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80" r:id="rId3"/>
  </p:sldMasterIdLst>
  <p:notesMasterIdLst>
    <p:notesMasterId r:id="rId16"/>
  </p:notesMasterIdLst>
  <p:handoutMasterIdLst>
    <p:handoutMasterId r:id="rId17"/>
  </p:handoutMasterIdLst>
  <p:sldIdLst>
    <p:sldId id="3656" r:id="rId4"/>
    <p:sldId id="2962" r:id="rId5"/>
    <p:sldId id="2963" r:id="rId6"/>
    <p:sldId id="3657" r:id="rId7"/>
    <p:sldId id="3658" r:id="rId8"/>
    <p:sldId id="3659" r:id="rId9"/>
    <p:sldId id="3660" r:id="rId10"/>
    <p:sldId id="3661" r:id="rId11"/>
    <p:sldId id="3662" r:id="rId12"/>
    <p:sldId id="3663" r:id="rId13"/>
    <p:sldId id="3664" r:id="rId14"/>
    <p:sldId id="366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19">
          <p15:clr>
            <a:srgbClr val="A4A3A4"/>
          </p15:clr>
        </p15:guide>
        <p15:guide id="2" pos="841">
          <p15:clr>
            <a:srgbClr val="A4A3A4"/>
          </p15:clr>
        </p15:guide>
        <p15:guide id="3" orient="horz" pos="6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Li John" initials="LJ" lastIdx="1" clrIdx="0"/>
  <p:cmAuthor id="2" name="Monica Lueder" initials="ML" lastIdx="22" clrIdx="2"/>
  <p:cmAuthor id="4" name="Chris French" initials="CF" lastIdx="68" clrIdx="4"/>
  <p:cmAuthor id="5" name="Raman Sharma" initials="R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FFFF"/>
    <a:srgbClr val="414138"/>
    <a:srgbClr val="A6A6A6"/>
    <a:srgbClr val="FFC000"/>
    <a:srgbClr val="E7E6E6"/>
    <a:srgbClr val="0070C0"/>
    <a:srgbClr val="F2F2F2"/>
    <a:srgbClr val="D9D9D9"/>
    <a:srgbClr val="CFD5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47" autoAdjust="0"/>
    <p:restoredTop sz="96315" autoAdjust="0"/>
  </p:normalViewPr>
  <p:slideViewPr>
    <p:cSldViewPr snapToGrid="0">
      <p:cViewPr>
        <p:scale>
          <a:sx n="79" d="100"/>
          <a:sy n="79" d="100"/>
        </p:scale>
        <p:origin x="-276" y="-78"/>
      </p:cViewPr>
      <p:guideLst>
        <p:guide orient="horz" pos="4219"/>
        <p:guide orient="horz" pos="662"/>
        <p:guide pos="84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2019/3/7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6CE49-B647-4637-8C3C-E4AA4CCC7DAE}" type="datetimeFigureOut">
              <a:rPr lang="zh-CN" altLang="en-US" smtClean="0"/>
              <a:pPr/>
              <a:t>2019/3/7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F352C-1C61-43A8-9EEA-00FE5B6B7D4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12</a:t>
            </a:fld>
            <a:endParaRPr lang="zh-CN" altLang="en-US"/>
          </a:p>
        </p:txBody>
      </p:sp>
    </p:spTree>
    <p:extLst>
      <p:ext uri="{BB962C8B-B14F-4D97-AF65-F5344CB8AC3E}">
        <p14:creationId xmlns="" xmlns:p14="http://schemas.microsoft.com/office/powerpoint/2010/main" val="307835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4</a:t>
            </a:fld>
            <a:endParaRPr lang="zh-CN" altLang="en-US"/>
          </a:p>
        </p:txBody>
      </p:sp>
    </p:spTree>
    <p:extLst>
      <p:ext uri="{BB962C8B-B14F-4D97-AF65-F5344CB8AC3E}">
        <p14:creationId xmlns="" xmlns:p14="http://schemas.microsoft.com/office/powerpoint/2010/main" val="179636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5</a:t>
            </a:fld>
            <a:endParaRPr lang="zh-CN" altLang="en-US"/>
          </a:p>
        </p:txBody>
      </p:sp>
    </p:spTree>
    <p:extLst>
      <p:ext uri="{BB962C8B-B14F-4D97-AF65-F5344CB8AC3E}">
        <p14:creationId xmlns="" xmlns:p14="http://schemas.microsoft.com/office/powerpoint/2010/main" val="417764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6</a:t>
            </a:fld>
            <a:endParaRPr lang="zh-CN" altLang="en-US"/>
          </a:p>
        </p:txBody>
      </p:sp>
    </p:spTree>
    <p:extLst>
      <p:ext uri="{BB962C8B-B14F-4D97-AF65-F5344CB8AC3E}">
        <p14:creationId xmlns="" xmlns:p14="http://schemas.microsoft.com/office/powerpoint/2010/main" val="269375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7</a:t>
            </a:fld>
            <a:endParaRPr lang="zh-CN" altLang="en-US"/>
          </a:p>
        </p:txBody>
      </p:sp>
    </p:spTree>
    <p:extLst>
      <p:ext uri="{BB962C8B-B14F-4D97-AF65-F5344CB8AC3E}">
        <p14:creationId xmlns="" xmlns:p14="http://schemas.microsoft.com/office/powerpoint/2010/main" val="238391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8</a:t>
            </a:fld>
            <a:endParaRPr lang="zh-CN" altLang="en-US"/>
          </a:p>
        </p:txBody>
      </p:sp>
    </p:spTree>
    <p:extLst>
      <p:ext uri="{BB962C8B-B14F-4D97-AF65-F5344CB8AC3E}">
        <p14:creationId xmlns="" xmlns:p14="http://schemas.microsoft.com/office/powerpoint/2010/main" val="290846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9</a:t>
            </a:fld>
            <a:endParaRPr lang="zh-CN" altLang="en-US"/>
          </a:p>
        </p:txBody>
      </p:sp>
    </p:spTree>
    <p:extLst>
      <p:ext uri="{BB962C8B-B14F-4D97-AF65-F5344CB8AC3E}">
        <p14:creationId xmlns="" xmlns:p14="http://schemas.microsoft.com/office/powerpoint/2010/main" val="397473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10</a:t>
            </a:fld>
            <a:endParaRPr lang="zh-CN" altLang="en-US"/>
          </a:p>
        </p:txBody>
      </p:sp>
    </p:spTree>
    <p:extLst>
      <p:ext uri="{BB962C8B-B14F-4D97-AF65-F5344CB8AC3E}">
        <p14:creationId xmlns="" xmlns:p14="http://schemas.microsoft.com/office/powerpoint/2010/main" val="19916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F352C-1C61-43A8-9EEA-00FE5B6B7D40}" type="slidenum">
              <a:rPr lang="zh-CN" altLang="en-US" smtClean="0"/>
              <a:pPr/>
              <a:t>11</a:t>
            </a:fld>
            <a:endParaRPr lang="zh-CN" altLang="en-US"/>
          </a:p>
        </p:txBody>
      </p:sp>
    </p:spTree>
    <p:extLst>
      <p:ext uri="{BB962C8B-B14F-4D97-AF65-F5344CB8AC3E}">
        <p14:creationId xmlns="" xmlns:p14="http://schemas.microsoft.com/office/powerpoint/2010/main" val="84328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tretch>
            <a:fillRect/>
          </a:stretch>
        </p:blipFill>
        <p:spPr>
          <a:xfrm>
            <a:off x="10770973" y="191699"/>
            <a:ext cx="1165654" cy="346853"/>
          </a:xfrm>
          <a:prstGeom prst="rect">
            <a:avLst/>
          </a:prstGeom>
        </p:spPr>
      </p:pic>
      <p:grpSp>
        <p:nvGrpSpPr>
          <p:cNvPr id="3" name="组合 36"/>
          <p:cNvGrpSpPr/>
          <p:nvPr userDrawn="1"/>
        </p:nvGrpSpPr>
        <p:grpSpPr>
          <a:xfrm>
            <a:off x="506312" y="410649"/>
            <a:ext cx="519547" cy="497949"/>
            <a:chOff x="4165496" y="1118712"/>
            <a:chExt cx="811158" cy="777437"/>
          </a:xfrm>
          <a:solidFill>
            <a:srgbClr val="43ACE8"/>
          </a:solidFill>
        </p:grpSpPr>
        <p:sp>
          <p:nvSpPr>
            <p:cNvPr id="4" name="任意多边形 37"/>
            <p:cNvSpPr/>
            <p:nvPr/>
          </p:nvSpPr>
          <p:spPr>
            <a:xfrm rot="5400000">
              <a:off x="4252833" y="1172329"/>
              <a:ext cx="777437" cy="670204"/>
            </a:xfrm>
            <a:custGeom>
              <a:avLst/>
              <a:gdLst>
                <a:gd name="connsiteX0" fmla="*/ 0 w 777437"/>
                <a:gd name="connsiteY0" fmla="*/ 335102 h 670204"/>
                <a:gd name="connsiteX1" fmla="*/ 167551 w 777437"/>
                <a:gd name="connsiteY1" fmla="*/ 0 h 670204"/>
                <a:gd name="connsiteX2" fmla="*/ 609886 w 777437"/>
                <a:gd name="connsiteY2" fmla="*/ 0 h 670204"/>
                <a:gd name="connsiteX3" fmla="*/ 777437 w 777437"/>
                <a:gd name="connsiteY3" fmla="*/ 335102 h 670204"/>
                <a:gd name="connsiteX4" fmla="*/ 702550 w 777437"/>
                <a:gd name="connsiteY4" fmla="*/ 484876 h 670204"/>
                <a:gd name="connsiteX5" fmla="*/ 688142 w 777437"/>
                <a:gd name="connsiteY5" fmla="*/ 456059 h 670204"/>
                <a:gd name="connsiteX6" fmla="*/ 452399 w 777437"/>
                <a:gd name="connsiteY6" fmla="*/ 456059 h 670204"/>
                <a:gd name="connsiteX7" fmla="*/ 363102 w 777437"/>
                <a:gd name="connsiteY7" fmla="*/ 634652 h 670204"/>
                <a:gd name="connsiteX8" fmla="*/ 380878 w 777437"/>
                <a:gd name="connsiteY8" fmla="*/ 670204 h 670204"/>
                <a:gd name="connsiteX9" fmla="*/ 167551 w 777437"/>
                <a:gd name="connsiteY9" fmla="*/ 670204 h 67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37" h="670204">
                  <a:moveTo>
                    <a:pt x="0" y="335102"/>
                  </a:moveTo>
                  <a:lnTo>
                    <a:pt x="167551" y="0"/>
                  </a:lnTo>
                  <a:lnTo>
                    <a:pt x="609886" y="0"/>
                  </a:lnTo>
                  <a:lnTo>
                    <a:pt x="777437" y="335102"/>
                  </a:lnTo>
                  <a:lnTo>
                    <a:pt x="702550" y="484876"/>
                  </a:lnTo>
                  <a:lnTo>
                    <a:pt x="688142" y="456059"/>
                  </a:lnTo>
                  <a:lnTo>
                    <a:pt x="452399" y="456059"/>
                  </a:lnTo>
                  <a:lnTo>
                    <a:pt x="363102" y="634652"/>
                  </a:lnTo>
                  <a:lnTo>
                    <a:pt x="380878" y="670204"/>
                  </a:lnTo>
                  <a:lnTo>
                    <a:pt x="167551" y="6702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六边形 38"/>
            <p:cNvSpPr/>
            <p:nvPr/>
          </p:nvSpPr>
          <p:spPr>
            <a:xfrm rot="5400000">
              <a:off x="4139770" y="1538110"/>
              <a:ext cx="373022" cy="3215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0" y="6553201"/>
            <a:ext cx="5865814" cy="304800"/>
          </a:xfrm>
        </p:spPr>
        <p:txBody>
          <a:bodyPr/>
          <a:lstStyle/>
          <a:p>
            <a:pPr defTabSz="1087755"/>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7755"/>
            <a:fld id="{FAADACFB-7C71-4E89-89D2-7BBA40B7BFA9}" type="slidenum">
              <a:rPr lang="en-US" smtClean="0">
                <a:solidFill>
                  <a:srgbClr val="505050"/>
                </a:solidFill>
              </a:rPr>
              <a:pPr defTabSz="1087755"/>
              <a:t>‹#›</a:t>
            </a:fld>
            <a:endParaRPr lang="en-US" dirty="0">
              <a:solidFill>
                <a:srgbClr val="505050"/>
              </a:solidFill>
            </a:endParaRPr>
          </a:p>
        </p:txBody>
      </p:sp>
      <p:sp>
        <p:nvSpPr>
          <p:cNvPr id="6" name="Picture Placeholder 5"/>
          <p:cNvSpPr>
            <a:spLocks noGrp="1"/>
          </p:cNvSpPr>
          <p:nvPr>
            <p:ph type="pic" sz="quarter" idx="12"/>
          </p:nvPr>
        </p:nvSpPr>
        <p:spPr>
          <a:xfrm>
            <a:off x="6094413" y="0"/>
            <a:ext cx="6097587" cy="6858000"/>
          </a:xfrm>
        </p:spPr>
        <p:txBody>
          <a:bodyPr/>
          <a:lstStyle/>
          <a:p>
            <a:r>
              <a:rPr lang="en-US" dirty="0"/>
              <a:t>Click icon to add picture</a:t>
            </a:r>
          </a:p>
        </p:txBody>
      </p:sp>
      <p:sp>
        <p:nvSpPr>
          <p:cNvPr id="8" name="Text Placeholder 7"/>
          <p:cNvSpPr>
            <a:spLocks noGrp="1"/>
          </p:cNvSpPr>
          <p:nvPr>
            <p:ph type="body" sz="quarter" idx="13"/>
          </p:nvPr>
        </p:nvSpPr>
        <p:spPr>
          <a:xfrm>
            <a:off x="228600" y="1600200"/>
            <a:ext cx="5408613" cy="4876800"/>
          </a:xfrm>
        </p:spPr>
        <p:txBody>
          <a:bodyPr r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1087755"/>
            <a:fld id="{FAADACFB-7C71-4E89-89D2-7BBA40B7BFA9}" type="slidenum">
              <a:rPr lang="en-US" smtClean="0">
                <a:solidFill>
                  <a:srgbClr val="505050"/>
                </a:solidFill>
              </a:rPr>
              <a:pPr defTabSz="1087755"/>
              <a:t>‹#›</a:t>
            </a:fld>
            <a:endParaRPr lang="en-US" dirty="0">
              <a:solidFill>
                <a:srgbClr val="505050"/>
              </a:solidFill>
            </a:endParaRPr>
          </a:p>
        </p:txBody>
      </p:sp>
      <p:sp>
        <p:nvSpPr>
          <p:cNvPr id="3" name="Footer Placeholder 2"/>
          <p:cNvSpPr>
            <a:spLocks noGrp="1"/>
          </p:cNvSpPr>
          <p:nvPr>
            <p:ph type="ftr" sz="quarter" idx="10"/>
          </p:nvPr>
        </p:nvSpPr>
        <p:spPr>
          <a:xfrm>
            <a:off x="228600" y="6553201"/>
            <a:ext cx="5865814" cy="304801"/>
          </a:xfrm>
        </p:spPr>
        <p:txBody>
          <a:bodyPr/>
          <a:lstStyle/>
          <a:p>
            <a:pPr defTabSz="1087755"/>
            <a:endParaRPr lang="en-US" dirty="0">
              <a:solidFill>
                <a:srgbClr val="505050"/>
              </a:solidFill>
            </a:endParaRPr>
          </a:p>
        </p:txBody>
      </p:sp>
      <p:sp>
        <p:nvSpPr>
          <p:cNvPr id="6" name="Picture Placeholder 5"/>
          <p:cNvSpPr>
            <a:spLocks noGrp="1"/>
          </p:cNvSpPr>
          <p:nvPr>
            <p:ph type="pic" sz="quarter" idx="12"/>
          </p:nvPr>
        </p:nvSpPr>
        <p:spPr>
          <a:xfrm>
            <a:off x="1" y="0"/>
            <a:ext cx="6097587" cy="6858000"/>
          </a:xfrm>
        </p:spPr>
        <p:txBody>
          <a:bodyPr/>
          <a:lstStyle/>
          <a:p>
            <a:r>
              <a:rPr lang="en-US" dirty="0"/>
              <a:t>Click icon to add picture</a:t>
            </a:r>
          </a:p>
        </p:txBody>
      </p:sp>
      <p:sp>
        <p:nvSpPr>
          <p:cNvPr id="2" name="Title 1"/>
          <p:cNvSpPr>
            <a:spLocks noGrp="1"/>
          </p:cNvSpPr>
          <p:nvPr>
            <p:ph type="title"/>
          </p:nvPr>
        </p:nvSpPr>
        <p:spPr>
          <a:xfrm>
            <a:off x="6556633" y="266700"/>
            <a:ext cx="5368668" cy="1333500"/>
          </a:xfrm>
        </p:spPr>
        <p:txBody>
          <a:bodyPr anchor="t" anchorCtr="0"/>
          <a:lstStyle/>
          <a:p>
            <a:r>
              <a:rPr lang="en-US"/>
              <a:t>Click to edit Master title style</a:t>
            </a:r>
            <a:endParaRPr lang="en-US" dirty="0"/>
          </a:p>
        </p:txBody>
      </p:sp>
      <p:sp>
        <p:nvSpPr>
          <p:cNvPr id="8" name="Text Placeholder 7"/>
          <p:cNvSpPr>
            <a:spLocks noGrp="1"/>
          </p:cNvSpPr>
          <p:nvPr>
            <p:ph type="body" sz="quarter" idx="13"/>
          </p:nvPr>
        </p:nvSpPr>
        <p:spPr>
          <a:xfrm>
            <a:off x="6551613" y="1600200"/>
            <a:ext cx="5373688"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1"/>
            <a:ext cx="11201400" cy="304801"/>
          </a:xfrm>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rmAutofit/>
          </a:bodyPr>
          <a:lstStyle>
            <a:lvl1pPr>
              <a:defRPr lang="en-US" dirty="0"/>
            </a:lvl1pPr>
          </a:lstStyle>
          <a:p>
            <a:pPr lvl="0"/>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9" name="Content Placeholder 8"/>
          <p:cNvSpPr>
            <a:spLocks noGrp="1"/>
          </p:cNvSpPr>
          <p:nvPr>
            <p:ph sz="quarter" idx="13"/>
          </p:nvPr>
        </p:nvSpPr>
        <p:spPr>
          <a:xfrm>
            <a:off x="228600"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4"/>
          </p:nvPr>
        </p:nvSpPr>
        <p:spPr>
          <a:xfrm>
            <a:off x="4151344"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6"/>
          </p:nvPr>
        </p:nvSpPr>
        <p:spPr>
          <a:xfrm>
            <a:off x="228600"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7" name="Content Placeholder 8"/>
          <p:cNvSpPr>
            <a:spLocks noGrp="1"/>
          </p:cNvSpPr>
          <p:nvPr>
            <p:ph sz="quarter" idx="17"/>
          </p:nvPr>
        </p:nvSpPr>
        <p:spPr>
          <a:xfrm>
            <a:off x="4151344"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8" name="Content Placeholder 8"/>
          <p:cNvSpPr>
            <a:spLocks noGrp="1"/>
          </p:cNvSpPr>
          <p:nvPr>
            <p:ph sz="quarter" idx="18"/>
          </p:nvPr>
        </p:nvSpPr>
        <p:spPr>
          <a:xfrm>
            <a:off x="8074089"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11" name="Content Placeholder 8"/>
          <p:cNvSpPr>
            <a:spLocks noGrp="1"/>
          </p:cNvSpPr>
          <p:nvPr>
            <p:ph sz="quarter" idx="13"/>
          </p:nvPr>
        </p:nvSpPr>
        <p:spPr>
          <a:xfrm>
            <a:off x="22859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4"/>
          </p:nvPr>
        </p:nvSpPr>
        <p:spPr>
          <a:xfrm>
            <a:off x="415670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5"/>
          </p:nvPr>
        </p:nvSpPr>
        <p:spPr>
          <a:xfrm>
            <a:off x="8084820"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a:lstStyle/>
          <a:p>
            <a:r>
              <a:rPr lang="en-US" dirty="0"/>
              <a:t>Click icon to add picture</a:t>
            </a:r>
          </a:p>
        </p:txBody>
      </p:sp>
      <p:sp>
        <p:nvSpPr>
          <p:cNvPr id="15" name="Text Placeholder 14"/>
          <p:cNvSpPr>
            <a:spLocks noGrp="1"/>
          </p:cNvSpPr>
          <p:nvPr>
            <p:ph type="body" sz="quarter" idx="12" hasCustomPrompt="1"/>
          </p:nvPr>
        </p:nvSpPr>
        <p:spPr>
          <a:xfrm>
            <a:off x="4722813" y="2788917"/>
            <a:ext cx="2743200" cy="914400"/>
          </a:xfrm>
        </p:spPr>
        <p:txBody>
          <a:bodyPr>
            <a:normAutofit/>
          </a:bodyPr>
          <a:lstStyle>
            <a:lvl1pPr marL="0" marR="0" indent="0" algn="ctr" defTabSz="913765" rtl="0" eaLnBrk="1" fontAlgn="auto" latinLnBrk="0" hangingPunct="1">
              <a:lnSpc>
                <a:spcPct val="100000"/>
              </a:lnSpc>
              <a:spcBef>
                <a:spcPts val="0"/>
              </a:spcBef>
              <a:spcAft>
                <a:spcPts val="0"/>
              </a:spcAft>
              <a:buClrTx/>
              <a:buSzTx/>
              <a:buFont typeface="Wingdings" panose="05000000000000000000" pitchFamily="2" charset="2"/>
              <a:buNone/>
              <a:defRPr lang="en-US" sz="6000"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3765" rtl="0" eaLnBrk="1" fontAlgn="auto" latinLnBrk="0" hangingPunct="1">
              <a:lnSpc>
                <a:spcPct val="100000"/>
              </a:lnSpc>
              <a:spcBef>
                <a:spcPts val="0"/>
              </a:spcBef>
              <a:spcAft>
                <a:spcPts val="0"/>
              </a:spcAft>
              <a:buClrTx/>
              <a:buSzTx/>
              <a:buFont typeface="Wingdings" panose="05000000000000000000" pitchFamily="2" charset="2"/>
              <a:buNone/>
              <a:defRPr/>
            </a:pPr>
            <a:r>
              <a:rPr lang="en-US" sz="4400" b="1" kern="1200" spc="0" baseline="0" dirty="0">
                <a:solidFill>
                  <a:schemeClr val="bg1"/>
                </a:solidFill>
                <a:latin typeface="+mn-lt"/>
                <a:ea typeface="Segoe UI Semibold" panose="020B0702040204020203" pitchFamily="34" charset="0"/>
                <a:cs typeface="Segoe UI Semibold" panose="020B0702040204020203" pitchFamily="34" charset="0"/>
              </a:rPr>
              <a:t>VIDEO</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3 h 10000"/>
              <a:gd name="connsiteX0-11" fmla="*/ 0 w 10000"/>
              <a:gd name="connsiteY0-12" fmla="*/ 0 h 9997"/>
              <a:gd name="connsiteX1-13" fmla="*/ 5160 w 10000"/>
              <a:gd name="connsiteY1-14" fmla="*/ 24 h 9997"/>
              <a:gd name="connsiteX2-15" fmla="*/ 10000 w 10000"/>
              <a:gd name="connsiteY2-16" fmla="*/ 9997 h 9997"/>
              <a:gd name="connsiteX3-17" fmla="*/ 0 w 10000"/>
              <a:gd name="connsiteY3-18" fmla="*/ 9997 h 9997"/>
              <a:gd name="connsiteX4-19" fmla="*/ 0 w 10000"/>
              <a:gd name="connsiteY4-20" fmla="*/ 0 h 9997"/>
              <a:gd name="connsiteX0-21" fmla="*/ 0 w 9679"/>
              <a:gd name="connsiteY0-22" fmla="*/ 0 h 10027"/>
              <a:gd name="connsiteX1-23" fmla="*/ 5160 w 9679"/>
              <a:gd name="connsiteY1-24" fmla="*/ 24 h 10027"/>
              <a:gd name="connsiteX2-25" fmla="*/ 9679 w 9679"/>
              <a:gd name="connsiteY2-26" fmla="*/ 10027 h 10027"/>
              <a:gd name="connsiteX3-27" fmla="*/ 0 w 9679"/>
              <a:gd name="connsiteY3-28" fmla="*/ 10000 h 10027"/>
              <a:gd name="connsiteX4-29" fmla="*/ 0 w 9679"/>
              <a:gd name="connsiteY4-30" fmla="*/ 0 h 10027"/>
              <a:gd name="connsiteX0-31" fmla="*/ 0 w 10000"/>
              <a:gd name="connsiteY0-32" fmla="*/ 10 h 10010"/>
              <a:gd name="connsiteX1-33" fmla="*/ 5302 w 10000"/>
              <a:gd name="connsiteY1-34" fmla="*/ 0 h 10010"/>
              <a:gd name="connsiteX2-35" fmla="*/ 10000 w 10000"/>
              <a:gd name="connsiteY2-36" fmla="*/ 10010 h 10010"/>
              <a:gd name="connsiteX3-37" fmla="*/ 0 w 10000"/>
              <a:gd name="connsiteY3-38" fmla="*/ 9983 h 10010"/>
              <a:gd name="connsiteX4-39" fmla="*/ 0 w 10000"/>
              <a:gd name="connsiteY4-40" fmla="*/ 10 h 100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10">
                <a:moveTo>
                  <a:pt x="0" y="10"/>
                </a:moveTo>
                <a:lnTo>
                  <a:pt x="5302" y="0"/>
                </a:lnTo>
                <a:lnTo>
                  <a:pt x="10000" y="10010"/>
                </a:lnTo>
                <a:lnTo>
                  <a:pt x="0" y="9983"/>
                </a:lnTo>
                <a:lnTo>
                  <a:pt x="0" y="10"/>
                </a:ln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3 h 10000"/>
              <a:gd name="connsiteX0-11" fmla="*/ 0 w 10000"/>
              <a:gd name="connsiteY0-12" fmla="*/ 0 h 9997"/>
              <a:gd name="connsiteX1-13" fmla="*/ 5160 w 10000"/>
              <a:gd name="connsiteY1-14" fmla="*/ 24 h 9997"/>
              <a:gd name="connsiteX2-15" fmla="*/ 10000 w 10000"/>
              <a:gd name="connsiteY2-16" fmla="*/ 9997 h 9997"/>
              <a:gd name="connsiteX3-17" fmla="*/ 0 w 10000"/>
              <a:gd name="connsiteY3-18" fmla="*/ 9997 h 9997"/>
              <a:gd name="connsiteX4-19" fmla="*/ 0 w 10000"/>
              <a:gd name="connsiteY4-20" fmla="*/ 0 h 9997"/>
              <a:gd name="connsiteX0-21" fmla="*/ 0 w 9679"/>
              <a:gd name="connsiteY0-22" fmla="*/ 0 h 10027"/>
              <a:gd name="connsiteX1-23" fmla="*/ 5160 w 9679"/>
              <a:gd name="connsiteY1-24" fmla="*/ 24 h 10027"/>
              <a:gd name="connsiteX2-25" fmla="*/ 9679 w 9679"/>
              <a:gd name="connsiteY2-26" fmla="*/ 10027 h 10027"/>
              <a:gd name="connsiteX3-27" fmla="*/ 0 w 9679"/>
              <a:gd name="connsiteY3-28" fmla="*/ 10000 h 10027"/>
              <a:gd name="connsiteX4-29" fmla="*/ 0 w 9679"/>
              <a:gd name="connsiteY4-30" fmla="*/ 0 h 10027"/>
              <a:gd name="connsiteX0-31" fmla="*/ 0 w 10000"/>
              <a:gd name="connsiteY0-32" fmla="*/ 10 h 10010"/>
              <a:gd name="connsiteX1-33" fmla="*/ 5302 w 10000"/>
              <a:gd name="connsiteY1-34" fmla="*/ 0 h 10010"/>
              <a:gd name="connsiteX2-35" fmla="*/ 10000 w 10000"/>
              <a:gd name="connsiteY2-36" fmla="*/ 10010 h 10010"/>
              <a:gd name="connsiteX3-37" fmla="*/ 0 w 10000"/>
              <a:gd name="connsiteY3-38" fmla="*/ 9983 h 10010"/>
              <a:gd name="connsiteX4-39" fmla="*/ 0 w 10000"/>
              <a:gd name="connsiteY4-40" fmla="*/ 10 h 100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10">
                <a:moveTo>
                  <a:pt x="0" y="10"/>
                </a:moveTo>
                <a:lnTo>
                  <a:pt x="5302" y="0"/>
                </a:lnTo>
                <a:lnTo>
                  <a:pt x="10000" y="10010"/>
                </a:lnTo>
                <a:lnTo>
                  <a:pt x="0" y="9983"/>
                </a:lnTo>
                <a:lnTo>
                  <a:pt x="0" y="10"/>
                </a:lnTo>
                <a:close/>
              </a:path>
            </a:pathLst>
          </a:custGeom>
          <a:solidFill>
            <a:schemeClr val="accent1">
              <a:alpha val="88000"/>
            </a:schemeClr>
          </a:solidFill>
        </p:spPr>
        <p:txBody>
          <a:bodyPr lIns="365760" tIns="137160" rIns="137160" bIns="1097280" anchor="b" anchorCtr="0">
            <a:noAutofit/>
          </a:bodyPr>
          <a:lstStyle>
            <a:lvl1pPr>
              <a:defRPr sz="6000"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7899401"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3 h 10000"/>
              <a:gd name="connsiteX0-11" fmla="*/ 0 w 10000"/>
              <a:gd name="connsiteY0-12" fmla="*/ 0 h 9997"/>
              <a:gd name="connsiteX1-13" fmla="*/ 5160 w 10000"/>
              <a:gd name="connsiteY1-14" fmla="*/ 24 h 9997"/>
              <a:gd name="connsiteX2-15" fmla="*/ 10000 w 10000"/>
              <a:gd name="connsiteY2-16" fmla="*/ 9997 h 9997"/>
              <a:gd name="connsiteX3-17" fmla="*/ 0 w 10000"/>
              <a:gd name="connsiteY3-18" fmla="*/ 9997 h 9997"/>
              <a:gd name="connsiteX4-19" fmla="*/ 0 w 10000"/>
              <a:gd name="connsiteY4-20" fmla="*/ 0 h 9997"/>
              <a:gd name="connsiteX0-21" fmla="*/ 0 w 9679"/>
              <a:gd name="connsiteY0-22" fmla="*/ 0 h 10027"/>
              <a:gd name="connsiteX1-23" fmla="*/ 5160 w 9679"/>
              <a:gd name="connsiteY1-24" fmla="*/ 24 h 10027"/>
              <a:gd name="connsiteX2-25" fmla="*/ 9679 w 9679"/>
              <a:gd name="connsiteY2-26" fmla="*/ 10027 h 10027"/>
              <a:gd name="connsiteX3-27" fmla="*/ 0 w 9679"/>
              <a:gd name="connsiteY3-28" fmla="*/ 10000 h 10027"/>
              <a:gd name="connsiteX4-29" fmla="*/ 0 w 9679"/>
              <a:gd name="connsiteY4-30" fmla="*/ 0 h 10027"/>
              <a:gd name="connsiteX0-31" fmla="*/ 0 w 10000"/>
              <a:gd name="connsiteY0-32" fmla="*/ 10 h 10010"/>
              <a:gd name="connsiteX1-33" fmla="*/ 5302 w 10000"/>
              <a:gd name="connsiteY1-34" fmla="*/ 0 h 10010"/>
              <a:gd name="connsiteX2-35" fmla="*/ 10000 w 10000"/>
              <a:gd name="connsiteY2-36" fmla="*/ 10010 h 10010"/>
              <a:gd name="connsiteX3-37" fmla="*/ 0 w 10000"/>
              <a:gd name="connsiteY3-38" fmla="*/ 9983 h 10010"/>
              <a:gd name="connsiteX4-39" fmla="*/ 0 w 10000"/>
              <a:gd name="connsiteY4-40" fmla="*/ 10 h 100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10">
                <a:moveTo>
                  <a:pt x="0" y="10"/>
                </a:moveTo>
                <a:lnTo>
                  <a:pt x="5302" y="0"/>
                </a:lnTo>
                <a:lnTo>
                  <a:pt x="10000" y="10010"/>
                </a:lnTo>
                <a:lnTo>
                  <a:pt x="0" y="9983"/>
                </a:lnTo>
                <a:lnTo>
                  <a:pt x="0" y="10"/>
                </a:lnTo>
                <a:close/>
              </a:path>
            </a:pathLst>
          </a:custGeom>
          <a:solidFill>
            <a:srgbClr val="FFFFFF">
              <a:alpha val="80000"/>
            </a:srgbClr>
          </a:solidFill>
        </p:spPr>
        <p:txBody>
          <a:bodyPr lIns="365760" tIns="137160" rIns="137160" bIns="1097280" anchor="b" anchorCtr="0">
            <a:noAutofit/>
          </a:bodyPr>
          <a:lstStyle>
            <a:lvl1pPr>
              <a:defRPr sz="6000" spc="-100" baseline="0">
                <a:solidFill>
                  <a:schemeClr val="tx2"/>
                </a:solidFill>
              </a:defRPr>
            </a:lvl1pPr>
          </a:lstStyle>
          <a:p>
            <a:r>
              <a:rPr lang="en-US" dirty="0"/>
              <a:t> </a:t>
            </a:r>
          </a:p>
        </p:txBody>
      </p:sp>
      <p:sp>
        <p:nvSpPr>
          <p:cNvPr id="5" name="Picture Placeholder 4"/>
          <p:cNvSpPr>
            <a:spLocks noGrp="1"/>
          </p:cNvSpPr>
          <p:nvPr>
            <p:ph type="pic" sz="quarter" idx="10" hasCustomPrompt="1"/>
          </p:nvPr>
        </p:nvSpPr>
        <p:spPr>
          <a:xfrm>
            <a:off x="0" y="-20313"/>
            <a:ext cx="12192000" cy="6878314"/>
          </a:xfrm>
        </p:spPr>
        <p:txBody>
          <a:bodyPr/>
          <a:lstStyle>
            <a:lvl1pPr>
              <a:defRPr baseline="0">
                <a:solidFill>
                  <a:schemeClr val="tx2"/>
                </a:solidFill>
              </a:defRPr>
            </a:lvl1pPr>
          </a:lstStyle>
          <a:p>
            <a:r>
              <a:rPr lang="en-US" dirty="0"/>
              <a:t>Click on icon to</a:t>
            </a:r>
            <a:br>
              <a:rPr lang="en-US" dirty="0"/>
            </a:br>
            <a:r>
              <a:rPr lang="en-US" dirty="0"/>
              <a:t>insert picture then</a:t>
            </a:r>
            <a:br>
              <a:rPr lang="en-US" dirty="0"/>
            </a:br>
            <a:r>
              <a:rPr lang="en-US" dirty="0"/>
              <a:t>send to back</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aker not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8600" y="1600201"/>
            <a:ext cx="11355228"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2394" tIns="76197" rIns="152394" bIns="76197" anchor="b" anchorCtr="0">
            <a:noAutofit/>
          </a:bodyPr>
          <a:lstStyle>
            <a:lvl1pPr algn="r">
              <a:buFont typeface="Arial" panose="020B0604020202020204" pitchFamily="34" charset="0"/>
              <a:buNone/>
              <a:defRPr sz="3700" spc="-60" baseline="0">
                <a:gradFill>
                  <a:gsLst>
                    <a:gs pos="0">
                      <a:srgbClr val="000000"/>
                    </a:gs>
                    <a:gs pos="100000">
                      <a:srgbClr val="000000"/>
                    </a:gs>
                  </a:gsLst>
                  <a:lin ang="5400000" scaled="0"/>
                </a:gradFill>
                <a:effectLst/>
                <a:latin typeface="Segoe UI Light" panose="020B0502040204020203" pitchFamily="34" charset="0"/>
                <a:ea typeface="Segoe UI" panose="020B0502040204020203" pitchFamily="34" charset="0"/>
                <a:cs typeface="Segoe UI" panose="020B0502040204020203" pitchFamily="34" charset="0"/>
              </a:defRPr>
            </a:lvl1pPr>
          </a:lstStyle>
          <a:p>
            <a:pPr lvl="0"/>
            <a:r>
              <a:rPr lang="en-US" dirty="0"/>
              <a:t>Next slide topic</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Microsoft logo">
    <p:spTree>
      <p:nvGrpSpPr>
        <p:cNvPr id="1" name=""/>
        <p:cNvGrpSpPr/>
        <p:nvPr/>
      </p:nvGrpSpPr>
      <p:grpSpPr>
        <a:xfrm>
          <a:off x="0" y="0"/>
          <a:ext cx="0" cy="0"/>
          <a:chOff x="0" y="0"/>
          <a:chExt cx="0" cy="0"/>
        </a:xfrm>
      </p:grpSpPr>
      <p:pic>
        <p:nvPicPr>
          <p:cNvPr id="4" name="Picture 2" descr="C:\Users\v-junyo\Desktop\Dropbox\ZumTeam\Team_Resources\Design Resources\Microsoft Branding\Microsoft_Logo\MSFT_logo_rgb_C-Gray_D.png"/>
          <p:cNvPicPr>
            <a:picLocks noChangeAspect="1" noChangeArrowheads="1"/>
          </p:cNvPicPr>
          <p:nvPr userDrawn="1"/>
        </p:nvPicPr>
        <p:blipFill>
          <a:blip r:embed="rId2" cstate="print"/>
          <a:srcRect/>
          <a:stretch>
            <a:fillRect/>
          </a:stretch>
        </p:blipFill>
        <p:spPr bwMode="auto">
          <a:xfrm>
            <a:off x="4605954" y="2880972"/>
            <a:ext cx="2980095" cy="109605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userDrawn="1"/>
        </p:nvSpPr>
        <p:spPr>
          <a:xfrm>
            <a:off x="266700" y="6444447"/>
            <a:ext cx="11595100" cy="217880"/>
          </a:xfrm>
          <a:prstGeom prst="rect">
            <a:avLst/>
          </a:prstGeom>
        </p:spPr>
        <p:txBody>
          <a:bodyPr wrap="square">
            <a:spAutoFit/>
          </a:bodyPr>
          <a:lstStyle/>
          <a:p>
            <a:pPr defTabSz="685165" eaLnBrk="0" hangingPunct="0"/>
            <a:r>
              <a:rPr lang="en-US" sz="800" dirty="0">
                <a:solidFill>
                  <a:srgbClr val="797A7D"/>
                </a:solidFill>
                <a:cs typeface="Segoe UI" panose="020B0502040204020203" pitchFamily="34" charset="0"/>
              </a:rPr>
              <a:t>© 2015 Microsoft Corporation. All rights reserved.</a:t>
            </a:r>
            <a:endParaRPr lang="en-US" sz="800" kern="200" spc="7" dirty="0">
              <a:solidFill>
                <a:srgbClr val="797A7D"/>
              </a:solidFill>
              <a:cs typeface="Segoe UI" panose="020B0502040204020203"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283845" indent="-283845">
              <a:buFont typeface="Wingdings" panose="05000000000000000000" pitchFamily="2" charset="2"/>
              <a:buChar char=""/>
              <a:defRPr sz="4000"/>
            </a:lvl1pPr>
            <a:lvl2pPr marL="517525" indent="-233045">
              <a:buFont typeface="Wingdings" panose="05000000000000000000" pitchFamily="2" charset="2"/>
              <a:buChar char=""/>
              <a:defRPr>
                <a:latin typeface="+mn-lt"/>
              </a:defRPr>
            </a:lvl2pPr>
            <a:lvl3pPr marL="741045" indent="-223520">
              <a:buFont typeface="Wingdings" panose="05000000000000000000" pitchFamily="2" charset="2"/>
              <a:buChar char=""/>
              <a:defRPr>
                <a:latin typeface="+mn-lt"/>
              </a:defRPr>
            </a:lvl3pPr>
            <a:lvl4pPr marL="914400" indent="-172720">
              <a:buFont typeface="Wingdings" panose="05000000000000000000" pitchFamily="2" charset="2"/>
              <a:buChar char=""/>
              <a:defRPr>
                <a:latin typeface="+mn-lt"/>
              </a:defRPr>
            </a:lvl4pPr>
            <a:lvl5pPr marL="1087120" indent="-172720">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1"/>
            <a:ext cx="11201400" cy="304801"/>
          </a:xfrm>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78B4E76F-9A11-42FA-BD2B-04D589326356}" type="datetimeFigureOut">
              <a:rPr lang="en-US" smtClean="0"/>
              <a:pPr/>
              <a:t>2019-03-07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0B52984-1B39-4535-A063-917293F860DA}"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24" name="任意多边形: 形状 23"/>
          <p:cNvSpPr>
            <a:spLocks noGrp="1"/>
          </p:cNvSpPr>
          <p:nvPr>
            <p:ph type="pic" sz="quarter" idx="10"/>
          </p:nvPr>
        </p:nvSpPr>
        <p:spPr>
          <a:xfrm>
            <a:off x="0" y="1"/>
            <a:ext cx="12192000" cy="3210560"/>
          </a:xfrm>
          <a:prstGeom prst="rect">
            <a:avLst/>
          </a:prstGeom>
        </p:spPr>
        <p:txBody>
          <a:bodyPr wrap="square">
            <a:noAutofit/>
          </a:bodyPr>
          <a:lstStyle/>
          <a:p>
            <a:endParaRPr lang="zh-CN" altLang="en-US" dirty="0"/>
          </a:p>
        </p:txBody>
      </p:sp>
      <p:sp>
        <p:nvSpPr>
          <p:cNvPr id="22" name="任意多边形: 形状 21"/>
          <p:cNvSpPr>
            <a:spLocks noGrp="1"/>
          </p:cNvSpPr>
          <p:nvPr>
            <p:ph type="body" sz="quarter" idx="11"/>
          </p:nvPr>
        </p:nvSpPr>
        <p:spPr>
          <a:xfrm>
            <a:off x="669925" y="1"/>
            <a:ext cx="2967355" cy="4622800"/>
          </a:xfrm>
          <a:prstGeom prst="rect">
            <a:avLst/>
          </a:prstGeom>
          <a:solidFill>
            <a:schemeClr val="accent2">
              <a:alpha val="80000"/>
            </a:schemeClr>
          </a:solidFill>
        </p:spPr>
        <p:txBody>
          <a:bodyPr wrap="square">
            <a:noAutofit/>
          </a:bodyPr>
          <a:lstStyle>
            <a:lvl1pPr>
              <a:defRPr>
                <a:solidFill>
                  <a:schemeClr val="tx1">
                    <a:alpha val="0"/>
                  </a:schemeClr>
                </a:solidFill>
              </a:defRPr>
            </a:lvl1pPr>
          </a:lstStyle>
          <a:p>
            <a:pPr lvl="0"/>
            <a:endParaRPr lang="zh-CN" altLang="en-US" dirty="0"/>
          </a:p>
        </p:txBody>
      </p:sp>
      <p:sp>
        <p:nvSpPr>
          <p:cNvPr id="6" name="副标题 2"/>
          <p:cNvSpPr>
            <a:spLocks noGrp="1"/>
          </p:cNvSpPr>
          <p:nvPr>
            <p:ph type="subTitle" idx="1"/>
          </p:nvPr>
        </p:nvSpPr>
        <p:spPr>
          <a:xfrm>
            <a:off x="4403035" y="4248324"/>
            <a:ext cx="7117453" cy="558799"/>
          </a:xfrm>
        </p:spPr>
        <p:txBody>
          <a:bodyPr anchor="ct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20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p>
        </p:txBody>
      </p:sp>
      <p:sp>
        <p:nvSpPr>
          <p:cNvPr id="7" name="标题 1"/>
          <p:cNvSpPr>
            <a:spLocks noGrp="1"/>
          </p:cNvSpPr>
          <p:nvPr>
            <p:ph type="ctrTitle"/>
          </p:nvPr>
        </p:nvSpPr>
        <p:spPr>
          <a:xfrm>
            <a:off x="4403036" y="3449916"/>
            <a:ext cx="7117452" cy="767764"/>
          </a:xfrm>
        </p:spPr>
        <p:txBody>
          <a:bodyPr anchor="b">
            <a:normAutofit/>
          </a:bodyPr>
          <a:lstStyle>
            <a:lvl1pPr algn="l">
              <a:defRPr sz="3600" b="1" spc="0">
                <a:solidFill>
                  <a:schemeClr val="tx1"/>
                </a:solidFill>
              </a:defRPr>
            </a:lvl1pPr>
          </a:lstStyle>
          <a:p>
            <a:r>
              <a:rPr lang="en-US" altLang="zh-CN"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20" name="标题 1"/>
          <p:cNvSpPr>
            <a:spLocks noGrp="1"/>
          </p:cNvSpPr>
          <p:nvPr>
            <p:ph type="title"/>
          </p:nvPr>
        </p:nvSpPr>
        <p:spPr>
          <a:xfrm>
            <a:off x="3936274" y="3426546"/>
            <a:ext cx="7584213" cy="656792"/>
          </a:xfrm>
        </p:spPr>
        <p:txBody>
          <a:bodyPr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3936274" y="4212702"/>
            <a:ext cx="7584213" cy="1015623"/>
          </a:xfrm>
        </p:spPr>
        <p:txBody>
          <a:bodyPr anchor="t">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sp>
        <p:nvSpPr>
          <p:cNvPr id="4" name="任意多边形: 形状 23"/>
          <p:cNvSpPr>
            <a:spLocks noGrp="1"/>
          </p:cNvSpPr>
          <p:nvPr>
            <p:ph type="pic" sz="quarter" idx="10"/>
          </p:nvPr>
        </p:nvSpPr>
        <p:spPr>
          <a:xfrm>
            <a:off x="0" y="1123949"/>
            <a:ext cx="12192000" cy="2086611"/>
          </a:xfrm>
          <a:prstGeom prst="rect">
            <a:avLst/>
          </a:prstGeom>
        </p:spPr>
        <p:txBody>
          <a:bodyPr wrap="square">
            <a:noAutofit/>
          </a:bodyPr>
          <a:lstStyle/>
          <a:p>
            <a:endParaRPr lang="zh-CN" altLang="en-US" dirty="0"/>
          </a:p>
        </p:txBody>
      </p:sp>
      <p:sp>
        <p:nvSpPr>
          <p:cNvPr id="5" name="任意多边形: 形状 21"/>
          <p:cNvSpPr>
            <a:spLocks noGrp="1"/>
          </p:cNvSpPr>
          <p:nvPr>
            <p:ph type="body" sz="quarter" idx="11"/>
          </p:nvPr>
        </p:nvSpPr>
        <p:spPr>
          <a:xfrm>
            <a:off x="669925" y="1123949"/>
            <a:ext cx="2967355" cy="3498852"/>
          </a:xfrm>
          <a:prstGeom prst="rect">
            <a:avLst/>
          </a:prstGeom>
          <a:solidFill>
            <a:schemeClr val="accent2">
              <a:alpha val="80000"/>
            </a:schemeClr>
          </a:solidFill>
        </p:spPr>
        <p:txBody>
          <a:bodyPr vert="horz" wrap="square" lIns="91440" tIns="45720" rIns="91440" bIns="45720" rtlCol="0">
            <a:noAutofit/>
          </a:bodyPr>
          <a:lstStyle>
            <a:lvl1pPr>
              <a:defRPr lang="zh-CN" altLang="en-US" dirty="0">
                <a:solidFill>
                  <a:schemeClr val="tx1">
                    <a:alpha val="0"/>
                  </a:schemeClr>
                </a:solidFill>
              </a:defRPr>
            </a:lvl1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pPr/>
              <a:t>2019/3/7</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669925" y="3631359"/>
            <a:ext cx="3624399" cy="655784"/>
          </a:xfrm>
        </p:spPr>
        <p:txBody>
          <a:bodyPr anchor="ctr">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69925" y="4569600"/>
            <a:ext cx="36243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669925" y="4885234"/>
            <a:ext cx="36243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5" name="任意多边形: 形状 23"/>
          <p:cNvSpPr>
            <a:spLocks noGrp="1"/>
          </p:cNvSpPr>
          <p:nvPr>
            <p:ph type="pic" sz="quarter" idx="10"/>
          </p:nvPr>
        </p:nvSpPr>
        <p:spPr>
          <a:xfrm>
            <a:off x="0" y="1"/>
            <a:ext cx="12192000" cy="3210560"/>
          </a:xfrm>
          <a:prstGeom prst="rect">
            <a:avLst/>
          </a:prstGeom>
        </p:spPr>
        <p:txBody>
          <a:bodyPr wrap="square">
            <a:noAutofit/>
          </a:bodyPr>
          <a:lstStyle/>
          <a:p>
            <a:endParaRPr lang="zh-CN" altLang="en-US" dirty="0"/>
          </a:p>
        </p:txBody>
      </p:sp>
      <p:sp>
        <p:nvSpPr>
          <p:cNvPr id="6" name="任意多边形: 形状 21"/>
          <p:cNvSpPr>
            <a:spLocks noGrp="1"/>
          </p:cNvSpPr>
          <p:nvPr>
            <p:ph type="body" sz="quarter" idx="11"/>
          </p:nvPr>
        </p:nvSpPr>
        <p:spPr>
          <a:xfrm>
            <a:off x="8553133" y="1"/>
            <a:ext cx="2967355" cy="4622800"/>
          </a:xfrm>
          <a:prstGeom prst="rect">
            <a:avLst/>
          </a:prstGeom>
          <a:solidFill>
            <a:schemeClr val="accent2">
              <a:alpha val="80000"/>
            </a:schemeClr>
          </a:solidFill>
        </p:spPr>
        <p:txBody>
          <a:bodyPr vert="horz" wrap="square" lIns="91440" tIns="45720" rIns="91440" bIns="45720" rtlCol="0">
            <a:noAutofit/>
          </a:bodyPr>
          <a:lstStyle>
            <a:lvl1pPr>
              <a:defRPr lang="zh-CN" altLang="en-US" dirty="0">
                <a:solidFill>
                  <a:schemeClr val="tx1">
                    <a:alpha val="0"/>
                  </a:schemeClr>
                </a:solidFill>
              </a:defRPr>
            </a:lvl1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155" indent="0">
              <a:buNone/>
              <a:defRPr/>
            </a:lvl3pPr>
            <a:lvl4pPr marL="448310" indent="0">
              <a:buNone/>
              <a:defRPr/>
            </a:lvl4pPr>
            <a:lvl5pPr marL="67246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750544"/>
          </a:xfrm>
        </p:spPr>
        <p:txBody>
          <a:bodyPr>
            <a:spAutoFit/>
          </a:bodyPr>
          <a:lstStyle>
            <a:lvl1pPr>
              <a:defRPr sz="392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066A0349-44A8-42F3-BD3D-89D2E8619E7E}" type="datetime1">
              <a:rPr lang="zh-CN" altLang="en-US"/>
              <a:pPr>
                <a:defRPr/>
              </a:pPr>
              <a:t>2019/3/7</a:t>
            </a:fld>
            <a:endParaRPr lang="en-US" altLang="zh-CN" sz="1800">
              <a:solidFill>
                <a:schemeClr val="tx1"/>
              </a:solidFill>
            </a:endParaRPr>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p:txBody>
          <a:bodyPr/>
          <a:lstStyle>
            <a:lvl1pPr>
              <a:defRPr/>
            </a:lvl1pPr>
          </a:lstStyle>
          <a:p>
            <a:pPr>
              <a:defRPr/>
            </a:pPr>
            <a:fld id="{C46C0378-FB16-4D78-9CAA-3F2854BAAFA0}" type="slidenum">
              <a:rPr lang="zh-CN" altLang="en-US"/>
              <a:pPr>
                <a:defRPr/>
              </a:pPr>
              <a:t>‹#›</a:t>
            </a:fld>
            <a:endParaRPr lang="en-US"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1EDAFC-537C-4493-8325-309FD6D76C2E}" type="datetimeFigureOut">
              <a:rPr lang="zh-CN" altLang="en-US" smtClean="0"/>
              <a:pPr/>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839E6-BD49-45FF-A1B9-3257C6C84FF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EDAFC-537C-4493-8325-309FD6D76C2E}" type="datetimeFigureOut">
              <a:rPr lang="zh-CN" altLang="en-US" smtClean="0"/>
              <a:pPr/>
              <a:t>2019/3/7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839E6-BD49-45FF-A1B9-3257C6C84FF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93989"/>
            <a:ext cx="11696700" cy="1066460"/>
          </a:xfrm>
          <a:prstGeom prst="rect">
            <a:avLst/>
          </a:prstGeom>
        </p:spPr>
        <p:txBody>
          <a:bodyPr vert="horz" lIns="137160" tIns="91440" rIns="137160" bIns="137160" rtlCol="0" anchor="t">
            <a:noAutofit/>
          </a:bodyPr>
          <a:lstStyle/>
          <a:p>
            <a:endParaRPr lang="en-US" dirty="0"/>
          </a:p>
        </p:txBody>
      </p:sp>
      <p:sp>
        <p:nvSpPr>
          <p:cNvPr id="7" name="Footer Placeholder 6"/>
          <p:cNvSpPr>
            <a:spLocks noGrp="1"/>
          </p:cNvSpPr>
          <p:nvPr>
            <p:ph type="ftr" sz="quarter" idx="3"/>
          </p:nvPr>
        </p:nvSpPr>
        <p:spPr>
          <a:xfrm>
            <a:off x="228600" y="6553201"/>
            <a:ext cx="11201400" cy="304801"/>
          </a:xfrm>
          <a:prstGeom prst="rect">
            <a:avLst/>
          </a:prstGeom>
        </p:spPr>
        <p:txBody>
          <a:bodyPr vert="horz" lIns="182880" tIns="38089" rIns="76179" bIns="38089" rtlCol="0" anchor="ctr"/>
          <a:lstStyle>
            <a:lvl1pPr algn="l">
              <a:defRPr sz="8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defTabSz="1087755"/>
            <a:endParaRPr lang="en-US" dirty="0">
              <a:solidFill>
                <a:srgbClr val="505050"/>
              </a:solidFill>
            </a:endParaRPr>
          </a:p>
        </p:txBody>
      </p:sp>
      <p:sp>
        <p:nvSpPr>
          <p:cNvPr id="15" name="Text Placeholder 14"/>
          <p:cNvSpPr>
            <a:spLocks noGrp="1"/>
          </p:cNvSpPr>
          <p:nvPr>
            <p:ph type="body" idx="1"/>
          </p:nvPr>
        </p:nvSpPr>
        <p:spPr>
          <a:xfrm>
            <a:off x="228600" y="1600202"/>
            <a:ext cx="11696700" cy="4559531"/>
          </a:xfrm>
          <a:prstGeom prst="rect">
            <a:avLst/>
          </a:prstGeom>
        </p:spPr>
        <p:txBody>
          <a:bodyPr vert="horz" lIns="137160" tIns="91440" rIns="137160" bIns="1371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430003" y="6553201"/>
            <a:ext cx="761999" cy="304801"/>
          </a:xfrm>
          <a:prstGeom prst="rect">
            <a:avLst/>
          </a:prstGeom>
        </p:spPr>
        <p:txBody>
          <a:bodyPr vert="horz" lIns="91440" tIns="45720" rIns="91440" bIns="45720" rtlCol="0" anchor="ctr"/>
          <a:lstStyle>
            <a:lvl1pPr algn="r">
              <a:defRPr sz="8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defTabSz="1087755"/>
            <a:fld id="{FAADACFB-7C71-4E89-89D2-7BBA40B7BFA9}" type="slidenum">
              <a:rPr lang="en-US" smtClean="0">
                <a:solidFill>
                  <a:srgbClr val="505050"/>
                </a:solidFill>
              </a:rPr>
              <a:pPr defTabSz="1087755"/>
              <a:t>‹#›</a:t>
            </a:fld>
            <a:endParaRPr lang="en-US" dirty="0">
              <a:solidFill>
                <a:srgbClr val="50505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ransition>
    <p:fade/>
  </p:transition>
  <p:hf hdr="0" ftr="0" dt="0"/>
  <p:txStyles>
    <p:titleStyle>
      <a:lvl1pPr marL="0" algn="l" defTabSz="1087755" rtl="0" eaLnBrk="1" latinLnBrk="0" hangingPunct="1">
        <a:lnSpc>
          <a:spcPct val="90000"/>
        </a:lnSpc>
        <a:spcBef>
          <a:spcPct val="0"/>
        </a:spcBef>
        <a:buNone/>
        <a:defRPr lang="en-US" sz="4800" b="0" kern="1200" cap="none" spc="-100" baseline="0" dirty="0">
          <a:ln w="3175">
            <a:noFill/>
          </a:ln>
          <a:gradFill>
            <a:gsLst>
              <a:gs pos="1250">
                <a:schemeClr val="tx2"/>
              </a:gs>
              <a:gs pos="100000">
                <a:schemeClr val="tx2"/>
              </a:gs>
            </a:gsLst>
            <a:lin ang="5400000" scaled="0"/>
          </a:gradFill>
          <a:effectLst/>
          <a:latin typeface="+mj-lt"/>
          <a:ea typeface="+mn-ea"/>
          <a:cs typeface="Arial" panose="020B0604020202020204" pitchFamily="34" charset="0"/>
        </a:defRPr>
      </a:lvl1pPr>
    </p:titleStyle>
    <p:bodyStyle>
      <a:lvl1pPr marL="0" indent="0" algn="l" defTabSz="1087755" rtl="0" eaLnBrk="1" latinLnBrk="0" hangingPunct="1">
        <a:spcBef>
          <a:spcPts val="1800"/>
        </a:spcBef>
        <a:buClr>
          <a:srgbClr val="0072C6"/>
        </a:buClr>
        <a:buSzPct val="100000"/>
        <a:buFont typeface="Wingdings" panose="05000000000000000000" pitchFamily="2" charset="2"/>
        <a:buNone/>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76250" indent="-194310" algn="l" defTabSz="1087755"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61365" indent="-173355" algn="l" defTabSz="1087755" rtl="0" eaLnBrk="1" latinLnBrk="0" hangingPunct="1">
        <a:spcBef>
          <a:spcPct val="200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047115" indent="-177165" algn="l" defTabSz="1087755" rtl="0" eaLnBrk="1" latinLnBrk="0" hangingPunct="1">
        <a:spcBef>
          <a:spcPct val="200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85240" indent="-179705" algn="l" defTabSz="1087755" rtl="0" eaLnBrk="1" latinLnBrk="0" hangingPunct="1">
        <a:spcBef>
          <a:spcPct val="200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991485" indent="-271780" algn="l" defTabSz="10877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535680" indent="-271780" algn="l" defTabSz="10877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079240" indent="-271780" algn="l" defTabSz="10877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623435" indent="-271780" algn="l" defTabSz="10877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087755" rtl="0" eaLnBrk="1" latinLnBrk="0" hangingPunct="1">
        <a:defRPr sz="2200" kern="1200">
          <a:solidFill>
            <a:schemeClr val="tx1"/>
          </a:solidFill>
          <a:latin typeface="+mn-lt"/>
          <a:ea typeface="+mn-ea"/>
          <a:cs typeface="+mn-cs"/>
        </a:defRPr>
      </a:lvl1pPr>
      <a:lvl2pPr marL="544195" algn="l" defTabSz="1087755" rtl="0" eaLnBrk="1" latinLnBrk="0" hangingPunct="1">
        <a:defRPr sz="2200" kern="1200">
          <a:solidFill>
            <a:schemeClr val="tx1"/>
          </a:solidFill>
          <a:latin typeface="+mn-lt"/>
          <a:ea typeface="+mn-ea"/>
          <a:cs typeface="+mn-cs"/>
        </a:defRPr>
      </a:lvl2pPr>
      <a:lvl3pPr marL="1087755" algn="l" defTabSz="1087755" rtl="0" eaLnBrk="1" latinLnBrk="0" hangingPunct="1">
        <a:defRPr sz="2200" kern="1200">
          <a:solidFill>
            <a:schemeClr val="tx1"/>
          </a:solidFill>
          <a:latin typeface="+mn-lt"/>
          <a:ea typeface="+mn-ea"/>
          <a:cs typeface="+mn-cs"/>
        </a:defRPr>
      </a:lvl3pPr>
      <a:lvl4pPr marL="1631950" algn="l" defTabSz="1087755" rtl="0" eaLnBrk="1" latinLnBrk="0" hangingPunct="1">
        <a:defRPr sz="2200" kern="1200">
          <a:solidFill>
            <a:schemeClr val="tx1"/>
          </a:solidFill>
          <a:latin typeface="+mn-lt"/>
          <a:ea typeface="+mn-ea"/>
          <a:cs typeface="+mn-cs"/>
        </a:defRPr>
      </a:lvl4pPr>
      <a:lvl5pPr marL="2175510" algn="l" defTabSz="1087755" rtl="0" eaLnBrk="1" latinLnBrk="0" hangingPunct="1">
        <a:defRPr sz="2200" kern="1200">
          <a:solidFill>
            <a:schemeClr val="tx1"/>
          </a:solidFill>
          <a:latin typeface="+mn-lt"/>
          <a:ea typeface="+mn-ea"/>
          <a:cs typeface="+mn-cs"/>
        </a:defRPr>
      </a:lvl5pPr>
      <a:lvl6pPr marL="2719705" algn="l" defTabSz="1087755" rtl="0" eaLnBrk="1" latinLnBrk="0" hangingPunct="1">
        <a:defRPr sz="2200" kern="1200">
          <a:solidFill>
            <a:schemeClr val="tx1"/>
          </a:solidFill>
          <a:latin typeface="+mn-lt"/>
          <a:ea typeface="+mn-ea"/>
          <a:cs typeface="+mn-cs"/>
        </a:defRPr>
      </a:lvl6pPr>
      <a:lvl7pPr marL="3263900" algn="l" defTabSz="1087755" rtl="0" eaLnBrk="1" latinLnBrk="0" hangingPunct="1">
        <a:defRPr sz="2200" kern="1200">
          <a:solidFill>
            <a:schemeClr val="tx1"/>
          </a:solidFill>
          <a:latin typeface="+mn-lt"/>
          <a:ea typeface="+mn-ea"/>
          <a:cs typeface="+mn-cs"/>
        </a:defRPr>
      </a:lvl7pPr>
      <a:lvl8pPr marL="3807460" algn="l" defTabSz="1087755" rtl="0" eaLnBrk="1" latinLnBrk="0" hangingPunct="1">
        <a:defRPr sz="2200" kern="1200">
          <a:solidFill>
            <a:schemeClr val="tx1"/>
          </a:solidFill>
          <a:latin typeface="+mn-lt"/>
          <a:ea typeface="+mn-ea"/>
          <a:cs typeface="+mn-cs"/>
        </a:defRPr>
      </a:lvl8pPr>
      <a:lvl9pPr marL="4351655" algn="l" defTabSz="1087755"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2019/3/7</a:t>
            </a:fld>
            <a:endParaRPr lang="zh-CN" altLang="en-US"/>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grpSp>
        <p:nvGrpSpPr>
          <p:cNvPr id="13" name="组合 12"/>
          <p:cNvGrpSpPr/>
          <p:nvPr userDrawn="1"/>
        </p:nvGrpSpPr>
        <p:grpSpPr>
          <a:xfrm>
            <a:off x="695323" y="1016000"/>
            <a:ext cx="10810876" cy="109538"/>
            <a:chOff x="628642" y="0"/>
            <a:chExt cx="27229910" cy="6858000"/>
          </a:xfrm>
        </p:grpSpPr>
        <p:sp>
          <p:nvSpPr>
            <p:cNvPr id="14" name="平行四边形 13"/>
            <p:cNvSpPr/>
            <p:nvPr/>
          </p:nvSpPr>
          <p:spPr>
            <a:xfrm flipH="1">
              <a:off x="628642" y="0"/>
              <a:ext cx="27229910" cy="6858000"/>
            </a:xfrm>
            <a:prstGeom prst="parallelogram">
              <a:avLst>
                <a:gd name="adj" fmla="val 423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5" name="平行四边形 14"/>
            <p:cNvSpPr/>
            <p:nvPr/>
          </p:nvSpPr>
          <p:spPr>
            <a:xfrm flipH="1">
              <a:off x="876300"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平行四边形 13"/>
            <p:cNvSpPr/>
            <p:nvPr/>
          </p:nvSpPr>
          <p:spPr>
            <a:xfrm flipH="1">
              <a:off x="1507597"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占位符 49"/>
          <p:cNvPicPr>
            <a:picLocks noGrp="1" noChangeAspect="1"/>
          </p:cNvPicPr>
          <p:nvPr>
            <p:ph type="pic" sz="quarter" idx="10"/>
          </p:nvPr>
        </p:nvPicPr>
        <p:blipFill rotWithShape="1">
          <a:blip r:embed="rId3">
            <a:extLst>
              <a:ext uri="{28A0092B-C50C-407E-A947-70E740481C1C}">
                <a14:useLocalDpi xmlns="" xmlns:a14="http://schemas.microsoft.com/office/drawing/2010/main" val="0"/>
              </a:ext>
            </a:extLst>
          </a:blip>
          <a:srcRect t="49375" b="11109"/>
          <a:stretch>
            <a:fillRect/>
          </a:stretch>
        </p:blipFill>
        <p:spPr>
          <a:xfrm>
            <a:off x="0" y="12684"/>
            <a:ext cx="12192000" cy="3210560"/>
          </a:xfrm>
        </p:spPr>
      </p:pic>
      <p:sp>
        <p:nvSpPr>
          <p:cNvPr id="2" name="标题 1"/>
          <p:cNvSpPr>
            <a:spLocks noGrp="1"/>
          </p:cNvSpPr>
          <p:nvPr>
            <p:ph type="ctrTitle"/>
          </p:nvPr>
        </p:nvSpPr>
        <p:spPr>
          <a:xfrm>
            <a:off x="2226563" y="3437011"/>
            <a:ext cx="8529668" cy="938149"/>
          </a:xfrm>
        </p:spPr>
        <p:txBody>
          <a:bodyPr>
            <a:normAutofit fontScale="90000"/>
          </a:bodyPr>
          <a:lstStyle/>
          <a:p>
            <a:pPr lvl="0">
              <a:defRPr/>
            </a:pPr>
            <a:r>
              <a:rPr lang="en-US" altLang="zh-CN" sz="4800" b="0" dirty="0" smtClean="0">
                <a:solidFill>
                  <a:srgbClr val="0070C0"/>
                </a:solidFill>
                <a:ea typeface="微软雅黑" panose="020B0503020204020204" charset="-122"/>
              </a:rPr>
              <a:t>Báo </a:t>
            </a:r>
            <a:r>
              <a:rPr lang="en-US" altLang="zh-CN" sz="4800" b="0" dirty="0" smtClean="0">
                <a:solidFill>
                  <a:srgbClr val="0070C0"/>
                </a:solidFill>
                <a:ea typeface="微软雅黑" panose="020B0503020204020204" charset="-122"/>
              </a:rPr>
              <a:t>Cáo Test Nhiệt Độ Đầu Ghi</a:t>
            </a:r>
            <a:endParaRPr lang="zh-CN" altLang="en-US" sz="4800" b="0" dirty="0">
              <a:solidFill>
                <a:srgbClr val="0070C0"/>
              </a:solidFill>
              <a:ea typeface="微软雅黑" panose="020B0503020204020204" charset="-122"/>
            </a:endParaRPr>
          </a:p>
        </p:txBody>
      </p:sp>
      <p:sp>
        <p:nvSpPr>
          <p:cNvPr id="5" name="文本框 4"/>
          <p:cNvSpPr txBox="1"/>
          <p:nvPr/>
        </p:nvSpPr>
        <p:spPr>
          <a:xfrm>
            <a:off x="3532940" y="3163103"/>
            <a:ext cx="2316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Guide</a:t>
            </a:r>
            <a:endParaRPr kumimoji="0" lang="zh-CN" altLang="en-US" sz="4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4768091" y="4545410"/>
            <a:ext cx="4787899" cy="461665"/>
          </a:xfrm>
          <a:prstGeom prst="rect">
            <a:avLst/>
          </a:prstGeom>
          <a:noFill/>
        </p:spPr>
        <p:txBody>
          <a:bodyPr wrap="square" rtlCol="0">
            <a:spAutoFit/>
          </a:bodyPr>
          <a:lstStyle/>
          <a:p>
            <a:pPr lvl="0">
              <a:defRPr/>
            </a:pPr>
            <a:r>
              <a:rPr lang="en-US" altLang="zh-CN" sz="2400" dirty="0">
                <a:solidFill>
                  <a:srgbClr val="FF0000"/>
                </a:solidFill>
              </a:rPr>
              <a:t>XVR-X1 Series </a:t>
            </a:r>
            <a:endParaRPr kumimoji="0" lang="zh-CN" altLang="en-US" sz="24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Times New Roman" panose="02020603050405020304" pitchFamily="18" charset="0"/>
                  <a:cs typeface="Times New Roman" panose="02020603050405020304" pitchFamily="18" charset="0"/>
                </a:rPr>
                <a:t>Bảng dữ liệu test ở nhiệt độ thường</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sp>
        <p:nvSpPr>
          <p:cNvPr id="11" name="TextBox 1"/>
          <p:cNvSpPr txBox="1"/>
          <p:nvPr/>
        </p:nvSpPr>
        <p:spPr>
          <a:xfrm>
            <a:off x="1045850" y="5021630"/>
            <a:ext cx="4163825" cy="1077218"/>
          </a:xfrm>
          <a:prstGeom prst="rect">
            <a:avLst/>
          </a:prstGeom>
          <a:noFill/>
        </p:spPr>
        <p:txBody>
          <a:bodyPr wrap="square" rtlCol="0">
            <a:spAutoFit/>
          </a:bodyPr>
          <a:lstStyle/>
          <a:p>
            <a:r>
              <a:rPr lang="en-US" altLang="zh-CN" sz="1600" dirty="0" smtClean="0">
                <a:latin typeface="Calibri" pitchFamily="34" charset="0"/>
              </a:rPr>
              <a:t>Chú thích:</a:t>
            </a:r>
            <a:endParaRPr lang="en-US" altLang="zh-CN" sz="1600" dirty="0">
              <a:latin typeface="Calibri" pitchFamily="34" charset="0"/>
            </a:endParaRPr>
          </a:p>
          <a:p>
            <a:r>
              <a:rPr lang="en-US" altLang="zh-CN" sz="1600" dirty="0">
                <a:latin typeface="Calibri" pitchFamily="34" charset="0"/>
              </a:rPr>
              <a:t>Tj: </a:t>
            </a:r>
            <a:r>
              <a:rPr lang="en-US" altLang="zh-CN" sz="1600" dirty="0" smtClean="0">
                <a:latin typeface="Calibri" pitchFamily="34" charset="0"/>
              </a:rPr>
              <a:t>nhiệt độ tiếp giáp chip (nhiệt độ bên trong)</a:t>
            </a:r>
            <a:endParaRPr lang="en-US" altLang="zh-CN" sz="1600" dirty="0">
              <a:latin typeface="Calibri" pitchFamily="34" charset="0"/>
            </a:endParaRPr>
          </a:p>
          <a:p>
            <a:r>
              <a:rPr lang="en-US" altLang="zh-CN" sz="1600" dirty="0">
                <a:latin typeface="Calibri" pitchFamily="34" charset="0"/>
              </a:rPr>
              <a:t>Tc: </a:t>
            </a:r>
            <a:r>
              <a:rPr lang="en-US" altLang="zh-CN" sz="1600" dirty="0" smtClean="0">
                <a:latin typeface="Calibri" pitchFamily="34" charset="0"/>
              </a:rPr>
              <a:t>nhiệt độ bề mặt chip</a:t>
            </a:r>
          </a:p>
          <a:p>
            <a:r>
              <a:rPr lang="en-US" altLang="zh-CN" sz="1600" dirty="0" smtClean="0">
                <a:latin typeface="Calibri" pitchFamily="34" charset="0"/>
              </a:rPr>
              <a:t>Ta: nhiệt độ môi trường</a:t>
            </a:r>
            <a:endParaRPr lang="en-US" altLang="zh-CN" sz="1600" dirty="0">
              <a:latin typeface="Calibri" pitchFamily="34" charset="0"/>
            </a:endParaRPr>
          </a:p>
        </p:txBody>
      </p:sp>
      <p:graphicFrame>
        <p:nvGraphicFramePr>
          <p:cNvPr id="12" name="表格 11"/>
          <p:cNvGraphicFramePr>
            <a:graphicFrameLocks noGrp="1"/>
          </p:cNvGraphicFramePr>
          <p:nvPr>
            <p:extLst>
              <p:ext uri="{D42A27DB-BD31-4B8C-83A1-F6EECF244321}">
                <p14:modId xmlns="" xmlns:p14="http://schemas.microsoft.com/office/powerpoint/2010/main" val="3104874384"/>
              </p:ext>
            </p:extLst>
          </p:nvPr>
        </p:nvGraphicFramePr>
        <p:xfrm>
          <a:off x="110013" y="1457489"/>
          <a:ext cx="5934529" cy="1499815"/>
        </p:xfrm>
        <a:graphic>
          <a:graphicData uri="http://schemas.openxmlformats.org/drawingml/2006/table">
            <a:tbl>
              <a:tblPr>
                <a:tableStyleId>{5C22544A-7EE6-4342-B048-85BDC9FD1C3A}</a:tableStyleId>
              </a:tblPr>
              <a:tblGrid>
                <a:gridCol w="1301480">
                  <a:extLst>
                    <a:ext uri="{9D8B030D-6E8A-4147-A177-3AD203B41FA5}">
                      <a16:colId xmlns="" xmlns:a16="http://schemas.microsoft.com/office/drawing/2014/main" val="20000"/>
                    </a:ext>
                  </a:extLst>
                </a:gridCol>
                <a:gridCol w="1044918">
                  <a:extLst>
                    <a:ext uri="{9D8B030D-6E8A-4147-A177-3AD203B41FA5}">
                      <a16:colId xmlns="" xmlns:a16="http://schemas.microsoft.com/office/drawing/2014/main" val="20001"/>
                    </a:ext>
                  </a:extLst>
                </a:gridCol>
                <a:gridCol w="1213317">
                  <a:extLst>
                    <a:ext uri="{9D8B030D-6E8A-4147-A177-3AD203B41FA5}">
                      <a16:colId xmlns="" xmlns:a16="http://schemas.microsoft.com/office/drawing/2014/main" val="20002"/>
                    </a:ext>
                  </a:extLst>
                </a:gridCol>
                <a:gridCol w="1187407">
                  <a:extLst>
                    <a:ext uri="{9D8B030D-6E8A-4147-A177-3AD203B41FA5}">
                      <a16:colId xmlns="" xmlns:a16="http://schemas.microsoft.com/office/drawing/2014/main" val="20003"/>
                    </a:ext>
                  </a:extLst>
                </a:gridCol>
                <a:gridCol w="1187407">
                  <a:extLst>
                    <a:ext uri="{9D8B030D-6E8A-4147-A177-3AD203B41FA5}">
                      <a16:colId xmlns="" xmlns:a16="http://schemas.microsoft.com/office/drawing/2014/main" val="20004"/>
                    </a:ext>
                  </a:extLst>
                </a:gridCol>
              </a:tblGrid>
              <a:tr h="224906">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Thiết</a:t>
                      </a:r>
                      <a:r>
                        <a:rPr lang="en-US" altLang="zh-CN" sz="1200" b="0" i="0" u="none" strike="noStrike" baseline="0" smtClean="0">
                          <a:solidFill>
                            <a:srgbClr val="000000"/>
                          </a:solidFill>
                          <a:effectLst/>
                          <a:latin typeface="微软雅黑" pitchFamily="34" charset="-122"/>
                          <a:ea typeface="微软雅黑" pitchFamily="34" charset="-122"/>
                        </a:rPr>
                        <a:t> bị (dòng mới)</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smtClean="0">
                          <a:solidFill>
                            <a:srgbClr val="000000"/>
                          </a:solidFill>
                          <a:effectLst/>
                          <a:latin typeface="微软雅黑" pitchFamily="34" charset="-122"/>
                          <a:ea typeface="微软雅黑" pitchFamily="34" charset="-122"/>
                        </a:rPr>
                        <a:t>Tiêu</a:t>
                      </a:r>
                      <a:r>
                        <a:rPr lang="en-US" sz="1200" b="0" i="0" u="none" strike="noStrike" baseline="0" smtClean="0">
                          <a:solidFill>
                            <a:srgbClr val="000000"/>
                          </a:solidFill>
                          <a:effectLst/>
                          <a:latin typeface="微软雅黑" pitchFamily="34" charset="-122"/>
                          <a:ea typeface="微软雅黑" pitchFamily="34" charset="-122"/>
                        </a:rPr>
                        <a:t> chuẩn</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Test tại</a:t>
                      </a:r>
                      <a:r>
                        <a:rPr lang="zh-CN" altLang="en-US" sz="1200" b="0" i="0" u="none" strike="noStrike" smtClean="0">
                          <a:solidFill>
                            <a:srgbClr val="000000"/>
                          </a:solidFill>
                          <a:effectLst/>
                          <a:latin typeface="微软雅黑" pitchFamily="34" charset="-122"/>
                          <a:ea typeface="微软雅黑" pitchFamily="34" charset="-122"/>
                        </a:rPr>
                        <a:t> </a:t>
                      </a:r>
                      <a:r>
                        <a:rPr lang="en-US" sz="1200" b="0" i="0" u="none" strike="noStrike" dirty="0" smtClean="0">
                          <a:solidFill>
                            <a:srgbClr val="000000"/>
                          </a:solidFill>
                          <a:effectLst/>
                          <a:latin typeface="微软雅黑" pitchFamily="34" charset="-122"/>
                          <a:ea typeface="微软雅黑" pitchFamily="34" charset="-122"/>
                        </a:rPr>
                        <a:t>Ta=27.2℃</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smtClean="0">
                          <a:solidFill>
                            <a:srgbClr val="000000"/>
                          </a:solidFill>
                          <a:effectLst/>
                          <a:latin typeface="微软雅黑" pitchFamily="34" charset="-122"/>
                          <a:ea typeface="微软雅黑" pitchFamily="34" charset="-122"/>
                        </a:rPr>
                        <a:t>Tính</a:t>
                      </a:r>
                      <a:r>
                        <a:rPr lang="en-US" sz="1200" b="0" i="0" u="none" strike="noStrike" baseline="0" smtClean="0">
                          <a:solidFill>
                            <a:srgbClr val="000000"/>
                          </a:solidFill>
                          <a:effectLst/>
                          <a:latin typeface="微软雅黑" pitchFamily="34" charset="-122"/>
                          <a:ea typeface="微软雅黑" pitchFamily="34" charset="-122"/>
                        </a:rPr>
                        <a:t> toán tại </a:t>
                      </a:r>
                      <a:r>
                        <a:rPr lang="en-US" sz="1200" b="0" i="0" u="none" strike="noStrike" smtClean="0">
                          <a:solidFill>
                            <a:srgbClr val="000000"/>
                          </a:solidFill>
                          <a:effectLst/>
                          <a:latin typeface="微软雅黑" pitchFamily="34" charset="-122"/>
                          <a:ea typeface="微软雅黑" pitchFamily="34" charset="-122"/>
                        </a:rPr>
                        <a:t>Ta=45</a:t>
                      </a:r>
                      <a:r>
                        <a:rPr lang="en-US" sz="1200" b="0" i="0" u="none" strike="noStrike" dirty="0">
                          <a:solidFill>
                            <a:srgbClr val="000000"/>
                          </a:solidFill>
                          <a:effectLst/>
                          <a:latin typeface="微软雅黑" pitchFamily="34" charset="-122"/>
                          <a:ea typeface="微软雅黑" pitchFamily="34"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smtClean="0">
                          <a:solidFill>
                            <a:srgbClr val="000000"/>
                          </a:solidFill>
                          <a:effectLst/>
                          <a:latin typeface="微软雅黑" pitchFamily="34" charset="-122"/>
                          <a:ea typeface="微软雅黑" pitchFamily="34" charset="-122"/>
                        </a:rPr>
                        <a:t>Tính</a:t>
                      </a:r>
                      <a:r>
                        <a:rPr lang="en-US" altLang="zh-CN" sz="1200" b="0" i="0" u="none" strike="noStrike" baseline="0" smtClean="0">
                          <a:solidFill>
                            <a:srgbClr val="000000"/>
                          </a:solidFill>
                          <a:effectLst/>
                          <a:latin typeface="微软雅黑" pitchFamily="34" charset="-122"/>
                          <a:ea typeface="微软雅黑" pitchFamily="34" charset="-122"/>
                        </a:rPr>
                        <a:t> toán tại </a:t>
                      </a:r>
                      <a:r>
                        <a:rPr lang="en-US" altLang="zh-CN" sz="1200" b="0" i="0" u="none" strike="noStrike" smtClean="0">
                          <a:solidFill>
                            <a:srgbClr val="000000"/>
                          </a:solidFill>
                          <a:effectLst/>
                          <a:latin typeface="微软雅黑" pitchFamily="34" charset="-122"/>
                          <a:ea typeface="微软雅黑" pitchFamily="34" charset="-122"/>
                        </a:rPr>
                        <a:t>Ta=55</a:t>
                      </a:r>
                      <a:r>
                        <a:rPr lang="en-US" altLang="zh-CN" sz="1200" b="0" i="0" u="none" strike="noStrike" dirty="0" smtClean="0">
                          <a:solidFill>
                            <a:srgbClr val="000000"/>
                          </a:solidFill>
                          <a:effectLst/>
                          <a:latin typeface="微软雅黑" pitchFamily="34" charset="-122"/>
                          <a:ea typeface="微软雅黑" pitchFamily="34"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24906">
                <a:tc>
                  <a:txBody>
                    <a:bodyPr/>
                    <a:lstStyle/>
                    <a:p>
                      <a:pPr algn="ctr" fontAlgn="ctr"/>
                      <a:r>
                        <a:rPr lang="en-US" sz="1200" u="none" strike="noStrike" dirty="0" smtClean="0">
                          <a:effectLst/>
                          <a:latin typeface="微软雅黑" pitchFamily="34" charset="-122"/>
                          <a:ea typeface="微软雅黑" pitchFamily="34" charset="-122"/>
                        </a:rPr>
                        <a:t>HI3520D-V400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smtClean="0">
                          <a:effectLst/>
                          <a:latin typeface="微软雅黑" pitchFamily="34" charset="-122"/>
                          <a:ea typeface="微软雅黑" pitchFamily="34" charset="-122"/>
                        </a:rPr>
                        <a:t>T</a:t>
                      </a:r>
                      <a:r>
                        <a:rPr lang="en-US" altLang="zh-CN" sz="1200" u="none" strike="noStrike" dirty="0" err="1" smtClean="0">
                          <a:effectLst/>
                          <a:latin typeface="微软雅黑" pitchFamily="34" charset="-122"/>
                          <a:ea typeface="微软雅黑" pitchFamily="34" charset="-122"/>
                        </a:rPr>
                        <a:t>j</a:t>
                      </a:r>
                      <a:r>
                        <a:rPr lang="en-US" sz="1200" u="none" strike="noStrike" dirty="0" smtClean="0">
                          <a:effectLst/>
                          <a:latin typeface="微软雅黑" pitchFamily="34" charset="-122"/>
                          <a:ea typeface="微软雅黑" pitchFamily="34" charset="-122"/>
                        </a:rPr>
                        <a:t>=105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65.5</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85.3</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95.3</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24906">
                <a:tc>
                  <a:txBody>
                    <a:bodyPr/>
                    <a:lstStyle/>
                    <a:p>
                      <a:pPr algn="ctr" fontAlgn="ctr"/>
                      <a:r>
                        <a:rPr lang="en-US" sz="1200" u="none" strike="noStrike" dirty="0">
                          <a:effectLst/>
                          <a:latin typeface="微软雅黑" pitchFamily="34" charset="-122"/>
                          <a:ea typeface="微软雅黑" pitchFamily="34" charset="-122"/>
                        </a:rPr>
                        <a:t>DDR</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=85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57.1</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74.9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chemeClr val="tx1"/>
                          </a:solidFill>
                          <a:effectLst/>
                          <a:latin typeface="微软雅黑" pitchFamily="34" charset="-122"/>
                          <a:ea typeface="微软雅黑" pitchFamily="34" charset="-122"/>
                        </a:rPr>
                        <a:t>84.9</a:t>
                      </a:r>
                      <a:endParaRPr lang="en-US" altLang="zh-CN" sz="1200" b="0" i="0" u="none" strike="noStrike" dirty="0">
                        <a:solidFill>
                          <a:schemeClr val="tx1"/>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24906">
                <a:tc>
                  <a:txBody>
                    <a:bodyPr/>
                    <a:lstStyle/>
                    <a:p>
                      <a:pPr algn="ctr" fontAlgn="ctr"/>
                      <a:r>
                        <a:rPr lang="en-US" sz="1200" u="none" strike="noStrike" dirty="0">
                          <a:effectLst/>
                          <a:latin typeface="微软雅黑" pitchFamily="34" charset="-122"/>
                          <a:ea typeface="微软雅黑" pitchFamily="34" charset="-122"/>
                        </a:rPr>
                        <a:t>HDD</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=70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42.9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60.7</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chemeClr val="tx1"/>
                          </a:solidFill>
                          <a:effectLst/>
                          <a:latin typeface="微软雅黑" pitchFamily="34" charset="-122"/>
                          <a:ea typeface="微软雅黑" pitchFamily="34" charset="-122"/>
                        </a:rPr>
                        <a:t>70.7</a:t>
                      </a:r>
                      <a:endParaRPr lang="en-US" altLang="zh-CN" sz="1200" b="0" i="0" u="none" strike="noStrike" dirty="0">
                        <a:solidFill>
                          <a:schemeClr val="tx1"/>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24906">
                <a:tc>
                  <a:txBody>
                    <a:bodyPr/>
                    <a:lstStyle/>
                    <a:p>
                      <a:pPr algn="ctr" fontAlgn="ctr"/>
                      <a:r>
                        <a:rPr lang="en-US" sz="1200" b="0" i="0" u="none" strike="noStrike" dirty="0" smtClean="0">
                          <a:solidFill>
                            <a:schemeClr val="dk1"/>
                          </a:solidFill>
                          <a:effectLst/>
                          <a:latin typeface="微软雅黑" pitchFamily="34" charset="-122"/>
                          <a:ea typeface="微软雅黑" pitchFamily="34" charset="-122"/>
                        </a:rPr>
                        <a:t>RX</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=100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60.7</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78.5</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88.5</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24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chemeClr val="dk1"/>
                          </a:solidFill>
                          <a:effectLst/>
                          <a:latin typeface="微软雅黑" pitchFamily="34" charset="-122"/>
                          <a:ea typeface="微软雅黑" pitchFamily="34" charset="-122"/>
                        </a:rPr>
                        <a:t>Shell</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=70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44.6</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62.4</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chemeClr val="tx1"/>
                          </a:solidFill>
                          <a:effectLst/>
                          <a:latin typeface="微软雅黑" pitchFamily="34" charset="-122"/>
                          <a:ea typeface="微软雅黑" pitchFamily="34" charset="-122"/>
                        </a:rPr>
                        <a:t>72.4</a:t>
                      </a:r>
                      <a:endParaRPr lang="en-US" altLang="zh-CN" sz="1200" b="0" i="0" u="none" strike="noStrike" dirty="0">
                        <a:solidFill>
                          <a:schemeClr val="tx1"/>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graphicFrame>
        <p:nvGraphicFramePr>
          <p:cNvPr id="13" name="表格 12"/>
          <p:cNvGraphicFramePr>
            <a:graphicFrameLocks noGrp="1"/>
          </p:cNvGraphicFramePr>
          <p:nvPr>
            <p:extLst>
              <p:ext uri="{D42A27DB-BD31-4B8C-83A1-F6EECF244321}">
                <p14:modId xmlns="" xmlns:p14="http://schemas.microsoft.com/office/powerpoint/2010/main" val="2292178950"/>
              </p:ext>
            </p:extLst>
          </p:nvPr>
        </p:nvGraphicFramePr>
        <p:xfrm>
          <a:off x="6179169" y="1443635"/>
          <a:ext cx="5934529" cy="1499815"/>
        </p:xfrm>
        <a:graphic>
          <a:graphicData uri="http://schemas.openxmlformats.org/drawingml/2006/table">
            <a:tbl>
              <a:tblPr>
                <a:tableStyleId>{5C22544A-7EE6-4342-B048-85BDC9FD1C3A}</a:tableStyleId>
              </a:tblPr>
              <a:tblGrid>
                <a:gridCol w="1301480">
                  <a:extLst>
                    <a:ext uri="{9D8B030D-6E8A-4147-A177-3AD203B41FA5}">
                      <a16:colId xmlns="" xmlns:a16="http://schemas.microsoft.com/office/drawing/2014/main" val="20000"/>
                    </a:ext>
                  </a:extLst>
                </a:gridCol>
                <a:gridCol w="1044918">
                  <a:extLst>
                    <a:ext uri="{9D8B030D-6E8A-4147-A177-3AD203B41FA5}">
                      <a16:colId xmlns="" xmlns:a16="http://schemas.microsoft.com/office/drawing/2014/main" val="20001"/>
                    </a:ext>
                  </a:extLst>
                </a:gridCol>
                <a:gridCol w="1213317">
                  <a:extLst>
                    <a:ext uri="{9D8B030D-6E8A-4147-A177-3AD203B41FA5}">
                      <a16:colId xmlns="" xmlns:a16="http://schemas.microsoft.com/office/drawing/2014/main" val="20002"/>
                    </a:ext>
                  </a:extLst>
                </a:gridCol>
                <a:gridCol w="1187407">
                  <a:extLst>
                    <a:ext uri="{9D8B030D-6E8A-4147-A177-3AD203B41FA5}">
                      <a16:colId xmlns="" xmlns:a16="http://schemas.microsoft.com/office/drawing/2014/main" val="20003"/>
                    </a:ext>
                  </a:extLst>
                </a:gridCol>
                <a:gridCol w="1187407">
                  <a:extLst>
                    <a:ext uri="{9D8B030D-6E8A-4147-A177-3AD203B41FA5}">
                      <a16:colId xmlns="" xmlns:a16="http://schemas.microsoft.com/office/drawing/2014/main" val="20004"/>
                    </a:ext>
                  </a:extLst>
                </a:gridCol>
              </a:tblGrid>
              <a:tr h="224906">
                <a:tc>
                  <a:txBody>
                    <a:bodyPr/>
                    <a:lstStyle/>
                    <a:p>
                      <a:pPr algn="ctr" rtl="0" fontAlgn="ctr"/>
                      <a:r>
                        <a:rPr lang="en-US" sz="1200" b="0" i="0" u="none" strike="noStrike" smtClean="0">
                          <a:solidFill>
                            <a:srgbClr val="000000"/>
                          </a:solidFill>
                          <a:effectLst/>
                          <a:latin typeface="微软雅黑" pitchFamily="34" charset="-122"/>
                          <a:ea typeface="微软雅黑" pitchFamily="34" charset="-122"/>
                        </a:rPr>
                        <a:t>Thiết</a:t>
                      </a:r>
                      <a:r>
                        <a:rPr lang="en-US" sz="1200" b="0" i="0" u="none" strike="noStrike" baseline="0" smtClean="0">
                          <a:solidFill>
                            <a:srgbClr val="000000"/>
                          </a:solidFill>
                          <a:effectLst/>
                          <a:latin typeface="微软雅黑" pitchFamily="34" charset="-122"/>
                          <a:ea typeface="微软雅黑" pitchFamily="34" charset="-122"/>
                        </a:rPr>
                        <a:t> bị (dòng cũ)</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Tiêu</a:t>
                      </a:r>
                      <a:r>
                        <a:rPr lang="en-US" altLang="zh-CN" sz="1200" b="0" i="0" u="none" strike="noStrike" baseline="0" smtClean="0">
                          <a:solidFill>
                            <a:srgbClr val="000000"/>
                          </a:solidFill>
                          <a:effectLst/>
                          <a:latin typeface="微软雅黑" pitchFamily="34" charset="-122"/>
                          <a:ea typeface="微软雅黑" pitchFamily="34" charset="-122"/>
                        </a:rPr>
                        <a:t> chuẩn</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Test</a:t>
                      </a:r>
                      <a:r>
                        <a:rPr lang="zh-CN" altLang="en-US" sz="1200" b="0" i="0" u="none" strike="noStrike" baseline="0" smtClean="0">
                          <a:solidFill>
                            <a:srgbClr val="000000"/>
                          </a:solidFill>
                          <a:effectLst/>
                          <a:latin typeface="微软雅黑" pitchFamily="34" charset="-122"/>
                          <a:ea typeface="微软雅黑" pitchFamily="34" charset="-122"/>
                        </a:rPr>
                        <a:t> </a:t>
                      </a:r>
                      <a:r>
                        <a:rPr lang="en-US" altLang="zh-CN" sz="1200" b="0" i="0" u="none" strike="noStrike" baseline="0" smtClean="0">
                          <a:solidFill>
                            <a:srgbClr val="000000"/>
                          </a:solidFill>
                          <a:effectLst/>
                          <a:latin typeface="微软雅黑" pitchFamily="34" charset="-122"/>
                          <a:ea typeface="微软雅黑" pitchFamily="34" charset="-122"/>
                        </a:rPr>
                        <a:t>tại </a:t>
                      </a:r>
                      <a:r>
                        <a:rPr lang="en-US" sz="1200" b="0" i="0" u="none" strike="noStrike" smtClean="0">
                          <a:solidFill>
                            <a:srgbClr val="000000"/>
                          </a:solidFill>
                          <a:effectLst/>
                          <a:latin typeface="微软雅黑" pitchFamily="34" charset="-122"/>
                          <a:ea typeface="微软雅黑" pitchFamily="34" charset="-122"/>
                        </a:rPr>
                        <a:t>Ta=27.5</a:t>
                      </a:r>
                      <a:r>
                        <a:rPr lang="en-US" sz="1200" b="0" i="0" u="none" strike="noStrike" dirty="0" smtClean="0">
                          <a:solidFill>
                            <a:srgbClr val="000000"/>
                          </a:solidFill>
                          <a:effectLst/>
                          <a:latin typeface="微软雅黑" pitchFamily="34" charset="-122"/>
                          <a:ea typeface="微软雅黑" pitchFamily="34" charset="-122"/>
                        </a:rPr>
                        <a:t>℃</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Tính</a:t>
                      </a:r>
                      <a:r>
                        <a:rPr lang="en-US" altLang="zh-CN" sz="1200" b="0" i="0" u="none" strike="noStrike" baseline="0" smtClean="0">
                          <a:solidFill>
                            <a:srgbClr val="000000"/>
                          </a:solidFill>
                          <a:effectLst/>
                          <a:latin typeface="微软雅黑" pitchFamily="34" charset="-122"/>
                          <a:ea typeface="微软雅黑" pitchFamily="34" charset="-122"/>
                        </a:rPr>
                        <a:t> toán tại </a:t>
                      </a:r>
                      <a:r>
                        <a:rPr lang="en-US" sz="1200" b="0" i="0" u="none" strike="noStrike" smtClean="0">
                          <a:solidFill>
                            <a:srgbClr val="000000"/>
                          </a:solidFill>
                          <a:effectLst/>
                          <a:latin typeface="微软雅黑" pitchFamily="34" charset="-122"/>
                          <a:ea typeface="微软雅黑" pitchFamily="34" charset="-122"/>
                        </a:rPr>
                        <a:t>Ta=45</a:t>
                      </a:r>
                      <a:r>
                        <a:rPr lang="en-US" sz="1200" b="0" i="0" u="none" strike="noStrike" dirty="0">
                          <a:solidFill>
                            <a:srgbClr val="000000"/>
                          </a:solidFill>
                          <a:effectLst/>
                          <a:latin typeface="微软雅黑" pitchFamily="34" charset="-122"/>
                          <a:ea typeface="微软雅黑" pitchFamily="34"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smtClean="0">
                          <a:solidFill>
                            <a:srgbClr val="000000"/>
                          </a:solidFill>
                          <a:effectLst/>
                          <a:latin typeface="微软雅黑" pitchFamily="34" charset="-122"/>
                          <a:ea typeface="微软雅黑" pitchFamily="34" charset="-122"/>
                        </a:rPr>
                        <a:t>Tính</a:t>
                      </a:r>
                      <a:r>
                        <a:rPr lang="en-US" altLang="zh-CN" sz="1200" b="0" i="0" u="none" strike="noStrike" baseline="0" smtClean="0">
                          <a:solidFill>
                            <a:srgbClr val="000000"/>
                          </a:solidFill>
                          <a:effectLst/>
                          <a:latin typeface="微软雅黑" pitchFamily="34" charset="-122"/>
                          <a:ea typeface="微软雅黑" pitchFamily="34" charset="-122"/>
                        </a:rPr>
                        <a:t> toán tại </a:t>
                      </a:r>
                      <a:r>
                        <a:rPr lang="en-US" altLang="zh-CN" sz="1200" b="0" i="0" u="none" strike="noStrike" smtClean="0">
                          <a:solidFill>
                            <a:srgbClr val="000000"/>
                          </a:solidFill>
                          <a:effectLst/>
                          <a:latin typeface="微软雅黑" pitchFamily="34" charset="-122"/>
                          <a:ea typeface="微软雅黑" pitchFamily="34" charset="-122"/>
                        </a:rPr>
                        <a:t>Ta=55</a:t>
                      </a:r>
                      <a:r>
                        <a:rPr lang="en-US" altLang="zh-CN" sz="1200" b="0" i="0" u="none" strike="noStrike" dirty="0" smtClean="0">
                          <a:solidFill>
                            <a:srgbClr val="000000"/>
                          </a:solidFill>
                          <a:effectLst/>
                          <a:latin typeface="微软雅黑" pitchFamily="34" charset="-122"/>
                          <a:ea typeface="微软雅黑" pitchFamily="34"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24906">
                <a:tc>
                  <a:txBody>
                    <a:bodyPr/>
                    <a:lstStyle/>
                    <a:p>
                      <a:pPr algn="ctr" fontAlgn="ctr"/>
                      <a:r>
                        <a:rPr lang="en-US" sz="1200" u="none" strike="noStrike" dirty="0" smtClean="0">
                          <a:effectLst/>
                          <a:latin typeface="微软雅黑" pitchFamily="34" charset="-122"/>
                          <a:ea typeface="微软雅黑" pitchFamily="34" charset="-122"/>
                        </a:rPr>
                        <a:t>HI3520D-V300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smtClean="0">
                          <a:effectLst/>
                          <a:latin typeface="微软雅黑" pitchFamily="34" charset="-122"/>
                          <a:ea typeface="微软雅黑" pitchFamily="34" charset="-122"/>
                        </a:rPr>
                        <a:t>T</a:t>
                      </a:r>
                      <a:r>
                        <a:rPr lang="en-US" altLang="zh-CN" sz="1200" u="none" strike="noStrike" dirty="0" err="1" smtClean="0">
                          <a:effectLst/>
                          <a:latin typeface="微软雅黑" pitchFamily="34" charset="-122"/>
                          <a:ea typeface="微软雅黑" pitchFamily="34" charset="-122"/>
                        </a:rPr>
                        <a:t>j</a:t>
                      </a:r>
                      <a:r>
                        <a:rPr lang="en-US" sz="1200" u="none" strike="noStrike" dirty="0" smtClean="0">
                          <a:effectLst/>
                          <a:latin typeface="微软雅黑" pitchFamily="34" charset="-122"/>
                          <a:ea typeface="微软雅黑" pitchFamily="34" charset="-122"/>
                        </a:rPr>
                        <a:t>=105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67.4</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84.9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94.9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24906">
                <a:tc>
                  <a:txBody>
                    <a:bodyPr/>
                    <a:lstStyle/>
                    <a:p>
                      <a:pPr algn="ctr" fontAlgn="ctr"/>
                      <a:r>
                        <a:rPr lang="en-US" sz="1200" u="none" strike="noStrike" dirty="0">
                          <a:effectLst/>
                          <a:latin typeface="微软雅黑" pitchFamily="34" charset="-122"/>
                          <a:ea typeface="微软雅黑" pitchFamily="34" charset="-122"/>
                        </a:rPr>
                        <a:t>DDR</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=85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56.8</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74.3</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chemeClr val="tx1"/>
                          </a:solidFill>
                          <a:effectLst/>
                          <a:latin typeface="微软雅黑" pitchFamily="34" charset="-122"/>
                          <a:ea typeface="微软雅黑" pitchFamily="34" charset="-122"/>
                        </a:rPr>
                        <a:t>84.3</a:t>
                      </a:r>
                      <a:endParaRPr lang="en-US" altLang="zh-CN" sz="1200" b="0" i="0" u="none" strike="noStrike" dirty="0">
                        <a:solidFill>
                          <a:schemeClr val="tx1"/>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24906">
                <a:tc>
                  <a:txBody>
                    <a:bodyPr/>
                    <a:lstStyle/>
                    <a:p>
                      <a:pPr algn="ctr" fontAlgn="ctr"/>
                      <a:r>
                        <a:rPr lang="en-US" sz="1200" u="none" strike="noStrike" dirty="0">
                          <a:effectLst/>
                          <a:latin typeface="微软雅黑" pitchFamily="34" charset="-122"/>
                          <a:ea typeface="微软雅黑" pitchFamily="34" charset="-122"/>
                        </a:rPr>
                        <a:t>HDD</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=70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35.6</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53.1</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kern="1200" dirty="0" smtClean="0">
                          <a:solidFill>
                            <a:srgbClr val="000000"/>
                          </a:solidFill>
                          <a:effectLst/>
                          <a:latin typeface="微软雅黑" pitchFamily="34" charset="-122"/>
                          <a:ea typeface="微软雅黑" pitchFamily="34" charset="-122"/>
                          <a:cs typeface="+mn-cs"/>
                        </a:rPr>
                        <a:t>63.1</a:t>
                      </a:r>
                      <a:endParaRPr lang="en-US" altLang="zh-CN" sz="12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24906">
                <a:tc>
                  <a:txBody>
                    <a:bodyPr/>
                    <a:lstStyle/>
                    <a:p>
                      <a:pPr algn="ctr" fontAlgn="ctr"/>
                      <a:r>
                        <a:rPr lang="en-US" sz="1200" u="none" strike="noStrike" dirty="0" smtClean="0">
                          <a:effectLst/>
                          <a:latin typeface="微软雅黑" pitchFamily="34" charset="-122"/>
                          <a:ea typeface="微软雅黑" pitchFamily="34" charset="-122"/>
                        </a:rPr>
                        <a:t>AD</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=100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68.5</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86.0</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96.0</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24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chemeClr val="dk1"/>
                          </a:solidFill>
                          <a:effectLst/>
                          <a:latin typeface="微软雅黑" pitchFamily="34" charset="-122"/>
                          <a:ea typeface="微软雅黑" pitchFamily="34" charset="-122"/>
                        </a:rPr>
                        <a:t>Shell</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=70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38.9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56.4</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kern="1200" dirty="0" smtClean="0">
                          <a:solidFill>
                            <a:srgbClr val="000000"/>
                          </a:solidFill>
                          <a:effectLst/>
                          <a:latin typeface="微软雅黑" pitchFamily="34" charset="-122"/>
                          <a:ea typeface="微软雅黑" pitchFamily="34" charset="-122"/>
                          <a:cs typeface="+mn-cs"/>
                        </a:rPr>
                        <a:t>66.4</a:t>
                      </a:r>
                      <a:endParaRPr lang="en-US" altLang="zh-CN" sz="12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14" name="Rectangle 1"/>
          <p:cNvSpPr>
            <a:spLocks noChangeArrowheads="1"/>
          </p:cNvSpPr>
          <p:nvPr/>
        </p:nvSpPr>
        <p:spPr bwMode="auto">
          <a:xfrm>
            <a:off x="138853" y="3085269"/>
            <a:ext cx="12080631" cy="17966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220" tIns="66654" rIns="95220" bIns="66654"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r>
              <a:rPr lang="en-US" altLang="zh-CN" smtClean="0">
                <a:latin typeface="Calibri" pitchFamily="34" charset="0"/>
                <a:ea typeface="等线 Light" panose="02010600030101010101" pitchFamily="2" charset="-122"/>
                <a:cs typeface="+mn-cs"/>
              </a:rPr>
              <a:t>Theo dữ liệu nhiệt độ test lại nhiệt độ thường, tính toán tại 45 </a:t>
            </a:r>
            <a:r>
              <a:rPr lang="en-US" altLang="zh-CN" dirty="0">
                <a:latin typeface="Calibri" pitchFamily="34" charset="0"/>
                <a:ea typeface="等线 Light" panose="02010600030101010101" pitchFamily="2" charset="-122"/>
                <a:cs typeface="+mn-cs"/>
              </a:rPr>
              <a:t>℃ / 55 ℃</a:t>
            </a:r>
            <a:r>
              <a:rPr lang="en-US" altLang="zh-CN">
                <a:latin typeface="Calibri" pitchFamily="34" charset="0"/>
                <a:ea typeface="等线 Light" panose="02010600030101010101" pitchFamily="2" charset="-122"/>
                <a:cs typeface="+mn-cs"/>
              </a:rPr>
              <a:t>, </a:t>
            </a:r>
            <a:r>
              <a:rPr lang="en-US" altLang="zh-CN" smtClean="0">
                <a:latin typeface="Calibri" pitchFamily="34" charset="0"/>
                <a:ea typeface="等线 Light" panose="02010600030101010101" pitchFamily="2" charset="-122"/>
                <a:cs typeface="+mn-cs"/>
              </a:rPr>
              <a:t>kết luận:</a:t>
            </a:r>
            <a:endParaRPr lang="en-US" altLang="zh-CN" dirty="0">
              <a:latin typeface="Calibri" pitchFamily="34" charset="0"/>
              <a:ea typeface="等线 Light" panose="02010600030101010101" pitchFamily="2" charset="-122"/>
              <a:cs typeface="+mn-cs"/>
            </a:endParaRPr>
          </a:p>
          <a:p>
            <a:pPr lvl="0"/>
            <a:r>
              <a:rPr lang="en-US" altLang="zh-CN" dirty="0">
                <a:latin typeface="Calibri" pitchFamily="34" charset="0"/>
                <a:ea typeface="等线 Light" panose="02010600030101010101" pitchFamily="2" charset="-122"/>
                <a:cs typeface="+mn-cs"/>
              </a:rPr>
              <a:t>1, </a:t>
            </a:r>
            <a:r>
              <a:rPr lang="en-US" altLang="zh-CN" smtClean="0">
                <a:latin typeface="Calibri" pitchFamily="34" charset="0"/>
                <a:ea typeface="等线 Light" panose="02010600030101010101" pitchFamily="2" charset="-122"/>
                <a:cs typeface="+mn-cs"/>
              </a:rPr>
              <a:t>3520D-V400 thiết kế không quạt, dùng bộ tản nhiệt CPU và miếng dán tản nhiệt ở chip RX, tất cả chỉ số đều đạt yêu cầu ở nhiệt độ môi trường 45</a:t>
            </a:r>
            <a:r>
              <a:rPr lang="en-US" altLang="zh-CN" smtClean="0">
                <a:latin typeface="Calibri" pitchFamily="34" charset="0"/>
                <a:ea typeface="等线 Light" panose="02010600030101010101" pitchFamily="2" charset="-122"/>
              </a:rPr>
              <a:t>℃</a:t>
            </a:r>
            <a:r>
              <a:rPr lang="en-US" altLang="zh-CN" smtClean="0">
                <a:latin typeface="Calibri" pitchFamily="34" charset="0"/>
                <a:ea typeface="等线 Light" panose="02010600030101010101" pitchFamily="2" charset="-122"/>
                <a:cs typeface="+mn-cs"/>
              </a:rPr>
              <a:t>, dưới nhiệt độ môi trường 55</a:t>
            </a:r>
            <a:r>
              <a:rPr lang="en-US" altLang="zh-CN" smtClean="0">
                <a:latin typeface="Calibri" pitchFamily="34" charset="0"/>
                <a:ea typeface="等线 Light" panose="02010600030101010101" pitchFamily="2" charset="-122"/>
              </a:rPr>
              <a:t>℃</a:t>
            </a:r>
            <a:r>
              <a:rPr lang="en-US" altLang="zh-CN" smtClean="0">
                <a:latin typeface="Calibri" pitchFamily="34" charset="0"/>
                <a:ea typeface="等线 Light" panose="02010600030101010101" pitchFamily="2" charset="-122"/>
                <a:cs typeface="+mn-cs"/>
              </a:rPr>
              <a:t> chỉ có HDD quá nhiệt 0.7℃</a:t>
            </a:r>
            <a:r>
              <a:rPr lang="en-US" altLang="zh-CN">
                <a:latin typeface="Calibri" pitchFamily="34" charset="0"/>
                <a:ea typeface="等线 Light" panose="02010600030101010101" pitchFamily="2" charset="-122"/>
                <a:cs typeface="+mn-cs"/>
              </a:rPr>
              <a:t>, </a:t>
            </a:r>
            <a:r>
              <a:rPr lang="en-US" altLang="zh-CN" smtClean="0">
                <a:latin typeface="Calibri" pitchFamily="34" charset="0"/>
                <a:ea typeface="等线 Light" panose="02010600030101010101" pitchFamily="2" charset="-122"/>
                <a:cs typeface="+mn-cs"/>
              </a:rPr>
              <a:t>vỏ đầu ghi quá nhiệt 2.4℃. Vì thế thiết bị vẫn có thể hoạt động bình thường dưới nhiệt độ môi trường 55</a:t>
            </a:r>
            <a:r>
              <a:rPr lang="en-US" altLang="zh-CN" smtClean="0">
                <a:latin typeface="Calibri" pitchFamily="34" charset="0"/>
                <a:ea typeface="等线 Light" panose="02010600030101010101" pitchFamily="2" charset="-122"/>
              </a:rPr>
              <a:t>℃, chỉ HDD và vỏ bị quá nhiệt không đáng kể.</a:t>
            </a:r>
            <a:endParaRPr lang="en-US" altLang="zh-CN" dirty="0">
              <a:latin typeface="Calibri" pitchFamily="34" charset="0"/>
              <a:ea typeface="等线 Light" panose="02010600030101010101" pitchFamily="2" charset="-122"/>
              <a:cs typeface="+mn-cs"/>
            </a:endParaRPr>
          </a:p>
          <a:p>
            <a:pPr lvl="0"/>
            <a:r>
              <a:rPr lang="en-US" altLang="zh-CN" dirty="0">
                <a:latin typeface="Calibri" pitchFamily="34" charset="0"/>
                <a:ea typeface="等线 Light" panose="02010600030101010101" pitchFamily="2" charset="-122"/>
                <a:cs typeface="+mn-cs"/>
              </a:rPr>
              <a:t>2</a:t>
            </a:r>
            <a:r>
              <a:rPr lang="en-US" altLang="zh-CN">
                <a:latin typeface="Calibri" pitchFamily="34" charset="0"/>
                <a:ea typeface="等线 Light" panose="02010600030101010101" pitchFamily="2" charset="-122"/>
                <a:cs typeface="+mn-cs"/>
              </a:rPr>
              <a:t>. </a:t>
            </a:r>
            <a:r>
              <a:rPr lang="en-US" altLang="zh-CN" smtClean="0">
                <a:latin typeface="Calibri" pitchFamily="34" charset="0"/>
                <a:ea typeface="等线 Light" panose="02010600030101010101" pitchFamily="2" charset="-122"/>
                <a:cs typeface="+mn-cs"/>
              </a:rPr>
              <a:t>Kích thước bộ tản nhiệt chỉ ảnh hưởng rất nhỏ đến hiệu quả tản nhiệt của chip. Trong trường hợp không có quạt, nếu chỉ tản nhiệt bằng bộ tản nhiệt, nhiệt độ sẽ tập trung bên trong thiết bị, truyền ra ngoài khá chậm.</a:t>
            </a:r>
            <a:endParaRPr lang="en-US" altLang="zh-CN" dirty="0" smtClean="0">
              <a:latin typeface="Calibri" pitchFamily="34" charset="0"/>
              <a:ea typeface="等线 Light" panose="02010600030101010101" pitchFamily="2" charset="-122"/>
              <a:cs typeface="+mn-cs"/>
            </a:endParaRPr>
          </a:p>
        </p:txBody>
      </p:sp>
    </p:spTree>
    <p:extLst>
      <p:ext uri="{BB962C8B-B14F-4D97-AF65-F5344CB8AC3E}">
        <p14:creationId xmlns="" xmlns:p14="http://schemas.microsoft.com/office/powerpoint/2010/main" val="29474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Times New Roman" panose="02020603050405020304" pitchFamily="18" charset="0"/>
                  <a:cs typeface="Times New Roman" panose="02020603050405020304" pitchFamily="18" charset="0"/>
                </a:rPr>
                <a:t>Dòng X1 – dữ liệu test nhiệt độ </a:t>
              </a:r>
              <a:r>
                <a:rPr lang="en-US" altLang="zh-CN" sz="4000" b="1" dirty="0" smtClean="0">
                  <a:solidFill>
                    <a:srgbClr val="FF0000"/>
                  </a:solidFill>
                  <a:latin typeface="Times New Roman" panose="02020603050405020304" pitchFamily="18" charset="0"/>
                  <a:cs typeface="Times New Roman" panose="02020603050405020304" pitchFamily="18" charset="0"/>
                </a:rPr>
                <a:t>cao - thấp</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graphicFrame>
        <p:nvGraphicFramePr>
          <p:cNvPr id="11" name="表格 10"/>
          <p:cNvGraphicFramePr>
            <a:graphicFrameLocks noGrp="1"/>
          </p:cNvGraphicFramePr>
          <p:nvPr>
            <p:extLst>
              <p:ext uri="{D42A27DB-BD31-4B8C-83A1-F6EECF244321}">
                <p14:modId xmlns="" xmlns:p14="http://schemas.microsoft.com/office/powerpoint/2010/main" val="3253562225"/>
              </p:ext>
            </p:extLst>
          </p:nvPr>
        </p:nvGraphicFramePr>
        <p:xfrm>
          <a:off x="1000627" y="2655586"/>
          <a:ext cx="9614860" cy="2552170"/>
        </p:xfrm>
        <a:graphic>
          <a:graphicData uri="http://schemas.openxmlformats.org/drawingml/2006/table">
            <a:tbl>
              <a:tblPr>
                <a:tableStyleId>{5C22544A-7EE6-4342-B048-85BDC9FD1C3A}</a:tableStyleId>
              </a:tblPr>
              <a:tblGrid>
                <a:gridCol w="2658939">
                  <a:extLst>
                    <a:ext uri="{9D8B030D-6E8A-4147-A177-3AD203B41FA5}">
                      <a16:colId xmlns="" xmlns:a16="http://schemas.microsoft.com/office/drawing/2014/main" val="20000"/>
                    </a:ext>
                  </a:extLst>
                </a:gridCol>
                <a:gridCol w="2067005">
                  <a:extLst>
                    <a:ext uri="{9D8B030D-6E8A-4147-A177-3AD203B41FA5}">
                      <a16:colId xmlns="" xmlns:a16="http://schemas.microsoft.com/office/drawing/2014/main" val="20001"/>
                    </a:ext>
                  </a:extLst>
                </a:gridCol>
                <a:gridCol w="2444458">
                  <a:extLst>
                    <a:ext uri="{9D8B030D-6E8A-4147-A177-3AD203B41FA5}">
                      <a16:colId xmlns="" xmlns:a16="http://schemas.microsoft.com/office/drawing/2014/main" val="20002"/>
                    </a:ext>
                  </a:extLst>
                </a:gridCol>
                <a:gridCol w="2444458">
                  <a:extLst>
                    <a:ext uri="{9D8B030D-6E8A-4147-A177-3AD203B41FA5}">
                      <a16:colId xmlns="" xmlns:a16="http://schemas.microsoft.com/office/drawing/2014/main" val="20003"/>
                    </a:ext>
                  </a:extLst>
                </a:gridCol>
              </a:tblGrid>
              <a:tr h="510434">
                <a:tc>
                  <a:txBody>
                    <a:bodyPr/>
                    <a:lstStyle/>
                    <a:p>
                      <a:pPr algn="ctr" rtl="0" fontAlgn="ctr"/>
                      <a:r>
                        <a:rPr lang="en-US" sz="1200" b="0" i="0" u="none" strike="noStrike" smtClean="0">
                          <a:solidFill>
                            <a:srgbClr val="000000"/>
                          </a:solidFill>
                          <a:effectLst/>
                          <a:latin typeface="微软雅黑" pitchFamily="34" charset="-122"/>
                          <a:ea typeface="微软雅黑" pitchFamily="34" charset="-122"/>
                        </a:rPr>
                        <a:t>Thiết</a:t>
                      </a:r>
                      <a:r>
                        <a:rPr lang="en-US" sz="1200" b="0" i="0" u="none" strike="noStrike" baseline="0" smtClean="0">
                          <a:solidFill>
                            <a:srgbClr val="000000"/>
                          </a:solidFill>
                          <a:effectLst/>
                          <a:latin typeface="微软雅黑" pitchFamily="34" charset="-122"/>
                          <a:ea typeface="微软雅黑" pitchFamily="34" charset="-122"/>
                        </a:rPr>
                        <a:t> bị</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Tiêu</a:t>
                      </a:r>
                      <a:r>
                        <a:rPr lang="en-US" altLang="zh-CN" sz="1200" b="0" i="0" u="none" strike="noStrike" baseline="0" smtClean="0">
                          <a:solidFill>
                            <a:srgbClr val="000000"/>
                          </a:solidFill>
                          <a:effectLst/>
                          <a:latin typeface="微软雅黑" pitchFamily="34" charset="-122"/>
                          <a:ea typeface="微软雅黑" pitchFamily="34" charset="-122"/>
                        </a:rPr>
                        <a:t> chuẩn</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1200" b="0" i="0" u="none" strike="noStrike" smtClean="0">
                          <a:solidFill>
                            <a:srgbClr val="000000"/>
                          </a:solidFill>
                          <a:effectLst/>
                          <a:latin typeface="微软雅黑" pitchFamily="34" charset="-122"/>
                          <a:ea typeface="微软雅黑" pitchFamily="34" charset="-122"/>
                        </a:rPr>
                        <a:t>Nhiệt</a:t>
                      </a:r>
                      <a:r>
                        <a:rPr lang="en-US" altLang="zh-CN" sz="1200" b="0" i="0" u="none" strike="noStrike" baseline="0" smtClean="0">
                          <a:solidFill>
                            <a:srgbClr val="000000"/>
                          </a:solidFill>
                          <a:effectLst/>
                          <a:latin typeface="微软雅黑" pitchFamily="34" charset="-122"/>
                          <a:ea typeface="微软雅黑" pitchFamily="34" charset="-122"/>
                        </a:rPr>
                        <a:t> độ test</a:t>
                      </a:r>
                      <a:r>
                        <a:rPr lang="zh-CN" altLang="en-US" sz="1200" b="0" i="0" u="none" strike="noStrike" smtClean="0">
                          <a:solidFill>
                            <a:srgbClr val="000000"/>
                          </a:solidFill>
                          <a:effectLst/>
                          <a:latin typeface="微软雅黑" pitchFamily="34" charset="-122"/>
                          <a:ea typeface="微软雅黑" pitchFamily="34" charset="-122"/>
                        </a:rPr>
                        <a:t> </a:t>
                      </a:r>
                      <a:r>
                        <a:rPr lang="en-US" sz="1200" b="0" i="0" u="none" strike="noStrike" dirty="0" smtClean="0">
                          <a:solidFill>
                            <a:srgbClr val="000000"/>
                          </a:solidFill>
                          <a:effectLst/>
                          <a:latin typeface="微软雅黑" pitchFamily="34" charset="-122"/>
                          <a:ea typeface="微软雅黑" pitchFamily="34" charset="-122"/>
                        </a:rPr>
                        <a:t>Ta</a:t>
                      </a:r>
                      <a:r>
                        <a:rPr lang="en-US" sz="1200" b="0" i="0" u="none" strike="noStrike" smtClean="0">
                          <a:solidFill>
                            <a:srgbClr val="000000"/>
                          </a:solidFill>
                          <a:effectLst/>
                          <a:latin typeface="微软雅黑" pitchFamily="34" charset="-122"/>
                          <a:ea typeface="微软雅黑" pitchFamily="34" charset="-122"/>
                        </a:rPr>
                        <a:t>=-10℃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smtClean="0">
                          <a:solidFill>
                            <a:srgbClr val="000000"/>
                          </a:solidFill>
                          <a:effectLst/>
                          <a:latin typeface="微软雅黑" pitchFamily="34" charset="-122"/>
                          <a:ea typeface="微软雅黑" pitchFamily="34" charset="-122"/>
                        </a:rPr>
                        <a:t>Nhiệt</a:t>
                      </a:r>
                      <a:r>
                        <a:rPr lang="en-US" altLang="zh-CN" sz="1200" b="0" i="0" u="none" strike="noStrike" baseline="0" smtClean="0">
                          <a:solidFill>
                            <a:srgbClr val="000000"/>
                          </a:solidFill>
                          <a:effectLst/>
                          <a:latin typeface="微软雅黑" pitchFamily="34" charset="-122"/>
                          <a:ea typeface="微软雅黑" pitchFamily="34" charset="-122"/>
                        </a:rPr>
                        <a:t> độ test</a:t>
                      </a:r>
                      <a:r>
                        <a:rPr lang="zh-CN" altLang="en-US" sz="1200" b="0" i="0" u="none" strike="noStrike" smtClean="0">
                          <a:solidFill>
                            <a:srgbClr val="000000"/>
                          </a:solidFill>
                          <a:effectLst/>
                          <a:latin typeface="微软雅黑" pitchFamily="34" charset="-122"/>
                          <a:ea typeface="微软雅黑" pitchFamily="34" charset="-122"/>
                        </a:rPr>
                        <a:t> </a:t>
                      </a:r>
                      <a:r>
                        <a:rPr lang="en-US" altLang="zh-CN" sz="1200" b="0" i="0" u="none" strike="noStrike" smtClean="0">
                          <a:solidFill>
                            <a:srgbClr val="000000"/>
                          </a:solidFill>
                          <a:effectLst/>
                          <a:latin typeface="微软雅黑" pitchFamily="34" charset="-122"/>
                          <a:ea typeface="微软雅黑" pitchFamily="34" charset="-122"/>
                        </a:rPr>
                        <a:t>Ta=55℃</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10434">
                <a:tc>
                  <a:txBody>
                    <a:bodyPr/>
                    <a:lstStyle/>
                    <a:p>
                      <a:pPr algn="ctr" fontAlgn="ctr"/>
                      <a:r>
                        <a:rPr lang="en-US" sz="1200" u="none" strike="noStrike" dirty="0" smtClean="0">
                          <a:effectLst/>
                          <a:latin typeface="微软雅黑" pitchFamily="34" charset="-122"/>
                          <a:ea typeface="微软雅黑" pitchFamily="34" charset="-122"/>
                        </a:rPr>
                        <a:t>HI3520D-V400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smtClean="0">
                          <a:effectLst/>
                          <a:latin typeface="微软雅黑" pitchFamily="34" charset="-122"/>
                          <a:ea typeface="微软雅黑" pitchFamily="34" charset="-122"/>
                        </a:rPr>
                        <a:t>T</a:t>
                      </a:r>
                      <a:r>
                        <a:rPr lang="en-US" altLang="zh-CN" sz="1200" u="none" strike="noStrike" dirty="0" err="1" smtClean="0">
                          <a:effectLst/>
                          <a:latin typeface="微软雅黑" pitchFamily="34" charset="-122"/>
                          <a:ea typeface="微软雅黑" pitchFamily="34" charset="-122"/>
                        </a:rPr>
                        <a:t>j</a:t>
                      </a:r>
                      <a:r>
                        <a:rPr lang="en-US" sz="1200" u="none" strike="noStrike" dirty="0" smtClean="0">
                          <a:effectLst/>
                          <a:latin typeface="微软雅黑" pitchFamily="34" charset="-122"/>
                          <a:ea typeface="微软雅黑" pitchFamily="34" charset="-122"/>
                        </a:rPr>
                        <a:t>=105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77.8</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10434">
                <a:tc>
                  <a:txBody>
                    <a:bodyPr/>
                    <a:lstStyle/>
                    <a:p>
                      <a:pPr algn="ctr" fontAlgn="ctr"/>
                      <a:r>
                        <a:rPr lang="en-US" sz="1200" u="none" strike="noStrike">
                          <a:effectLst/>
                          <a:latin typeface="微软雅黑" pitchFamily="34" charset="-122"/>
                          <a:ea typeface="微软雅黑" pitchFamily="34" charset="-122"/>
                        </a:rPr>
                        <a:t>DDR</a:t>
                      </a:r>
                      <a:endParaRPr lang="en-US" sz="1200" b="0" i="0" u="none" strike="noStrike">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=85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8.9</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78.8</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10434">
                <a:tc>
                  <a:txBody>
                    <a:bodyPr/>
                    <a:lstStyle/>
                    <a:p>
                      <a:pPr algn="ctr" fontAlgn="ctr"/>
                      <a:r>
                        <a:rPr lang="en-US" sz="1200" u="none" strike="noStrike" dirty="0" smtClean="0">
                          <a:effectLst/>
                          <a:latin typeface="微软雅黑" pitchFamily="34" charset="-122"/>
                          <a:ea typeface="微软雅黑" pitchFamily="34" charset="-122"/>
                        </a:rPr>
                        <a:t>DH9931</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微软雅黑" pitchFamily="34" charset="-122"/>
                          <a:ea typeface="微软雅黑" pitchFamily="34" charset="-122"/>
                        </a:rPr>
                        <a:t>Tc</a:t>
                      </a:r>
                      <a:r>
                        <a:rPr lang="en-US" sz="1200" u="none" strike="noStrike" dirty="0">
                          <a:effectLst/>
                          <a:latin typeface="微软雅黑" pitchFamily="34" charset="-122"/>
                          <a:ea typeface="微软雅黑" pitchFamily="34" charset="-122"/>
                        </a:rPr>
                        <a:t>=100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11.7</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81.4</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10434">
                <a:tc>
                  <a:txBody>
                    <a:bodyPr/>
                    <a:lstStyle/>
                    <a:p>
                      <a:pPr algn="ctr" fontAlgn="ctr"/>
                      <a:r>
                        <a:rPr lang="en-US" sz="1200" u="none" strike="noStrike" dirty="0" smtClean="0">
                          <a:effectLst/>
                          <a:latin typeface="微软雅黑" pitchFamily="34" charset="-122"/>
                          <a:ea typeface="微软雅黑" pitchFamily="34" charset="-122"/>
                        </a:rPr>
                        <a:t>HDD</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smtClean="0">
                          <a:effectLst/>
                          <a:latin typeface="微软雅黑" pitchFamily="34" charset="-122"/>
                          <a:ea typeface="微软雅黑" pitchFamily="34" charset="-122"/>
                        </a:rPr>
                        <a:t>Tc</a:t>
                      </a:r>
                      <a:r>
                        <a:rPr lang="en-US" sz="1200" u="none" strike="noStrike" dirty="0" smtClean="0">
                          <a:effectLst/>
                          <a:latin typeface="微软雅黑" pitchFamily="34" charset="-122"/>
                          <a:ea typeface="微软雅黑" pitchFamily="34" charset="-122"/>
                        </a:rPr>
                        <a:t>=70</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0.3</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200" b="0" i="0" u="none" strike="noStrike" dirty="0" smtClean="0">
                          <a:solidFill>
                            <a:srgbClr val="000000"/>
                          </a:solidFill>
                          <a:effectLst/>
                          <a:latin typeface="微软雅黑" pitchFamily="34" charset="-122"/>
                          <a:ea typeface="微软雅黑" pitchFamily="34" charset="-122"/>
                        </a:rPr>
                        <a:t>68.4</a:t>
                      </a:r>
                      <a:endParaRPr lang="en-US" altLang="zh-CN" sz="1200" b="0"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pic>
        <p:nvPicPr>
          <p:cNvPr id="13" name="Picture 2" descr="C:\Users\21318\AppData\Roaming\feiq\RichOle\1197084047.bmp"/>
          <p:cNvPicPr>
            <a:picLocks noChangeAspect="1" noChangeArrowheads="1"/>
          </p:cNvPicPr>
          <p:nvPr/>
        </p:nvPicPr>
        <p:blipFill>
          <a:blip r:embed="rId3" cstate="print"/>
          <a:srcRect/>
          <a:stretch>
            <a:fillRect/>
          </a:stretch>
        </p:blipFill>
        <p:spPr bwMode="auto">
          <a:xfrm>
            <a:off x="94627" y="153579"/>
            <a:ext cx="1211659" cy="1446679"/>
          </a:xfrm>
          <a:prstGeom prst="rect">
            <a:avLst/>
          </a:prstGeom>
          <a:noFill/>
        </p:spPr>
      </p:pic>
      <p:sp>
        <p:nvSpPr>
          <p:cNvPr id="14" name="Rectangle 36"/>
          <p:cNvSpPr>
            <a:spLocks noChangeArrowheads="1"/>
          </p:cNvSpPr>
          <p:nvPr/>
        </p:nvSpPr>
        <p:spPr bwMode="auto">
          <a:xfrm>
            <a:off x="1981859" y="1585050"/>
            <a:ext cx="8833551" cy="785824"/>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15" name="TextBox 15"/>
          <p:cNvSpPr txBox="1"/>
          <p:nvPr/>
        </p:nvSpPr>
        <p:spPr>
          <a:xfrm>
            <a:off x="2006554" y="1618816"/>
            <a:ext cx="9032701" cy="677108"/>
          </a:xfrm>
          <a:prstGeom prst="rect">
            <a:avLst/>
          </a:prstGeom>
          <a:noFill/>
        </p:spPr>
        <p:txBody>
          <a:bodyPr wrap="square" rtlCol="0">
            <a:spAutoFit/>
          </a:bodyPr>
          <a:lstStyle/>
          <a:p>
            <a:r>
              <a:rPr lang="en-US" altLang="zh-CN" sz="2000" b="1" smtClean="0">
                <a:latin typeface="Calibri" pitchFamily="34" charset="0"/>
              </a:rPr>
              <a:t>FAQ</a:t>
            </a:r>
            <a:r>
              <a:rPr lang="zh-CN" altLang="en-US" sz="2000" b="1" smtClean="0">
                <a:latin typeface="Calibri" pitchFamily="34" charset="0"/>
              </a:rPr>
              <a:t>：</a:t>
            </a:r>
            <a:r>
              <a:rPr lang="en-US" altLang="zh-CN" smtClean="0">
                <a:latin typeface="Calibri" pitchFamily="34" charset="0"/>
              </a:rPr>
              <a:t>Liệu XVR-X1 có một vài thiết bị quá nhiệt ở 55°C và độ ẩm 95%? Test nhiệt độ cao-thấp để xác nhận.</a:t>
            </a:r>
            <a:endParaRPr lang="en-US" altLang="zh-CN" sz="2000" b="1" dirty="0" smtClean="0">
              <a:latin typeface="Calibri" pitchFamily="34" charset="0"/>
            </a:endParaRPr>
          </a:p>
        </p:txBody>
      </p:sp>
      <p:sp>
        <p:nvSpPr>
          <p:cNvPr id="16" name="Rectangle 36"/>
          <p:cNvSpPr>
            <a:spLocks noChangeArrowheads="1"/>
          </p:cNvSpPr>
          <p:nvPr/>
        </p:nvSpPr>
        <p:spPr bwMode="auto">
          <a:xfrm>
            <a:off x="3971853" y="5661947"/>
            <a:ext cx="8038440" cy="785824"/>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17" name="TextBox 17"/>
          <p:cNvSpPr txBox="1"/>
          <p:nvPr/>
        </p:nvSpPr>
        <p:spPr>
          <a:xfrm>
            <a:off x="4026163" y="5700916"/>
            <a:ext cx="7929819" cy="646331"/>
          </a:xfrm>
          <a:prstGeom prst="rect">
            <a:avLst/>
          </a:prstGeom>
          <a:noFill/>
        </p:spPr>
        <p:txBody>
          <a:bodyPr wrap="square" rtlCol="0">
            <a:spAutoFit/>
          </a:bodyPr>
          <a:lstStyle/>
          <a:p>
            <a:r>
              <a:rPr lang="en-US" altLang="zh-CN" smtClean="0">
                <a:latin typeface="Calibri" pitchFamily="34" charset="0"/>
              </a:rPr>
              <a:t>Vì nhiệt độ không tăng tuyến tính nên tất cả dữ liệu tính toán có thể sai khác so với nhiệt độ đo được</a:t>
            </a:r>
            <a:endParaRPr lang="en-US" altLang="zh-CN" sz="2000" b="1" dirty="0" smtClean="0">
              <a:latin typeface="Calibri" pitchFamily="34" charset="0"/>
            </a:endParaRPr>
          </a:p>
        </p:txBody>
      </p:sp>
      <p:sp>
        <p:nvSpPr>
          <p:cNvPr id="19" name="TextBox 1"/>
          <p:cNvSpPr txBox="1"/>
          <p:nvPr/>
        </p:nvSpPr>
        <p:spPr>
          <a:xfrm>
            <a:off x="396118" y="5514926"/>
            <a:ext cx="3550240" cy="954107"/>
          </a:xfrm>
          <a:prstGeom prst="rect">
            <a:avLst/>
          </a:prstGeom>
          <a:noFill/>
        </p:spPr>
        <p:txBody>
          <a:bodyPr wrap="square" rtlCol="0">
            <a:spAutoFit/>
          </a:bodyPr>
          <a:lstStyle/>
          <a:p>
            <a:r>
              <a:rPr lang="en-US" altLang="zh-CN" sz="1400" smtClean="0">
                <a:latin typeface="Calibri" pitchFamily="34" charset="0"/>
              </a:rPr>
              <a:t>Chú thích:</a:t>
            </a:r>
            <a:endParaRPr lang="en-US" altLang="zh-CN" sz="1400" dirty="0">
              <a:latin typeface="Calibri" pitchFamily="34" charset="0"/>
            </a:endParaRPr>
          </a:p>
          <a:p>
            <a:r>
              <a:rPr lang="en-US" altLang="zh-CN" sz="1400" dirty="0" err="1">
                <a:latin typeface="Calibri" pitchFamily="34" charset="0"/>
              </a:rPr>
              <a:t>Tj</a:t>
            </a:r>
            <a:r>
              <a:rPr lang="en-US" altLang="zh-CN" sz="1400">
                <a:latin typeface="Calibri" pitchFamily="34" charset="0"/>
              </a:rPr>
              <a:t>: </a:t>
            </a:r>
            <a:r>
              <a:rPr lang="en-US" altLang="zh-CN" sz="1400" smtClean="0">
                <a:latin typeface="Calibri" pitchFamily="34" charset="0"/>
              </a:rPr>
              <a:t>nhiệt độ tiếp giáp chip (nhiệt độ bên trong)</a:t>
            </a:r>
            <a:endParaRPr lang="en-US" altLang="zh-CN" sz="1400" dirty="0">
              <a:latin typeface="Calibri" pitchFamily="34" charset="0"/>
            </a:endParaRPr>
          </a:p>
          <a:p>
            <a:r>
              <a:rPr lang="en-US" altLang="zh-CN" sz="1400" dirty="0">
                <a:latin typeface="Calibri" pitchFamily="34" charset="0"/>
              </a:rPr>
              <a:t>Tc</a:t>
            </a:r>
            <a:r>
              <a:rPr lang="en-US" altLang="zh-CN" sz="1400">
                <a:latin typeface="Calibri" pitchFamily="34" charset="0"/>
              </a:rPr>
              <a:t>: </a:t>
            </a:r>
            <a:r>
              <a:rPr lang="en-US" altLang="zh-CN" sz="1400" smtClean="0">
                <a:latin typeface="Calibri" pitchFamily="34" charset="0"/>
              </a:rPr>
              <a:t>nhiệt độ bề mặt chip</a:t>
            </a:r>
          </a:p>
          <a:p>
            <a:r>
              <a:rPr lang="en-US" altLang="zh-CN" sz="1400" smtClean="0">
                <a:latin typeface="Calibri" pitchFamily="34" charset="0"/>
              </a:rPr>
              <a:t>Ta: nhiệt độ môi trường</a:t>
            </a:r>
            <a:endParaRPr lang="en-US" altLang="zh-CN" sz="1400" dirty="0">
              <a:latin typeface="Calibri" pitchFamily="34" charset="0"/>
            </a:endParaRPr>
          </a:p>
        </p:txBody>
      </p:sp>
    </p:spTree>
    <p:extLst>
      <p:ext uri="{BB962C8B-B14F-4D97-AF65-F5344CB8AC3E}">
        <p14:creationId xmlns="" xmlns:p14="http://schemas.microsoft.com/office/powerpoint/2010/main" val="213550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0070C0"/>
                  </a:solidFill>
                  <a:latin typeface="Times New Roman" panose="02020603050405020304" pitchFamily="18" charset="0"/>
                  <a:cs typeface="Times New Roman" panose="02020603050405020304" pitchFamily="18" charset="0"/>
                </a:rPr>
                <a:t>Tổng </a:t>
              </a:r>
              <a:r>
                <a:rPr lang="en-US" altLang="zh-CN" sz="4000" b="1" dirty="0" smtClean="0">
                  <a:solidFill>
                    <a:srgbClr val="0070C0"/>
                  </a:solidFill>
                  <a:latin typeface="Times New Roman" panose="02020603050405020304" pitchFamily="18" charset="0"/>
                  <a:cs typeface="Times New Roman" panose="02020603050405020304" pitchFamily="18" charset="0"/>
                </a:rPr>
                <a:t>Kết</a:t>
              </a:r>
              <a:endParaRPr lang="zh-CN" altLang="en-US" sz="4000" b="1" dirty="0">
                <a:solidFill>
                  <a:srgbClr val="0070C0"/>
                </a:solidFill>
                <a:latin typeface="Times New Roman" panose="02020603050405020304" pitchFamily="18" charset="0"/>
                <a:cs typeface="Times New Roman" panose="02020603050405020304" pitchFamily="18"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sp>
        <p:nvSpPr>
          <p:cNvPr id="11" name="矩形 10"/>
          <p:cNvSpPr/>
          <p:nvPr/>
        </p:nvSpPr>
        <p:spPr>
          <a:xfrm>
            <a:off x="505826" y="910495"/>
            <a:ext cx="10367159" cy="5078313"/>
          </a:xfrm>
          <a:prstGeom prst="rect">
            <a:avLst/>
          </a:prstGeom>
        </p:spPr>
        <p:txBody>
          <a:bodyPr wrap="square">
            <a:spAutoFit/>
          </a:bodyPr>
          <a:lstStyle/>
          <a:p>
            <a:pPr>
              <a:lnSpc>
                <a:spcPct val="200000"/>
              </a:lnSpc>
              <a:spcBef>
                <a:spcPts val="0"/>
              </a:spcBef>
            </a:pPr>
            <a:r>
              <a:rPr lang="en-US" altLang="zh-CN" dirty="0">
                <a:solidFill>
                  <a:srgbClr val="FF0000"/>
                </a:solidFill>
                <a:latin typeface="Calibri" pitchFamily="34" charset="0"/>
                <a:ea typeface="等线 Light" panose="02010600030101010101" pitchFamily="2" charset="-122"/>
              </a:rPr>
              <a:t>1, </a:t>
            </a:r>
            <a:r>
              <a:rPr lang="en-US" altLang="zh-CN" dirty="0" smtClean="0">
                <a:solidFill>
                  <a:srgbClr val="FF0000"/>
                </a:solidFill>
                <a:latin typeface="Calibri" pitchFamily="34" charset="0"/>
                <a:ea typeface="等线 Light" panose="02010600030101010101" pitchFamily="2" charset="-122"/>
              </a:rPr>
              <a:t>Test nhiệt độ cao-thấp, nhiệt độ môi trường 55 ℃ , sử dụng HDD 4TB, thiết bị hoạt động hoàn toàn bình thường dưới </a:t>
            </a:r>
            <a:r>
              <a:rPr lang="en-US" altLang="zh-CN" dirty="0">
                <a:solidFill>
                  <a:srgbClr val="FF0000"/>
                </a:solidFill>
                <a:latin typeface="Calibri" pitchFamily="34" charset="0"/>
                <a:ea typeface="等线 Light" panose="02010600030101010101" pitchFamily="2" charset="-122"/>
              </a:rPr>
              <a:t>55 ℃</a:t>
            </a:r>
            <a:r>
              <a:rPr lang="en-US" altLang="zh-CN" dirty="0" smtClean="0">
                <a:solidFill>
                  <a:srgbClr val="FF0000"/>
                </a:solidFill>
                <a:latin typeface="Calibri" pitchFamily="34" charset="0"/>
                <a:ea typeface="等线 Light" panose="02010600030101010101" pitchFamily="2" charset="-122"/>
              </a:rPr>
              <a:t>.</a:t>
            </a:r>
            <a:endParaRPr lang="en-US" altLang="zh-CN" dirty="0">
              <a:solidFill>
                <a:srgbClr val="FF0000"/>
              </a:solidFill>
              <a:latin typeface="Calibri" pitchFamily="34" charset="0"/>
              <a:ea typeface="等线 Light" panose="02010600030101010101" pitchFamily="2" charset="-122"/>
            </a:endParaRPr>
          </a:p>
          <a:p>
            <a:pPr>
              <a:lnSpc>
                <a:spcPct val="200000"/>
              </a:lnSpc>
              <a:spcBef>
                <a:spcPts val="0"/>
              </a:spcBef>
            </a:pPr>
            <a:r>
              <a:rPr lang="en-US" altLang="zh-CN" dirty="0">
                <a:solidFill>
                  <a:srgbClr val="FF0000"/>
                </a:solidFill>
                <a:latin typeface="Calibri" pitchFamily="34" charset="0"/>
                <a:ea typeface="等线 Light" panose="02010600030101010101" pitchFamily="2" charset="-122"/>
              </a:rPr>
              <a:t>2, </a:t>
            </a:r>
            <a:r>
              <a:rPr lang="en-US" altLang="zh-CN" dirty="0" smtClean="0">
                <a:solidFill>
                  <a:srgbClr val="FF0000"/>
                </a:solidFill>
                <a:latin typeface="Calibri" pitchFamily="34" charset="0"/>
                <a:ea typeface="等线 Light" panose="02010600030101010101" pitchFamily="2" charset="-122"/>
              </a:rPr>
              <a:t>Dung lượng ổ cứng có ảnh hưởng nhất định đến nhiệt độ bề mặt ổ cứng và vỏ, dùng HDD với dung lượng lớn hơn - 6TB/8TB/10TB - ở môi trường 55℃ không thể thỏa mãn tiêu chuẩn nội bộ Dahua, vì thế XVR-X1 có nhiệt độ làm việc lý thuyết -10 ℃- 45 ℃ và sản phẩm của nhà SX khác với điều kiện môi trường tương tự cũng gặp vấn đề quá nhiệt HDD và vỏ, cũng không thể đạt tiêu chuẩn nội bộ Dahua.</a:t>
            </a:r>
            <a:endParaRPr lang="en-US" altLang="zh-CN" dirty="0">
              <a:solidFill>
                <a:srgbClr val="FF0000"/>
              </a:solidFill>
              <a:latin typeface="Calibri" pitchFamily="34" charset="0"/>
              <a:ea typeface="等线 Light" panose="02010600030101010101" pitchFamily="2" charset="-122"/>
            </a:endParaRPr>
          </a:p>
          <a:p>
            <a:pPr>
              <a:lnSpc>
                <a:spcPct val="200000"/>
              </a:lnSpc>
              <a:spcBef>
                <a:spcPts val="0"/>
              </a:spcBef>
            </a:pPr>
            <a:r>
              <a:rPr lang="en-US" altLang="zh-CN" dirty="0">
                <a:solidFill>
                  <a:srgbClr val="FF0000"/>
                </a:solidFill>
                <a:latin typeface="Calibri" pitchFamily="34" charset="0"/>
                <a:ea typeface="等线 Light" panose="02010600030101010101" pitchFamily="2" charset="-122"/>
              </a:rPr>
              <a:t>3, </a:t>
            </a:r>
            <a:r>
              <a:rPr lang="en-US" altLang="zh-CN" dirty="0" smtClean="0">
                <a:solidFill>
                  <a:srgbClr val="FF0000"/>
                </a:solidFill>
                <a:latin typeface="Calibri" pitchFamily="34" charset="0"/>
                <a:ea typeface="等线 Light" panose="02010600030101010101" pitchFamily="2" charset="-122"/>
              </a:rPr>
              <a:t>Nếu khách hàng vẫn muốn XVR-X1  làm việc ở môi trường 55 °trong thời gian dài, sử dụng HDD dung lượng lớn mà vẫn đáp ứng tiêu chuẩn Dahua thì có thể tùy chỉnh thêm quạt tản nhiệt cho đầu ghi – thu phí tương ứng.</a:t>
            </a:r>
            <a:endParaRPr lang="en-US" altLang="zh-CN" dirty="0">
              <a:solidFill>
                <a:srgbClr val="FF0000"/>
              </a:solidFill>
              <a:latin typeface="Calibri" pitchFamily="34" charset="0"/>
              <a:ea typeface="等线 Light" panose="02010600030101010101" pitchFamily="2" charset="-122"/>
            </a:endParaRPr>
          </a:p>
        </p:txBody>
      </p:sp>
    </p:spTree>
    <p:extLst>
      <p:ext uri="{BB962C8B-B14F-4D97-AF65-F5344CB8AC3E}">
        <p14:creationId xmlns="" xmlns:p14="http://schemas.microsoft.com/office/powerpoint/2010/main" val="246897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82" y="1692859"/>
            <a:ext cx="12192000" cy="1613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51348" y="2165645"/>
            <a:ext cx="2008492" cy="474182"/>
          </a:xfrm>
          <a:prstGeom prst="rect">
            <a:avLst/>
          </a:prstGeom>
        </p:spPr>
      </p:pic>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92594" y="2239881"/>
            <a:ext cx="2223019" cy="406530"/>
          </a:xfrm>
          <a:prstGeom prst="rect">
            <a:avLst/>
          </a:prstGeom>
        </p:spPr>
      </p:pic>
      <p:sp>
        <p:nvSpPr>
          <p:cNvPr id="7" name="矩形 6"/>
          <p:cNvSpPr/>
          <p:nvPr/>
        </p:nvSpPr>
        <p:spPr>
          <a:xfrm>
            <a:off x="3949431" y="3565323"/>
            <a:ext cx="1813317" cy="584775"/>
          </a:xfrm>
          <a:prstGeom prst="rect">
            <a:avLst/>
          </a:prstGeom>
        </p:spPr>
        <p:txBody>
          <a:bodyPr wrap="none">
            <a:spAutoFit/>
          </a:bodyPr>
          <a:lstStyle/>
          <a:p>
            <a:r>
              <a:rPr lang="en-US" altLang="zh-CN" sz="1600" dirty="0" smtClean="0">
                <a:latin typeface="Segoe UI" panose="020B0502040204020203" pitchFamily="34" charset="0"/>
                <a:cs typeface="Segoe UI" panose="020B0502040204020203" pitchFamily="34" charset="0"/>
              </a:rPr>
              <a:t>DH-XVR4104C-X1</a:t>
            </a:r>
          </a:p>
          <a:p>
            <a:r>
              <a:rPr lang="en-US" altLang="zh-CN" sz="1600" dirty="0" smtClean="0">
                <a:latin typeface="Segoe UI" panose="020B0502040204020203" pitchFamily="34" charset="0"/>
                <a:cs typeface="Segoe UI" panose="020B0502040204020203" pitchFamily="34" charset="0"/>
              </a:rPr>
              <a:t>DH-XVR4108C-X1</a:t>
            </a:r>
          </a:p>
        </p:txBody>
      </p:sp>
      <p:sp>
        <p:nvSpPr>
          <p:cNvPr id="8" name="矩形 7"/>
          <p:cNvSpPr/>
          <p:nvPr/>
        </p:nvSpPr>
        <p:spPr>
          <a:xfrm>
            <a:off x="3982069" y="4796216"/>
            <a:ext cx="1813317" cy="338554"/>
          </a:xfrm>
          <a:prstGeom prst="rect">
            <a:avLst/>
          </a:prstGeom>
        </p:spPr>
        <p:txBody>
          <a:bodyPr wrap="none">
            <a:spAutoFit/>
          </a:bodyPr>
          <a:lstStyle/>
          <a:p>
            <a:r>
              <a:rPr lang="en-US" altLang="zh-CN" sz="1600" dirty="0" smtClean="0">
                <a:latin typeface="Segoe UI" panose="020B0502040204020203" pitchFamily="34" charset="0"/>
                <a:cs typeface="Segoe UI" panose="020B0502040204020203" pitchFamily="34" charset="0"/>
              </a:rPr>
              <a:t>DH-XVR5104C-X1</a:t>
            </a:r>
            <a:endParaRPr lang="zh-CN" altLang="en-US" sz="1600" dirty="0">
              <a:latin typeface="Segoe UI" panose="020B0502040204020203" pitchFamily="34" charset="0"/>
              <a:cs typeface="Segoe UI" panose="020B0502040204020203" pitchFamily="34" charset="0"/>
            </a:endParaRPr>
          </a:p>
        </p:txBody>
      </p:sp>
      <p:sp>
        <p:nvSpPr>
          <p:cNvPr id="9" name="矩形 8"/>
          <p:cNvSpPr/>
          <p:nvPr/>
        </p:nvSpPr>
        <p:spPr>
          <a:xfrm>
            <a:off x="9536294" y="4691559"/>
            <a:ext cx="1936749" cy="584775"/>
          </a:xfrm>
          <a:prstGeom prst="rect">
            <a:avLst/>
          </a:prstGeom>
        </p:spPr>
        <p:txBody>
          <a:bodyPr wrap="none">
            <a:spAutoFit/>
          </a:bodyPr>
          <a:lstStyle/>
          <a:p>
            <a:r>
              <a:rPr lang="en-US" altLang="zh-CN" sz="1600" dirty="0" smtClean="0">
                <a:latin typeface="Segoe UI" panose="020B0502040204020203" pitchFamily="34" charset="0"/>
                <a:cs typeface="Segoe UI" panose="020B0502040204020203" pitchFamily="34" charset="0"/>
              </a:rPr>
              <a:t>DH-XVR5104H-X1</a:t>
            </a:r>
          </a:p>
          <a:p>
            <a:r>
              <a:rPr lang="en-US" altLang="zh-CN" sz="1600" dirty="0" smtClean="0">
                <a:latin typeface="Segoe UI" panose="020B0502040204020203" pitchFamily="34" charset="0"/>
                <a:cs typeface="Segoe UI" panose="020B0502040204020203" pitchFamily="34" charset="0"/>
              </a:rPr>
              <a:t>DH-XVR5104HE-X1</a:t>
            </a:r>
            <a:endParaRPr lang="en-US" altLang="zh-CN" sz="1600" dirty="0">
              <a:latin typeface="Segoe UI" panose="020B0502040204020203" pitchFamily="34" charset="0"/>
              <a:cs typeface="Segoe UI" panose="020B0502040204020203" pitchFamily="34" charset="0"/>
            </a:endParaRPr>
          </a:p>
        </p:txBody>
      </p:sp>
      <p:grpSp>
        <p:nvGrpSpPr>
          <p:cNvPr id="10" name="Group 65"/>
          <p:cNvGrpSpPr/>
          <p:nvPr/>
        </p:nvGrpSpPr>
        <p:grpSpPr>
          <a:xfrm>
            <a:off x="0" y="104148"/>
            <a:ext cx="12192000" cy="724563"/>
            <a:chOff x="1739573" y="601431"/>
            <a:chExt cx="20937538" cy="1449126"/>
          </a:xfrm>
        </p:grpSpPr>
        <p:sp>
          <p:nvSpPr>
            <p:cNvPr id="11" name="TextBox 66"/>
            <p:cNvSpPr txBox="1"/>
            <p:nvPr/>
          </p:nvSpPr>
          <p:spPr>
            <a:xfrm>
              <a:off x="1739573" y="601431"/>
              <a:ext cx="20937538" cy="1415772"/>
            </a:xfrm>
            <a:prstGeom prst="rect">
              <a:avLst/>
            </a:prstGeom>
            <a:noFill/>
          </p:spPr>
          <p:txBody>
            <a:bodyPr wrap="square" rtlCol="0">
              <a:spAutoFit/>
            </a:bodyPr>
            <a:lstStyle/>
            <a:p>
              <a:pPr algn="ctr"/>
              <a:r>
                <a:rPr lang="en-US" altLang="zh-CN" sz="4000" dirty="0" smtClean="0">
                  <a:solidFill>
                    <a:srgbClr val="FF0000"/>
                  </a:solidFill>
                  <a:latin typeface="Times New Roman" panose="02020603050405020304" pitchFamily="18" charset="0"/>
                  <a:cs typeface="Times New Roman" panose="02020603050405020304" pitchFamily="18" charset="0"/>
                </a:rPr>
                <a:t>XVR-X1</a:t>
              </a:r>
              <a:endParaRPr lang="zh-CN"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12" name="Group 67"/>
            <p:cNvGrpSpPr/>
            <p:nvPr/>
          </p:nvGrpSpPr>
          <p:grpSpPr>
            <a:xfrm>
              <a:off x="10842089" y="1977406"/>
              <a:ext cx="2738812" cy="73151"/>
              <a:chOff x="1775295" y="2020905"/>
              <a:chExt cx="3631535" cy="45719"/>
            </a:xfrm>
          </p:grpSpPr>
          <p:sp>
            <p:nvSpPr>
              <p:cNvPr id="13"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sp>
            <p:nvSpPr>
              <p:cNvPr id="14"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sp>
            <p:nvSpPr>
              <p:cNvPr id="15"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sp>
            <p:nvSpPr>
              <p:cNvPr id="16"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sp>
            <p:nvSpPr>
              <p:cNvPr id="17"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sp>
            <p:nvSpPr>
              <p:cNvPr id="18"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effectLst/>
                  <a:uLnTx/>
                  <a:uFillTx/>
                  <a:latin typeface="Segoe UI" panose="020B0502040204020203" pitchFamily="34" charset="0"/>
                  <a:cs typeface="Segoe UI" panose="020B0502040204020203" pitchFamily="34" charset="0"/>
                  <a:sym typeface="+mn-lt"/>
                </a:endParaRPr>
              </a:p>
            </p:txBody>
          </p:sp>
        </p:grpSp>
      </p:grpSp>
      <p:cxnSp>
        <p:nvCxnSpPr>
          <p:cNvPr id="19" name="直接连接符 18"/>
          <p:cNvCxnSpPr/>
          <p:nvPr/>
        </p:nvCxnSpPr>
        <p:spPr>
          <a:xfrm>
            <a:off x="599460" y="4387086"/>
            <a:ext cx="110408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9460" y="5600457"/>
            <a:ext cx="110408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315453" y="3491682"/>
            <a:ext cx="0" cy="21087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283223" y="3417566"/>
            <a:ext cx="0" cy="21087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122237" y="3491682"/>
            <a:ext cx="0" cy="21087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901093" y="2769710"/>
            <a:ext cx="1443216" cy="369332"/>
          </a:xfrm>
          <a:prstGeom prst="rect">
            <a:avLst/>
          </a:prstGeom>
          <a:noFill/>
        </p:spPr>
        <p:txBody>
          <a:bodyPr wrap="none" rtlCol="0">
            <a:spAutoFit/>
          </a:bodyPr>
          <a:lstStyle/>
          <a:p>
            <a:r>
              <a:rPr lang="en-US" altLang="zh-CN" dirty="0" smtClean="0">
                <a:solidFill>
                  <a:schemeClr val="bg1"/>
                </a:solidFill>
                <a:latin typeface="Segoe UI" panose="020B0502040204020203" pitchFamily="34" charset="0"/>
                <a:cs typeface="Segoe UI" panose="020B0502040204020203" pitchFamily="34" charset="0"/>
              </a:rPr>
              <a:t>Compact 1U</a:t>
            </a:r>
            <a:endParaRPr lang="zh-CN" altLang="en-US" dirty="0">
              <a:solidFill>
                <a:schemeClr val="bg1"/>
              </a:solidFill>
              <a:latin typeface="Segoe UI" panose="020B0502040204020203" pitchFamily="34" charset="0"/>
              <a:cs typeface="Segoe UI" panose="020B0502040204020203" pitchFamily="34" charset="0"/>
            </a:endParaRPr>
          </a:p>
        </p:txBody>
      </p:sp>
      <p:sp>
        <p:nvSpPr>
          <p:cNvPr id="25" name="文本框 24"/>
          <p:cNvSpPr txBox="1"/>
          <p:nvPr/>
        </p:nvSpPr>
        <p:spPr>
          <a:xfrm>
            <a:off x="9945638" y="2769710"/>
            <a:ext cx="979755" cy="369332"/>
          </a:xfrm>
          <a:prstGeom prst="rect">
            <a:avLst/>
          </a:prstGeom>
          <a:noFill/>
        </p:spPr>
        <p:txBody>
          <a:bodyPr wrap="none" rtlCol="0">
            <a:spAutoFit/>
          </a:bodyPr>
          <a:lstStyle/>
          <a:p>
            <a:r>
              <a:rPr lang="en-US" altLang="zh-CN" dirty="0" smtClean="0">
                <a:solidFill>
                  <a:schemeClr val="bg1"/>
                </a:solidFill>
                <a:latin typeface="Segoe UI" panose="020B0502040204020203" pitchFamily="34" charset="0"/>
                <a:cs typeface="Segoe UI" panose="020B0502040204020203" pitchFamily="34" charset="0"/>
              </a:rPr>
              <a:t>Mini 1U</a:t>
            </a:r>
            <a:endParaRPr lang="zh-CN" altLang="en-US" dirty="0">
              <a:solidFill>
                <a:schemeClr val="bg1"/>
              </a:solidFill>
              <a:latin typeface="Segoe UI" panose="020B0502040204020203" pitchFamily="34" charset="0"/>
              <a:cs typeface="Segoe UI" panose="020B0502040204020203" pitchFamily="34" charset="0"/>
            </a:endParaRPr>
          </a:p>
        </p:txBody>
      </p:sp>
      <p:cxnSp>
        <p:nvCxnSpPr>
          <p:cNvPr id="26" name="直接连接符 25"/>
          <p:cNvCxnSpPr/>
          <p:nvPr/>
        </p:nvCxnSpPr>
        <p:spPr>
          <a:xfrm>
            <a:off x="493447" y="3306436"/>
            <a:ext cx="110408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5"/>
          <p:cNvSpPr txBox="1"/>
          <p:nvPr/>
        </p:nvSpPr>
        <p:spPr>
          <a:xfrm>
            <a:off x="439394" y="3562932"/>
            <a:ext cx="2811599" cy="646331"/>
          </a:xfrm>
          <a:prstGeom prst="rect">
            <a:avLst/>
          </a:prstGeom>
          <a:noFill/>
        </p:spPr>
        <p:txBody>
          <a:bodyPr wrap="square" rtlCol="0">
            <a:spAutoFit/>
          </a:bodyPr>
          <a:lstStyle/>
          <a:p>
            <a:r>
              <a:rPr lang="en-US" altLang="zh-CN" dirty="0" smtClean="0"/>
              <a:t>1080N/720P </a:t>
            </a:r>
            <a:r>
              <a:rPr lang="en-US" altLang="zh-CN" dirty="0" err="1" smtClean="0"/>
              <a:t>Preview</a:t>
            </a:r>
            <a:r>
              <a:rPr lang="en-US" altLang="zh-CN" dirty="0" err="1"/>
              <a:t>&amp;</a:t>
            </a:r>
            <a:r>
              <a:rPr lang="en-US" altLang="zh-CN" dirty="0" err="1" smtClean="0"/>
              <a:t>Encoding</a:t>
            </a:r>
            <a:endParaRPr lang="zh-CN" altLang="en-US" dirty="0"/>
          </a:p>
        </p:txBody>
      </p:sp>
      <p:sp>
        <p:nvSpPr>
          <p:cNvPr id="28" name="TextBox 39"/>
          <p:cNvSpPr txBox="1"/>
          <p:nvPr/>
        </p:nvSpPr>
        <p:spPr>
          <a:xfrm>
            <a:off x="401794" y="4760332"/>
            <a:ext cx="2202237" cy="646331"/>
          </a:xfrm>
          <a:prstGeom prst="rect">
            <a:avLst/>
          </a:prstGeom>
          <a:noFill/>
        </p:spPr>
        <p:txBody>
          <a:bodyPr wrap="square" rtlCol="0">
            <a:spAutoFit/>
          </a:bodyPr>
          <a:lstStyle/>
          <a:p>
            <a:r>
              <a:rPr lang="en-US" altLang="zh-CN" dirty="0" smtClean="0"/>
              <a:t>1080P/720P </a:t>
            </a:r>
            <a:r>
              <a:rPr lang="en-US" altLang="zh-CN" dirty="0" err="1"/>
              <a:t>Preview&amp;Encoding</a:t>
            </a:r>
            <a:endParaRPr lang="zh-CN" altLang="en-US" dirty="0"/>
          </a:p>
        </p:txBody>
      </p:sp>
      <p:pic>
        <p:nvPicPr>
          <p:cNvPr id="29" name="Picture 2" descr="C:\Users\21318\AppData\Local\Temp\Catch2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315456" y="1857115"/>
            <a:ext cx="885925" cy="921362"/>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文本框 42"/>
          <p:cNvSpPr txBox="1"/>
          <p:nvPr/>
        </p:nvSpPr>
        <p:spPr>
          <a:xfrm>
            <a:off x="4179743" y="2815235"/>
            <a:ext cx="1135504" cy="369332"/>
          </a:xfrm>
          <a:prstGeom prst="rect">
            <a:avLst/>
          </a:prstGeom>
          <a:noFill/>
        </p:spPr>
        <p:txBody>
          <a:bodyPr wrap="none" rtlCol="0">
            <a:spAutoFit/>
          </a:bodyPr>
          <a:lstStyle/>
          <a:p>
            <a:r>
              <a:rPr lang="en-US" altLang="zh-CN" dirty="0" smtClean="0">
                <a:solidFill>
                  <a:schemeClr val="bg1"/>
                </a:solidFill>
                <a:latin typeface="Segoe UI" panose="020B0502040204020203" pitchFamily="34" charset="0"/>
                <a:cs typeface="Segoe UI" panose="020B0502040204020203" pitchFamily="34" charset="0"/>
              </a:rPr>
              <a:t>Smart 1U</a:t>
            </a:r>
            <a:endParaRPr lang="zh-CN" altLang="en-US" dirty="0">
              <a:solidFill>
                <a:schemeClr val="bg1"/>
              </a:solidFill>
              <a:latin typeface="Segoe UI" panose="020B0502040204020203" pitchFamily="34" charset="0"/>
              <a:cs typeface="Segoe UI" panose="020B0502040204020203" pitchFamily="34" charset="0"/>
            </a:endParaRPr>
          </a:p>
        </p:txBody>
      </p:sp>
      <p:sp>
        <p:nvSpPr>
          <p:cNvPr id="31" name="矩形 30"/>
          <p:cNvSpPr/>
          <p:nvPr/>
        </p:nvSpPr>
        <p:spPr>
          <a:xfrm>
            <a:off x="6821675" y="3515221"/>
            <a:ext cx="1941557" cy="584775"/>
          </a:xfrm>
          <a:prstGeom prst="rect">
            <a:avLst/>
          </a:prstGeom>
        </p:spPr>
        <p:txBody>
          <a:bodyPr wrap="none">
            <a:spAutoFit/>
          </a:bodyPr>
          <a:lstStyle/>
          <a:p>
            <a:r>
              <a:rPr lang="en-US" altLang="zh-CN" sz="1600" dirty="0" smtClean="0">
                <a:latin typeface="Segoe UI" panose="020B0502040204020203" pitchFamily="34" charset="0"/>
                <a:cs typeface="Segoe UI" panose="020B0502040204020203" pitchFamily="34" charset="0"/>
              </a:rPr>
              <a:t>DH-XVR4104HS-X1</a:t>
            </a:r>
          </a:p>
          <a:p>
            <a:r>
              <a:rPr lang="en-US" altLang="zh-CN" sz="1600" dirty="0" smtClean="0">
                <a:latin typeface="Segoe UI" panose="020B0502040204020203" pitchFamily="34" charset="0"/>
                <a:cs typeface="Segoe UI" panose="020B0502040204020203" pitchFamily="34" charset="0"/>
              </a:rPr>
              <a:t>DH-XVR4108HS-X1</a:t>
            </a:r>
          </a:p>
        </p:txBody>
      </p:sp>
      <p:sp>
        <p:nvSpPr>
          <p:cNvPr id="32" name="矩形 31"/>
          <p:cNvSpPr/>
          <p:nvPr/>
        </p:nvSpPr>
        <p:spPr>
          <a:xfrm>
            <a:off x="6801429" y="4772197"/>
            <a:ext cx="1941557" cy="338554"/>
          </a:xfrm>
          <a:prstGeom prst="rect">
            <a:avLst/>
          </a:prstGeom>
        </p:spPr>
        <p:txBody>
          <a:bodyPr wrap="none">
            <a:spAutoFit/>
          </a:bodyPr>
          <a:lstStyle/>
          <a:p>
            <a:r>
              <a:rPr lang="en-US" altLang="zh-CN" sz="1600" dirty="0">
                <a:latin typeface="Segoe UI" panose="020B0502040204020203" pitchFamily="34" charset="0"/>
                <a:cs typeface="Segoe UI" panose="020B0502040204020203" pitchFamily="34" charset="0"/>
              </a:rPr>
              <a:t>DH-XVR5104HS-X1</a:t>
            </a:r>
            <a:endParaRPr lang="zh-CN" altLang="en-US" sz="1600" dirty="0">
              <a:latin typeface="Segoe UI" panose="020B0502040204020203" pitchFamily="34" charset="0"/>
              <a:cs typeface="Segoe UI" panose="020B0502040204020203" pitchFamily="34" charset="0"/>
            </a:endParaRPr>
          </a:p>
        </p:txBody>
      </p:sp>
      <p:sp>
        <p:nvSpPr>
          <p:cNvPr id="33" name="Rectangle 36"/>
          <p:cNvSpPr>
            <a:spLocks noChangeArrowheads="1"/>
          </p:cNvSpPr>
          <p:nvPr/>
        </p:nvSpPr>
        <p:spPr bwMode="auto">
          <a:xfrm>
            <a:off x="497405" y="5835316"/>
            <a:ext cx="3340669" cy="494232"/>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34" name="TextBox 1"/>
          <p:cNvSpPr txBox="1"/>
          <p:nvPr/>
        </p:nvSpPr>
        <p:spPr>
          <a:xfrm>
            <a:off x="599459" y="5890161"/>
            <a:ext cx="3262677" cy="369332"/>
          </a:xfrm>
          <a:prstGeom prst="rect">
            <a:avLst/>
          </a:prstGeom>
          <a:noFill/>
        </p:spPr>
        <p:txBody>
          <a:bodyPr wrap="square" rtlCol="0">
            <a:spAutoFit/>
          </a:bodyPr>
          <a:lstStyle/>
          <a:p>
            <a:r>
              <a:rPr lang="en-US" altLang="zh-CN" dirty="0" smtClean="0"/>
              <a:t>DSP(CPU)</a:t>
            </a:r>
            <a:r>
              <a:rPr lang="zh-CN" altLang="en-US" dirty="0" smtClean="0"/>
              <a:t>：</a:t>
            </a:r>
            <a:r>
              <a:rPr lang="en-US" altLang="zh-CN" dirty="0" smtClean="0"/>
              <a:t>HIS3520D-V400</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5"/>
          <p:cNvGrpSpPr/>
          <p:nvPr/>
        </p:nvGrpSpPr>
        <p:grpSpPr>
          <a:xfrm>
            <a:off x="0" y="121092"/>
            <a:ext cx="12192000" cy="724563"/>
            <a:chOff x="1739573" y="601431"/>
            <a:chExt cx="20937538" cy="1449126"/>
          </a:xfrm>
        </p:grpSpPr>
        <p:sp>
          <p:nvSpPr>
            <p:cNvPr id="49"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Segoe UI Light" panose="020B0502040204020203" pitchFamily="34" charset="0"/>
                  <a:cs typeface="Segoe UI Light" panose="020B0502040204020203" pitchFamily="34" charset="0"/>
                </a:rPr>
                <a:t>XVR-X1</a:t>
              </a:r>
              <a:r>
                <a:rPr lang="zh-CN" altLang="en-US" sz="4000" b="1" dirty="0">
                  <a:solidFill>
                    <a:srgbClr val="FF0000"/>
                  </a:solidFill>
                  <a:latin typeface="Segoe UI Light" panose="020B0502040204020203" pitchFamily="34" charset="0"/>
                  <a:cs typeface="Segoe UI Light" panose="020B0502040204020203" pitchFamily="34" charset="0"/>
                </a:rPr>
                <a:t> </a:t>
              </a:r>
              <a:r>
                <a:rPr lang="en-US" altLang="zh-CN" sz="4000" b="1" dirty="0" smtClean="0">
                  <a:solidFill>
                    <a:srgbClr val="FF0000"/>
                  </a:solidFill>
                  <a:latin typeface="Segoe UI Light" panose="020B0502040204020203" pitchFamily="34" charset="0"/>
                  <a:cs typeface="Segoe UI Light" panose="020B0502040204020203" pitchFamily="34" charset="0"/>
                </a:rPr>
                <a:t>Test nhiệt độ  </a:t>
              </a:r>
              <a:endParaRPr lang="zh-CN" altLang="en-US" sz="4000" b="1" dirty="0">
                <a:solidFill>
                  <a:srgbClr val="FF0000"/>
                </a:solidFill>
                <a:latin typeface="Segoe UI Light" panose="020B0502040204020203" pitchFamily="34" charset="0"/>
                <a:cs typeface="Segoe UI Light" panose="020B0502040204020203" pitchFamily="34" charset="0"/>
              </a:endParaRPr>
            </a:p>
          </p:txBody>
        </p:sp>
        <p:grpSp>
          <p:nvGrpSpPr>
            <p:cNvPr id="50" name="Group 67"/>
            <p:cNvGrpSpPr/>
            <p:nvPr/>
          </p:nvGrpSpPr>
          <p:grpSpPr>
            <a:xfrm>
              <a:off x="10842089" y="1977406"/>
              <a:ext cx="2738812" cy="73151"/>
              <a:chOff x="1775295" y="2020905"/>
              <a:chExt cx="3631535" cy="45719"/>
            </a:xfrm>
          </p:grpSpPr>
          <p:sp>
            <p:nvSpPr>
              <p:cNvPr id="51"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2"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3"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4"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5"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6"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grpSp>
      <p:sp>
        <p:nvSpPr>
          <p:cNvPr id="57" name="Rectangle 36"/>
          <p:cNvSpPr>
            <a:spLocks noChangeArrowheads="1"/>
          </p:cNvSpPr>
          <p:nvPr/>
        </p:nvSpPr>
        <p:spPr bwMode="auto">
          <a:xfrm>
            <a:off x="2483632" y="1698171"/>
            <a:ext cx="9235585" cy="785824"/>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58" name="TextBox 2"/>
          <p:cNvSpPr txBox="1"/>
          <p:nvPr/>
        </p:nvSpPr>
        <p:spPr>
          <a:xfrm>
            <a:off x="2513124" y="1906417"/>
            <a:ext cx="9330533" cy="369332"/>
          </a:xfrm>
          <a:prstGeom prst="rect">
            <a:avLst/>
          </a:prstGeom>
          <a:noFill/>
        </p:spPr>
        <p:txBody>
          <a:bodyPr wrap="square" rtlCol="0">
            <a:spAutoFit/>
          </a:bodyPr>
          <a:lstStyle/>
          <a:p>
            <a:r>
              <a:rPr lang="en-US" altLang="zh-CN" b="1" dirty="0" smtClean="0">
                <a:latin typeface="Calibri" pitchFamily="34" charset="0"/>
              </a:rPr>
              <a:t>FAQ</a:t>
            </a:r>
            <a:r>
              <a:rPr lang="zh-CN" altLang="en-US" b="1" dirty="0" smtClean="0">
                <a:latin typeface="Calibri" pitchFamily="34" charset="0"/>
              </a:rPr>
              <a:t>：</a:t>
            </a:r>
            <a:r>
              <a:rPr lang="en-US" altLang="zh-CN" dirty="0" smtClean="0">
                <a:solidFill>
                  <a:srgbClr val="FF0000"/>
                </a:solidFill>
                <a:latin typeface="Calibri" pitchFamily="34" charset="0"/>
              </a:rPr>
              <a:t>XVR-X1 được thiết kế </a:t>
            </a:r>
            <a:r>
              <a:rPr lang="en-US" altLang="zh-CN" dirty="0" smtClean="0">
                <a:solidFill>
                  <a:srgbClr val="FF0000"/>
                </a:solidFill>
                <a:latin typeface="Calibri" pitchFamily="34" charset="0"/>
              </a:rPr>
              <a:t>không </a:t>
            </a:r>
            <a:r>
              <a:rPr lang="en-US" altLang="zh-CN" dirty="0" smtClean="0">
                <a:solidFill>
                  <a:srgbClr val="FF0000"/>
                </a:solidFill>
                <a:latin typeface="Calibri" pitchFamily="34" charset="0"/>
              </a:rPr>
              <a:t>có quạt tản nhiệt, liệu có rủi ro gì về tản nhiệt </a:t>
            </a:r>
            <a:r>
              <a:rPr lang="en-US" altLang="zh-CN" dirty="0" smtClean="0">
                <a:solidFill>
                  <a:srgbClr val="FF0000"/>
                </a:solidFill>
                <a:latin typeface="Calibri" pitchFamily="34" charset="0"/>
              </a:rPr>
              <a:t>không ?</a:t>
            </a:r>
            <a:endParaRPr lang="en-US" altLang="zh-CN" b="1" dirty="0" smtClean="0">
              <a:solidFill>
                <a:srgbClr val="FF0000"/>
              </a:solidFill>
              <a:latin typeface="Calibri" pitchFamily="34" charset="0"/>
            </a:endParaRPr>
          </a:p>
        </p:txBody>
      </p:sp>
      <p:pic>
        <p:nvPicPr>
          <p:cNvPr id="59" name="Picture 2" descr="C:\Users\21318\AppData\Roaming\feiq\RichOle\1197084047.bmp"/>
          <p:cNvPicPr>
            <a:picLocks noChangeAspect="1" noChangeArrowheads="1"/>
          </p:cNvPicPr>
          <p:nvPr/>
        </p:nvPicPr>
        <p:blipFill>
          <a:blip r:embed="rId3" cstate="print"/>
          <a:srcRect/>
          <a:stretch>
            <a:fillRect/>
          </a:stretch>
        </p:blipFill>
        <p:spPr bwMode="auto">
          <a:xfrm>
            <a:off x="189630" y="153578"/>
            <a:ext cx="2223416" cy="2654683"/>
          </a:xfrm>
          <a:prstGeom prst="rect">
            <a:avLst/>
          </a:prstGeom>
          <a:noFill/>
        </p:spPr>
      </p:pic>
      <p:sp>
        <p:nvSpPr>
          <p:cNvPr id="60"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1" name="组合 5"/>
          <p:cNvGrpSpPr/>
          <p:nvPr/>
        </p:nvGrpSpPr>
        <p:grpSpPr bwMode="auto">
          <a:xfrm>
            <a:off x="540913" y="3694510"/>
            <a:ext cx="6235682" cy="485407"/>
            <a:chOff x="883690" y="3989476"/>
            <a:chExt cx="1642549" cy="591309"/>
          </a:xfrm>
        </p:grpSpPr>
        <p:sp>
          <p:nvSpPr>
            <p:cNvPr id="62" name="圆角矩形 61"/>
            <p:cNvSpPr/>
            <p:nvPr/>
          </p:nvSpPr>
          <p:spPr>
            <a:xfrm>
              <a:off x="909905" y="3989476"/>
              <a:ext cx="1616334" cy="591309"/>
            </a:xfrm>
            <a:prstGeom prst="roundRect">
              <a:avLst/>
            </a:prstGeom>
            <a:solidFill>
              <a:srgbClr val="05BC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Segoe UI" panose="020B0502040204020203" pitchFamily="34" charset="0"/>
                <a:cs typeface="Segoe UI" panose="020B0502040204020203" pitchFamily="34" charset="0"/>
              </a:endParaRPr>
            </a:p>
          </p:txBody>
        </p:sp>
        <p:sp>
          <p:nvSpPr>
            <p:cNvPr id="63" name="文本框 15"/>
            <p:cNvSpPr txBox="1">
              <a:spLocks noChangeArrowheads="1"/>
            </p:cNvSpPr>
            <p:nvPr/>
          </p:nvSpPr>
          <p:spPr bwMode="auto">
            <a:xfrm>
              <a:off x="883690" y="4041426"/>
              <a:ext cx="1616333" cy="487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zh-CN" sz="2000" smtClean="0">
                  <a:latin typeface="Segoe UI" panose="020B0502040204020203" pitchFamily="34" charset="0"/>
                  <a:cs typeface="Segoe UI" panose="020B0502040204020203" pitchFamily="34" charset="0"/>
                </a:rPr>
                <a:t>Mẫu test</a:t>
              </a:r>
              <a:r>
                <a:rPr lang="zh-CN" altLang="en-US" sz="2000" smtClean="0">
                  <a:latin typeface="Segoe UI" panose="020B0502040204020203" pitchFamily="34" charset="0"/>
                  <a:cs typeface="Segoe UI" panose="020B0502040204020203" pitchFamily="34" charset="0"/>
                </a:rPr>
                <a:t>：</a:t>
              </a:r>
              <a:r>
                <a:rPr lang="en-US" altLang="zh-CN" sz="2000" dirty="0" smtClean="0">
                  <a:latin typeface="Segoe UI" panose="020B0502040204020203" pitchFamily="34" charset="0"/>
                  <a:cs typeface="Segoe UI" panose="020B0502040204020203" pitchFamily="34" charset="0"/>
                </a:rPr>
                <a:t>DH-XVR5104HS-X1</a:t>
              </a:r>
              <a:endParaRPr lang="zh-CN" altLang="en-US" sz="2000" dirty="0">
                <a:latin typeface="Segoe UI" panose="020B0502040204020203" pitchFamily="34" charset="0"/>
                <a:cs typeface="Segoe UI" panose="020B0502040204020203" pitchFamily="34" charset="0"/>
              </a:endParaRPr>
            </a:p>
          </p:txBody>
        </p:sp>
      </p:grpSp>
      <p:pic>
        <p:nvPicPr>
          <p:cNvPr id="64" name="图片 6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7148" y="4920721"/>
            <a:ext cx="4362988" cy="1030052"/>
          </a:xfrm>
          <a:prstGeom prst="rect">
            <a:avLst/>
          </a:prstGeom>
        </p:spPr>
      </p:pic>
      <p:pic>
        <p:nvPicPr>
          <p:cNvPr id="65" name="Picture 2" descr="C:\Users\21318\AppData\Local\Temp\Catch26.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86807" y="4920722"/>
            <a:ext cx="5632410" cy="10300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Segoe UI Light" panose="020B0502040204020203" pitchFamily="34" charset="0"/>
                  <a:cs typeface="Segoe UI Light" panose="020B0502040204020203" pitchFamily="34" charset="0"/>
                </a:rPr>
                <a:t>Giới thiệu</a:t>
              </a:r>
              <a:endParaRPr lang="zh-CN" altLang="en-US" sz="4000" b="1" dirty="0">
                <a:solidFill>
                  <a:srgbClr val="FF0000"/>
                </a:solidFill>
                <a:latin typeface="Segoe UI Light" panose="020B0502040204020203" pitchFamily="34" charset="0"/>
                <a:cs typeface="Segoe UI Light" panose="020B0502040204020203" pitchFamily="34"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grpSp>
      <p:graphicFrame>
        <p:nvGraphicFramePr>
          <p:cNvPr id="11" name="表格 10"/>
          <p:cNvGraphicFramePr>
            <a:graphicFrameLocks noGrp="1"/>
          </p:cNvGraphicFramePr>
          <p:nvPr>
            <p:extLst>
              <p:ext uri="{D42A27DB-BD31-4B8C-83A1-F6EECF244321}">
                <p14:modId xmlns="" xmlns:p14="http://schemas.microsoft.com/office/powerpoint/2010/main" val="2858171796"/>
              </p:ext>
            </p:extLst>
          </p:nvPr>
        </p:nvGraphicFramePr>
        <p:xfrm>
          <a:off x="707559" y="1021278"/>
          <a:ext cx="3888192" cy="808055"/>
        </p:xfrm>
        <a:graphic>
          <a:graphicData uri="http://schemas.openxmlformats.org/drawingml/2006/table">
            <a:tbl>
              <a:tblPr firstRow="1" bandRow="1">
                <a:tableStyleId>{5940675A-B579-460E-94D1-54222C63F5DA}</a:tableStyleId>
              </a:tblPr>
              <a:tblGrid>
                <a:gridCol w="1486662">
                  <a:extLst>
                    <a:ext uri="{9D8B030D-6E8A-4147-A177-3AD203B41FA5}">
                      <a16:colId xmlns="" xmlns:a16="http://schemas.microsoft.com/office/drawing/2014/main" val="20000"/>
                    </a:ext>
                  </a:extLst>
                </a:gridCol>
                <a:gridCol w="2401530">
                  <a:extLst>
                    <a:ext uri="{9D8B030D-6E8A-4147-A177-3AD203B41FA5}">
                      <a16:colId xmlns="" xmlns:a16="http://schemas.microsoft.com/office/drawing/2014/main" val="20001"/>
                    </a:ext>
                  </a:extLst>
                </a:gridCol>
              </a:tblGrid>
              <a:tr h="381335">
                <a:tc>
                  <a:txBody>
                    <a:bodyPr/>
                    <a:lstStyle/>
                    <a:p>
                      <a:pPr algn="ctr"/>
                      <a:r>
                        <a:rPr lang="en-US" altLang="zh-CN" sz="1200" b="1" dirty="0" smtClean="0">
                          <a:latin typeface="微软雅黑" panose="020B0503020204020204" pitchFamily="34" charset="-122"/>
                          <a:ea typeface="微软雅黑" panose="020B0503020204020204" pitchFamily="34" charset="-122"/>
                          <a:cs typeface="Times New Roman" pitchFamily="18" charset="0"/>
                        </a:rPr>
                        <a:t>Project</a:t>
                      </a:r>
                      <a:endParaRPr lang="zh-CN" altLang="en-US" sz="1200" b="1" dirty="0">
                        <a:latin typeface="微软雅黑" panose="020B0503020204020204" pitchFamily="34" charset="-122"/>
                        <a:ea typeface="微软雅黑" panose="020B0503020204020204"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altLang="zh-CN" sz="1200" b="1" smtClean="0">
                          <a:latin typeface="微软雅黑" panose="020B0503020204020204" pitchFamily="34" charset="-122"/>
                          <a:ea typeface="微软雅黑" panose="020B0503020204020204" pitchFamily="34" charset="-122"/>
                          <a:cs typeface="Times New Roman" pitchFamily="18" charset="0"/>
                        </a:rPr>
                        <a:t>Nội</a:t>
                      </a:r>
                      <a:r>
                        <a:rPr lang="en-US" altLang="zh-CN" sz="1200" b="1" baseline="0" smtClean="0">
                          <a:latin typeface="微软雅黑" panose="020B0503020204020204" pitchFamily="34" charset="-122"/>
                          <a:ea typeface="微软雅黑" panose="020B0503020204020204" pitchFamily="34" charset="-122"/>
                          <a:cs typeface="Times New Roman" pitchFamily="18" charset="0"/>
                        </a:rPr>
                        <a:t> dung</a:t>
                      </a:r>
                      <a:endParaRPr lang="zh-CN" altLang="en-US" sz="1200" b="1" dirty="0">
                        <a:latin typeface="微软雅黑" panose="020B0503020204020204" pitchFamily="34" charset="-122"/>
                        <a:ea typeface="微软雅黑" panose="020B0503020204020204"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0"/>
                  </a:ext>
                </a:extLst>
              </a:tr>
              <a:tr h="360149">
                <a:tc>
                  <a:txBody>
                    <a:bodyPr/>
                    <a:lstStyle/>
                    <a:p>
                      <a:pPr algn="ctr"/>
                      <a:r>
                        <a:rPr lang="en-US" altLang="zh-CN" sz="1100" b="1" smtClean="0">
                          <a:latin typeface="Arial" panose="020B0604020202020204" pitchFamily="34" charset="0"/>
                          <a:ea typeface="微软雅黑" panose="020B0503020204020204" pitchFamily="34" charset="-122"/>
                          <a:cs typeface="Arial" panose="020B0604020202020204" pitchFamily="34" charset="0"/>
                        </a:rPr>
                        <a:t>Điều</a:t>
                      </a:r>
                      <a:r>
                        <a:rPr lang="en-US" altLang="zh-CN" sz="1100" b="1" baseline="0" smtClean="0">
                          <a:latin typeface="Arial" panose="020B0604020202020204" pitchFamily="34" charset="0"/>
                          <a:ea typeface="微软雅黑" panose="020B0503020204020204" pitchFamily="34" charset="-122"/>
                          <a:cs typeface="Arial" panose="020B0604020202020204" pitchFamily="34" charset="0"/>
                        </a:rPr>
                        <a:t> kiện hoạt động</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100" b="1" dirty="0" smtClean="0">
                          <a:solidFill>
                            <a:srgbClr val="0000FF"/>
                          </a:solidFill>
                          <a:latin typeface="Arial" panose="020B0604020202020204" pitchFamily="34" charset="0"/>
                          <a:ea typeface="微软雅黑" panose="020B0503020204020204" pitchFamily="34" charset="-122"/>
                          <a:cs typeface="Arial" panose="020B0604020202020204" pitchFamily="34" charset="0"/>
                        </a:rPr>
                        <a:t>-10 </a:t>
                      </a:r>
                      <a:r>
                        <a:rPr lang="en-US" altLang="zh-CN" sz="1100" dirty="0" smtClean="0">
                          <a:latin typeface="Arial" panose="020B0604020202020204" pitchFamily="34" charset="0"/>
                          <a:ea typeface="微软雅黑" panose="020B0503020204020204" pitchFamily="34" charset="-122"/>
                          <a:cs typeface="Arial" panose="020B0604020202020204" pitchFamily="34" charset="0"/>
                        </a:rPr>
                        <a:t>~ </a:t>
                      </a:r>
                      <a:r>
                        <a:rPr lang="en-US" altLang="zh-CN" sz="11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45</a:t>
                      </a:r>
                      <a:r>
                        <a:rPr lang="zh-CN" altLang="en-US" sz="1100" smtClean="0">
                          <a:latin typeface="Arial" panose="020B0604020202020204" pitchFamily="34" charset="0"/>
                          <a:ea typeface="微软雅黑" panose="020B0503020204020204" pitchFamily="34" charset="-122"/>
                          <a:cs typeface="Arial" panose="020B0604020202020204" pitchFamily="34" charset="0"/>
                        </a:rPr>
                        <a:t>℃（</a:t>
                      </a:r>
                      <a:r>
                        <a:rPr lang="en-US" altLang="zh-CN" sz="1100" smtClean="0">
                          <a:latin typeface="Arial" panose="020B0604020202020204" pitchFamily="34" charset="0"/>
                          <a:ea typeface="微软雅黑" panose="020B0503020204020204" pitchFamily="34" charset="-122"/>
                          <a:cs typeface="Arial" panose="020B0604020202020204" pitchFamily="34" charset="0"/>
                        </a:rPr>
                        <a:t>nhiệt</a:t>
                      </a:r>
                      <a:r>
                        <a:rPr lang="en-US" altLang="zh-CN" sz="1100" baseline="0" smtClean="0">
                          <a:latin typeface="Arial" panose="020B0604020202020204" pitchFamily="34" charset="0"/>
                          <a:ea typeface="微软雅黑" panose="020B0503020204020204" pitchFamily="34" charset="-122"/>
                          <a:cs typeface="Arial" panose="020B0604020202020204" pitchFamily="34" charset="0"/>
                        </a:rPr>
                        <a:t> độ của </a:t>
                      </a:r>
                      <a:r>
                        <a:rPr lang="en-US" altLang="zh-CN" sz="1100" smtClean="0">
                          <a:latin typeface="Arial" panose="020B0604020202020204" pitchFamily="34" charset="0"/>
                          <a:ea typeface="微软雅黑" panose="020B0503020204020204" pitchFamily="34" charset="-122"/>
                          <a:cs typeface="Arial" panose="020B0604020202020204" pitchFamily="34" charset="0"/>
                        </a:rPr>
                        <a:t>XVR-X1</a:t>
                      </a:r>
                      <a:r>
                        <a:rPr lang="zh-CN" altLang="en-US" sz="1100" smtClean="0">
                          <a:latin typeface="Arial" panose="020B0604020202020204" pitchFamily="34" charset="0"/>
                          <a:ea typeface="微软雅黑" panose="020B0503020204020204" pitchFamily="34" charset="-122"/>
                          <a:cs typeface="Arial" panose="020B0604020202020204" pitchFamily="34" charset="0"/>
                        </a:rPr>
                        <a:t>）</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12" name="矩形 11"/>
          <p:cNvSpPr/>
          <p:nvPr/>
        </p:nvSpPr>
        <p:spPr>
          <a:xfrm>
            <a:off x="5683420" y="4649331"/>
            <a:ext cx="5893540" cy="1477328"/>
          </a:xfrm>
          <a:prstGeom prst="rect">
            <a:avLst/>
          </a:prstGeom>
          <a:noFill/>
          <a:ln w="9525">
            <a:solidFill>
              <a:srgbClr val="74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latin typeface="Calibri" pitchFamily="34" charset="0"/>
              </a:rPr>
              <a:t>Đầu ghi dùng nguồn 12VDC, được kết nối với 4 kênh camera 720P, 4096Kbps mỗi kênh và 4 kênh xem lại video. Sử dụng ổ cứng 4TB, năng lương tiêu thụ của đầu ghi đo được xấp xỉ 12V </a:t>
            </a:r>
            <a:r>
              <a:rPr lang="en-US" altLang="zh-CN" dirty="0">
                <a:latin typeface="Calibri" pitchFamily="34" charset="0"/>
              </a:rPr>
              <a:t>* 0.635A= 7.62w</a:t>
            </a:r>
            <a:r>
              <a:rPr lang="en-US" altLang="zh-CN" dirty="0" smtClean="0">
                <a:latin typeface="Calibri" pitchFamily="34" charset="0"/>
              </a:rPr>
              <a:t>. Nguồn tiêu chuẩn cho đầu ghi là 12V/1.5A, đạt yêu cầu.</a:t>
            </a:r>
            <a:endParaRPr lang="en-US" altLang="zh-CN" sz="2000" b="1" dirty="0">
              <a:solidFill>
                <a:schemeClr val="tx1"/>
              </a:solidFill>
              <a:latin typeface="Calibri" pitchFamily="34" charset="0"/>
            </a:endParaRPr>
          </a:p>
        </p:txBody>
      </p:sp>
      <p:sp>
        <p:nvSpPr>
          <p:cNvPr id="13" name="Rectangle 36"/>
          <p:cNvSpPr>
            <a:spLocks noChangeArrowheads="1"/>
          </p:cNvSpPr>
          <p:nvPr/>
        </p:nvSpPr>
        <p:spPr bwMode="auto">
          <a:xfrm>
            <a:off x="399082" y="5361397"/>
            <a:ext cx="4849887" cy="1119873"/>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14" name="TextBox 36"/>
          <p:cNvSpPr txBox="1"/>
          <p:nvPr/>
        </p:nvSpPr>
        <p:spPr>
          <a:xfrm>
            <a:off x="505852" y="5448147"/>
            <a:ext cx="4830168" cy="923330"/>
          </a:xfrm>
          <a:prstGeom prst="rect">
            <a:avLst/>
          </a:prstGeom>
          <a:noFill/>
        </p:spPr>
        <p:txBody>
          <a:bodyPr wrap="square" rtlCol="0">
            <a:spAutoFit/>
          </a:bodyPr>
          <a:lstStyle/>
          <a:p>
            <a:r>
              <a:rPr lang="en-US" altLang="zh-CN" dirty="0" smtClean="0">
                <a:latin typeface="Calibri" pitchFamily="34" charset="0"/>
              </a:rPr>
              <a:t>Đầu ghi không có quạt tản nhiệt và chủ yếu dựa vào vỏ ngoài để làm mát bằng đối lưu tự nhiên và bức xạ nhiệt.</a:t>
            </a:r>
            <a:endParaRPr lang="en-US" altLang="zh-CN" sz="2000" b="1" dirty="0" smtClean="0">
              <a:latin typeface="Calibri" pitchFamily="34" charset="0"/>
            </a:endParaRPr>
          </a:p>
        </p:txBody>
      </p:sp>
      <p:grpSp>
        <p:nvGrpSpPr>
          <p:cNvPr id="15" name="组合 5"/>
          <p:cNvGrpSpPr/>
          <p:nvPr/>
        </p:nvGrpSpPr>
        <p:grpSpPr bwMode="auto">
          <a:xfrm>
            <a:off x="6990341" y="1060030"/>
            <a:ext cx="3721203" cy="750533"/>
            <a:chOff x="909905" y="3989476"/>
            <a:chExt cx="1616334" cy="914278"/>
          </a:xfrm>
        </p:grpSpPr>
        <p:sp>
          <p:nvSpPr>
            <p:cNvPr id="16" name="圆角矩形 15"/>
            <p:cNvSpPr/>
            <p:nvPr/>
          </p:nvSpPr>
          <p:spPr>
            <a:xfrm>
              <a:off x="909905" y="3989476"/>
              <a:ext cx="1616334" cy="591309"/>
            </a:xfrm>
            <a:prstGeom prst="roundRect">
              <a:avLst/>
            </a:prstGeom>
            <a:solidFill>
              <a:srgbClr val="05BC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Segoe UI" panose="020B0502040204020203" pitchFamily="34" charset="0"/>
                <a:cs typeface="Segoe UI" panose="020B0502040204020203" pitchFamily="34" charset="0"/>
              </a:endParaRPr>
            </a:p>
          </p:txBody>
        </p:sp>
        <p:sp>
          <p:nvSpPr>
            <p:cNvPr id="17" name="文本框 15"/>
            <p:cNvSpPr txBox="1">
              <a:spLocks noChangeArrowheads="1"/>
            </p:cNvSpPr>
            <p:nvPr/>
          </p:nvSpPr>
          <p:spPr bwMode="auto">
            <a:xfrm>
              <a:off x="1056060" y="4041427"/>
              <a:ext cx="1365773" cy="86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zh-CN" sz="2000" dirty="0">
                  <a:latin typeface="Segoe UI" panose="020B0502040204020203" pitchFamily="34" charset="0"/>
                  <a:cs typeface="Segoe UI" panose="020B0502040204020203" pitchFamily="34" charset="0"/>
                </a:rPr>
                <a:t>Environment construction</a:t>
              </a:r>
              <a:endParaRPr lang="zh-CN" altLang="en-US" sz="2000" dirty="0">
                <a:latin typeface="Segoe UI" panose="020B0502040204020203" pitchFamily="34" charset="0"/>
                <a:cs typeface="Segoe UI" panose="020B0502040204020203" pitchFamily="34" charset="0"/>
              </a:endParaRPr>
            </a:p>
          </p:txBody>
        </p:sp>
      </p:gr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840" y="1877511"/>
            <a:ext cx="4026664" cy="3206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1774" y="1571726"/>
            <a:ext cx="2418626" cy="1509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49506" y="3110210"/>
            <a:ext cx="2430894" cy="1227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3852" y="1588084"/>
            <a:ext cx="2783200" cy="2608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449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Segoe UI Light" panose="020B0502040204020203" pitchFamily="34" charset="0"/>
                  <a:cs typeface="Segoe UI Light" panose="020B0502040204020203" pitchFamily="34" charset="0"/>
                </a:rPr>
                <a:t>Yêu cầu</a:t>
              </a:r>
              <a:endParaRPr lang="zh-CN" altLang="en-US" sz="4000" dirty="0">
                <a:solidFill>
                  <a:srgbClr val="FF0000"/>
                </a:solidFill>
                <a:latin typeface="Segoe UI Light" panose="020B0502040204020203" pitchFamily="34" charset="0"/>
                <a:cs typeface="Segoe UI Light" panose="020B0502040204020203" pitchFamily="34"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grpSp>
      <p:graphicFrame>
        <p:nvGraphicFramePr>
          <p:cNvPr id="11" name="表格 10"/>
          <p:cNvGraphicFramePr>
            <a:graphicFrameLocks noGrp="1"/>
          </p:cNvGraphicFramePr>
          <p:nvPr>
            <p:extLst>
              <p:ext uri="{D42A27DB-BD31-4B8C-83A1-F6EECF244321}">
                <p14:modId xmlns="" xmlns:p14="http://schemas.microsoft.com/office/powerpoint/2010/main" val="2175258010"/>
              </p:ext>
            </p:extLst>
          </p:nvPr>
        </p:nvGraphicFramePr>
        <p:xfrm>
          <a:off x="609600" y="1092855"/>
          <a:ext cx="10986347" cy="4939810"/>
        </p:xfrm>
        <a:graphic>
          <a:graphicData uri="http://schemas.openxmlformats.org/drawingml/2006/table">
            <a:tbl>
              <a:tblPr firstRow="1" bandRow="1">
                <a:tableStyleId>{5940675A-B579-460E-94D1-54222C63F5DA}</a:tableStyleId>
              </a:tblPr>
              <a:tblGrid>
                <a:gridCol w="1070187">
                  <a:extLst>
                    <a:ext uri="{9D8B030D-6E8A-4147-A177-3AD203B41FA5}">
                      <a16:colId xmlns="" xmlns:a16="http://schemas.microsoft.com/office/drawing/2014/main" val="20000"/>
                    </a:ext>
                  </a:extLst>
                </a:gridCol>
                <a:gridCol w="9916160">
                  <a:extLst>
                    <a:ext uri="{9D8B030D-6E8A-4147-A177-3AD203B41FA5}">
                      <a16:colId xmlns="" xmlns:a16="http://schemas.microsoft.com/office/drawing/2014/main" val="20001"/>
                    </a:ext>
                  </a:extLst>
                </a:gridCol>
              </a:tblGrid>
              <a:tr h="176646">
                <a:tc gridSpan="2">
                  <a:txBody>
                    <a:bodyPr/>
                    <a:lstStyle/>
                    <a:p>
                      <a:pPr algn="ctr"/>
                      <a:r>
                        <a:rPr lang="en-US" altLang="zh-CN" sz="1200" b="1" dirty="0" smtClean="0">
                          <a:latin typeface="微软雅黑" pitchFamily="34" charset="-122"/>
                          <a:ea typeface="微软雅黑" pitchFamily="34" charset="-122"/>
                          <a:cs typeface="Times New Roman" pitchFamily="18" charset="0"/>
                        </a:rPr>
                        <a:t>Plan summary</a:t>
                      </a:r>
                      <a:endParaRPr lang="zh-CN" altLang="en-US" sz="1200" b="1" dirty="0">
                        <a:latin typeface="微软雅黑" pitchFamily="34" charset="-122"/>
                        <a:ea typeface="微软雅黑"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zh-CN" altLang="en-US" sz="1400" b="1" dirty="0">
                        <a:latin typeface="Times New Roman" pitchFamily="18" charset="0"/>
                        <a:cs typeface="Times New Roman"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455919">
                <a:tc>
                  <a:txBody>
                    <a:bodyPr/>
                    <a:lstStyle/>
                    <a:p>
                      <a:pPr algn="ctr"/>
                      <a:r>
                        <a:rPr lang="en-US" altLang="zh-CN" sz="1200" b="0" smtClean="0">
                          <a:latin typeface="微软雅黑" pitchFamily="34" charset="-122"/>
                          <a:ea typeface="微软雅黑" pitchFamily="34" charset="-122"/>
                          <a:cs typeface="Times New Roman" pitchFamily="18" charset="0"/>
                        </a:rPr>
                        <a:t>Mô</a:t>
                      </a:r>
                      <a:r>
                        <a:rPr lang="en-US" altLang="zh-CN" sz="1200" b="0" baseline="0" smtClean="0">
                          <a:latin typeface="微软雅黑" pitchFamily="34" charset="-122"/>
                          <a:ea typeface="微软雅黑" pitchFamily="34" charset="-122"/>
                          <a:cs typeface="Times New Roman" pitchFamily="18" charset="0"/>
                        </a:rPr>
                        <a:t> tả</a:t>
                      </a:r>
                      <a:endParaRPr lang="zh-CN" altLang="en-US" sz="1200" b="0" dirty="0">
                        <a:latin typeface="微软雅黑" pitchFamily="34" charset="-122"/>
                        <a:ea typeface="微软雅黑"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altLang="zh-CN" sz="1200" baseline="0" smtClean="0">
                          <a:latin typeface="微软雅黑" pitchFamily="34" charset="-122"/>
                          <a:ea typeface="微软雅黑" pitchFamily="34" charset="-122"/>
                          <a:cs typeface="Times New Roman" pitchFamily="18" charset="0"/>
                        </a:rPr>
                        <a:t>Có 2 miếng dán nhiệt dưới chip xử lý và chip RX, thêm 1 bộ tản nhiệt 14*14*7 trên chip xử lý (chip RX không có bộ tản nhiệt)</a:t>
                      </a:r>
                      <a:endParaRPr lang="en-US" altLang="zh-CN" sz="1200" b="1" dirty="0" smtClean="0">
                        <a:solidFill>
                          <a:srgbClr val="0000FF"/>
                        </a:solidFill>
                        <a:latin typeface="微软雅黑" pitchFamily="34" charset="-122"/>
                        <a:ea typeface="微软雅黑"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209571">
                <a:tc>
                  <a:txBody>
                    <a:bodyPr/>
                    <a:lstStyle/>
                    <a:p>
                      <a:pPr algn="ctr"/>
                      <a:r>
                        <a:rPr lang="en-US" altLang="zh-CN" sz="1200" b="0" smtClean="0">
                          <a:latin typeface="微软雅黑" pitchFamily="34" charset="-122"/>
                          <a:ea typeface="微软雅黑" pitchFamily="34" charset="-122"/>
                          <a:cs typeface="Times New Roman" pitchFamily="18" charset="0"/>
                        </a:rPr>
                        <a:t>Hình</a:t>
                      </a:r>
                      <a:r>
                        <a:rPr lang="en-US" altLang="zh-CN" sz="1200" b="0" baseline="0" smtClean="0">
                          <a:latin typeface="微软雅黑" pitchFamily="34" charset="-122"/>
                          <a:ea typeface="微软雅黑" pitchFamily="34" charset="-122"/>
                          <a:cs typeface="Times New Roman" pitchFamily="18" charset="0"/>
                        </a:rPr>
                        <a:t> ảnh</a:t>
                      </a:r>
                      <a:endParaRPr lang="zh-CN" altLang="en-US" sz="1200" b="0" dirty="0">
                        <a:latin typeface="微软雅黑" pitchFamily="34" charset="-122"/>
                        <a:ea typeface="微软雅黑"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000" b="0" dirty="0">
                        <a:latin typeface="微软雅黑" pitchFamily="34" charset="-122"/>
                        <a:ea typeface="微软雅黑" pitchFamily="34" charset="-122"/>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12" name="TextBox 21"/>
          <p:cNvSpPr txBox="1"/>
          <p:nvPr/>
        </p:nvSpPr>
        <p:spPr>
          <a:xfrm>
            <a:off x="7505204" y="5531357"/>
            <a:ext cx="4033079" cy="369332"/>
          </a:xfrm>
          <a:prstGeom prst="rect">
            <a:avLst/>
          </a:prstGeom>
          <a:solidFill>
            <a:schemeClr val="accent6">
              <a:lumMod val="20000"/>
              <a:lumOff val="80000"/>
            </a:schemeClr>
          </a:solidFill>
        </p:spPr>
        <p:txBody>
          <a:bodyPr wrap="square" rtlCol="0">
            <a:spAutoFit/>
          </a:bodyPr>
          <a:lstStyle/>
          <a:p>
            <a:r>
              <a:rPr lang="en-US" altLang="zh-CN" smtClean="0">
                <a:latin typeface="Calibri" pitchFamily="34" charset="0"/>
              </a:rPr>
              <a:t>CPU với bộ tản nhiệt 14*14*7 bên trên</a:t>
            </a:r>
            <a:endParaRPr lang="en-US" altLang="zh-CN" sz="1600" b="1" dirty="0">
              <a:latin typeface="Calibri" pitchFamily="34" charset="0"/>
              <a:ea typeface="微软雅黑" pitchFamily="34" charset="-122"/>
              <a:cs typeface="Times New Roman" pitchFamily="18" charset="0"/>
            </a:endParaRPr>
          </a:p>
        </p:txBody>
      </p:sp>
      <p:sp>
        <p:nvSpPr>
          <p:cNvPr id="13" name="TextBox 23"/>
          <p:cNvSpPr txBox="1"/>
          <p:nvPr/>
        </p:nvSpPr>
        <p:spPr>
          <a:xfrm>
            <a:off x="2566127" y="5356949"/>
            <a:ext cx="2830768" cy="646331"/>
          </a:xfrm>
          <a:prstGeom prst="rect">
            <a:avLst/>
          </a:prstGeom>
          <a:solidFill>
            <a:schemeClr val="accent6">
              <a:lumMod val="20000"/>
              <a:lumOff val="80000"/>
            </a:schemeClr>
          </a:solidFill>
        </p:spPr>
        <p:txBody>
          <a:bodyPr wrap="square" rtlCol="0">
            <a:spAutoFit/>
          </a:bodyPr>
          <a:lstStyle/>
          <a:p>
            <a:pPr algn="ctr"/>
            <a:r>
              <a:rPr lang="en-US" altLang="zh-CN" b="1" dirty="0" smtClean="0">
                <a:solidFill>
                  <a:srgbClr val="FF0000"/>
                </a:solidFill>
                <a:latin typeface="Calibri" pitchFamily="34" charset="0"/>
              </a:rPr>
              <a:t>Miếng tản nhiệt dưới CPU&amp;RX</a:t>
            </a:r>
            <a:endParaRPr lang="en-US" altLang="zh-CN" sz="1600" b="1" dirty="0">
              <a:solidFill>
                <a:srgbClr val="FF0000"/>
              </a:solidFill>
              <a:latin typeface="Calibri" pitchFamily="34" charset="0"/>
              <a:ea typeface="微软雅黑" pitchFamily="34" charset="-122"/>
              <a:cs typeface="Times New Roman" pitchFamily="18" charset="0"/>
            </a:endParaRPr>
          </a:p>
        </p:txBody>
      </p:sp>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67023" y="1909624"/>
            <a:ext cx="4228977" cy="3416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08873" y="1909624"/>
            <a:ext cx="4500508" cy="3416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直接箭头连接符 15"/>
          <p:cNvCxnSpPr/>
          <p:nvPr/>
        </p:nvCxnSpPr>
        <p:spPr>
          <a:xfrm flipH="1" flipV="1">
            <a:off x="9173688" y="4758970"/>
            <a:ext cx="424476" cy="772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36"/>
          <p:cNvSpPr>
            <a:spLocks noChangeArrowheads="1"/>
          </p:cNvSpPr>
          <p:nvPr/>
        </p:nvSpPr>
        <p:spPr bwMode="auto">
          <a:xfrm>
            <a:off x="1038799" y="6097981"/>
            <a:ext cx="10028343" cy="623453"/>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
        <p:nvSpPr>
          <p:cNvPr id="18" name="矩形 17"/>
          <p:cNvSpPr/>
          <p:nvPr/>
        </p:nvSpPr>
        <p:spPr>
          <a:xfrm>
            <a:off x="1038800" y="6097980"/>
            <a:ext cx="10122686" cy="646331"/>
          </a:xfrm>
          <a:prstGeom prst="rect">
            <a:avLst/>
          </a:prstGeom>
        </p:spPr>
        <p:txBody>
          <a:bodyPr wrap="square">
            <a:spAutoFit/>
          </a:bodyPr>
          <a:lstStyle/>
          <a:p>
            <a:r>
              <a:rPr lang="en-US" altLang="zh-CN" smtClean="0">
                <a:latin typeface="Calibri" pitchFamily="34" charset="0"/>
              </a:rPr>
              <a:t>Chip CPU&amp;RX tản nhiệt thông qua 2 miếng dán bên dưới ra vỏ, vỏ đầu ghi tương đương một bộ tản nhiệt lớn</a:t>
            </a:r>
            <a:endParaRPr lang="zh-CN" altLang="en-US" dirty="0">
              <a:latin typeface="Calibri" pitchFamily="34" charset="0"/>
            </a:endParaRPr>
          </a:p>
        </p:txBody>
      </p:sp>
      <p:sp>
        <p:nvSpPr>
          <p:cNvPr id="19" name="Rectangle 36"/>
          <p:cNvSpPr>
            <a:spLocks noChangeArrowheads="1"/>
          </p:cNvSpPr>
          <p:nvPr/>
        </p:nvSpPr>
        <p:spPr bwMode="auto">
          <a:xfrm>
            <a:off x="3383114" y="4168239"/>
            <a:ext cx="1212638" cy="760021"/>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9900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2998" y="1142166"/>
            <a:ext cx="8564564" cy="4868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65"/>
          <p:cNvGrpSpPr/>
          <p:nvPr/>
        </p:nvGrpSpPr>
        <p:grpSpPr>
          <a:xfrm>
            <a:off x="0" y="121092"/>
            <a:ext cx="12192000" cy="724563"/>
            <a:chOff x="1739573" y="601431"/>
            <a:chExt cx="20937538" cy="1449126"/>
          </a:xfrm>
        </p:grpSpPr>
        <p:sp>
          <p:nvSpPr>
            <p:cNvPr id="4"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Times New Roman" panose="02020603050405020304" pitchFamily="18" charset="0"/>
                  <a:cs typeface="Times New Roman" panose="02020603050405020304" pitchFamily="18" charset="0"/>
                </a:rPr>
                <a:t>Các điểm đo nhiệt độ</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5" name="Group 67"/>
            <p:cNvGrpSpPr/>
            <p:nvPr/>
          </p:nvGrpSpPr>
          <p:grpSpPr>
            <a:xfrm>
              <a:off x="10842089" y="1977406"/>
              <a:ext cx="2738812" cy="73151"/>
              <a:chOff x="1775295" y="2020905"/>
              <a:chExt cx="3631535" cy="45719"/>
            </a:xfrm>
          </p:grpSpPr>
          <p:sp>
            <p:nvSpPr>
              <p:cNvPr id="6"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1"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pic>
        <p:nvPicPr>
          <p:cNvPr id="1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94900" y="1239554"/>
            <a:ext cx="2670533" cy="2027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30"/>
          <p:cNvSpPr txBox="1"/>
          <p:nvPr/>
        </p:nvSpPr>
        <p:spPr>
          <a:xfrm>
            <a:off x="3725204" y="2053642"/>
            <a:ext cx="934996"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HI3520D-V400</a:t>
            </a:r>
            <a:endParaRPr lang="zh-CN" altLang="en-US" sz="800" b="1" dirty="0">
              <a:solidFill>
                <a:srgbClr val="FF0000"/>
              </a:solidFill>
              <a:latin typeface="微软雅黑" pitchFamily="34" charset="-122"/>
              <a:ea typeface="微软雅黑" pitchFamily="34" charset="-122"/>
            </a:endParaRPr>
          </a:p>
        </p:txBody>
      </p:sp>
      <p:sp>
        <p:nvSpPr>
          <p:cNvPr id="14" name="TextBox 31"/>
          <p:cNvSpPr txBox="1"/>
          <p:nvPr/>
        </p:nvSpPr>
        <p:spPr>
          <a:xfrm>
            <a:off x="5013836" y="2053642"/>
            <a:ext cx="419612"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DDR</a:t>
            </a:r>
            <a:endParaRPr lang="zh-CN" altLang="en-US" sz="800" b="1" dirty="0">
              <a:solidFill>
                <a:srgbClr val="FF0000"/>
              </a:solidFill>
              <a:latin typeface="微软雅黑" pitchFamily="34" charset="-122"/>
              <a:ea typeface="微软雅黑" pitchFamily="34" charset="-122"/>
            </a:endParaRPr>
          </a:p>
        </p:txBody>
      </p:sp>
      <p:sp>
        <p:nvSpPr>
          <p:cNvPr id="15" name="矩形 14"/>
          <p:cNvSpPr/>
          <p:nvPr/>
        </p:nvSpPr>
        <p:spPr>
          <a:xfrm>
            <a:off x="3571222" y="2315194"/>
            <a:ext cx="1145628" cy="1152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90133" y="2319368"/>
            <a:ext cx="547594" cy="965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25414" y="2305589"/>
            <a:ext cx="797151" cy="78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3"/>
          <p:cNvSpPr txBox="1"/>
          <p:nvPr/>
        </p:nvSpPr>
        <p:spPr>
          <a:xfrm>
            <a:off x="1720915" y="3145515"/>
            <a:ext cx="606148"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DH9931</a:t>
            </a:r>
            <a:endParaRPr lang="zh-CN" altLang="en-US" sz="800" b="1" dirty="0">
              <a:solidFill>
                <a:srgbClr val="FF0000"/>
              </a:solidFill>
              <a:latin typeface="微软雅黑" pitchFamily="34" charset="-122"/>
              <a:ea typeface="微软雅黑" pitchFamily="34" charset="-122"/>
            </a:endParaRPr>
          </a:p>
        </p:txBody>
      </p:sp>
      <p:sp>
        <p:nvSpPr>
          <p:cNvPr id="19" name="椭圆 18"/>
          <p:cNvSpPr/>
          <p:nvPr/>
        </p:nvSpPr>
        <p:spPr>
          <a:xfrm>
            <a:off x="10659340" y="1883726"/>
            <a:ext cx="308230" cy="275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67"/>
          <p:cNvSpPr txBox="1"/>
          <p:nvPr/>
        </p:nvSpPr>
        <p:spPr>
          <a:xfrm>
            <a:off x="10514787" y="1622732"/>
            <a:ext cx="622359"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HDD</a:t>
            </a:r>
            <a:endParaRPr lang="zh-CN" altLang="en-US" sz="800" b="1" dirty="0">
              <a:solidFill>
                <a:srgbClr val="FF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1864257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81250"/>
            <a:ext cx="12192000" cy="707886"/>
            <a:chOff x="1739573" y="721747"/>
            <a:chExt cx="20937538" cy="1415772"/>
          </a:xfrm>
        </p:grpSpPr>
        <p:sp>
          <p:nvSpPr>
            <p:cNvPr id="3" name="TextBox 66"/>
            <p:cNvSpPr txBox="1"/>
            <p:nvPr/>
          </p:nvSpPr>
          <p:spPr>
            <a:xfrm>
              <a:off x="1739573" y="721747"/>
              <a:ext cx="20937538" cy="1415772"/>
            </a:xfrm>
            <a:prstGeom prst="rect">
              <a:avLst/>
            </a:prstGeom>
            <a:noFill/>
          </p:spPr>
          <p:txBody>
            <a:bodyPr wrap="square" rtlCol="0">
              <a:spAutoFit/>
            </a:bodyPr>
            <a:lstStyle/>
            <a:p>
              <a:pPr algn="ctr"/>
              <a:r>
                <a:rPr lang="en-US" altLang="zh-CN" sz="4000" b="1" dirty="0" smtClean="0">
                  <a:solidFill>
                    <a:srgbClr val="FF0000"/>
                  </a:solidFill>
                  <a:latin typeface="Times New Roman" panose="02020603050405020304" pitchFamily="18" charset="0"/>
                  <a:cs typeface="Times New Roman" panose="02020603050405020304" pitchFamily="18" charset="0"/>
                </a:rPr>
                <a:t>Bản đồ nhiệt hồng ngoại</a:t>
              </a:r>
              <a:endParaRPr lang="zh-CN"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9508" y="967203"/>
            <a:ext cx="4575022" cy="2600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1707957" y="1676884"/>
            <a:ext cx="344958" cy="333868"/>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6"/>
          <p:cNvSpPr txBox="1"/>
          <p:nvPr/>
        </p:nvSpPr>
        <p:spPr>
          <a:xfrm>
            <a:off x="1536940" y="2073108"/>
            <a:ext cx="402284" cy="261610"/>
          </a:xfrm>
          <a:prstGeom prst="rect">
            <a:avLst/>
          </a:prstGeom>
          <a:solidFill>
            <a:srgbClr val="FFFF00"/>
          </a:solidFill>
        </p:spPr>
        <p:txBody>
          <a:bodyPr wrap="square" rtlCol="0">
            <a:spAutoFit/>
          </a:bodyPr>
          <a:lstStyle/>
          <a:p>
            <a:r>
              <a:rPr lang="en-US" altLang="zh-CN" sz="1100" b="1" dirty="0" smtClean="0">
                <a:solidFill>
                  <a:srgbClr val="FF0000"/>
                </a:solidFill>
              </a:rPr>
              <a:t>AD</a:t>
            </a:r>
            <a:endParaRPr lang="zh-CN" altLang="en-US" sz="1100" b="1" dirty="0">
              <a:solidFill>
                <a:srgbClr val="FF0000"/>
              </a:solidFill>
            </a:endParaRPr>
          </a:p>
        </p:txBody>
      </p:sp>
      <p:pic>
        <p:nvPicPr>
          <p:cNvPr id="14"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86535" y="918290"/>
            <a:ext cx="4079440" cy="2649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949509" y="3919591"/>
            <a:ext cx="4575021" cy="2433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2781080" y="5189512"/>
            <a:ext cx="460883" cy="3560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0"/>
          <p:cNvSpPr txBox="1"/>
          <p:nvPr/>
        </p:nvSpPr>
        <p:spPr>
          <a:xfrm>
            <a:off x="2580084" y="5702910"/>
            <a:ext cx="772644" cy="246221"/>
          </a:xfrm>
          <a:prstGeom prst="rect">
            <a:avLst/>
          </a:prstGeom>
          <a:solidFill>
            <a:srgbClr val="FFFF00"/>
          </a:solidFill>
        </p:spPr>
        <p:txBody>
          <a:bodyPr wrap="square" rtlCol="0">
            <a:spAutoFit/>
          </a:bodyPr>
          <a:lstStyle/>
          <a:p>
            <a:r>
              <a:rPr lang="zh-CN" altLang="en-US" sz="1000" b="1" dirty="0">
                <a:solidFill>
                  <a:srgbClr val="FF0000"/>
                </a:solidFill>
                <a:latin typeface="微软雅黑" pitchFamily="34" charset="-122"/>
                <a:ea typeface="微软雅黑" pitchFamily="34" charset="-122"/>
              </a:rPr>
              <a:t>主</a:t>
            </a:r>
            <a:r>
              <a:rPr lang="zh-CN" altLang="en-US" sz="1000" b="1" dirty="0" smtClean="0">
                <a:solidFill>
                  <a:srgbClr val="FF0000"/>
                </a:solidFill>
                <a:latin typeface="微软雅黑" pitchFamily="34" charset="-122"/>
                <a:ea typeface="微软雅黑" pitchFamily="34" charset="-122"/>
              </a:rPr>
              <a:t>控底部</a:t>
            </a:r>
            <a:endParaRPr lang="zh-CN" altLang="en-US" sz="1000" b="1" dirty="0">
              <a:solidFill>
                <a:srgbClr val="FF0000"/>
              </a:solidFill>
              <a:latin typeface="微软雅黑" pitchFamily="34" charset="-122"/>
              <a:ea typeface="微软雅黑" pitchFamily="34" charset="-122"/>
            </a:endParaRPr>
          </a:p>
        </p:txBody>
      </p:sp>
      <p:pic>
        <p:nvPicPr>
          <p:cNvPr id="18"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586535" y="3846003"/>
            <a:ext cx="4079440" cy="2580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Box 72"/>
          <p:cNvSpPr txBox="1"/>
          <p:nvPr/>
        </p:nvSpPr>
        <p:spPr>
          <a:xfrm>
            <a:off x="5300426" y="3590246"/>
            <a:ext cx="5287745" cy="276999"/>
          </a:xfrm>
          <a:prstGeom prst="rect">
            <a:avLst/>
          </a:prstGeom>
          <a:noFill/>
        </p:spPr>
        <p:txBody>
          <a:bodyPr wrap="square" rtlCol="0">
            <a:spAutoFit/>
          </a:bodyPr>
          <a:lstStyle/>
          <a:p>
            <a:pPr marL="285750" indent="-285750">
              <a:buFont typeface="Arial" pitchFamily="34" charset="0"/>
              <a:buChar char="•"/>
            </a:pPr>
            <a:r>
              <a:rPr lang="en-US" altLang="zh-CN" sz="1200" smtClean="0">
                <a:latin typeface="Calibri" pitchFamily="34" charset="0"/>
              </a:rPr>
              <a:t>Chip RX có nhiệt độ cao nhất mặt trên bản mạch</a:t>
            </a:r>
            <a:endParaRPr lang="en-US" altLang="zh-CN" sz="700" b="1" dirty="0" smtClean="0">
              <a:latin typeface="Calibri" pitchFamily="34" charset="0"/>
              <a:ea typeface="微软雅黑" pitchFamily="34" charset="-122"/>
              <a:cs typeface="Times New Roman" pitchFamily="18" charset="0"/>
            </a:endParaRPr>
          </a:p>
        </p:txBody>
      </p:sp>
      <p:sp>
        <p:nvSpPr>
          <p:cNvPr id="20" name="TextBox 73"/>
          <p:cNvSpPr txBox="1"/>
          <p:nvPr/>
        </p:nvSpPr>
        <p:spPr>
          <a:xfrm>
            <a:off x="6681138" y="6480629"/>
            <a:ext cx="3783661" cy="276999"/>
          </a:xfrm>
          <a:prstGeom prst="rect">
            <a:avLst/>
          </a:prstGeom>
          <a:noFill/>
        </p:spPr>
        <p:txBody>
          <a:bodyPr wrap="square" rtlCol="0">
            <a:spAutoFit/>
          </a:bodyPr>
          <a:lstStyle/>
          <a:p>
            <a:pPr marL="285750" indent="-285750">
              <a:buFont typeface="Arial" pitchFamily="34" charset="0"/>
              <a:buChar char="•"/>
            </a:pPr>
            <a:r>
              <a:rPr lang="en-US" altLang="zh-CN" sz="1200" smtClean="0">
                <a:latin typeface="Calibri" pitchFamily="34" charset="0"/>
                <a:ea typeface="微软雅黑" pitchFamily="34" charset="-122"/>
                <a:cs typeface="Times New Roman" pitchFamily="18" charset="0"/>
              </a:rPr>
              <a:t>Điểm có nhiệt độ cao nhất là mặt sau chip điều khiển</a:t>
            </a:r>
            <a:endParaRPr lang="en-US" altLang="zh-CN" sz="700" dirty="0" smtClean="0">
              <a:latin typeface="Calibri" pitchFamily="34" charset="0"/>
              <a:ea typeface="微软雅黑" pitchFamily="34" charset="-122"/>
              <a:cs typeface="Times New Roman" pitchFamily="18" charset="0"/>
            </a:endParaRPr>
          </a:p>
        </p:txBody>
      </p:sp>
    </p:spTree>
    <p:extLst>
      <p:ext uri="{BB962C8B-B14F-4D97-AF65-F5344CB8AC3E}">
        <p14:creationId xmlns="" xmlns:p14="http://schemas.microsoft.com/office/powerpoint/2010/main" val="1877051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21318\AppData\Local\Temp\Catch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57195" y="1132444"/>
            <a:ext cx="5688524" cy="335097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1260" y="1142167"/>
            <a:ext cx="5826896" cy="3312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65"/>
          <p:cNvGrpSpPr/>
          <p:nvPr/>
        </p:nvGrpSpPr>
        <p:grpSpPr>
          <a:xfrm>
            <a:off x="0" y="121092"/>
            <a:ext cx="12192000" cy="724563"/>
            <a:chOff x="1739573" y="601431"/>
            <a:chExt cx="20937538" cy="1449126"/>
          </a:xfrm>
        </p:grpSpPr>
        <p:sp>
          <p:nvSpPr>
            <p:cNvPr id="5" name="TextBox 66"/>
            <p:cNvSpPr txBox="1"/>
            <p:nvPr/>
          </p:nvSpPr>
          <p:spPr>
            <a:xfrm>
              <a:off x="1739573" y="601431"/>
              <a:ext cx="20937538" cy="1415772"/>
            </a:xfrm>
            <a:prstGeom prst="rect">
              <a:avLst/>
            </a:prstGeom>
            <a:noFill/>
          </p:spPr>
          <p:txBody>
            <a:bodyPr wrap="square" rtlCol="0">
              <a:spAutoFit/>
            </a:bodyPr>
            <a:lstStyle/>
            <a:p>
              <a:pPr algn="ctr"/>
              <a:r>
                <a:rPr lang="en-US" altLang="zh-CN" sz="4000" b="1" dirty="0" smtClean="0">
                  <a:solidFill>
                    <a:srgbClr val="FF0000"/>
                  </a:solidFill>
                  <a:latin typeface="Times New Roman" panose="02020603050405020304" pitchFamily="18" charset="0"/>
                  <a:cs typeface="Times New Roman" panose="02020603050405020304" pitchFamily="18" charset="0"/>
                </a:rPr>
                <a:t>Chỉ dẫn về bộ tản nhiệt CPU</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67"/>
            <p:cNvGrpSpPr/>
            <p:nvPr/>
          </p:nvGrpSpPr>
          <p:grpSpPr>
            <a:xfrm>
              <a:off x="10842089" y="1977406"/>
              <a:ext cx="2738812" cy="73151"/>
              <a:chOff x="1775295" y="2020905"/>
              <a:chExt cx="3631535" cy="45719"/>
            </a:xfrm>
          </p:grpSpPr>
          <p:sp>
            <p:nvSpPr>
              <p:cNvPr id="7"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1"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2"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sp>
        <p:nvSpPr>
          <p:cNvPr id="13" name="TextBox 30"/>
          <p:cNvSpPr txBox="1"/>
          <p:nvPr/>
        </p:nvSpPr>
        <p:spPr>
          <a:xfrm>
            <a:off x="2965183" y="1684757"/>
            <a:ext cx="934996"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HI3520D-V400</a:t>
            </a:r>
            <a:endParaRPr lang="zh-CN" altLang="en-US" sz="800" b="1" dirty="0">
              <a:solidFill>
                <a:srgbClr val="FF0000"/>
              </a:solidFill>
              <a:latin typeface="微软雅黑" pitchFamily="34" charset="-122"/>
              <a:ea typeface="微软雅黑" pitchFamily="34" charset="-122"/>
            </a:endParaRPr>
          </a:p>
        </p:txBody>
      </p:sp>
      <p:sp>
        <p:nvSpPr>
          <p:cNvPr id="14" name="矩形 13"/>
          <p:cNvSpPr/>
          <p:nvPr/>
        </p:nvSpPr>
        <p:spPr>
          <a:xfrm>
            <a:off x="2361900" y="1936616"/>
            <a:ext cx="797151" cy="78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
          <p:cNvSpPr txBox="1"/>
          <p:nvPr/>
        </p:nvSpPr>
        <p:spPr>
          <a:xfrm>
            <a:off x="292998" y="4690758"/>
            <a:ext cx="5277758" cy="1231106"/>
          </a:xfrm>
          <a:prstGeom prst="rect">
            <a:avLst/>
          </a:prstGeom>
          <a:noFill/>
        </p:spPr>
        <p:txBody>
          <a:bodyPr wrap="square" rtlCol="0">
            <a:spAutoFit/>
          </a:bodyPr>
          <a:lstStyle/>
          <a:p>
            <a:r>
              <a:rPr lang="en-US" altLang="zh-CN" smtClean="0">
                <a:latin typeface="Calibri" pitchFamily="34" charset="0"/>
              </a:rPr>
              <a:t>CPU 3520D-V400 năng lượng tiêu thụ </a:t>
            </a:r>
            <a:r>
              <a:rPr lang="en-US" altLang="zh-CN" dirty="0" smtClean="0">
                <a:solidFill>
                  <a:srgbClr val="FF0000"/>
                </a:solidFill>
                <a:latin typeface="Calibri" pitchFamily="34" charset="0"/>
              </a:rPr>
              <a:t>2.0W</a:t>
            </a:r>
            <a:r>
              <a:rPr lang="en-US" altLang="zh-CN" smtClean="0">
                <a:latin typeface="Calibri" pitchFamily="34" charset="0"/>
              </a:rPr>
              <a:t/>
            </a:r>
            <a:br>
              <a:rPr lang="en-US" altLang="zh-CN" smtClean="0">
                <a:latin typeface="Calibri" pitchFamily="34" charset="0"/>
              </a:rPr>
            </a:br>
            <a:r>
              <a:rPr lang="en-US" altLang="zh-CN" smtClean="0">
                <a:latin typeface="Calibri" pitchFamily="34" charset="0"/>
              </a:rPr>
              <a:t>Công nghệ chip: </a:t>
            </a:r>
            <a:r>
              <a:rPr lang="en-US" altLang="zh-CN" sz="2000" b="1" smtClean="0">
                <a:solidFill>
                  <a:srgbClr val="FF0000"/>
                </a:solidFill>
                <a:latin typeface="Calibri" pitchFamily="34" charset="0"/>
              </a:rPr>
              <a:t>28nm</a:t>
            </a:r>
            <a:endParaRPr lang="en-US" altLang="zh-CN" sz="2000" b="1" dirty="0" smtClean="0">
              <a:solidFill>
                <a:srgbClr val="FF0000"/>
              </a:solidFill>
              <a:latin typeface="Calibri" pitchFamily="34" charset="0"/>
            </a:endParaRPr>
          </a:p>
          <a:p>
            <a:r>
              <a:rPr lang="en-US" altLang="zh-CN" smtClean="0">
                <a:latin typeface="Calibri" pitchFamily="34" charset="0"/>
              </a:rPr>
              <a:t>Kích thước chip </a:t>
            </a:r>
            <a:r>
              <a:rPr lang="zh-CN" altLang="en-US" dirty="0" smtClean="0">
                <a:latin typeface="Calibri" pitchFamily="34" charset="0"/>
              </a:rPr>
              <a:t>：</a:t>
            </a:r>
            <a:r>
              <a:rPr lang="en-US" altLang="zh-CN" dirty="0" smtClean="0">
                <a:latin typeface="Calibri" pitchFamily="34" charset="0"/>
              </a:rPr>
              <a:t>15mm×15mm</a:t>
            </a:r>
          </a:p>
          <a:p>
            <a:r>
              <a:rPr lang="en-US" altLang="zh-CN" smtClean="0">
                <a:latin typeface="Calibri" pitchFamily="34" charset="0"/>
              </a:rPr>
              <a:t>Kích thước tản nhiệt</a:t>
            </a:r>
            <a:r>
              <a:rPr lang="zh-CN" altLang="en-US" smtClean="0">
                <a:latin typeface="Calibri" pitchFamily="34" charset="0"/>
              </a:rPr>
              <a:t>：</a:t>
            </a:r>
            <a:r>
              <a:rPr lang="en-US" altLang="zh-CN" dirty="0" smtClean="0">
                <a:latin typeface="Calibri" pitchFamily="34" charset="0"/>
              </a:rPr>
              <a:t>14mm×14mm</a:t>
            </a:r>
            <a:endParaRPr lang="en-US" altLang="zh-CN" dirty="0">
              <a:latin typeface="Calibri" pitchFamily="34" charset="0"/>
            </a:endParaRPr>
          </a:p>
        </p:txBody>
      </p:sp>
      <p:sp>
        <p:nvSpPr>
          <p:cNvPr id="16" name="矩形 15"/>
          <p:cNvSpPr/>
          <p:nvPr/>
        </p:nvSpPr>
        <p:spPr>
          <a:xfrm>
            <a:off x="8312726" y="1637257"/>
            <a:ext cx="1199408" cy="1284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9"/>
          <p:cNvSpPr txBox="1"/>
          <p:nvPr/>
        </p:nvSpPr>
        <p:spPr>
          <a:xfrm>
            <a:off x="9481582" y="1594444"/>
            <a:ext cx="934996" cy="215444"/>
          </a:xfrm>
          <a:prstGeom prst="rect">
            <a:avLst/>
          </a:prstGeom>
          <a:solidFill>
            <a:srgbClr val="FFFF00"/>
          </a:solidFill>
        </p:spPr>
        <p:txBody>
          <a:bodyPr wrap="square" rtlCol="0">
            <a:spAutoFit/>
          </a:bodyPr>
          <a:lstStyle/>
          <a:p>
            <a:r>
              <a:rPr lang="en-US" altLang="zh-CN" sz="800" b="1" dirty="0" smtClean="0">
                <a:solidFill>
                  <a:srgbClr val="FF0000"/>
                </a:solidFill>
                <a:latin typeface="微软雅黑" pitchFamily="34" charset="-122"/>
                <a:ea typeface="微软雅黑" pitchFamily="34" charset="-122"/>
              </a:rPr>
              <a:t>HI3520D-V300</a:t>
            </a:r>
            <a:endParaRPr lang="zh-CN" altLang="en-US" sz="800" b="1" dirty="0">
              <a:solidFill>
                <a:srgbClr val="FF0000"/>
              </a:solidFill>
              <a:latin typeface="微软雅黑" pitchFamily="34" charset="-122"/>
              <a:ea typeface="微软雅黑" pitchFamily="34" charset="-122"/>
            </a:endParaRPr>
          </a:p>
        </p:txBody>
      </p:sp>
      <p:sp>
        <p:nvSpPr>
          <p:cNvPr id="18" name="TextBox 40"/>
          <p:cNvSpPr txBox="1"/>
          <p:nvPr/>
        </p:nvSpPr>
        <p:spPr>
          <a:xfrm>
            <a:off x="6096000" y="4690758"/>
            <a:ext cx="6096000" cy="1231106"/>
          </a:xfrm>
          <a:prstGeom prst="rect">
            <a:avLst/>
          </a:prstGeom>
          <a:noFill/>
        </p:spPr>
        <p:txBody>
          <a:bodyPr wrap="square" rtlCol="0">
            <a:spAutoFit/>
          </a:bodyPr>
          <a:lstStyle/>
          <a:p>
            <a:r>
              <a:rPr lang="en-US" altLang="zh-CN" smtClean="0">
                <a:latin typeface="Calibri" pitchFamily="34" charset="0"/>
              </a:rPr>
              <a:t>CPU 3520D-V300 năng lượng tiêu thụ </a:t>
            </a:r>
            <a:r>
              <a:rPr lang="en-US" altLang="zh-CN" dirty="0" smtClean="0">
                <a:solidFill>
                  <a:srgbClr val="FF0000"/>
                </a:solidFill>
                <a:latin typeface="Calibri" pitchFamily="34" charset="0"/>
              </a:rPr>
              <a:t>2.5W</a:t>
            </a:r>
            <a:r>
              <a:rPr lang="en-US" altLang="zh-CN" smtClean="0">
                <a:latin typeface="Calibri" pitchFamily="34" charset="0"/>
              </a:rPr>
              <a:t/>
            </a:r>
            <a:br>
              <a:rPr lang="en-US" altLang="zh-CN" smtClean="0">
                <a:latin typeface="Calibri" pitchFamily="34" charset="0"/>
              </a:rPr>
            </a:br>
            <a:r>
              <a:rPr lang="en-US" altLang="zh-CN" smtClean="0">
                <a:latin typeface="Calibri" pitchFamily="34" charset="0"/>
              </a:rPr>
              <a:t>Công nghệ chip </a:t>
            </a:r>
            <a:r>
              <a:rPr lang="zh-CN" altLang="en-US" dirty="0" smtClean="0">
                <a:latin typeface="Calibri" pitchFamily="34" charset="0"/>
              </a:rPr>
              <a:t>：</a:t>
            </a:r>
            <a:r>
              <a:rPr lang="en-US" altLang="zh-CN" sz="2000" b="1" dirty="0" smtClean="0">
                <a:solidFill>
                  <a:srgbClr val="FF0000"/>
                </a:solidFill>
                <a:latin typeface="Calibri" pitchFamily="34" charset="0"/>
              </a:rPr>
              <a:t>40nm</a:t>
            </a:r>
          </a:p>
          <a:p>
            <a:r>
              <a:rPr lang="en-US" altLang="zh-CN" smtClean="0">
                <a:latin typeface="Calibri" pitchFamily="34" charset="0"/>
              </a:rPr>
              <a:t>Kích thước chip </a:t>
            </a:r>
            <a:r>
              <a:rPr lang="zh-CN" altLang="en-US" dirty="0" smtClean="0">
                <a:latin typeface="Calibri" pitchFamily="34" charset="0"/>
              </a:rPr>
              <a:t>：</a:t>
            </a:r>
            <a:r>
              <a:rPr lang="en-US" altLang="zh-CN" dirty="0" smtClean="0">
                <a:latin typeface="Calibri" pitchFamily="34" charset="0"/>
              </a:rPr>
              <a:t>28mm×28mm</a:t>
            </a:r>
          </a:p>
          <a:p>
            <a:r>
              <a:rPr lang="en-US" altLang="zh-CN" smtClean="0">
                <a:latin typeface="Calibri" pitchFamily="34" charset="0"/>
              </a:rPr>
              <a:t>Kích thước chip </a:t>
            </a:r>
            <a:r>
              <a:rPr lang="zh-CN" altLang="en-US" dirty="0" smtClean="0">
                <a:latin typeface="Calibri" pitchFamily="34" charset="0"/>
              </a:rPr>
              <a:t>：</a:t>
            </a:r>
            <a:r>
              <a:rPr lang="en-US" altLang="zh-CN" dirty="0" smtClean="0">
                <a:latin typeface="Calibri" pitchFamily="34" charset="0"/>
              </a:rPr>
              <a:t>25mm×25mm</a:t>
            </a:r>
            <a:endParaRPr lang="en-US" altLang="zh-CN" dirty="0">
              <a:latin typeface="Calibri" pitchFamily="34" charset="0"/>
            </a:endParaRPr>
          </a:p>
        </p:txBody>
      </p:sp>
      <p:pic>
        <p:nvPicPr>
          <p:cNvPr id="19" name="Picture 6" descr="C:\Users\21318\AppData\Local\Temp\Catch2.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234334" y="2488846"/>
            <a:ext cx="1457325" cy="61912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8" descr="C:\Users\21318\AppData\Local\Temp\Catch3.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568708" y="2488846"/>
            <a:ext cx="1371600" cy="638175"/>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2"/>
          <p:cNvSpPr txBox="1"/>
          <p:nvPr/>
        </p:nvSpPr>
        <p:spPr>
          <a:xfrm>
            <a:off x="281903" y="6060151"/>
            <a:ext cx="11554856" cy="646331"/>
          </a:xfrm>
          <a:prstGeom prst="rect">
            <a:avLst/>
          </a:prstGeom>
          <a:noFill/>
        </p:spPr>
        <p:txBody>
          <a:bodyPr wrap="square" rtlCol="0">
            <a:spAutoFit/>
          </a:bodyPr>
          <a:lstStyle/>
          <a:p>
            <a:r>
              <a:rPr lang="en-US" altLang="zh-CN" dirty="0" smtClean="0">
                <a:latin typeface="Calibri" pitchFamily="34" charset="0"/>
              </a:rPr>
              <a:t>Kích thước chip 3520D-V400 nhỏ hơn 3520D-V300, năng lượng tiêu thụ cũng giảm đi tương ứng dẫn đến kích thước tản nhiệt cũng giảm theo, kết quả đo đạt yêu cầu về tản nhiệt cho CPU</a:t>
            </a:r>
            <a:endParaRPr lang="zh-CN" altLang="en-US" dirty="0">
              <a:latin typeface="Calibri" pitchFamily="34" charset="0"/>
            </a:endParaRPr>
          </a:p>
        </p:txBody>
      </p:sp>
      <p:sp>
        <p:nvSpPr>
          <p:cNvPr id="22" name="Rectangle 36"/>
          <p:cNvSpPr>
            <a:spLocks noChangeArrowheads="1"/>
          </p:cNvSpPr>
          <p:nvPr/>
        </p:nvSpPr>
        <p:spPr bwMode="auto">
          <a:xfrm>
            <a:off x="305966" y="6022295"/>
            <a:ext cx="11484519" cy="785824"/>
          </a:xfrm>
          <a:prstGeom prst="rect">
            <a:avLst/>
          </a:prstGeom>
          <a:noFill/>
          <a:ln w="22225">
            <a:solidFill>
              <a:srgbClr val="E60012"/>
            </a:solidFill>
            <a:prstDash val="dash"/>
            <a:round/>
          </a:ln>
        </p:spPr>
        <p:txBody>
          <a:bodyPr wrap="none" anchor="ctr"/>
          <a:ls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微软雅黑"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微软雅黑" panose="020B0503020204020204" charset="-122"/>
                <a:cs typeface="+mn-cs"/>
              </a:defRPr>
            </a:lvl9pPr>
          </a:lstStyle>
          <a:p>
            <a:endParaRPr lang="zh-CN" altLang="en-US" sz="900">
              <a:solidFill>
                <a:prstClr val="white"/>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90419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0" y="121092"/>
            <a:ext cx="12192000" cy="724563"/>
            <a:chOff x="1739573" y="601431"/>
            <a:chExt cx="20937538" cy="1449126"/>
          </a:xfrm>
        </p:grpSpPr>
        <p:sp>
          <p:nvSpPr>
            <p:cNvPr id="3" name="TextBox 66"/>
            <p:cNvSpPr txBox="1"/>
            <p:nvPr/>
          </p:nvSpPr>
          <p:spPr>
            <a:xfrm>
              <a:off x="1739573" y="601431"/>
              <a:ext cx="20937538" cy="1169550"/>
            </a:xfrm>
            <a:prstGeom prst="rect">
              <a:avLst/>
            </a:prstGeom>
            <a:noFill/>
          </p:spPr>
          <p:txBody>
            <a:bodyPr wrap="square" rtlCol="0">
              <a:spAutoFit/>
            </a:bodyPr>
            <a:lstStyle/>
            <a:p>
              <a:pPr algn="ctr"/>
              <a:r>
                <a:rPr lang="en-US" altLang="zh-CN" sz="3200" b="1" dirty="0" smtClean="0">
                  <a:solidFill>
                    <a:srgbClr val="0070C0"/>
                  </a:solidFill>
                  <a:latin typeface="Times New Roman" panose="02020603050405020304" pitchFamily="18" charset="0"/>
                  <a:cs typeface="Times New Roman" panose="02020603050405020304" pitchFamily="18" charset="0"/>
                </a:rPr>
                <a:t>Nguyên </a:t>
              </a:r>
              <a:r>
                <a:rPr lang="en-US" altLang="zh-CN" sz="3200" b="1" dirty="0" smtClean="0">
                  <a:solidFill>
                    <a:srgbClr val="0070C0"/>
                  </a:solidFill>
                  <a:latin typeface="Times New Roman" panose="02020603050405020304" pitchFamily="18" charset="0"/>
                  <a:cs typeface="Times New Roman" panose="02020603050405020304" pitchFamily="18" charset="0"/>
                </a:rPr>
                <a:t>Lý </a:t>
              </a:r>
              <a:r>
                <a:rPr lang="en-US" altLang="zh-CN" sz="3200" b="1" dirty="0" smtClean="0">
                  <a:solidFill>
                    <a:srgbClr val="0070C0"/>
                  </a:solidFill>
                  <a:latin typeface="Times New Roman" panose="02020603050405020304" pitchFamily="18" charset="0"/>
                  <a:cs typeface="Times New Roman" panose="02020603050405020304" pitchFamily="18" charset="0"/>
                </a:rPr>
                <a:t>T</a:t>
              </a:r>
              <a:r>
                <a:rPr lang="en-US" altLang="zh-CN" sz="3200" b="1" dirty="0" smtClean="0">
                  <a:solidFill>
                    <a:srgbClr val="0070C0"/>
                  </a:solidFill>
                  <a:latin typeface="Times New Roman" panose="02020603050405020304" pitchFamily="18" charset="0"/>
                  <a:cs typeface="Times New Roman" panose="02020603050405020304" pitchFamily="18" charset="0"/>
                </a:rPr>
                <a:t>ản </a:t>
              </a:r>
              <a:r>
                <a:rPr lang="en-US" altLang="zh-CN" sz="3200" b="1" dirty="0" smtClean="0">
                  <a:solidFill>
                    <a:srgbClr val="0070C0"/>
                  </a:solidFill>
                  <a:latin typeface="Times New Roman" panose="02020603050405020304" pitchFamily="18" charset="0"/>
                  <a:cs typeface="Times New Roman" panose="02020603050405020304" pitchFamily="18" charset="0"/>
                </a:rPr>
                <a:t>N</a:t>
              </a:r>
              <a:r>
                <a:rPr lang="en-US" altLang="zh-CN" sz="3200" b="1" dirty="0" smtClean="0">
                  <a:solidFill>
                    <a:srgbClr val="0070C0"/>
                  </a:solidFill>
                  <a:latin typeface="Times New Roman" panose="02020603050405020304" pitchFamily="18" charset="0"/>
                  <a:cs typeface="Times New Roman" panose="02020603050405020304" pitchFamily="18" charset="0"/>
                </a:rPr>
                <a:t>hiệt Cho CPU Đầu Ghi DSS_Dahua</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4" name="Group 67"/>
            <p:cNvGrpSpPr/>
            <p:nvPr/>
          </p:nvGrpSpPr>
          <p:grpSpPr>
            <a:xfrm>
              <a:off x="10842089" y="1977406"/>
              <a:ext cx="2738812" cy="73151"/>
              <a:chOff x="1775295" y="2020905"/>
              <a:chExt cx="3631535" cy="45719"/>
            </a:xfrm>
          </p:grpSpPr>
          <p:sp>
            <p:nvSpPr>
              <p:cNvPr id="5" name="Rectangle 69"/>
              <p:cNvSpPr/>
              <p:nvPr/>
            </p:nvSpPr>
            <p:spPr>
              <a:xfrm flipV="1">
                <a:off x="17752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6" name="Rectangle 74"/>
              <p:cNvSpPr/>
              <p:nvPr/>
            </p:nvSpPr>
            <p:spPr>
              <a:xfrm flipV="1">
                <a:off x="2390858" y="2020905"/>
                <a:ext cx="540354" cy="45719"/>
              </a:xfrm>
              <a:prstGeom prst="rect">
                <a:avLst/>
              </a:prstGeom>
              <a:solidFill>
                <a:srgbClr val="0085A9"/>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7" name="Rectangle 75"/>
              <p:cNvSpPr/>
              <p:nvPr/>
            </p:nvSpPr>
            <p:spPr>
              <a:xfrm flipV="1">
                <a:off x="3025595"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8" name="Rectangle 76"/>
              <p:cNvSpPr/>
              <p:nvPr/>
            </p:nvSpPr>
            <p:spPr>
              <a:xfrm flipV="1">
                <a:off x="3641290" y="2020905"/>
                <a:ext cx="540354" cy="45719"/>
              </a:xfrm>
              <a:prstGeom prst="rect">
                <a:avLst/>
              </a:prstGeom>
              <a:solidFill>
                <a:srgbClr val="53677B"/>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9" name="Rectangle 77"/>
              <p:cNvSpPr/>
              <p:nvPr/>
            </p:nvSpPr>
            <p:spPr>
              <a:xfrm flipV="1">
                <a:off x="4256852" y="2020905"/>
                <a:ext cx="540354" cy="45719"/>
              </a:xfrm>
              <a:prstGeom prst="rect">
                <a:avLst/>
              </a:prstGeom>
              <a:solidFill>
                <a:srgbClr val="C6C6C6"/>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0" name="Rectangle 78"/>
              <p:cNvSpPr/>
              <p:nvPr/>
            </p:nvSpPr>
            <p:spPr>
              <a:xfrm flipV="1">
                <a:off x="4866476" y="2020905"/>
                <a:ext cx="540354" cy="45719"/>
              </a:xfrm>
              <a:prstGeom prst="rect">
                <a:avLst/>
              </a:prstGeom>
              <a:solidFill>
                <a:srgbClr val="00B2E2"/>
              </a:solidFill>
              <a:ln w="6350" cap="flat" cmpd="sng" algn="ctr">
                <a:noFill/>
                <a:prstDash val="solid"/>
                <a:miter lim="800000"/>
              </a:ln>
              <a:effectLst/>
            </p:spPr>
            <p:txBody>
              <a:bodyPr lIns="121899" tIns="60950" rIns="121899" bIns="6095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pic>
        <p:nvPicPr>
          <p:cNvPr id="11" name="Picture 2" descr="C:\Users\21318\AppData\Local\Temp\Catch1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5441" y="1539480"/>
            <a:ext cx="5662190" cy="249412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C:\Users\21318\AppData\Local\Temp\Catch1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98435" y="1539481"/>
            <a:ext cx="5835216" cy="240312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210"/>
          <p:cNvSpPr txBox="1"/>
          <p:nvPr/>
        </p:nvSpPr>
        <p:spPr>
          <a:xfrm>
            <a:off x="256902" y="4178880"/>
            <a:ext cx="5977174" cy="2031325"/>
          </a:xfrm>
          <a:prstGeom prst="rect">
            <a:avLst/>
          </a:prstGeom>
          <a:noFill/>
        </p:spPr>
        <p:txBody>
          <a:bodyPr wrap="square" rtlCol="0">
            <a:spAutoFit/>
          </a:bodyPr>
          <a:lstStyle/>
          <a:p>
            <a:r>
              <a:rPr lang="en-US" altLang="zh-CN" dirty="0" smtClean="0">
                <a:latin typeface="Calibri" pitchFamily="34" charset="0"/>
              </a:rPr>
              <a:t>CPU tiếp xúc với vỏ nhằm đối lưu tự nhiên và bức xạ </a:t>
            </a:r>
            <a:r>
              <a:rPr lang="en-US" altLang="zh-CN" dirty="0" smtClean="0">
                <a:latin typeface="Calibri" pitchFamily="34" charset="0"/>
              </a:rPr>
              <a:t>nhiệt.</a:t>
            </a:r>
            <a:endParaRPr lang="en-US" altLang="zh-CN" dirty="0">
              <a:latin typeface="Calibri" pitchFamily="34" charset="0"/>
            </a:endParaRPr>
          </a:p>
          <a:p>
            <a:r>
              <a:rPr lang="en-US" altLang="zh-CN" dirty="0">
                <a:latin typeface="Calibri" pitchFamily="34" charset="0"/>
              </a:rPr>
              <a:t>Path 1: </a:t>
            </a:r>
            <a:r>
              <a:rPr lang="en-US" altLang="zh-CN" dirty="0" smtClean="0">
                <a:latin typeface="Calibri" pitchFamily="34" charset="0"/>
              </a:rPr>
              <a:t>một phần nhiệt thiết bị được truyền đến bộ tản nhiệt thông qua sự truyền nhiệt và bức xạ nhiệt đến vỏ để trao đổi nhiệt với môi trường.</a:t>
            </a:r>
            <a:endParaRPr lang="en-US" altLang="zh-CN" dirty="0">
              <a:latin typeface="Calibri" pitchFamily="34" charset="0"/>
            </a:endParaRPr>
          </a:p>
          <a:p>
            <a:r>
              <a:rPr lang="en-US" altLang="zh-CN" dirty="0">
                <a:latin typeface="Calibri" pitchFamily="34" charset="0"/>
              </a:rPr>
              <a:t>Path 2: </a:t>
            </a:r>
            <a:r>
              <a:rPr lang="en-US" altLang="zh-CN" dirty="0" smtClean="0">
                <a:latin typeface="Calibri" pitchFamily="34" charset="0"/>
              </a:rPr>
              <a:t>một phần nhiệt thiết bị được truyền trực tiếp đến vỏ thông qua miếng dán dẫn nhiệt bên dưới và trao đổi nhiệt với môi trường.</a:t>
            </a:r>
            <a:endParaRPr lang="en-US" altLang="zh-CN" dirty="0">
              <a:latin typeface="Calibri" pitchFamily="34" charset="0"/>
            </a:endParaRPr>
          </a:p>
        </p:txBody>
      </p:sp>
      <p:sp>
        <p:nvSpPr>
          <p:cNvPr id="14" name="TextBox 19"/>
          <p:cNvSpPr txBox="1"/>
          <p:nvPr/>
        </p:nvSpPr>
        <p:spPr>
          <a:xfrm>
            <a:off x="507168" y="1068156"/>
            <a:ext cx="4955169" cy="369332"/>
          </a:xfrm>
          <a:prstGeom prst="rect">
            <a:avLst/>
          </a:prstGeom>
          <a:noFill/>
        </p:spPr>
        <p:txBody>
          <a:bodyPr wrap="square" rtlCol="0">
            <a:spAutoFit/>
          </a:bodyPr>
          <a:lstStyle/>
          <a:p>
            <a:pPr algn="ctr"/>
            <a:r>
              <a:rPr lang="en-US" altLang="zh-CN" b="1" dirty="0" smtClean="0">
                <a:solidFill>
                  <a:srgbClr val="FF0000"/>
                </a:solidFill>
                <a:latin typeface="Calibri" pitchFamily="34" charset="0"/>
              </a:rPr>
              <a:t>Sơ </a:t>
            </a:r>
            <a:r>
              <a:rPr lang="en-US" altLang="zh-CN" b="1" dirty="0" smtClean="0">
                <a:solidFill>
                  <a:srgbClr val="FF0000"/>
                </a:solidFill>
                <a:latin typeface="Calibri" pitchFamily="34" charset="0"/>
              </a:rPr>
              <a:t>Đồ Tản Nhiệt CPU Đầu Ghi Theo Thiết Kế Mới</a:t>
            </a:r>
            <a:endParaRPr lang="zh-CN" altLang="en-US" b="1" dirty="0">
              <a:solidFill>
                <a:srgbClr val="FF0000"/>
              </a:solidFill>
              <a:latin typeface="Calibri" pitchFamily="34" charset="0"/>
            </a:endParaRPr>
          </a:p>
        </p:txBody>
      </p:sp>
      <p:sp>
        <p:nvSpPr>
          <p:cNvPr id="15" name="TextBox 212"/>
          <p:cNvSpPr txBox="1"/>
          <p:nvPr/>
        </p:nvSpPr>
        <p:spPr>
          <a:xfrm>
            <a:off x="6569242" y="1125948"/>
            <a:ext cx="5257800" cy="369332"/>
          </a:xfrm>
          <a:prstGeom prst="rect">
            <a:avLst/>
          </a:prstGeom>
          <a:noFill/>
        </p:spPr>
        <p:txBody>
          <a:bodyPr wrap="square" rtlCol="0">
            <a:spAutoFit/>
          </a:bodyPr>
          <a:lstStyle/>
          <a:p>
            <a:pPr algn="ctr"/>
            <a:r>
              <a:rPr lang="en-US" altLang="zh-CN" b="1" dirty="0" smtClean="0">
                <a:solidFill>
                  <a:srgbClr val="FF0000"/>
                </a:solidFill>
                <a:latin typeface="Calibri" pitchFamily="34" charset="0"/>
              </a:rPr>
              <a:t>Sơ Đồ Tản Nhiệt CPU Đầu Ghi Theo Thiết Kế </a:t>
            </a:r>
            <a:r>
              <a:rPr lang="en-US" altLang="zh-CN" b="1" dirty="0" smtClean="0">
                <a:solidFill>
                  <a:srgbClr val="FF0000"/>
                </a:solidFill>
                <a:latin typeface="Calibri" pitchFamily="34" charset="0"/>
              </a:rPr>
              <a:t>Cũ</a:t>
            </a:r>
            <a:endParaRPr lang="zh-CN" altLang="en-US" b="1" dirty="0">
              <a:solidFill>
                <a:srgbClr val="FF0000"/>
              </a:solidFill>
              <a:latin typeface="Calibri" pitchFamily="34" charset="0"/>
            </a:endParaRPr>
          </a:p>
        </p:txBody>
      </p:sp>
      <p:sp>
        <p:nvSpPr>
          <p:cNvPr id="16" name="TextBox 213"/>
          <p:cNvSpPr txBox="1"/>
          <p:nvPr/>
        </p:nvSpPr>
        <p:spPr>
          <a:xfrm>
            <a:off x="6755893" y="4285045"/>
            <a:ext cx="5277758" cy="646331"/>
          </a:xfrm>
          <a:prstGeom prst="rect">
            <a:avLst/>
          </a:prstGeom>
          <a:noFill/>
        </p:spPr>
        <p:txBody>
          <a:bodyPr wrap="square" rtlCol="0">
            <a:spAutoFit/>
          </a:bodyPr>
          <a:lstStyle/>
          <a:p>
            <a:r>
              <a:rPr lang="en-US" altLang="zh-CN" smtClean="0">
                <a:latin typeface="Calibri" pitchFamily="34" charset="0"/>
              </a:rPr>
              <a:t>Nhiệt CPU được truyền trực tiếp đến bộ tản nhiệt và được đẩy ra ngoài thông qua hệ thống quạt.</a:t>
            </a:r>
            <a:endParaRPr lang="en-US" altLang="zh-CN" dirty="0">
              <a:latin typeface="Calibri" pitchFamily="34" charset="0"/>
            </a:endParaRPr>
          </a:p>
        </p:txBody>
      </p:sp>
    </p:spTree>
    <p:extLst>
      <p:ext uri="{BB962C8B-B14F-4D97-AF65-F5344CB8AC3E}">
        <p14:creationId xmlns="" xmlns:p14="http://schemas.microsoft.com/office/powerpoint/2010/main" val="222774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oudProductivity_Template_2015">
  <a:themeElements>
    <a:clrScheme name="office365">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anose="05000000000000000000" pitchFamily="2" charset="2"/>
          <a:buChar char="§"/>
          <a:defRPr sz="1600" dirty="0" err="1" smtClean="0">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5">
  <a:themeElements>
    <a:clrScheme name="自定义 19">
      <a:dk1>
        <a:srgbClr val="000000"/>
      </a:dk1>
      <a:lt1>
        <a:srgbClr val="FFFFFF"/>
      </a:lt1>
      <a:dk2>
        <a:srgbClr val="778495"/>
      </a:dk2>
      <a:lt2>
        <a:srgbClr val="F0F0F0"/>
      </a:lt2>
      <a:accent1>
        <a:srgbClr val="354A5D"/>
      </a:accent1>
      <a:accent2>
        <a:srgbClr val="E66C22"/>
      </a:accent2>
      <a:accent3>
        <a:srgbClr val="808080"/>
      </a:accent3>
      <a:accent4>
        <a:srgbClr val="A48775"/>
      </a:accent4>
      <a:accent5>
        <a:srgbClr val="B1ACA9"/>
      </a:accent5>
      <a:accent6>
        <a:srgbClr val="CCC2BC"/>
      </a:accent6>
      <a:hlink>
        <a:srgbClr val="354A5D"/>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9">
    <a:dk1>
      <a:srgbClr val="000000"/>
    </a:dk1>
    <a:lt1>
      <a:srgbClr val="FFFFFF"/>
    </a:lt1>
    <a:dk2>
      <a:srgbClr val="778495"/>
    </a:dk2>
    <a:lt2>
      <a:srgbClr val="F0F0F0"/>
    </a:lt2>
    <a:accent1>
      <a:srgbClr val="354A5D"/>
    </a:accent1>
    <a:accent2>
      <a:srgbClr val="E66C22"/>
    </a:accent2>
    <a:accent3>
      <a:srgbClr val="808080"/>
    </a:accent3>
    <a:accent4>
      <a:srgbClr val="A48775"/>
    </a:accent4>
    <a:accent5>
      <a:srgbClr val="B1ACA9"/>
    </a:accent5>
    <a:accent6>
      <a:srgbClr val="CCC2BC"/>
    </a:accent6>
    <a:hlink>
      <a:srgbClr val="354A5D"/>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2035</TotalTime>
  <Words>1092</Words>
  <Application>Microsoft Office PowerPoint</Application>
  <PresentationFormat>Custom</PresentationFormat>
  <Paragraphs>173</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主题​​</vt:lpstr>
      <vt:lpstr>1_CloudProductivity_Template_2015</vt:lpstr>
      <vt:lpstr>主题5</vt:lpstr>
      <vt:lpstr>Báo Cáo Test Nhiệt Độ Đầu Ghi</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李江</dc:creator>
  <cp:lastModifiedBy>Admin</cp:lastModifiedBy>
  <cp:revision>870</cp:revision>
  <dcterms:created xsi:type="dcterms:W3CDTF">2017-09-07T09:50:00Z</dcterms:created>
  <dcterms:modified xsi:type="dcterms:W3CDTF">2019-03-07T02:52:10Z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HWMT_d46a6755">
    <vt:lpwstr>f2454b39_mFV0yj85Iik3NspOlnv5qdZ0SIg=_8QYrr0VhfDU/Ot5MkXn9qUUNb+AHbnHEBOi+hblpb4zvs9wbcg6pOfuSlkuM+A5h8VudX1zAlOe7L2QF3ESFCOeIQw==_5fd144c8</vt:lpwstr>
  </property>
  <property fmtid="{D5CDD505-2E9C-101B-9397-08002B2CF9AE}" pid="3" name="KSOProductBuildVer">
    <vt:lpwstr>2052-10.1.0.7469</vt:lpwstr>
  </property>
</Properties>
</file>