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6" r:id="rId3"/>
    <p:sldId id="257" r:id="rId4"/>
    <p:sldId id="259" r:id="rId5"/>
    <p:sldId id="317" r:id="rId6"/>
    <p:sldId id="320" r:id="rId7"/>
    <p:sldId id="313" r:id="rId8"/>
    <p:sldId id="386" r:id="rId9"/>
    <p:sldId id="321" r:id="rId10"/>
    <p:sldId id="265" r:id="rId11"/>
    <p:sldId id="266" r:id="rId12"/>
    <p:sldId id="267" r:id="rId13"/>
    <p:sldId id="270" r:id="rId14"/>
    <p:sldId id="379" r:id="rId15"/>
    <p:sldId id="314" r:id="rId16"/>
    <p:sldId id="390" r:id="rId17"/>
    <p:sldId id="398" r:id="rId18"/>
    <p:sldId id="391" r:id="rId19"/>
    <p:sldId id="387" r:id="rId20"/>
    <p:sldId id="325" r:id="rId21"/>
    <p:sldId id="327" r:id="rId22"/>
    <p:sldId id="392" r:id="rId23"/>
    <p:sldId id="393" r:id="rId24"/>
    <p:sldId id="395" r:id="rId25"/>
    <p:sldId id="380" r:id="rId26"/>
    <p:sldId id="394" r:id="rId27"/>
    <p:sldId id="330" r:id="rId28"/>
    <p:sldId id="396" r:id="rId29"/>
    <p:sldId id="331" r:id="rId30"/>
    <p:sldId id="315" r:id="rId31"/>
    <p:sldId id="384" r:id="rId32"/>
    <p:sldId id="316" r:id="rId33"/>
    <p:sldId id="333" r:id="rId34"/>
    <p:sldId id="399" r:id="rId35"/>
    <p:sldId id="375" r:id="rId36"/>
    <p:sldId id="400" r:id="rId37"/>
    <p:sldId id="377" r:id="rId38"/>
    <p:sldId id="359" r:id="rId39"/>
    <p:sldId id="373" r:id="rId40"/>
    <p:sldId id="402" r:id="rId41"/>
    <p:sldId id="374" r:id="rId42"/>
    <p:sldId id="353" r:id="rId43"/>
    <p:sldId id="352" r:id="rId44"/>
    <p:sldId id="354" r:id="rId45"/>
    <p:sldId id="369" r:id="rId46"/>
    <p:sldId id="311" r:id="rId4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B9696"/>
    <a:srgbClr val="CDCDCD"/>
    <a:srgbClr val="949494"/>
    <a:srgbClr val="FAFAFA"/>
    <a:srgbClr val="FFFFFF"/>
    <a:srgbClr val="828282"/>
    <a:srgbClr val="969696"/>
    <a:srgbClr val="464646"/>
    <a:srgbClr val="A8A8A8"/>
    <a:srgbClr val="D3D3D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000" autoAdjust="0"/>
    <p:restoredTop sz="98711" autoAdjust="0"/>
  </p:normalViewPr>
  <p:slideViewPr>
    <p:cSldViewPr>
      <p:cViewPr varScale="1">
        <p:scale>
          <a:sx n="116" d="100"/>
          <a:sy n="116" d="100"/>
        </p:scale>
        <p:origin x="-312"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26369\Desktop\&#26032;&#24314;%20Microsoft%20Excel%20&#24037;&#20316;&#349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26369\Desktop\&#26032;&#24314;%20Microsoft%20Excel%20&#24037;&#20316;&#349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26369\Desktop\&#26032;&#24314;%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vi-VN"/>
  <c:chart>
    <c:view3D>
      <c:rAngAx val="1"/>
    </c:view3D>
    <c:plotArea>
      <c:layout/>
      <c:bar3DChart>
        <c:barDir val="col"/>
        <c:grouping val="clustered"/>
        <c:ser>
          <c:idx val="0"/>
          <c:order val="0"/>
          <c:val>
            <c:numRef>
              <c:f>Sheet1!$A$1:$A$4</c:f>
              <c:numCache>
                <c:formatCode>General</c:formatCode>
                <c:ptCount val="4"/>
                <c:pt idx="0">
                  <c:v>154</c:v>
                </c:pt>
                <c:pt idx="1">
                  <c:v>367</c:v>
                </c:pt>
                <c:pt idx="2">
                  <c:v>872</c:v>
                </c:pt>
                <c:pt idx="3">
                  <c:v>1672</c:v>
                </c:pt>
              </c:numCache>
            </c:numRef>
          </c:val>
        </c:ser>
        <c:shape val="box"/>
        <c:axId val="38824576"/>
        <c:axId val="38846848"/>
        <c:axId val="0"/>
      </c:bar3DChart>
      <c:catAx>
        <c:axId val="38824576"/>
        <c:scaling>
          <c:orientation val="minMax"/>
        </c:scaling>
        <c:delete val="1"/>
        <c:axPos val="b"/>
        <c:tickLblPos val="nextTo"/>
        <c:crossAx val="38846848"/>
        <c:crosses val="autoZero"/>
        <c:auto val="1"/>
        <c:lblAlgn val="ctr"/>
        <c:lblOffset val="100"/>
        <c:tickMarkSkip val="7"/>
      </c:catAx>
      <c:valAx>
        <c:axId val="38846848"/>
        <c:scaling>
          <c:orientation val="minMax"/>
        </c:scaling>
        <c:axPos val="l"/>
        <c:majorGridlines/>
        <c:numFmt formatCode="General" sourceLinked="1"/>
        <c:tickLblPos val="nextTo"/>
        <c:txPr>
          <a:bodyPr/>
          <a:lstStyle/>
          <a:p>
            <a:pPr>
              <a:defRPr lang="en-US"/>
            </a:pPr>
            <a:endParaRPr lang="vi-VN"/>
          </a:p>
        </c:txPr>
        <c:crossAx val="38824576"/>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vi-VN"/>
  <c:chart>
    <c:view3D>
      <c:rAngAx val="1"/>
    </c:view3D>
    <c:plotArea>
      <c:layout/>
      <c:bar3DChart>
        <c:barDir val="col"/>
        <c:grouping val="clustered"/>
        <c:ser>
          <c:idx val="0"/>
          <c:order val="0"/>
          <c:val>
            <c:numRef>
              <c:f>Sheet1!$C$1:$C$4</c:f>
              <c:numCache>
                <c:formatCode>General</c:formatCode>
                <c:ptCount val="4"/>
                <c:pt idx="0">
                  <c:v>43</c:v>
                </c:pt>
                <c:pt idx="1">
                  <c:v>164</c:v>
                </c:pt>
                <c:pt idx="2">
                  <c:v>573</c:v>
                </c:pt>
                <c:pt idx="3">
                  <c:v>1245</c:v>
                </c:pt>
              </c:numCache>
            </c:numRef>
          </c:val>
        </c:ser>
        <c:shape val="cone"/>
        <c:axId val="38862208"/>
        <c:axId val="39363712"/>
        <c:axId val="0"/>
      </c:bar3DChart>
      <c:catAx>
        <c:axId val="38862208"/>
        <c:scaling>
          <c:orientation val="minMax"/>
        </c:scaling>
        <c:delete val="1"/>
        <c:axPos val="b"/>
        <c:tickLblPos val="nextTo"/>
        <c:crossAx val="39363712"/>
        <c:crosses val="autoZero"/>
        <c:auto val="1"/>
        <c:lblAlgn val="ctr"/>
        <c:lblOffset val="100"/>
      </c:catAx>
      <c:valAx>
        <c:axId val="39363712"/>
        <c:scaling>
          <c:orientation val="minMax"/>
        </c:scaling>
        <c:axPos val="l"/>
        <c:majorGridlines/>
        <c:numFmt formatCode="General" sourceLinked="1"/>
        <c:tickLblPos val="nextTo"/>
        <c:txPr>
          <a:bodyPr/>
          <a:lstStyle/>
          <a:p>
            <a:pPr>
              <a:defRPr lang="en-US"/>
            </a:pPr>
            <a:endParaRPr lang="vi-VN"/>
          </a:p>
        </c:txPr>
        <c:crossAx val="38862208"/>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vi-VN"/>
  <c:chart>
    <c:plotArea>
      <c:layout/>
      <c:lineChart>
        <c:grouping val="standard"/>
        <c:ser>
          <c:idx val="0"/>
          <c:order val="0"/>
          <c:val>
            <c:numRef>
              <c:f>Sheet1!$A$6:$D$6</c:f>
              <c:numCache>
                <c:formatCode>General</c:formatCode>
                <c:ptCount val="4"/>
                <c:pt idx="0">
                  <c:v>153</c:v>
                </c:pt>
                <c:pt idx="1">
                  <c:v>367</c:v>
                </c:pt>
                <c:pt idx="2">
                  <c:v>872</c:v>
                </c:pt>
                <c:pt idx="3">
                  <c:v>1675</c:v>
                </c:pt>
              </c:numCache>
            </c:numRef>
          </c:val>
        </c:ser>
        <c:ser>
          <c:idx val="1"/>
          <c:order val="1"/>
          <c:val>
            <c:numRef>
              <c:f>Sheet1!$A$7:$D$7</c:f>
              <c:numCache>
                <c:formatCode>General</c:formatCode>
                <c:ptCount val="4"/>
                <c:pt idx="0">
                  <c:v>7</c:v>
                </c:pt>
                <c:pt idx="1">
                  <c:v>30</c:v>
                </c:pt>
                <c:pt idx="2">
                  <c:v>96</c:v>
                </c:pt>
                <c:pt idx="3">
                  <c:v>365</c:v>
                </c:pt>
              </c:numCache>
            </c:numRef>
          </c:val>
        </c:ser>
        <c:ser>
          <c:idx val="2"/>
          <c:order val="2"/>
          <c:val>
            <c:numRef>
              <c:f>Sheet1!$A$8:$D$8</c:f>
              <c:numCache>
                <c:formatCode>General</c:formatCode>
                <c:ptCount val="4"/>
                <c:pt idx="0">
                  <c:v>43</c:v>
                </c:pt>
                <c:pt idx="1">
                  <c:v>164</c:v>
                </c:pt>
                <c:pt idx="2">
                  <c:v>573</c:v>
                </c:pt>
                <c:pt idx="3">
                  <c:v>1236</c:v>
                </c:pt>
              </c:numCache>
            </c:numRef>
          </c:val>
        </c:ser>
        <c:ser>
          <c:idx val="3"/>
          <c:order val="3"/>
          <c:val>
            <c:numRef>
              <c:f>Sheet1!$A$9:$D$9</c:f>
              <c:numCache>
                <c:formatCode>General</c:formatCode>
                <c:ptCount val="4"/>
                <c:pt idx="0">
                  <c:v>250</c:v>
                </c:pt>
                <c:pt idx="1">
                  <c:v>587</c:v>
                </c:pt>
                <c:pt idx="2">
                  <c:v>1380</c:v>
                </c:pt>
                <c:pt idx="3">
                  <c:v>1798</c:v>
                </c:pt>
              </c:numCache>
            </c:numRef>
          </c:val>
        </c:ser>
        <c:marker val="1"/>
        <c:axId val="39513088"/>
        <c:axId val="39396096"/>
      </c:lineChart>
      <c:catAx>
        <c:axId val="39513088"/>
        <c:scaling>
          <c:orientation val="minMax"/>
        </c:scaling>
        <c:delete val="1"/>
        <c:axPos val="b"/>
        <c:tickLblPos val="nextTo"/>
        <c:crossAx val="39396096"/>
        <c:crosses val="autoZero"/>
        <c:auto val="1"/>
        <c:lblAlgn val="ctr"/>
        <c:lblOffset val="100"/>
      </c:catAx>
      <c:valAx>
        <c:axId val="39396096"/>
        <c:scaling>
          <c:orientation val="minMax"/>
        </c:scaling>
        <c:axPos val="l"/>
        <c:majorGridlines/>
        <c:numFmt formatCode="General" sourceLinked="1"/>
        <c:tickLblPos val="nextTo"/>
        <c:txPr>
          <a:bodyPr/>
          <a:lstStyle/>
          <a:p>
            <a:pPr>
              <a:defRPr lang="en-US"/>
            </a:pPr>
            <a:endParaRPr lang="vi-VN"/>
          </a:p>
        </c:txPr>
        <c:crossAx val="39513088"/>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893AA-37F5-4D26-9BCE-A00F9C443468}" type="datetimeFigureOut">
              <a:rPr lang="zh-CN" altLang="en-US" smtClean="0"/>
              <a:pPr/>
              <a:t>2016/11/17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97F7EC-137E-416E-ADF4-B70B09155DE3}" type="slidenum">
              <a:rPr lang="zh-CN" altLang="en-US" smtClean="0"/>
              <a:pPr/>
              <a:t>‹#›</a:t>
            </a:fld>
            <a:endParaRPr lang="zh-CN" altLang="en-US"/>
          </a:p>
        </p:txBody>
      </p:sp>
    </p:spTree>
    <p:extLst>
      <p:ext uri="{BB962C8B-B14F-4D97-AF65-F5344CB8AC3E}">
        <p14:creationId xmlns:p14="http://schemas.microsoft.com/office/powerpoint/2010/main" xmlns="" val="202697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51AB83-9A69-4FB5-BBB5-47C11CA7740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xmlns="" val="376554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32</a:t>
            </a:fld>
            <a:endParaRPr lang="zh-CN" altLang="en-US"/>
          </a:p>
        </p:txBody>
      </p:sp>
    </p:spTree>
    <p:extLst>
      <p:ext uri="{BB962C8B-B14F-4D97-AF65-F5344CB8AC3E}">
        <p14:creationId xmlns:p14="http://schemas.microsoft.com/office/powerpoint/2010/main" xmlns="" val="2248839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34</a:t>
            </a:fld>
            <a:endParaRPr lang="zh-CN" altLang="en-US"/>
          </a:p>
        </p:txBody>
      </p:sp>
    </p:spTree>
    <p:extLst>
      <p:ext uri="{BB962C8B-B14F-4D97-AF65-F5344CB8AC3E}">
        <p14:creationId xmlns:p14="http://schemas.microsoft.com/office/powerpoint/2010/main" xmlns="" val="224883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36</a:t>
            </a:fld>
            <a:endParaRPr lang="zh-CN" altLang="en-US"/>
          </a:p>
        </p:txBody>
      </p:sp>
    </p:spTree>
    <p:extLst>
      <p:ext uri="{BB962C8B-B14F-4D97-AF65-F5344CB8AC3E}">
        <p14:creationId xmlns:p14="http://schemas.microsoft.com/office/powerpoint/2010/main" xmlns="" val="224883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xmlns="" val="224883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xmlns="" val="22488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6D2413F-B264-45F4-A5EB-385678517D08}" type="slidenum">
              <a:rPr lang="zh-CN" altLang="en-US" smtClean="0">
                <a:solidFill>
                  <a:prstClr val="black"/>
                </a:solidFill>
              </a:rPr>
              <a:pPr>
                <a:defRPr/>
              </a:pPr>
              <a:t>3</a:t>
            </a:fld>
            <a:endParaRPr lang="zh-CN" altLang="en-US">
              <a:solidFill>
                <a:prstClr val="black"/>
              </a:solidFill>
            </a:endParaRPr>
          </a:p>
        </p:txBody>
      </p:sp>
    </p:spTree>
    <p:extLst>
      <p:ext uri="{BB962C8B-B14F-4D97-AF65-F5344CB8AC3E}">
        <p14:creationId xmlns:p14="http://schemas.microsoft.com/office/powerpoint/2010/main" xmlns="" val="216157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6D2413F-B264-45F4-A5EB-385678517D08}" type="slidenum">
              <a:rPr lang="zh-CN" altLang="en-US" smtClean="0">
                <a:solidFill>
                  <a:prstClr val="black"/>
                </a:solidFill>
              </a:rPr>
              <a:pPr>
                <a:defRPr/>
              </a:pPr>
              <a:t>5</a:t>
            </a:fld>
            <a:endParaRPr lang="zh-CN" altLang="en-US">
              <a:solidFill>
                <a:prstClr val="black"/>
              </a:solidFill>
            </a:endParaRPr>
          </a:p>
        </p:txBody>
      </p:sp>
    </p:spTree>
    <p:extLst>
      <p:ext uri="{BB962C8B-B14F-4D97-AF65-F5344CB8AC3E}">
        <p14:creationId xmlns:p14="http://schemas.microsoft.com/office/powerpoint/2010/main" xmlns="" val="216157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8</a:t>
            </a:fld>
            <a:endParaRPr lang="zh-CN" altLang="en-US"/>
          </a:p>
        </p:txBody>
      </p:sp>
    </p:spTree>
    <p:extLst>
      <p:ext uri="{BB962C8B-B14F-4D97-AF65-F5344CB8AC3E}">
        <p14:creationId xmlns:p14="http://schemas.microsoft.com/office/powerpoint/2010/main" xmlns="" val="50217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12</a:t>
            </a:fld>
            <a:endParaRPr lang="zh-CN" altLang="en-US"/>
          </a:p>
        </p:txBody>
      </p:sp>
    </p:spTree>
    <p:extLst>
      <p:ext uri="{BB962C8B-B14F-4D97-AF65-F5344CB8AC3E}">
        <p14:creationId xmlns:p14="http://schemas.microsoft.com/office/powerpoint/2010/main" xmlns="" val="234753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13</a:t>
            </a:fld>
            <a:endParaRPr lang="zh-CN" altLang="en-US"/>
          </a:p>
        </p:txBody>
      </p:sp>
    </p:spTree>
    <p:extLst>
      <p:ext uri="{BB962C8B-B14F-4D97-AF65-F5344CB8AC3E}">
        <p14:creationId xmlns:p14="http://schemas.microsoft.com/office/powerpoint/2010/main" xmlns="" val="175260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97F7EC-137E-416E-ADF4-B70B09155DE3}" type="slidenum">
              <a:rPr lang="zh-CN" altLang="en-US" smtClean="0"/>
              <a:pPr/>
              <a:t>20</a:t>
            </a:fld>
            <a:endParaRPr lang="zh-CN" altLang="en-US"/>
          </a:p>
        </p:txBody>
      </p:sp>
    </p:spTree>
    <p:extLst>
      <p:ext uri="{BB962C8B-B14F-4D97-AF65-F5344CB8AC3E}">
        <p14:creationId xmlns:p14="http://schemas.microsoft.com/office/powerpoint/2010/main" xmlns="" val="217196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6D2413F-B264-45F4-A5EB-385678517D08}"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xmlns="" val="86364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6D2413F-B264-45F4-A5EB-385678517D08}" type="slidenum">
              <a:rPr lang="zh-CN" altLang="en-US" smtClean="0">
                <a:solidFill>
                  <a:prstClr val="black"/>
                </a:solidFill>
              </a:rPr>
              <a:pPr>
                <a:defRPr/>
              </a:pPr>
              <a:t>28</a:t>
            </a:fld>
            <a:endParaRPr lang="zh-CN" altLang="en-US">
              <a:solidFill>
                <a:prstClr val="black"/>
              </a:solidFill>
            </a:endParaRPr>
          </a:p>
        </p:txBody>
      </p:sp>
    </p:spTree>
    <p:extLst>
      <p:ext uri="{BB962C8B-B14F-4D97-AF65-F5344CB8AC3E}">
        <p14:creationId xmlns:p14="http://schemas.microsoft.com/office/powerpoint/2010/main" xmlns="" val="4247700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1800506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348295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1340127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 name="标题 1"/>
          <p:cNvSpPr>
            <a:spLocks noGrp="1"/>
          </p:cNvSpPr>
          <p:nvPr>
            <p:ph type="ctrTitle"/>
          </p:nvPr>
        </p:nvSpPr>
        <p:spPr>
          <a:xfrm>
            <a:off x="3851920" y="2067551"/>
            <a:ext cx="4606280" cy="504211"/>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3851920" y="2571750"/>
            <a:ext cx="4608512" cy="30517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cxnSp>
        <p:nvCxnSpPr>
          <p:cNvPr id="8" name="直接连接符 7"/>
          <p:cNvCxnSpPr/>
          <p:nvPr userDrawn="1"/>
        </p:nvCxnSpPr>
        <p:spPr>
          <a:xfrm>
            <a:off x="3740004" y="1993360"/>
            <a:ext cx="0" cy="956432"/>
          </a:xfrm>
          <a:prstGeom prst="line">
            <a:avLst/>
          </a:prstGeom>
          <a:noFill/>
          <a:ln w="28575" cap="flat" cmpd="sng" algn="ctr">
            <a:solidFill>
              <a:sysClr val="windowText" lastClr="000000">
                <a:lumMod val="50000"/>
                <a:lumOff val="50000"/>
              </a:sysClr>
            </a:solidFill>
            <a:prstDash val="solid"/>
          </a:ln>
          <a:effectLst/>
        </p:spPr>
      </p:cxnSp>
      <p:pic>
        <p:nvPicPr>
          <p:cNvPr id="9" name="Picture 2" descr="D:\PPT\个人制作\大华内训\让你的PPT会说话\母版设计\大华\LOGO-JPG.png"/>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971600" y="2105482"/>
            <a:ext cx="2296448" cy="723446"/>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3520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31"/>
            <a:ext cx="7772400" cy="1102519"/>
          </a:xfrm>
          <a:prstGeom prst="rect">
            <a:avLst/>
          </a:prstGeom>
        </p:spPr>
        <p:txBody>
          <a:body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8190440-7138-40AB-BF56-0B26517B2569}" type="datetimeFigureOut">
              <a:rPr lang="zh-CN" altLang="en-US"/>
              <a:pPr>
                <a:defRPr/>
              </a:pPr>
              <a:t>2016/11/17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DEC18D-8879-4C46-810D-585BAE3A604A}" type="slidenum">
              <a:rPr lang="zh-CN" altLang="en-US"/>
              <a:pPr>
                <a:defRPr/>
              </a:pPr>
              <a:t>‹#›</a:t>
            </a:fld>
            <a:endParaRPr lang="zh-CN" altLang="en-US"/>
          </a:p>
        </p:txBody>
      </p:sp>
    </p:spTree>
    <p:extLst>
      <p:ext uri="{BB962C8B-B14F-4D97-AF65-F5344CB8AC3E}">
        <p14:creationId xmlns:p14="http://schemas.microsoft.com/office/powerpoint/2010/main" xmlns="" val="112885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E0B80D6-71F3-4B9C-826E-7E4BA0D74F0C}" type="datetimeFigureOut">
              <a:rPr lang="zh-CN" altLang="en-US"/>
              <a:pPr>
                <a:defRPr/>
              </a:pPr>
              <a:t>2016/11/17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87A60C8-9C1B-44C3-8490-B690485AB76F}" type="slidenum">
              <a:rPr lang="zh-CN" altLang="en-US"/>
              <a:pPr>
                <a:defRPr/>
              </a:pPr>
              <a:t>‹#›</a:t>
            </a:fld>
            <a:endParaRPr lang="zh-CN" altLang="en-US"/>
          </a:p>
        </p:txBody>
      </p:sp>
      <p:sp>
        <p:nvSpPr>
          <p:cNvPr id="7" name="矩形 6"/>
          <p:cNvSpPr/>
          <p:nvPr userDrawn="1"/>
        </p:nvSpPr>
        <p:spPr>
          <a:xfrm>
            <a:off x="7358082" y="1"/>
            <a:ext cx="1428760" cy="500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pic>
        <p:nvPicPr>
          <p:cNvPr id="1026" name="Picture 2"/>
          <p:cNvPicPr>
            <a:picLocks noChangeAspect="1" noChangeArrowheads="1"/>
          </p:cNvPicPr>
          <p:nvPr userDrawn="1"/>
        </p:nvPicPr>
        <p:blipFill>
          <a:blip r:embed="rId2" cstate="print"/>
          <a:srcRect/>
          <a:stretch>
            <a:fillRect/>
          </a:stretch>
        </p:blipFill>
        <p:spPr bwMode="auto">
          <a:xfrm>
            <a:off x="7524330" y="71420"/>
            <a:ext cx="1133921" cy="457200"/>
          </a:xfrm>
          <a:prstGeom prst="rect">
            <a:avLst/>
          </a:prstGeom>
          <a:noFill/>
          <a:ln w="9525">
            <a:noFill/>
            <a:miter lim="800000"/>
            <a:headEnd/>
            <a:tailEnd/>
          </a:ln>
          <a:effectLst/>
        </p:spPr>
      </p:pic>
    </p:spTree>
    <p:extLst>
      <p:ext uri="{BB962C8B-B14F-4D97-AF65-F5344CB8AC3E}">
        <p14:creationId xmlns:p14="http://schemas.microsoft.com/office/powerpoint/2010/main" xmlns="" val="9447976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B29E83C-35AD-4D01-AD1C-6CB004ED4358}" type="datetimeFigureOut">
              <a:rPr lang="zh-CN" altLang="en-US"/>
              <a:pPr>
                <a:defRPr/>
              </a:pPr>
              <a:t>2016/11/17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0F0FF2B-2FDE-4110-9F09-A9D1245655DF}" type="slidenum">
              <a:rPr lang="zh-CN" altLang="en-US"/>
              <a:pPr>
                <a:defRPr/>
              </a:pPr>
              <a:t>‹#›</a:t>
            </a:fld>
            <a:endParaRPr lang="zh-CN" altLang="en-US"/>
          </a:p>
        </p:txBody>
      </p:sp>
    </p:spTree>
    <p:extLst>
      <p:ext uri="{BB962C8B-B14F-4D97-AF65-F5344CB8AC3E}">
        <p14:creationId xmlns:p14="http://schemas.microsoft.com/office/powerpoint/2010/main" xmlns="" val="396655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90"/>
            <a:ext cx="3328982" cy="32978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9E3603D-EBD5-4347-A4B7-BFA371CFC8C8}" type="datetimeFigureOut">
              <a:rPr lang="zh-CN" altLang="en-US"/>
              <a:pPr>
                <a:defRPr/>
              </a:pPr>
              <a:t>2016/11/17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646E0F1-4BB2-4DE9-B9A7-BE1E528F4C74}" type="slidenum">
              <a:rPr lang="zh-CN" altLang="en-US"/>
              <a:pPr>
                <a:defRPr/>
              </a:pPr>
              <a:t>‹#›</a:t>
            </a:fld>
            <a:endParaRPr lang="zh-CN" altLang="en-US"/>
          </a:p>
        </p:txBody>
      </p:sp>
    </p:spTree>
    <p:extLst>
      <p:ext uri="{BB962C8B-B14F-4D97-AF65-F5344CB8AC3E}">
        <p14:creationId xmlns:p14="http://schemas.microsoft.com/office/powerpoint/2010/main" xmlns="" val="42904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90"/>
            <a:ext cx="3328982" cy="329789"/>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E1755D3E-E500-4462-844E-4DE7AD12CD22}" type="datetimeFigureOut">
              <a:rPr lang="zh-CN" altLang="en-US"/>
              <a:pPr>
                <a:defRPr/>
              </a:pPr>
              <a:t>2016/11/17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878F7C8-CD71-4571-8637-E1894D09C1BD}" type="slidenum">
              <a:rPr lang="zh-CN" altLang="en-US"/>
              <a:pPr>
                <a:defRPr/>
              </a:pPr>
              <a:t>‹#›</a:t>
            </a:fld>
            <a:endParaRPr lang="zh-CN" altLang="en-US"/>
          </a:p>
        </p:txBody>
      </p:sp>
    </p:spTree>
    <p:extLst>
      <p:ext uri="{BB962C8B-B14F-4D97-AF65-F5344CB8AC3E}">
        <p14:creationId xmlns:p14="http://schemas.microsoft.com/office/powerpoint/2010/main" xmlns="" val="3318808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90"/>
            <a:ext cx="3328982" cy="329789"/>
          </a:xfrm>
          <a:prstGeom prst="rect">
            <a:avLst/>
          </a:prstGeom>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BC24673-DCC0-47F4-9238-3F75CD9B383A}" type="datetimeFigureOut">
              <a:rPr lang="zh-CN" altLang="en-US"/>
              <a:pPr>
                <a:defRPr/>
              </a:pPr>
              <a:t>2016/11/17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B669FF6-577C-4D5F-AA4A-3A60C821E611}" type="slidenum">
              <a:rPr lang="zh-CN" altLang="en-US"/>
              <a:pPr>
                <a:defRPr/>
              </a:pPr>
              <a:t>‹#›</a:t>
            </a:fld>
            <a:endParaRPr lang="zh-CN" altLang="en-US"/>
          </a:p>
        </p:txBody>
      </p:sp>
    </p:spTree>
    <p:extLst>
      <p:ext uri="{BB962C8B-B14F-4D97-AF65-F5344CB8AC3E}">
        <p14:creationId xmlns:p14="http://schemas.microsoft.com/office/powerpoint/2010/main" xmlns="" val="1190364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E93788C-233B-4806-B2C1-5D9321B9DAA3}" type="datetimeFigureOut">
              <a:rPr lang="zh-CN" altLang="en-US"/>
              <a:pPr>
                <a:defRPr/>
              </a:pPr>
              <a:t>2016/11/17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2D3383A-C5E0-4D3D-8DCB-BBE85F25A904}" type="slidenum">
              <a:rPr lang="zh-CN" altLang="en-US"/>
              <a:pPr>
                <a:defRPr/>
              </a:pPr>
              <a:t>‹#›</a:t>
            </a:fld>
            <a:endParaRPr lang="zh-CN" altLang="en-US"/>
          </a:p>
        </p:txBody>
      </p:sp>
    </p:spTree>
    <p:extLst>
      <p:ext uri="{BB962C8B-B14F-4D97-AF65-F5344CB8AC3E}">
        <p14:creationId xmlns:p14="http://schemas.microsoft.com/office/powerpoint/2010/main" xmlns="" val="24850592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617169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46F7E70-82FA-45E4-A663-72759BBCDA3B}" type="datetimeFigureOut">
              <a:rPr lang="zh-CN" altLang="en-US"/>
              <a:pPr>
                <a:defRPr/>
              </a:pPr>
              <a:t>2016/11/17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4BFBBDA-0D2A-4D92-AADA-748124223BF0}" type="slidenum">
              <a:rPr lang="zh-CN" altLang="en-US"/>
              <a:pPr>
                <a:defRPr/>
              </a:pPr>
              <a:t>‹#›</a:t>
            </a:fld>
            <a:endParaRPr lang="zh-CN" altLang="en-US"/>
          </a:p>
        </p:txBody>
      </p:sp>
    </p:spTree>
    <p:extLst>
      <p:ext uri="{BB962C8B-B14F-4D97-AF65-F5344CB8AC3E}">
        <p14:creationId xmlns:p14="http://schemas.microsoft.com/office/powerpoint/2010/main" xmlns="" val="134142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831023C-164C-46A6-9BD6-0CD1BCFB9995}" type="datetimeFigureOut">
              <a:rPr lang="zh-CN" altLang="en-US"/>
              <a:pPr>
                <a:defRPr/>
              </a:pPr>
              <a:t>2016/11/17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8E82C68-B62A-403A-A541-2FF7AF15D894}" type="slidenum">
              <a:rPr lang="zh-CN" altLang="en-US"/>
              <a:pPr>
                <a:defRPr/>
              </a:pPr>
              <a:t>‹#›</a:t>
            </a:fld>
            <a:endParaRPr lang="zh-CN" altLang="en-US"/>
          </a:p>
        </p:txBody>
      </p:sp>
    </p:spTree>
    <p:extLst>
      <p:ext uri="{BB962C8B-B14F-4D97-AF65-F5344CB8AC3E}">
        <p14:creationId xmlns:p14="http://schemas.microsoft.com/office/powerpoint/2010/main" xmlns="" val="95386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90"/>
            <a:ext cx="3328982" cy="329789"/>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68FF186-1789-4E3A-A988-96F62A2E573A}" type="datetimeFigureOut">
              <a:rPr lang="zh-CN" altLang="en-US"/>
              <a:pPr>
                <a:defRPr/>
              </a:pPr>
              <a:t>2016/11/17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57ACA7-51E5-458A-A4EC-4E871FCD1C60}" type="slidenum">
              <a:rPr lang="zh-CN" altLang="en-US"/>
              <a:pPr>
                <a:defRPr/>
              </a:pPr>
              <a:t>‹#›</a:t>
            </a:fld>
            <a:endParaRPr lang="zh-CN" altLang="en-US"/>
          </a:p>
        </p:txBody>
      </p:sp>
    </p:spTree>
    <p:extLst>
      <p:ext uri="{BB962C8B-B14F-4D97-AF65-F5344CB8AC3E}">
        <p14:creationId xmlns:p14="http://schemas.microsoft.com/office/powerpoint/2010/main" xmlns="" val="3457780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2408E88-BAE6-489F-B20A-85F6B1F2D5A3}" type="datetimeFigureOut">
              <a:rPr lang="zh-CN" altLang="en-US"/>
              <a:pPr>
                <a:defRPr/>
              </a:pPr>
              <a:t>2016/11/17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A21420C-A754-4D6F-B6AC-08FA641CCAB4}" type="slidenum">
              <a:rPr lang="zh-CN" altLang="en-US"/>
              <a:pPr>
                <a:defRPr/>
              </a:pPr>
              <a:t>‹#›</a:t>
            </a:fld>
            <a:endParaRPr lang="zh-CN" altLang="en-US"/>
          </a:p>
        </p:txBody>
      </p:sp>
    </p:spTree>
    <p:extLst>
      <p:ext uri="{BB962C8B-B14F-4D97-AF65-F5344CB8AC3E}">
        <p14:creationId xmlns:p14="http://schemas.microsoft.com/office/powerpoint/2010/main" xmlns="" val="2122566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C9CAB19-5DBF-4FE3-BDFA-8987608D1919}" type="datetimeFigureOut">
              <a:rPr lang="zh-CN" altLang="en-US"/>
              <a:pPr>
                <a:defRPr/>
              </a:pPr>
              <a:t>2016/11/17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524D4C29-8D1F-4192-8E7F-EF2CFA8AC352}" type="slidenum">
              <a:rPr lang="zh-CN" altLang="en-US"/>
              <a:pPr>
                <a:defRPr/>
              </a:pPr>
              <a:t>‹#›</a:t>
            </a:fld>
            <a:endParaRPr lang="zh-CN" altLang="en-US"/>
          </a:p>
        </p:txBody>
      </p:sp>
    </p:spTree>
    <p:extLst>
      <p:ext uri="{BB962C8B-B14F-4D97-AF65-F5344CB8AC3E}">
        <p14:creationId xmlns:p14="http://schemas.microsoft.com/office/powerpoint/2010/main" xmlns="" val="1156368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92608"/>
            <a:ext cx="6851104" cy="40745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Tree>
    <p:extLst>
      <p:ext uri="{BB962C8B-B14F-4D97-AF65-F5344CB8AC3E}">
        <p14:creationId xmlns:p14="http://schemas.microsoft.com/office/powerpoint/2010/main" xmlns="" val="29782002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结尾">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a:pPr/>
              <a:t>2016/11/17</a:t>
            </a:fld>
            <a:endParaRPr lang="zh-CN" altLang="en-US"/>
          </a:p>
        </p:txBody>
      </p:sp>
      <p:pic>
        <p:nvPicPr>
          <p:cNvPr id="9" name="圖片 9"/>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270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3161880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结尾">
    <p:spTree>
      <p:nvGrpSpPr>
        <p:cNvPr id="1" name=""/>
        <p:cNvGrpSpPr/>
        <p:nvPr/>
      </p:nvGrpSpPr>
      <p:grpSpPr>
        <a:xfrm>
          <a:off x="0" y="0"/>
          <a:ext cx="0" cy="0"/>
          <a:chOff x="0" y="0"/>
          <a:chExt cx="0" cy="0"/>
        </a:xfrm>
      </p:grpSpPr>
      <p:sp>
        <p:nvSpPr>
          <p:cNvPr id="8" name="矩形 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3" name="日期占位符 2"/>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6" name="Text Box 4"/>
          <p:cNvSpPr txBox="1">
            <a:spLocks noChangeArrowheads="1"/>
          </p:cNvSpPr>
          <p:nvPr userDrawn="1"/>
        </p:nvSpPr>
        <p:spPr bwMode="auto">
          <a:xfrm>
            <a:off x="2699797" y="1977686"/>
            <a:ext cx="3711575" cy="409575"/>
          </a:xfrm>
          <a:prstGeom prst="rect">
            <a:avLst/>
          </a:prstGeom>
          <a:solidFill>
            <a:srgbClr val="E60013"/>
          </a:solidFill>
          <a:ln>
            <a:noFill/>
          </a:ln>
          <a:effectLst/>
          <a:extLst/>
        </p:spPr>
        <p:txBody>
          <a:bodyPr lIns="0" tIns="0" rIns="0" bIns="0" anchor="ctr"/>
          <a:lstStyle/>
          <a:p>
            <a:pPr algn="ctr" fontAlgn="base">
              <a:spcBef>
                <a:spcPct val="0"/>
              </a:spcBef>
              <a:spcAft>
                <a:spcPct val="0"/>
              </a:spcAft>
              <a:defRPr/>
            </a:pPr>
            <a:r>
              <a:rPr lang="zh-CN" altLang="en-US" sz="2500" b="1" kern="0" dirty="0">
                <a:solidFill>
                  <a:srgbClr val="FFFFFF"/>
                </a:solidFill>
                <a:latin typeface="微软雅黑" pitchFamily="34" charset="-122"/>
                <a:ea typeface="微软雅黑" pitchFamily="34" charset="-122"/>
              </a:rPr>
              <a:t>社会的安全   我们的责任</a:t>
            </a:r>
          </a:p>
        </p:txBody>
      </p:sp>
      <p:sp>
        <p:nvSpPr>
          <p:cNvPr id="7" name="Text Box 5"/>
          <p:cNvSpPr txBox="1">
            <a:spLocks noChangeArrowheads="1"/>
          </p:cNvSpPr>
          <p:nvPr userDrawn="1"/>
        </p:nvSpPr>
        <p:spPr bwMode="auto">
          <a:xfrm>
            <a:off x="3131171" y="2517747"/>
            <a:ext cx="2880320"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dist" fontAlgn="base">
              <a:spcBef>
                <a:spcPct val="0"/>
              </a:spcBef>
              <a:spcAft>
                <a:spcPct val="0"/>
              </a:spcAft>
              <a:defRPr/>
            </a:pPr>
            <a:r>
              <a:rPr lang="zh-CN" altLang="en-US" sz="1400" kern="0" dirty="0">
                <a:solidFill>
                  <a:srgbClr val="E60013"/>
                </a:solidFill>
                <a:latin typeface="微软雅黑" pitchFamily="34" charset="-122"/>
                <a:ea typeface="微软雅黑" pitchFamily="34" charset="-122"/>
              </a:rPr>
              <a:t>浙江大华技术股份有限公司</a:t>
            </a:r>
            <a:endParaRPr lang="en-US" altLang="zh-CN" sz="1400" kern="0" dirty="0">
              <a:solidFill>
                <a:srgbClr val="E60013"/>
              </a:solidFill>
              <a:latin typeface="微软雅黑" pitchFamily="34" charset="-122"/>
              <a:ea typeface="微软雅黑" pitchFamily="34" charset="-122"/>
            </a:endParaRPr>
          </a:p>
          <a:p>
            <a:pPr algn="dist" fontAlgn="base">
              <a:spcBef>
                <a:spcPct val="0"/>
              </a:spcBef>
              <a:spcAft>
                <a:spcPct val="0"/>
              </a:spcAft>
              <a:defRPr/>
            </a:pPr>
            <a:r>
              <a:rPr lang="en-US" altLang="zh-CN" sz="1400" kern="0" dirty="0">
                <a:solidFill>
                  <a:srgbClr val="E60013"/>
                </a:solidFill>
                <a:latin typeface="Times New Roman"/>
              </a:rPr>
              <a:t>ZheJiang Dahua Technology CO.,LTD.</a:t>
            </a:r>
            <a:endParaRPr lang="zh-CN" altLang="en-US" sz="1400" kern="0" dirty="0">
              <a:solidFill>
                <a:srgbClr val="E60013"/>
              </a:solidFill>
              <a:latin typeface="微软雅黑" pitchFamily="34" charset="-122"/>
              <a:ea typeface="微软雅黑" pitchFamily="34" charset="-122"/>
            </a:endParaRPr>
          </a:p>
        </p:txBody>
      </p:sp>
    </p:spTree>
    <p:extLst>
      <p:ext uri="{BB962C8B-B14F-4D97-AF65-F5344CB8AC3E}">
        <p14:creationId xmlns:p14="http://schemas.microsoft.com/office/powerpoint/2010/main" xmlns="" val="15230872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5" y="358635"/>
            <a:ext cx="6336482" cy="62893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358637"/>
            <a:ext cx="2341565" cy="628939"/>
          </a:xfrm>
          <a:prstGeom prst="rect">
            <a:avLst/>
          </a:prstGeom>
          <a:solidFill>
            <a:srgbClr val="E60013"/>
          </a:solidFill>
          <a:ln w="25400" cap="flat" cmpd="sng" algn="ctr">
            <a:noFill/>
            <a:prstDash val="solid"/>
          </a:ln>
          <a:effectLst/>
        </p:spPr>
        <p:txBody>
          <a:bodyPr rtlCol="0" anchor="ctr"/>
          <a:lstStyle/>
          <a:p>
            <a:pPr algn="ctr">
              <a:defRPr/>
            </a:pPr>
            <a:endParaRPr lang="zh-CN" altLang="en-US" sz="28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8760740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5" y="358635"/>
            <a:ext cx="6336482" cy="62893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358637"/>
            <a:ext cx="2341565" cy="628939"/>
          </a:xfrm>
          <a:prstGeom prst="rect">
            <a:avLst/>
          </a:prstGeom>
          <a:solidFill>
            <a:srgbClr val="E60013"/>
          </a:solidFill>
          <a:ln w="25400" cap="flat" cmpd="sng" algn="ctr">
            <a:noFill/>
            <a:prstDash val="solid"/>
          </a:ln>
          <a:effectLst/>
        </p:spPr>
        <p:txBody>
          <a:bodyPr rtlCol="0" anchor="ctr"/>
          <a:lstStyle/>
          <a:p>
            <a:pPr algn="ctr">
              <a:defRPr/>
            </a:pPr>
            <a:endParaRPr lang="zh-CN" altLang="en-US" sz="28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10431050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95349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5" y="358635"/>
            <a:ext cx="6336482" cy="62893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358637"/>
            <a:ext cx="2341565" cy="628939"/>
          </a:xfrm>
          <a:prstGeom prst="rect">
            <a:avLst/>
          </a:prstGeom>
          <a:solidFill>
            <a:srgbClr val="E60013"/>
          </a:solidFill>
          <a:ln w="25400" cap="flat" cmpd="sng" algn="ctr">
            <a:noFill/>
            <a:prstDash val="solid"/>
          </a:ln>
          <a:effectLst/>
        </p:spPr>
        <p:txBody>
          <a:bodyPr rtlCol="0" anchor="ctr"/>
          <a:lstStyle/>
          <a:p>
            <a:pPr algn="ctr">
              <a:defRPr/>
            </a:pPr>
            <a:endParaRPr lang="zh-CN" altLang="en-US" sz="28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39926973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143546795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17392218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78038345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33174657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31132922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7791631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12195030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393186955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29153799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3643292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339977" y="214298"/>
            <a:ext cx="6804025" cy="428627"/>
          </a:xfrm>
          <a:prstGeom prst="rect">
            <a:avLst/>
          </a:prstGeom>
        </p:spPr>
        <p:txBody>
          <a:bodyPr/>
          <a:lstStyle>
            <a:lvl1pPr algn="l">
              <a:defRPr sz="1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E60013"/>
              </a:buClr>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a:pPr/>
              <a:t>2016/11/17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a:pPr/>
              <a:t>‹#›</a:t>
            </a:fld>
            <a:endParaRPr lang="zh-CN" altLang="en-US"/>
          </a:p>
        </p:txBody>
      </p:sp>
      <p:sp>
        <p:nvSpPr>
          <p:cNvPr id="8" name="矩形 7"/>
          <p:cNvSpPr/>
          <p:nvPr userDrawn="1"/>
        </p:nvSpPr>
        <p:spPr>
          <a:xfrm>
            <a:off x="-1590" y="228301"/>
            <a:ext cx="2341565" cy="414625"/>
          </a:xfrm>
          <a:prstGeom prst="rect">
            <a:avLst/>
          </a:prstGeom>
          <a:solidFill>
            <a:srgbClr val="E60013"/>
          </a:solidFill>
          <a:ln w="25400" cap="flat" cmpd="sng" algn="ctr">
            <a:noFill/>
            <a:prstDash val="solid"/>
          </a:ln>
          <a:effectLst/>
        </p:spPr>
        <p:txBody>
          <a:bodyPr rtlCol="0" anchor="ctr"/>
          <a:lstStyle/>
          <a:p>
            <a:pPr algn="ctr" defTabSz="685800">
              <a:defRPr/>
            </a:pPr>
            <a:endParaRPr lang="zh-CN" altLang="en-US" sz="21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2126042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206346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378192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3611028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208401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222F6C-C10D-41F8-B4F6-F81F0496F52E}" type="datetimeFigureOut">
              <a:rPr lang="zh-CN" altLang="en-US" smtClean="0"/>
              <a:pPr/>
              <a:t>2016/11/17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43672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222F6C-C10D-41F8-B4F6-F81F0496F52E}" type="datetimeFigureOut">
              <a:rPr lang="zh-CN" altLang="en-US" smtClean="0"/>
              <a:pPr/>
              <a:t>2016/11/17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AAD4A7-2B31-4F49-8C0C-F7F3C740CC81}" type="slidenum">
              <a:rPr lang="zh-CN" altLang="en-US" smtClean="0"/>
              <a:pPr/>
              <a:t>‹#›</a:t>
            </a:fld>
            <a:endParaRPr lang="zh-CN" altLang="en-US"/>
          </a:p>
        </p:txBody>
      </p:sp>
    </p:spTree>
    <p:extLst>
      <p:ext uri="{BB962C8B-B14F-4D97-AF65-F5344CB8AC3E}">
        <p14:creationId xmlns:p14="http://schemas.microsoft.com/office/powerpoint/2010/main" xmlns="" val="136944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1" cstate="print"/>
          <a:srcRect/>
          <a:stretch>
            <a:fillRect/>
          </a:stretch>
        </a:blipFill>
        <a:effectLst/>
      </p:bgPr>
    </p:bg>
    <p:spTree>
      <p:nvGrpSpPr>
        <p:cNvPr id="1" name=""/>
        <p:cNvGrpSpPr/>
        <p:nvPr/>
      </p:nvGrpSpPr>
      <p:grpSpPr>
        <a:xfrm>
          <a:off x="0" y="0"/>
          <a:ext cx="0" cy="0"/>
          <a:chOff x="0" y="0"/>
          <a:chExt cx="0" cy="0"/>
        </a:xfrm>
      </p:grpSpPr>
      <p:sp>
        <p:nvSpPr>
          <p:cNvPr id="3074" name="文本占位符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0D47B34D-A3D8-4ACC-A575-37FFD401C8BE}" type="datetimeFigureOut">
              <a:rPr lang="zh-CN" altLang="en-US"/>
              <a:pPr>
                <a:defRPr/>
              </a:pPr>
              <a:t>2016/11/17</a:t>
            </a:fld>
            <a:endParaRPr lang="zh-CN" altLang="en-US"/>
          </a:p>
        </p:txBody>
      </p:sp>
      <p:sp>
        <p:nvSpPr>
          <p:cNvPr id="5" name="页脚占位符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defRPr>
            </a:lvl1pPr>
          </a:lstStyle>
          <a:p>
            <a:pPr>
              <a:defRPr/>
            </a:pPr>
            <a:fld id="{A4764AD7-85D4-48BB-9E44-B714D9709D42}" type="slidenum">
              <a:rPr lang="zh-CN" altLang="en-US"/>
              <a:pPr>
                <a:defRPr/>
              </a:pPr>
              <a:t>‹#›</a:t>
            </a:fld>
            <a:endParaRPr lang="zh-CN" altLang="en-US"/>
          </a:p>
        </p:txBody>
      </p:sp>
    </p:spTree>
    <p:extLst>
      <p:ext uri="{BB962C8B-B14F-4D97-AF65-F5344CB8AC3E}">
        <p14:creationId xmlns:p14="http://schemas.microsoft.com/office/powerpoint/2010/main" xmlns="" val="151509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4.png"/><Relationship Id="rId11" Type="http://schemas.microsoft.com/office/2007/relationships/hdphoto" Target="../media/hdphoto2.wdp"/><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0.pn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9.emf"/></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microsoft.com/office/2007/relationships/hdphoto" Target="../media/hdphoto5.wdp"/><Relationship Id="rId7" Type="http://schemas.openxmlformats.org/officeDocument/2006/relationships/image" Target="../media/image66.png"/><Relationship Id="rId12"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microsoft.com/office/2007/relationships/hdphoto" Target="../media/hdphoto6.wdp"/><Relationship Id="rId1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tiff"/><Relationship Id="rId18" Type="http://schemas.openxmlformats.org/officeDocument/2006/relationships/image" Target="../media/image64.jpeg"/><Relationship Id="rId26" Type="http://schemas.microsoft.com/office/2007/relationships/hdphoto" Target="../media/hdphoto6.wdp"/><Relationship Id="rId3" Type="http://schemas.openxmlformats.org/officeDocument/2006/relationships/image" Target="../media/image73.emf"/><Relationship Id="rId21" Type="http://schemas.openxmlformats.org/officeDocument/2006/relationships/image" Target="../media/image62.png"/><Relationship Id="rId7" Type="http://schemas.microsoft.com/office/2007/relationships/hdphoto" Target="../media/hdphoto8.wdp"/><Relationship Id="rId12" Type="http://schemas.microsoft.com/office/2007/relationships/hdphoto" Target="../media/hdphoto10.wdp"/><Relationship Id="rId17" Type="http://schemas.openxmlformats.org/officeDocument/2006/relationships/image" Target="../media/image66.png"/><Relationship Id="rId25" Type="http://schemas.openxmlformats.org/officeDocument/2006/relationships/image" Target="../media/image67.png"/><Relationship Id="rId2" Type="http://schemas.openxmlformats.org/officeDocument/2006/relationships/image" Target="../media/image72.jpeg"/><Relationship Id="rId16" Type="http://schemas.openxmlformats.org/officeDocument/2006/relationships/image" Target="../media/image82.png"/><Relationship Id="rId20" Type="http://schemas.microsoft.com/office/2007/relationships/hdphoto" Target="../media/hdphoto7.wdp"/><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78.jpeg"/><Relationship Id="rId24" Type="http://schemas.openxmlformats.org/officeDocument/2006/relationships/image" Target="../media/image70.png"/><Relationship Id="rId5" Type="http://schemas.openxmlformats.org/officeDocument/2006/relationships/image" Target="../media/image74.png"/><Relationship Id="rId15" Type="http://schemas.openxmlformats.org/officeDocument/2006/relationships/image" Target="../media/image81.jpeg"/><Relationship Id="rId23" Type="http://schemas.openxmlformats.org/officeDocument/2006/relationships/image" Target="../media/image71.png"/><Relationship Id="rId10" Type="http://schemas.microsoft.com/office/2007/relationships/hdphoto" Target="../media/hdphoto9.wdp"/><Relationship Id="rId19"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5.wdp"/><Relationship Id="rId27"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8.jpe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image" Target="../media/image87.jpeg"/><Relationship Id="rId1" Type="http://schemas.openxmlformats.org/officeDocument/2006/relationships/slideLayout" Target="../slideLayouts/slideLayout14.xml"/><Relationship Id="rId6" Type="http://schemas.openxmlformats.org/officeDocument/2006/relationships/image" Target="../media/image33.jpeg"/><Relationship Id="rId11" Type="http://schemas.openxmlformats.org/officeDocument/2006/relationships/image" Target="../media/image94.png"/><Relationship Id="rId5" Type="http://schemas.openxmlformats.org/officeDocument/2006/relationships/image" Target="../media/image90.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9.jpeg"/><Relationship Id="rId9" Type="http://schemas.openxmlformats.org/officeDocument/2006/relationships/image" Target="../media/image73.emf"/><Relationship Id="rId1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04.png"/><Relationship Id="rId18" Type="http://schemas.openxmlformats.org/officeDocument/2006/relationships/image" Target="../media/image94.png"/><Relationship Id="rId26" Type="http://schemas.openxmlformats.org/officeDocument/2006/relationships/image" Target="../media/image110.jpeg"/><Relationship Id="rId3" Type="http://schemas.openxmlformats.org/officeDocument/2006/relationships/image" Target="../media/image91.png"/><Relationship Id="rId21" Type="http://schemas.openxmlformats.org/officeDocument/2006/relationships/image" Target="../media/image108.png"/><Relationship Id="rId7" Type="http://schemas.openxmlformats.org/officeDocument/2006/relationships/image" Target="../media/image77.png"/><Relationship Id="rId12" Type="http://schemas.openxmlformats.org/officeDocument/2006/relationships/image" Target="../media/image103.jpeg"/><Relationship Id="rId17" Type="http://schemas.openxmlformats.org/officeDocument/2006/relationships/image" Target="../media/image73.emf"/><Relationship Id="rId25" Type="http://schemas.openxmlformats.org/officeDocument/2006/relationships/image" Target="../media/image93.png"/><Relationship Id="rId2" Type="http://schemas.openxmlformats.org/officeDocument/2006/relationships/image" Target="../media/image33.jpeg"/><Relationship Id="rId16" Type="http://schemas.openxmlformats.org/officeDocument/2006/relationships/image" Target="../media/image92.png"/><Relationship Id="rId20" Type="http://schemas.openxmlformats.org/officeDocument/2006/relationships/image" Target="../media/image107.png"/><Relationship Id="rId29" Type="http://schemas.microsoft.com/office/2007/relationships/hdphoto" Target="../media/hdphoto12.wdp"/><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102.jpeg"/><Relationship Id="rId24" Type="http://schemas.microsoft.com/office/2007/relationships/hdphoto" Target="../media/hdphoto11.wdp"/><Relationship Id="rId5" Type="http://schemas.microsoft.com/office/2007/relationships/hdphoto" Target="../media/hdphoto8.wdp"/><Relationship Id="rId15" Type="http://schemas.openxmlformats.org/officeDocument/2006/relationships/image" Target="../media/image106.png"/><Relationship Id="rId23" Type="http://schemas.openxmlformats.org/officeDocument/2006/relationships/image" Target="../media/image109.png"/><Relationship Id="rId28" Type="http://schemas.openxmlformats.org/officeDocument/2006/relationships/image" Target="../media/image112.png"/><Relationship Id="rId10" Type="http://schemas.openxmlformats.org/officeDocument/2006/relationships/image" Target="../media/image101.jpeg"/><Relationship Id="rId19" Type="http://schemas.openxmlformats.org/officeDocument/2006/relationships/image" Target="../media/image95.png"/><Relationship Id="rId4" Type="http://schemas.openxmlformats.org/officeDocument/2006/relationships/image" Target="../media/image99.png"/><Relationship Id="rId9" Type="http://schemas.openxmlformats.org/officeDocument/2006/relationships/image" Target="../media/image100.jpeg"/><Relationship Id="rId14" Type="http://schemas.openxmlformats.org/officeDocument/2006/relationships/image" Target="../media/image105.png"/><Relationship Id="rId22" Type="http://schemas.openxmlformats.org/officeDocument/2006/relationships/image" Target="../media/image96.png"/><Relationship Id="rId27" Type="http://schemas.openxmlformats.org/officeDocument/2006/relationships/image" Target="../media/image1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92.png"/><Relationship Id="rId18" Type="http://schemas.microsoft.com/office/2007/relationships/hdphoto" Target="../media/hdphoto10.wdp"/><Relationship Id="rId3" Type="http://schemas.openxmlformats.org/officeDocument/2006/relationships/image" Target="../media/image113.jpeg"/><Relationship Id="rId21" Type="http://schemas.openxmlformats.org/officeDocument/2006/relationships/image" Target="../media/image94.png"/><Relationship Id="rId7" Type="http://schemas.openxmlformats.org/officeDocument/2006/relationships/image" Target="../media/image115.jpeg"/><Relationship Id="rId12" Type="http://schemas.openxmlformats.org/officeDocument/2006/relationships/image" Target="../media/image120.jpeg"/><Relationship Id="rId17" Type="http://schemas.openxmlformats.org/officeDocument/2006/relationships/image" Target="../media/image124.jpeg"/><Relationship Id="rId2" Type="http://schemas.openxmlformats.org/officeDocument/2006/relationships/notesSlide" Target="../notesSlides/notesSlide7.xml"/><Relationship Id="rId16" Type="http://schemas.openxmlformats.org/officeDocument/2006/relationships/image" Target="../media/image123.png"/><Relationship Id="rId20" Type="http://schemas.openxmlformats.org/officeDocument/2006/relationships/image" Target="../media/image73.emf"/><Relationship Id="rId1" Type="http://schemas.openxmlformats.org/officeDocument/2006/relationships/slideLayout" Target="../slideLayouts/slideLayout14.xml"/><Relationship Id="rId6" Type="http://schemas.microsoft.com/office/2007/relationships/hdphoto" Target="../media/hdphoto13.wdp"/><Relationship Id="rId11" Type="http://schemas.openxmlformats.org/officeDocument/2006/relationships/image" Target="../media/image119.jpeg"/><Relationship Id="rId5" Type="http://schemas.openxmlformats.org/officeDocument/2006/relationships/image" Target="../media/image114.png"/><Relationship Id="rId15" Type="http://schemas.openxmlformats.org/officeDocument/2006/relationships/image" Target="../media/image122.tiff"/><Relationship Id="rId23" Type="http://schemas.openxmlformats.org/officeDocument/2006/relationships/image" Target="../media/image126.png"/><Relationship Id="rId10" Type="http://schemas.openxmlformats.org/officeDocument/2006/relationships/image" Target="../media/image118.png"/><Relationship Id="rId19" Type="http://schemas.openxmlformats.org/officeDocument/2006/relationships/image" Target="../media/image125.png"/><Relationship Id="rId4" Type="http://schemas.openxmlformats.org/officeDocument/2006/relationships/image" Target="../media/image33.jpeg"/><Relationship Id="rId9" Type="http://schemas.openxmlformats.org/officeDocument/2006/relationships/image" Target="../media/image117.png"/><Relationship Id="rId14" Type="http://schemas.openxmlformats.org/officeDocument/2006/relationships/image" Target="../media/image121.jpeg"/><Relationship Id="rId22"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39.jpeg"/><Relationship Id="rId7" Type="http://schemas.openxmlformats.org/officeDocument/2006/relationships/image" Target="../media/image128.png"/><Relationship Id="rId2" Type="http://schemas.openxmlformats.org/officeDocument/2006/relationships/image" Target="../media/image38.jpeg"/><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131.png"/><Relationship Id="rId5" Type="http://schemas.openxmlformats.org/officeDocument/2006/relationships/image" Target="../media/image33.jpeg"/><Relationship Id="rId10" Type="http://schemas.openxmlformats.org/officeDocument/2006/relationships/image" Target="../media/image130.png"/><Relationship Id="rId4" Type="http://schemas.openxmlformats.org/officeDocument/2006/relationships/image" Target="../media/image127.png"/><Relationship Id="rId9" Type="http://schemas.microsoft.com/office/2007/relationships/hdphoto" Target="../media/hdphoto14.wdp"/></Relationships>
</file>

<file path=ppt/slides/_rels/slide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93.png"/><Relationship Id="rId3" Type="http://schemas.openxmlformats.org/officeDocument/2006/relationships/image" Target="../media/image111.jpeg"/><Relationship Id="rId7" Type="http://schemas.openxmlformats.org/officeDocument/2006/relationships/image" Target="../media/image136.jpeg"/><Relationship Id="rId12" Type="http://schemas.openxmlformats.org/officeDocument/2006/relationships/image" Target="../media/image140.png"/><Relationship Id="rId2" Type="http://schemas.openxmlformats.org/officeDocument/2006/relationships/image" Target="../media/image33.jpeg"/><Relationship Id="rId1" Type="http://schemas.openxmlformats.org/officeDocument/2006/relationships/slideLayout" Target="../slideLayouts/slideLayout14.xml"/><Relationship Id="rId6" Type="http://schemas.openxmlformats.org/officeDocument/2006/relationships/image" Target="../media/image135.png"/><Relationship Id="rId11" Type="http://schemas.openxmlformats.org/officeDocument/2006/relationships/image" Target="../media/image92.png"/><Relationship Id="rId5" Type="http://schemas.openxmlformats.org/officeDocument/2006/relationships/image" Target="../media/image51.png"/><Relationship Id="rId10" Type="http://schemas.openxmlformats.org/officeDocument/2006/relationships/image" Target="../media/image139.jpeg"/><Relationship Id="rId4" Type="http://schemas.openxmlformats.org/officeDocument/2006/relationships/image" Target="../media/image134.png"/><Relationship Id="rId9" Type="http://schemas.openxmlformats.org/officeDocument/2006/relationships/image" Target="../media/image138.jpe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44.jpeg"/><Relationship Id="rId2" Type="http://schemas.openxmlformats.org/officeDocument/2006/relationships/image" Target="../media/image64.jpeg"/><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7.png"/><Relationship Id="rId5" Type="http://schemas.microsoft.com/office/2007/relationships/hdphoto" Target="../media/hdphoto15.wdp"/><Relationship Id="rId4" Type="http://schemas.openxmlformats.org/officeDocument/2006/relationships/image" Target="../media/image146.jpe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image" Target="../media/image150.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mailto:25/30fps@6.0M(3072x2048)"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3.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6" Type="http://schemas.microsoft.com/office/2007/relationships/hdphoto" Target="../media/hdphoto1.wdp"/><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7"/>
          <p:cNvGrpSpPr/>
          <p:nvPr/>
        </p:nvGrpSpPr>
        <p:grpSpPr>
          <a:xfrm>
            <a:off x="605054" y="1214428"/>
            <a:ext cx="7894867" cy="2454650"/>
            <a:chOff x="645241" y="732377"/>
            <a:chExt cx="7894867" cy="3272867"/>
          </a:xfrm>
        </p:grpSpPr>
        <p:sp>
          <p:nvSpPr>
            <p:cNvPr id="40" name="矩形 39"/>
            <p:cNvSpPr/>
            <p:nvPr/>
          </p:nvSpPr>
          <p:spPr>
            <a:xfrm>
              <a:off x="645244" y="732377"/>
              <a:ext cx="3959318" cy="2990688"/>
            </a:xfrm>
            <a:prstGeom prst="rect">
              <a:avLst/>
            </a:prstGeom>
            <a:solidFill>
              <a:srgbClr val="9A9B9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US" altLang="zh-CN" sz="3500" b="1" dirty="0" smtClean="0">
                  <a:solidFill>
                    <a:srgbClr val="FF0000"/>
                  </a:solidFill>
                  <a:latin typeface="Times New Roman" pitchFamily="18" charset="0"/>
                  <a:cs typeface="Times New Roman" pitchFamily="18" charset="0"/>
                </a:rPr>
                <a:t>Giải pháp </a:t>
              </a:r>
              <a:r>
                <a:rPr lang="en-US" altLang="zh-CN" sz="3500" b="1" smtClean="0">
                  <a:solidFill>
                    <a:srgbClr val="FF0000"/>
                  </a:solidFill>
                  <a:latin typeface="Times New Roman" pitchFamily="18" charset="0"/>
                  <a:cs typeface="Times New Roman" pitchFamily="18" charset="0"/>
                </a:rPr>
                <a:t>bán lẻ </a:t>
              </a:r>
            </a:p>
            <a:p>
              <a:pPr algn="ctr" fontAlgn="base">
                <a:spcBef>
                  <a:spcPct val="0"/>
                </a:spcBef>
                <a:spcAft>
                  <a:spcPct val="0"/>
                </a:spcAft>
              </a:pPr>
              <a:r>
                <a:rPr lang="en-US" altLang="zh-CN" sz="3500" b="1" smtClean="0">
                  <a:solidFill>
                    <a:srgbClr val="FF0000"/>
                  </a:solidFill>
                  <a:latin typeface="Times New Roman" pitchFamily="18" charset="0"/>
                  <a:ea typeface="微软雅黑" panose="020B0503020204020204" pitchFamily="34" charset="-122"/>
                  <a:cs typeface="Times New Roman" pitchFamily="18" charset="0"/>
                </a:rPr>
                <a:t>&amp; </a:t>
              </a:r>
            </a:p>
            <a:p>
              <a:pPr algn="ctr" fontAlgn="base">
                <a:spcBef>
                  <a:spcPct val="0"/>
                </a:spcBef>
                <a:spcAft>
                  <a:spcPct val="0"/>
                </a:spcAft>
              </a:pPr>
              <a:r>
                <a:rPr lang="en-US" altLang="zh-CN" sz="3500" b="1" smtClean="0">
                  <a:solidFill>
                    <a:srgbClr val="FF0000"/>
                  </a:solidFill>
                  <a:latin typeface="Times New Roman" pitchFamily="18" charset="0"/>
                  <a:ea typeface="微软雅黑" panose="020B0503020204020204" pitchFamily="34" charset="-122"/>
                  <a:cs typeface="Times New Roman" pitchFamily="18" charset="0"/>
                </a:rPr>
                <a:t>Chuỗi siêu thị</a:t>
              </a:r>
              <a:endParaRPr lang="en-US" altLang="zh-CN" sz="3500" b="1" dirty="0" smtClean="0">
                <a:solidFill>
                  <a:srgbClr val="FF0000"/>
                </a:solidFill>
                <a:latin typeface="Times New Roman" pitchFamily="18" charset="0"/>
                <a:ea typeface="微软雅黑" panose="020B0503020204020204" pitchFamily="34" charset="-122"/>
                <a:cs typeface="Times New Roman" pitchFamily="18" charset="0"/>
              </a:endParaRPr>
            </a:p>
          </p:txBody>
        </p:sp>
        <p:sp>
          <p:nvSpPr>
            <p:cNvPr id="41" name="矩形 40"/>
            <p:cNvSpPr/>
            <p:nvPr/>
          </p:nvSpPr>
          <p:spPr>
            <a:xfrm>
              <a:off x="645241" y="3742539"/>
              <a:ext cx="1323843" cy="262705"/>
            </a:xfrm>
            <a:prstGeom prst="rect">
              <a:avLst/>
            </a:prstGeom>
            <a:solidFill>
              <a:srgbClr val="E6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42" name="矩形 41"/>
            <p:cNvSpPr/>
            <p:nvPr/>
          </p:nvSpPr>
          <p:spPr>
            <a:xfrm>
              <a:off x="1965015" y="3742539"/>
              <a:ext cx="1323843" cy="262705"/>
            </a:xfrm>
            <a:prstGeom prst="rect">
              <a:avLst/>
            </a:prstGeom>
            <a:solidFill>
              <a:srgbClr val="46B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43" name="矩形 42"/>
            <p:cNvSpPr/>
            <p:nvPr/>
          </p:nvSpPr>
          <p:spPr>
            <a:xfrm>
              <a:off x="3284788" y="3742539"/>
              <a:ext cx="1323843" cy="262705"/>
            </a:xfrm>
            <a:prstGeom prst="rect">
              <a:avLst/>
            </a:prstGeom>
            <a:solidFill>
              <a:srgbClr val="317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44" name="矩形 43"/>
            <p:cNvSpPr/>
            <p:nvPr/>
          </p:nvSpPr>
          <p:spPr>
            <a:xfrm>
              <a:off x="4604562" y="3742539"/>
              <a:ext cx="1323843" cy="262705"/>
            </a:xfrm>
            <a:prstGeom prst="rect">
              <a:avLst/>
            </a:prstGeom>
            <a:solidFill>
              <a:srgbClr val="C682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45" name="矩形 44"/>
            <p:cNvSpPr/>
            <p:nvPr/>
          </p:nvSpPr>
          <p:spPr>
            <a:xfrm>
              <a:off x="5924336" y="3742539"/>
              <a:ext cx="1323843" cy="262705"/>
            </a:xfrm>
            <a:prstGeom prst="rect">
              <a:avLst/>
            </a:prstGeom>
            <a:solidFill>
              <a:srgbClr val="8F6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46" name="矩形 45"/>
            <p:cNvSpPr/>
            <p:nvPr/>
          </p:nvSpPr>
          <p:spPr>
            <a:xfrm>
              <a:off x="7244108" y="3742539"/>
              <a:ext cx="1296000" cy="262705"/>
            </a:xfrm>
            <a:prstGeom prst="rect">
              <a:avLst/>
            </a:prstGeom>
            <a:solidFill>
              <a:srgbClr val="9A9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grpSp>
      <p:pic>
        <p:nvPicPr>
          <p:cNvPr id="48131" name="Picture 3" descr="C:\Users\26369\Desktop\107062-120421150Q326.jpg"/>
          <p:cNvPicPr>
            <a:picLocks noChangeAspect="1" noChangeArrowheads="1"/>
          </p:cNvPicPr>
          <p:nvPr/>
        </p:nvPicPr>
        <p:blipFill>
          <a:blip r:embed="rId3"/>
          <a:srcRect/>
          <a:stretch>
            <a:fillRect/>
          </a:stretch>
        </p:blipFill>
        <p:spPr bwMode="auto">
          <a:xfrm>
            <a:off x="4572000" y="1214429"/>
            <a:ext cx="3924900" cy="2242800"/>
          </a:xfrm>
          <a:prstGeom prst="rect">
            <a:avLst/>
          </a:prstGeom>
          <a:noFill/>
        </p:spPr>
      </p:pic>
    </p:spTree>
    <p:extLst>
      <p:ext uri="{BB962C8B-B14F-4D97-AF65-F5344CB8AC3E}">
        <p14:creationId xmlns:p14="http://schemas.microsoft.com/office/powerpoint/2010/main" xmlns="" val="37498821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a:spLocks/>
          </p:cNvSpPr>
          <p:nvPr/>
        </p:nvSpPr>
        <p:spPr>
          <a:xfrm>
            <a:off x="352103"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Arial" panose="020B0604020202020204" pitchFamily="34" charset="0"/>
                <a:ea typeface="微软雅黑" panose="020B0503020204020204" pitchFamily="34" charset="-122"/>
                <a:cs typeface="Arial" panose="020B0604020202020204" pitchFamily="34" charset="0"/>
              </a:rPr>
              <a:t>Độ nét </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cao</a:t>
            </a:r>
            <a:endParaRPr lang="en-US" altLang="zh-CN" sz="24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2" name="圆角矩形 81"/>
          <p:cNvSpPr/>
          <p:nvPr/>
        </p:nvSpPr>
        <p:spPr>
          <a:xfrm>
            <a:off x="5321926" y="987574"/>
            <a:ext cx="12961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smtClean="0">
                <a:solidFill>
                  <a:srgbClr val="C00000"/>
                </a:solidFill>
                <a:latin typeface="Arial" panose="020B0604020202020204" pitchFamily="34" charset="0"/>
                <a:ea typeface="微软雅黑" pitchFamily="34" charset="-122"/>
                <a:cs typeface="Arial" panose="020B0604020202020204" pitchFamily="34" charset="0"/>
              </a:rPr>
              <a:t>Ưu thế</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22" name="圆角矩形 121"/>
          <p:cNvSpPr/>
          <p:nvPr/>
        </p:nvSpPr>
        <p:spPr>
          <a:xfrm>
            <a:off x="5321926" y="1851670"/>
            <a:ext cx="30963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endParaRPr lang="zh-CN" altLang="en-US" sz="14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grpSp>
        <p:nvGrpSpPr>
          <p:cNvPr id="2" name="组合 1"/>
          <p:cNvGrpSpPr/>
          <p:nvPr/>
        </p:nvGrpSpPr>
        <p:grpSpPr>
          <a:xfrm>
            <a:off x="467544" y="911775"/>
            <a:ext cx="4313040" cy="4036239"/>
            <a:chOff x="467544" y="911775"/>
            <a:chExt cx="4313040" cy="4036239"/>
          </a:xfrm>
        </p:grpSpPr>
        <p:cxnSp>
          <p:nvCxnSpPr>
            <p:cNvPr id="6" name="直接连接符 5"/>
            <p:cNvCxnSpPr/>
            <p:nvPr/>
          </p:nvCxnSpPr>
          <p:spPr>
            <a:xfrm>
              <a:off x="2310269" y="1160721"/>
              <a:ext cx="143532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圆角矩形 33"/>
            <p:cNvSpPr/>
            <p:nvPr/>
          </p:nvSpPr>
          <p:spPr>
            <a:xfrm>
              <a:off x="1865650" y="2604650"/>
              <a:ext cx="785818" cy="211616"/>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tx1">
                      <a:lumMod val="75000"/>
                      <a:lumOff val="25000"/>
                    </a:schemeClr>
                  </a:solidFill>
                  <a:latin typeface="微软雅黑" pitchFamily="34" charset="-122"/>
                  <a:ea typeface="微软雅黑" pitchFamily="34" charset="-122"/>
                </a:rPr>
                <a:t>720P</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35" name="圆角矩形 34"/>
            <p:cNvSpPr/>
            <p:nvPr/>
          </p:nvSpPr>
          <p:spPr>
            <a:xfrm>
              <a:off x="1921243" y="4709887"/>
              <a:ext cx="785818" cy="238127"/>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tx1">
                      <a:lumMod val="75000"/>
                      <a:lumOff val="25000"/>
                    </a:schemeClr>
                  </a:solidFill>
                  <a:latin typeface="微软雅黑" pitchFamily="34" charset="-122"/>
                  <a:ea typeface="微软雅黑" pitchFamily="34" charset="-122"/>
                </a:rPr>
                <a:t>1080P</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37" name="圆角矩形 36"/>
            <p:cNvSpPr/>
            <p:nvPr/>
          </p:nvSpPr>
          <p:spPr>
            <a:xfrm>
              <a:off x="3774059" y="4709887"/>
              <a:ext cx="465109" cy="238127"/>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tx1">
                      <a:lumMod val="75000"/>
                      <a:lumOff val="25000"/>
                    </a:schemeClr>
                  </a:solidFill>
                  <a:latin typeface="微软雅黑" pitchFamily="34" charset="-122"/>
                  <a:ea typeface="微软雅黑" pitchFamily="34" charset="-122"/>
                </a:rPr>
                <a:t>4K</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78" name="圆角矩形 77"/>
            <p:cNvSpPr/>
            <p:nvPr/>
          </p:nvSpPr>
          <p:spPr>
            <a:xfrm>
              <a:off x="3571150" y="2621655"/>
              <a:ext cx="785818" cy="19526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tx1">
                      <a:lumMod val="75000"/>
                      <a:lumOff val="25000"/>
                    </a:schemeClr>
                  </a:solidFill>
                  <a:latin typeface="微软雅黑" pitchFamily="34" charset="-122"/>
                  <a:ea typeface="微软雅黑" pitchFamily="34" charset="-122"/>
                </a:rPr>
                <a:t>1080P</a:t>
              </a:r>
              <a:endParaRPr lang="zh-CN" altLang="en-US" sz="1200" dirty="0">
                <a:solidFill>
                  <a:schemeClr val="tx1">
                    <a:lumMod val="75000"/>
                    <a:lumOff val="25000"/>
                  </a:schemeClr>
                </a:solidFill>
                <a:latin typeface="微软雅黑" pitchFamily="34" charset="-122"/>
                <a:ea typeface="微软雅黑" pitchFamily="34" charset="-122"/>
              </a:endParaRPr>
            </a:p>
          </p:txBody>
        </p:sp>
        <p:grpSp>
          <p:nvGrpSpPr>
            <p:cNvPr id="30" name="组合 29"/>
            <p:cNvGrpSpPr/>
            <p:nvPr/>
          </p:nvGrpSpPr>
          <p:grpSpPr>
            <a:xfrm>
              <a:off x="1534952" y="911775"/>
              <a:ext cx="3218750" cy="662151"/>
              <a:chOff x="419569" y="1070215"/>
              <a:chExt cx="3218750" cy="662151"/>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822" y="1074228"/>
                <a:ext cx="819150" cy="419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2" name="圆角矩形 51"/>
              <p:cNvSpPr/>
              <p:nvPr/>
            </p:nvSpPr>
            <p:spPr>
              <a:xfrm>
                <a:off x="419569" y="1493328"/>
                <a:ext cx="785818" cy="224960"/>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HAC</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53" name="圆角矩形 52"/>
              <p:cNvSpPr/>
              <p:nvPr/>
            </p:nvSpPr>
            <p:spPr>
              <a:xfrm>
                <a:off x="2592424" y="1382959"/>
                <a:ext cx="1020222" cy="3494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HCVR</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63" name="Picture 5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2566750" y="1131590"/>
                <a:ext cx="1071569" cy="306157"/>
              </a:xfrm>
              <a:prstGeom prst="rect">
                <a:avLst/>
              </a:prstGeom>
              <a:noFill/>
              <a:ln w="1">
                <a:noFill/>
                <a:miter lim="800000"/>
                <a:headEnd/>
                <a:tailEnd type="none" w="med" len="med"/>
              </a:ln>
              <a:effectLst/>
            </p:spPr>
          </p:pic>
          <p:sp>
            <p:nvSpPr>
              <p:cNvPr id="36" name="圆角矩形 35"/>
              <p:cNvSpPr/>
              <p:nvPr/>
            </p:nvSpPr>
            <p:spPr>
              <a:xfrm>
                <a:off x="1190047" y="1070215"/>
                <a:ext cx="12961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smtClean="0">
                    <a:solidFill>
                      <a:schemeClr val="tx2"/>
                    </a:solidFill>
                    <a:latin typeface="Arial" panose="020B0604020202020204" pitchFamily="34" charset="0"/>
                    <a:ea typeface="微软雅黑" pitchFamily="34" charset="-122"/>
                    <a:cs typeface="Arial" panose="020B0604020202020204" pitchFamily="34" charset="0"/>
                  </a:rPr>
                  <a:t>Cáp đồng trục</a:t>
                </a:r>
                <a:endParaRPr lang="zh-CN" altLang="en-US" sz="1200" b="0" dirty="0">
                  <a:solidFill>
                    <a:schemeClr val="tx2"/>
                  </a:solidFill>
                  <a:latin typeface="Arial" panose="020B0604020202020204" pitchFamily="34" charset="0"/>
                  <a:ea typeface="微软雅黑" pitchFamily="34" charset="-122"/>
                  <a:cs typeface="Arial" panose="020B0604020202020204" pitchFamily="34" charset="0"/>
                </a:endParaRPr>
              </a:p>
            </p:txBody>
          </p:sp>
          <p:cxnSp>
            <p:nvCxnSpPr>
              <p:cNvPr id="23" name="直接箭头连接符 22"/>
              <p:cNvCxnSpPr/>
              <p:nvPr/>
            </p:nvCxnSpPr>
            <p:spPr>
              <a:xfrm>
                <a:off x="1591419" y="1419622"/>
                <a:ext cx="621079" cy="0"/>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1634598" y="3081369"/>
              <a:ext cx="3145986" cy="706410"/>
              <a:chOff x="1122332" y="3031464"/>
              <a:chExt cx="3145986" cy="706410"/>
            </a:xfrm>
          </p:grpSpPr>
          <p:pic>
            <p:nvPicPr>
              <p:cNvPr id="87" name="Picture 2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15793" y="3031464"/>
                <a:ext cx="1152525"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1" name="组合 30"/>
              <p:cNvGrpSpPr/>
              <p:nvPr/>
            </p:nvGrpSpPr>
            <p:grpSpPr>
              <a:xfrm>
                <a:off x="1122332" y="3072926"/>
                <a:ext cx="3022479" cy="664948"/>
                <a:chOff x="436822" y="3734774"/>
                <a:chExt cx="3022479" cy="664948"/>
              </a:xfrm>
            </p:grpSpPr>
            <p:cxnSp>
              <p:nvCxnSpPr>
                <p:cNvPr id="71" name="直接连接符 70"/>
                <p:cNvCxnSpPr/>
                <p:nvPr/>
              </p:nvCxnSpPr>
              <p:spPr>
                <a:xfrm>
                  <a:off x="1110951" y="3964938"/>
                  <a:ext cx="1359068"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圆角矩形 55"/>
                <p:cNvSpPr/>
                <p:nvPr/>
              </p:nvSpPr>
              <p:spPr>
                <a:xfrm rot="10800000" flipV="1">
                  <a:off x="501217" y="4080316"/>
                  <a:ext cx="576060" cy="24244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IPC</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6822" y="3734774"/>
                  <a:ext cx="704850" cy="352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7" name="圆角矩形 76"/>
                <p:cNvSpPr/>
                <p:nvPr/>
              </p:nvSpPr>
              <p:spPr>
                <a:xfrm>
                  <a:off x="2439079" y="4050315"/>
                  <a:ext cx="1020222" cy="3494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NVR</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79" name="圆角矩形 78"/>
                <p:cNvSpPr/>
                <p:nvPr/>
              </p:nvSpPr>
              <p:spPr>
                <a:xfrm>
                  <a:off x="1115616" y="3748223"/>
                  <a:ext cx="1296144" cy="199485"/>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b="0" dirty="0" smtClean="0">
                      <a:solidFill>
                        <a:schemeClr val="tx2"/>
                      </a:solidFill>
                      <a:latin typeface="Arial" panose="020B0604020202020204" pitchFamily="34" charset="0"/>
                      <a:ea typeface="微软雅黑" pitchFamily="34" charset="-122"/>
                      <a:cs typeface="Arial" panose="020B0604020202020204" pitchFamily="34" charset="0"/>
                    </a:rPr>
                    <a:t>Mạng</a:t>
                  </a:r>
                  <a:endParaRPr lang="zh-CN" altLang="en-US" sz="1200" b="0" dirty="0">
                    <a:solidFill>
                      <a:schemeClr val="tx2"/>
                    </a:solidFill>
                    <a:latin typeface="Arial" panose="020B0604020202020204" pitchFamily="34" charset="0"/>
                    <a:ea typeface="微软雅黑" pitchFamily="34" charset="-122"/>
                    <a:cs typeface="Arial" panose="020B0604020202020204" pitchFamily="34" charset="0"/>
                  </a:endParaRPr>
                </a:p>
              </p:txBody>
            </p:sp>
            <p:cxnSp>
              <p:nvCxnSpPr>
                <p:cNvPr id="80" name="直接箭头连接符 79"/>
                <p:cNvCxnSpPr/>
                <p:nvPr/>
              </p:nvCxnSpPr>
              <p:spPr>
                <a:xfrm>
                  <a:off x="1431923" y="4057521"/>
                  <a:ext cx="621079" cy="0"/>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grpSp>
        </p:grpSp>
        <p:pic>
          <p:nvPicPr>
            <p:cNvPr id="2062"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53928" y="1685551"/>
              <a:ext cx="1181669" cy="9190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9"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90330" y="1677804"/>
              <a:ext cx="1181670" cy="9190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3"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09516" y="3763150"/>
              <a:ext cx="1181670" cy="9190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5"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32862" y="3763150"/>
              <a:ext cx="1181670" cy="9190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5" name="Picture 1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80910" y="3811981"/>
              <a:ext cx="1017614" cy="609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6" name="Picture 1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09985" y="3814393"/>
              <a:ext cx="1017614" cy="5880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6" name="Freeform 8"/>
            <p:cNvSpPr>
              <a:spLocks/>
            </p:cNvSpPr>
            <p:nvPr/>
          </p:nvSpPr>
          <p:spPr bwMode="auto">
            <a:xfrm>
              <a:off x="744243" y="976012"/>
              <a:ext cx="574321" cy="443609"/>
            </a:xfrm>
            <a:custGeom>
              <a:avLst/>
              <a:gdLst>
                <a:gd name="T0" fmla="*/ 0 w 1006"/>
                <a:gd name="T1" fmla="*/ 0 h 1251"/>
                <a:gd name="T2" fmla="*/ 0 w 1006"/>
                <a:gd name="T3" fmla="*/ 1251 h 1251"/>
                <a:gd name="T4" fmla="*/ 1006 w 1006"/>
                <a:gd name="T5" fmla="*/ 1154 h 1251"/>
                <a:gd name="T6" fmla="*/ 1006 w 1006"/>
                <a:gd name="T7" fmla="*/ 81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E20000"/>
                </a:gs>
                <a:gs pos="100000">
                  <a:srgbClr val="CC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37" name="Freeform 9"/>
            <p:cNvSpPr>
              <a:spLocks/>
            </p:cNvSpPr>
            <p:nvPr/>
          </p:nvSpPr>
          <p:spPr bwMode="auto">
            <a:xfrm>
              <a:off x="548337" y="976013"/>
              <a:ext cx="193885" cy="443609"/>
            </a:xfrm>
            <a:custGeom>
              <a:avLst/>
              <a:gdLst>
                <a:gd name="T0" fmla="*/ 0 w 339"/>
                <a:gd name="T1" fmla="*/ 110 h 1251"/>
                <a:gd name="T2" fmla="*/ 0 w 339"/>
                <a:gd name="T3" fmla="*/ 1080 h 1251"/>
                <a:gd name="T4" fmla="*/ 339 w 339"/>
                <a:gd name="T5" fmla="*/ 1251 h 1251"/>
                <a:gd name="T6" fmla="*/ 339 w 339"/>
                <a:gd name="T7" fmla="*/ 0 h 1251"/>
                <a:gd name="T8" fmla="*/ 0 w 339"/>
                <a:gd name="T9" fmla="*/ 110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CC0000"/>
                </a:gs>
                <a:gs pos="100000">
                  <a:srgbClr val="80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42" name="Freeform 8"/>
            <p:cNvSpPr>
              <a:spLocks/>
            </p:cNvSpPr>
            <p:nvPr/>
          </p:nvSpPr>
          <p:spPr bwMode="auto">
            <a:xfrm>
              <a:off x="727595" y="3125711"/>
              <a:ext cx="574321" cy="443609"/>
            </a:xfrm>
            <a:custGeom>
              <a:avLst/>
              <a:gdLst>
                <a:gd name="T0" fmla="*/ 0 w 1006"/>
                <a:gd name="T1" fmla="*/ 0 h 1251"/>
                <a:gd name="T2" fmla="*/ 0 w 1006"/>
                <a:gd name="T3" fmla="*/ 1251 h 1251"/>
                <a:gd name="T4" fmla="*/ 1006 w 1006"/>
                <a:gd name="T5" fmla="*/ 1154 h 1251"/>
                <a:gd name="T6" fmla="*/ 1006 w 1006"/>
                <a:gd name="T7" fmla="*/ 81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E20000"/>
                </a:gs>
                <a:gs pos="100000">
                  <a:srgbClr val="CC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43" name="Freeform 9"/>
            <p:cNvSpPr>
              <a:spLocks/>
            </p:cNvSpPr>
            <p:nvPr/>
          </p:nvSpPr>
          <p:spPr bwMode="auto">
            <a:xfrm>
              <a:off x="542447" y="3125712"/>
              <a:ext cx="193885" cy="443609"/>
            </a:xfrm>
            <a:custGeom>
              <a:avLst/>
              <a:gdLst>
                <a:gd name="T0" fmla="*/ 0 w 339"/>
                <a:gd name="T1" fmla="*/ 110 h 1251"/>
                <a:gd name="T2" fmla="*/ 0 w 339"/>
                <a:gd name="T3" fmla="*/ 1080 h 1251"/>
                <a:gd name="T4" fmla="*/ 339 w 339"/>
                <a:gd name="T5" fmla="*/ 1251 h 1251"/>
                <a:gd name="T6" fmla="*/ 339 w 339"/>
                <a:gd name="T7" fmla="*/ 0 h 1251"/>
                <a:gd name="T8" fmla="*/ 0 w 339"/>
                <a:gd name="T9" fmla="*/ 110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CC0000"/>
                </a:gs>
                <a:gs pos="100000">
                  <a:srgbClr val="8000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44" name="圆角矩形 143"/>
            <p:cNvSpPr/>
            <p:nvPr/>
          </p:nvSpPr>
          <p:spPr>
            <a:xfrm>
              <a:off x="617830" y="1113654"/>
              <a:ext cx="785818" cy="19526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bg1"/>
                  </a:solidFill>
                  <a:latin typeface="微软雅黑" pitchFamily="34" charset="-122"/>
                  <a:ea typeface="微软雅黑" pitchFamily="34" charset="-122"/>
                </a:rPr>
                <a:t>HDCVI</a:t>
              </a:r>
              <a:endParaRPr lang="zh-CN" altLang="en-US" sz="1200" dirty="0">
                <a:solidFill>
                  <a:schemeClr val="bg1"/>
                </a:solidFill>
                <a:latin typeface="微软雅黑" pitchFamily="34" charset="-122"/>
                <a:ea typeface="微软雅黑" pitchFamily="34" charset="-122"/>
              </a:endParaRPr>
            </a:p>
          </p:txBody>
        </p:sp>
        <p:sp>
          <p:nvSpPr>
            <p:cNvPr id="146" name="圆角矩形 145"/>
            <p:cNvSpPr/>
            <p:nvPr/>
          </p:nvSpPr>
          <p:spPr>
            <a:xfrm>
              <a:off x="727595" y="3248460"/>
              <a:ext cx="574321" cy="215311"/>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200" dirty="0" smtClean="0">
                  <a:solidFill>
                    <a:schemeClr val="bg1"/>
                  </a:solidFill>
                  <a:latin typeface="微软雅黑" pitchFamily="34" charset="-122"/>
                  <a:ea typeface="微软雅黑" pitchFamily="34" charset="-122"/>
                </a:rPr>
                <a:t>IP</a:t>
              </a:r>
              <a:endParaRPr lang="zh-CN" altLang="en-US" sz="1200" dirty="0">
                <a:solidFill>
                  <a:schemeClr val="bg1"/>
                </a:solidFill>
                <a:latin typeface="微软雅黑" pitchFamily="34" charset="-122"/>
                <a:ea typeface="微软雅黑" pitchFamily="34" charset="-122"/>
              </a:endParaRPr>
            </a:p>
          </p:txBody>
        </p:sp>
        <p:sp>
          <p:nvSpPr>
            <p:cNvPr id="147" name="WordArt 33"/>
            <p:cNvSpPr>
              <a:spLocks noChangeArrowheads="1" noChangeShapeType="1" noTextEdit="1"/>
            </p:cNvSpPr>
            <p:nvPr/>
          </p:nvSpPr>
          <p:spPr bwMode="auto">
            <a:xfrm>
              <a:off x="609712" y="1151927"/>
              <a:ext cx="45719" cy="1078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altLang="zh-CN" sz="3600" b="1" kern="10" dirty="0">
                  <a:solidFill>
                    <a:srgbClr val="FFFFFF"/>
                  </a:solidFill>
                  <a:latin typeface="Arial" panose="020B0604020202020204" pitchFamily="34" charset="0"/>
                  <a:ea typeface="华文细黑" panose="02010600040101010101" pitchFamily="2" charset="-122"/>
                  <a:cs typeface="Arial" panose="020B0604020202020204" pitchFamily="34" charset="0"/>
                </a:rPr>
                <a:t>1</a:t>
              </a:r>
              <a:endParaRPr lang="zh-CN" altLang="en-US" sz="3600" b="1" kern="10" dirty="0">
                <a:solidFill>
                  <a:srgbClr val="FFFFFF"/>
                </a:solidFill>
                <a:latin typeface="Arial" panose="020B0604020202020204" pitchFamily="34" charset="0"/>
                <a:ea typeface="华文细黑" panose="02010600040101010101" pitchFamily="2" charset="-122"/>
                <a:cs typeface="Arial" panose="020B0604020202020204" pitchFamily="34" charset="0"/>
              </a:endParaRPr>
            </a:p>
          </p:txBody>
        </p:sp>
        <p:sp>
          <p:nvSpPr>
            <p:cNvPr id="149" name="圆角矩形 148"/>
            <p:cNvSpPr/>
            <p:nvPr/>
          </p:nvSpPr>
          <p:spPr>
            <a:xfrm>
              <a:off x="467544" y="3247241"/>
              <a:ext cx="322379" cy="19526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100" dirty="0" smtClean="0">
                  <a:solidFill>
                    <a:schemeClr val="bg1"/>
                  </a:solidFill>
                  <a:latin typeface="微软雅黑" pitchFamily="34" charset="-122"/>
                  <a:ea typeface="微软雅黑" pitchFamily="34" charset="-122"/>
                </a:rPr>
                <a:t>2</a:t>
              </a:r>
              <a:endParaRPr lang="zh-CN" altLang="en-US" sz="1100" dirty="0">
                <a:solidFill>
                  <a:schemeClr val="bg1"/>
                </a:solidFill>
                <a:latin typeface="微软雅黑" pitchFamily="34" charset="-122"/>
                <a:ea typeface="微软雅黑" pitchFamily="34" charset="-122"/>
              </a:endParaRPr>
            </a:p>
          </p:txBody>
        </p:sp>
      </p:grpSp>
      <p:sp>
        <p:nvSpPr>
          <p:cNvPr id="154" name="Line 21"/>
          <p:cNvSpPr>
            <a:spLocks noChangeShapeType="1"/>
          </p:cNvSpPr>
          <p:nvPr/>
        </p:nvSpPr>
        <p:spPr bwMode="auto">
          <a:xfrm flipH="1" flipV="1">
            <a:off x="5321924" y="1266711"/>
            <a:ext cx="335453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55" name="圆角矩形 154"/>
          <p:cNvSpPr/>
          <p:nvPr/>
        </p:nvSpPr>
        <p:spPr>
          <a:xfrm>
            <a:off x="5214942" y="1272861"/>
            <a:ext cx="3812983" cy="1656079"/>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200"/>
              </a:spcAft>
              <a:buFont typeface="Arial" panose="020B0604020202020204" pitchFamily="34" charset="0"/>
              <a:buChar char="•"/>
            </a:pPr>
            <a:r>
              <a:rPr lang="en-US" altLang="zh-CN" sz="1200" b="0" dirty="0">
                <a:solidFill>
                  <a:schemeClr val="tx2"/>
                </a:solidFill>
                <a:latin typeface="Arial" panose="020B0604020202020204" pitchFamily="34" charset="0"/>
                <a:ea typeface="微软雅黑" pitchFamily="34" charset="-122"/>
                <a:cs typeface="Arial" panose="020B0604020202020204" pitchFamily="34" charset="0"/>
              </a:rPr>
              <a:t>1999 – 2010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cung cấp sản phẩm có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độ phân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giải - độ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nét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thấp : </a:t>
            </a: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CIF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và </a:t>
            </a: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D1.</a:t>
            </a:r>
          </a:p>
          <a:p>
            <a:pPr marL="171450" indent="-171450">
              <a:lnSpc>
                <a:spcPct val="120000"/>
              </a:lnSpc>
              <a:spcAft>
                <a:spcPts val="200"/>
              </a:spcAft>
              <a:buFont typeface="Arial" panose="020B0604020202020204" pitchFamily="34" charset="0"/>
              <a:buChar char="•"/>
            </a:pPr>
            <a:r>
              <a:rPr lang="en-US" altLang="zh-CN" sz="1200" b="0">
                <a:solidFill>
                  <a:schemeClr val="tx2"/>
                </a:solidFill>
                <a:latin typeface="Arial" panose="020B0604020202020204" pitchFamily="34" charset="0"/>
                <a:ea typeface="微软雅黑" pitchFamily="34" charset="-122"/>
                <a:cs typeface="Arial" panose="020B0604020202020204" pitchFamily="34" charset="0"/>
              </a:rPr>
              <a:t>2010 </a:t>
            </a:r>
            <a:r>
              <a:rPr lang="en-US" altLang="zh-CN" sz="1200" b="0" smtClean="0">
                <a:solidFill>
                  <a:schemeClr val="tx2"/>
                </a:solidFill>
                <a:latin typeface="Arial" panose="020B0604020202020204" pitchFamily="34" charset="0"/>
                <a:ea typeface="微软雅黑" pitchFamily="34" charset="-122"/>
                <a:cs typeface="Arial" panose="020B0604020202020204" pitchFamily="34" charset="0"/>
              </a:rPr>
              <a:t>–&gt;  Đến nay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cung cấp độ phân giải </a:t>
            </a: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HD</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hỗ trợ đồng thời camera </a:t>
            </a: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HDCVI</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và </a:t>
            </a: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IP</a:t>
            </a: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t>
            </a:r>
          </a:p>
          <a:p>
            <a:pPr marL="171450" indent="-171450">
              <a:lnSpc>
                <a:spcPct val="120000"/>
              </a:lnSpc>
              <a:spcAft>
                <a:spcPts val="200"/>
              </a:spcAft>
              <a:buFont typeface="Arial" panose="020B0604020202020204" pitchFamily="34" charset="0"/>
              <a:buChar char="•"/>
            </a:pPr>
            <a:r>
              <a:rPr lang="en-US" altLang="zh-CN" sz="1200" b="0" smtClean="0">
                <a:solidFill>
                  <a:schemeClr val="tx2"/>
                </a:solidFill>
                <a:latin typeface="Arial" panose="020B0604020202020204" pitchFamily="34" charset="0"/>
                <a:ea typeface="微软雅黑" pitchFamily="34" charset="-122"/>
                <a:cs typeface="Arial" panose="020B0604020202020204" pitchFamily="34" charset="0"/>
              </a:rPr>
              <a:t>Mở rộng thêm</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hiện nay chúng tôi cung cấp sản phẩm camera </a:t>
            </a: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IP</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có độ phân giải </a:t>
            </a: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4K</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camera </a:t>
            </a: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HDCVI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có độ phân giải tới </a:t>
            </a: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4MP</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157" name="圆角矩形 156"/>
          <p:cNvSpPr/>
          <p:nvPr/>
        </p:nvSpPr>
        <p:spPr>
          <a:xfrm>
            <a:off x="5281448" y="3040543"/>
            <a:ext cx="12961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Lợi ích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58" name="Line 21"/>
          <p:cNvSpPr>
            <a:spLocks noChangeShapeType="1"/>
          </p:cNvSpPr>
          <p:nvPr/>
        </p:nvSpPr>
        <p:spPr bwMode="auto">
          <a:xfrm flipH="1" flipV="1">
            <a:off x="5281447" y="3319680"/>
            <a:ext cx="3384376"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59" name="圆角矩形 158"/>
          <p:cNvSpPr/>
          <p:nvPr/>
        </p:nvSpPr>
        <p:spPr>
          <a:xfrm>
            <a:off x="5159498" y="3303162"/>
            <a:ext cx="3650341" cy="1613773"/>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Cung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cấp giải pháp giám sát bằng video và hình ảnh với độ phân giải cao, đảm bảo an ninh cho các địa điểm kinh doanh.</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Cung cấp bằng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chứng rõ ràng , chính xác và hiệu quả cho cảnh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sát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khi các sự việc không mong muốn xảy ra : tranh chấp , trộm cắp…</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lnSpc>
                <a:spcPct val="120000"/>
              </a:lnSpc>
            </a:pPr>
            <a:endParaRPr lang="en-US" altLang="zh-CN" sz="14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7173" name="Picture 5" descr="C:\Users\26802\Desktop\测试图片\200\20140918_151407.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459981" y="1740278"/>
            <a:ext cx="1045296" cy="607113"/>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26802\Desktop\测试图片\100\20140918_144717.jpg"/>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sharpenSoften amount="-23000"/>
                    </a14:imgEffect>
                  </a14:imgLayer>
                </a14:imgProps>
              </a:ext>
              <a:ext uri="{28A0092B-C50C-407E-A947-70E740481C1C}">
                <a14:useLocalDpi xmlns:a14="http://schemas.microsoft.com/office/drawing/2010/main" xmlns="" val="0"/>
              </a:ext>
            </a:extLst>
          </a:blip>
          <a:srcRect/>
          <a:stretch>
            <a:fillRect/>
          </a:stretch>
        </p:blipFill>
        <p:spPr bwMode="auto">
          <a:xfrm>
            <a:off x="1722114" y="1751109"/>
            <a:ext cx="1045296" cy="6071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5263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a:spLocks/>
          </p:cNvSpPr>
          <p:nvPr/>
        </p:nvSpPr>
        <p:spPr>
          <a:xfrm>
            <a:off x="366961"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C00000"/>
                </a:solidFill>
                <a:latin typeface="Times New Roman" pitchFamily="18" charset="0"/>
                <a:ea typeface="微软雅黑" panose="020B0503020204020204" pitchFamily="34" charset="-122"/>
                <a:cs typeface="Times New Roman" pitchFamily="18" charset="0"/>
              </a:rPr>
              <a:t>Dễ dàng khi sử </a:t>
            </a:r>
            <a:r>
              <a:rPr lang="en-US" altLang="zh-CN" sz="2400" b="1" dirty="0" smtClean="0">
                <a:solidFill>
                  <a:srgbClr val="C00000"/>
                </a:solidFill>
                <a:latin typeface="Times New Roman" pitchFamily="18" charset="0"/>
                <a:ea typeface="微软雅黑" panose="020B0503020204020204" pitchFamily="34" charset="-122"/>
                <a:cs typeface="Times New Roman" pitchFamily="18" charset="0"/>
              </a:rPr>
              <a:t>dụng</a:t>
            </a:r>
            <a:endParaRPr kumimoji="1" lang="zh-CN" altLang="en-US" sz="2400" b="1" i="1" dirty="0">
              <a:solidFill>
                <a:srgbClr val="C00000"/>
              </a:solidFill>
              <a:effectLst>
                <a:outerShdw blurRad="38100" dist="38100" dir="2700000" algn="tl">
                  <a:srgbClr val="C0C0C0"/>
                </a:outerShdw>
              </a:effectLst>
              <a:latin typeface="Times New Roman" pitchFamily="18" charset="0"/>
              <a:ea typeface="微软雅黑" panose="020B0503020204020204" pitchFamily="34" charset="-122"/>
              <a:cs typeface="Times New Roman" pitchFamily="18" charset="0"/>
            </a:endParaRPr>
          </a:p>
        </p:txBody>
      </p:sp>
      <p:sp>
        <p:nvSpPr>
          <p:cNvPr id="24" name="圆角矩形 23"/>
          <p:cNvSpPr/>
          <p:nvPr/>
        </p:nvSpPr>
        <p:spPr>
          <a:xfrm>
            <a:off x="5450443" y="2984955"/>
            <a:ext cx="121221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Lợi ích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25" name="圆角矩形 24"/>
          <p:cNvSpPr/>
          <p:nvPr/>
        </p:nvSpPr>
        <p:spPr>
          <a:xfrm>
            <a:off x="5611205" y="3596944"/>
            <a:ext cx="30963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endParaRPr lang="zh-CN" altLang="en-US" sz="14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26" name="Line 21"/>
          <p:cNvSpPr>
            <a:spLocks noChangeShapeType="1"/>
          </p:cNvSpPr>
          <p:nvPr/>
        </p:nvSpPr>
        <p:spPr bwMode="auto">
          <a:xfrm flipH="1" flipV="1">
            <a:off x="5476205" y="3275410"/>
            <a:ext cx="3314790"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7" name="圆角矩形 26"/>
          <p:cNvSpPr/>
          <p:nvPr/>
        </p:nvSpPr>
        <p:spPr>
          <a:xfrm>
            <a:off x="5286380" y="3286130"/>
            <a:ext cx="3704308" cy="1931401"/>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20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Sử dụng giao diện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đồ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họa thân thiện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giúp người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điều khiển học hỏi nhanh chóng,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giảm chi phí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học tập</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20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Các báo cáo được cung cấp làm cơ sở để hỗ trợ việc quản lý kinh doanh.</a:t>
            </a:r>
            <a:endParaRPr lang="zh-CN" altLang="en-US"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grpSp>
        <p:nvGrpSpPr>
          <p:cNvPr id="28" name="Group 2"/>
          <p:cNvGrpSpPr>
            <a:grpSpLocks/>
          </p:cNvGrpSpPr>
          <p:nvPr/>
        </p:nvGrpSpPr>
        <p:grpSpPr bwMode="auto">
          <a:xfrm>
            <a:off x="778978" y="1455768"/>
            <a:ext cx="3512179" cy="2359185"/>
            <a:chOff x="1181" y="1344"/>
            <a:chExt cx="2677" cy="1978"/>
          </a:xfrm>
        </p:grpSpPr>
        <p:sp>
          <p:nvSpPr>
            <p:cNvPr id="29" name="Arc 11"/>
            <p:cNvSpPr>
              <a:spLocks/>
            </p:cNvSpPr>
            <p:nvPr/>
          </p:nvSpPr>
          <p:spPr bwMode="auto">
            <a:xfrm rot="21260239">
              <a:off x="1431" y="1344"/>
              <a:ext cx="1407" cy="1286"/>
            </a:xfrm>
            <a:custGeom>
              <a:avLst/>
              <a:gdLst>
                <a:gd name="T0" fmla="*/ 0 w 14464"/>
                <a:gd name="T1" fmla="*/ 24198 h 20295"/>
                <a:gd name="T2" fmla="*/ 91518 w 14464"/>
                <a:gd name="T3" fmla="*/ 0 h 20295"/>
                <a:gd name="T4" fmla="*/ 187203 w 14464"/>
                <a:gd name="T5" fmla="*/ 115472 h 20295"/>
                <a:gd name="T6" fmla="*/ 0 60000 65536"/>
                <a:gd name="T7" fmla="*/ 0 60000 65536"/>
                <a:gd name="T8" fmla="*/ 0 60000 65536"/>
                <a:gd name="T9" fmla="*/ 0 w 14464"/>
                <a:gd name="T10" fmla="*/ 0 h 20295"/>
                <a:gd name="T11" fmla="*/ 14464 w 14464"/>
                <a:gd name="T12" fmla="*/ 20295 h 20295"/>
              </a:gdLst>
              <a:ahLst/>
              <a:cxnLst>
                <a:cxn ang="T6">
                  <a:pos x="T0" y="T1"/>
                </a:cxn>
                <a:cxn ang="T7">
                  <a:pos x="T2" y="T3"/>
                </a:cxn>
                <a:cxn ang="T8">
                  <a:pos x="T4" y="T5"/>
                </a:cxn>
              </a:cxnLst>
              <a:rect l="T9" t="T10" r="T11" b="T12"/>
              <a:pathLst>
                <a:path w="14464" h="20295" fill="none" extrusionOk="0">
                  <a:moveTo>
                    <a:pt x="-1" y="4252"/>
                  </a:moveTo>
                  <a:cubicBezTo>
                    <a:pt x="2061" y="2393"/>
                    <a:pt x="4462" y="949"/>
                    <a:pt x="7070" y="-1"/>
                  </a:cubicBezTo>
                </a:path>
                <a:path w="14464" h="20295" stroke="0" extrusionOk="0">
                  <a:moveTo>
                    <a:pt x="-1" y="4252"/>
                  </a:moveTo>
                  <a:cubicBezTo>
                    <a:pt x="2061" y="2393"/>
                    <a:pt x="4462" y="949"/>
                    <a:pt x="7070" y="-1"/>
                  </a:cubicBezTo>
                  <a:lnTo>
                    <a:pt x="14464" y="20295"/>
                  </a:lnTo>
                  <a:close/>
                </a:path>
              </a:pathLst>
            </a:custGeom>
            <a:noFill/>
            <a:ln w="38100">
              <a:solidFill>
                <a:srgbClr val="CC0000"/>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0" name="Arc 39"/>
            <p:cNvSpPr>
              <a:spLocks/>
            </p:cNvSpPr>
            <p:nvPr/>
          </p:nvSpPr>
          <p:spPr bwMode="auto">
            <a:xfrm rot="20167828">
              <a:off x="1181" y="2297"/>
              <a:ext cx="2363" cy="1025"/>
            </a:xfrm>
            <a:custGeom>
              <a:avLst/>
              <a:gdLst>
                <a:gd name="T0" fmla="*/ 48011 w 21600"/>
                <a:gd name="T1" fmla="*/ 72760 h 12802"/>
                <a:gd name="T2" fmla="*/ 142 w 21600"/>
                <a:gd name="T3" fmla="*/ 0 h 12802"/>
                <a:gd name="T4" fmla="*/ 279753 w 21600"/>
                <a:gd name="T5" fmla="*/ 3990 h 12802"/>
                <a:gd name="T6" fmla="*/ 0 60000 65536"/>
                <a:gd name="T7" fmla="*/ 0 60000 65536"/>
                <a:gd name="T8" fmla="*/ 0 60000 65536"/>
                <a:gd name="T9" fmla="*/ 0 w 21600"/>
                <a:gd name="T10" fmla="*/ 0 h 12802"/>
                <a:gd name="T11" fmla="*/ 21600 w 21600"/>
                <a:gd name="T12" fmla="*/ 12802 h 12802"/>
              </a:gdLst>
              <a:ahLst/>
              <a:cxnLst>
                <a:cxn ang="T6">
                  <a:pos x="T0" y="T1"/>
                </a:cxn>
                <a:cxn ang="T7">
                  <a:pos x="T2" y="T3"/>
                </a:cxn>
                <a:cxn ang="T8">
                  <a:pos x="T4" y="T5"/>
                </a:cxn>
              </a:cxnLst>
              <a:rect l="T9" t="T10" r="T11" b="T12"/>
              <a:pathLst>
                <a:path w="21600" h="12802" fill="none" extrusionOk="0">
                  <a:moveTo>
                    <a:pt x="3707" y="12801"/>
                  </a:moveTo>
                  <a:cubicBezTo>
                    <a:pt x="1291" y="9229"/>
                    <a:pt x="0" y="5014"/>
                    <a:pt x="0" y="702"/>
                  </a:cubicBezTo>
                  <a:cubicBezTo>
                    <a:pt x="-1" y="467"/>
                    <a:pt x="3" y="233"/>
                    <a:pt x="11" y="0"/>
                  </a:cubicBezTo>
                </a:path>
                <a:path w="21600" h="12802" stroke="0" extrusionOk="0">
                  <a:moveTo>
                    <a:pt x="3707" y="12801"/>
                  </a:moveTo>
                  <a:cubicBezTo>
                    <a:pt x="1291" y="9229"/>
                    <a:pt x="0" y="5014"/>
                    <a:pt x="0" y="702"/>
                  </a:cubicBezTo>
                  <a:cubicBezTo>
                    <a:pt x="-1" y="467"/>
                    <a:pt x="3" y="233"/>
                    <a:pt x="11" y="0"/>
                  </a:cubicBezTo>
                  <a:lnTo>
                    <a:pt x="21600" y="702"/>
                  </a:lnTo>
                  <a:close/>
                </a:path>
              </a:pathLst>
            </a:custGeom>
            <a:noFill/>
            <a:ln w="38100">
              <a:solidFill>
                <a:srgbClr val="CC0000"/>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3" name="Arc 42"/>
            <p:cNvSpPr>
              <a:spLocks/>
            </p:cNvSpPr>
            <p:nvPr/>
          </p:nvSpPr>
          <p:spPr bwMode="auto">
            <a:xfrm rot="325420">
              <a:off x="2435" y="1361"/>
              <a:ext cx="1423" cy="1233"/>
            </a:xfrm>
            <a:custGeom>
              <a:avLst/>
              <a:gdLst>
                <a:gd name="T0" fmla="*/ 84082 w 13214"/>
                <a:gd name="T1" fmla="*/ 0 h 20600"/>
                <a:gd name="T2" fmla="*/ 170986 w 13214"/>
                <a:gd name="T3" fmla="*/ 19979 h 20600"/>
                <a:gd name="T4" fmla="*/ 0 w 13214"/>
                <a:gd name="T5" fmla="*/ 117158 h 20600"/>
                <a:gd name="T6" fmla="*/ 0 60000 65536"/>
                <a:gd name="T7" fmla="*/ 0 60000 65536"/>
                <a:gd name="T8" fmla="*/ 0 60000 65536"/>
                <a:gd name="T9" fmla="*/ 0 w 13214"/>
                <a:gd name="T10" fmla="*/ 0 h 20600"/>
                <a:gd name="T11" fmla="*/ 13214 w 13214"/>
                <a:gd name="T12" fmla="*/ 20600 h 20600"/>
              </a:gdLst>
              <a:ahLst/>
              <a:cxnLst>
                <a:cxn ang="T6">
                  <a:pos x="T0" y="T1"/>
                </a:cxn>
                <a:cxn ang="T7">
                  <a:pos x="T2" y="T3"/>
                </a:cxn>
                <a:cxn ang="T8">
                  <a:pos x="T4" y="T5"/>
                </a:cxn>
              </a:cxnLst>
              <a:rect l="T9" t="T10" r="T11" b="T12"/>
              <a:pathLst>
                <a:path w="13214" h="20600" fill="none" extrusionOk="0">
                  <a:moveTo>
                    <a:pt x="6497" y="0"/>
                  </a:moveTo>
                  <a:cubicBezTo>
                    <a:pt x="8926" y="766"/>
                    <a:pt x="11199" y="1955"/>
                    <a:pt x="13213" y="3513"/>
                  </a:cubicBezTo>
                </a:path>
                <a:path w="13214" h="20600" stroke="0" extrusionOk="0">
                  <a:moveTo>
                    <a:pt x="6497" y="0"/>
                  </a:moveTo>
                  <a:cubicBezTo>
                    <a:pt x="8926" y="766"/>
                    <a:pt x="11199" y="1955"/>
                    <a:pt x="13213" y="3513"/>
                  </a:cubicBezTo>
                  <a:lnTo>
                    <a:pt x="0" y="20600"/>
                  </a:lnTo>
                  <a:close/>
                </a:path>
              </a:pathLst>
            </a:custGeom>
            <a:noFill/>
            <a:ln w="38100">
              <a:solidFill>
                <a:srgbClr val="CC0000"/>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sp>
        <p:nvSpPr>
          <p:cNvPr id="34" name="Oval 12"/>
          <p:cNvSpPr>
            <a:spLocks noChangeArrowheads="1"/>
          </p:cNvSpPr>
          <p:nvPr/>
        </p:nvSpPr>
        <p:spPr bwMode="auto">
          <a:xfrm>
            <a:off x="683568" y="1491630"/>
            <a:ext cx="4083848" cy="2707458"/>
          </a:xfrm>
          <a:prstGeom prst="ellipse">
            <a:avLst/>
          </a:prstGeom>
          <a:gradFill rotWithShape="1">
            <a:gsLst>
              <a:gs pos="0">
                <a:srgbClr val="CC0000"/>
              </a:gs>
              <a:gs pos="100000">
                <a:srgbClr val="800000"/>
              </a:gs>
            </a:gsLst>
            <a:lin ang="5400000" scaled="1"/>
          </a:gradFill>
          <a:ln>
            <a:noFill/>
          </a:ln>
          <a:extLst>
            <a:ext uri="{91240B29-F687-4F45-9708-019B960494DF}">
              <a14:hiddenLine xmlns:a14="http://schemas.microsoft.com/office/drawing/2010/main" xmlns="" w="12700" algn="ctr">
                <a:solidFill>
                  <a:srgbClr val="000000"/>
                </a:solidFill>
                <a:round/>
                <a:headEnd/>
                <a:tailEnd/>
              </a14:hiddenLine>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5" name="Oval 13"/>
          <p:cNvSpPr>
            <a:spLocks noChangeArrowheads="1"/>
          </p:cNvSpPr>
          <p:nvPr/>
        </p:nvSpPr>
        <p:spPr bwMode="auto">
          <a:xfrm>
            <a:off x="788726" y="1521163"/>
            <a:ext cx="3875122" cy="2462951"/>
          </a:xfrm>
          <a:prstGeom prst="ellipse">
            <a:avLst/>
          </a:prstGeom>
          <a:solidFill>
            <a:schemeClr val="bg1"/>
          </a:solidFill>
          <a:ln>
            <a:noFill/>
          </a:ln>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zh-CN" b="1">
              <a:solidFill>
                <a:srgbClr val="000000"/>
              </a:solidFill>
              <a:ea typeface="微软雅黑" panose="020B0503020204020204" pitchFamily="34" charset="-122"/>
            </a:endParaRPr>
          </a:p>
        </p:txBody>
      </p:sp>
      <p:grpSp>
        <p:nvGrpSpPr>
          <p:cNvPr id="53" name="Group 105"/>
          <p:cNvGrpSpPr>
            <a:grpSpLocks/>
          </p:cNvGrpSpPr>
          <p:nvPr/>
        </p:nvGrpSpPr>
        <p:grpSpPr bwMode="auto">
          <a:xfrm>
            <a:off x="222044" y="2167133"/>
            <a:ext cx="1041271" cy="1124697"/>
            <a:chOff x="3976" y="1297"/>
            <a:chExt cx="1162" cy="1141"/>
          </a:xfrm>
        </p:grpSpPr>
        <p:sp>
          <p:nvSpPr>
            <p:cNvPr id="54" name="Oval 48"/>
            <p:cNvSpPr>
              <a:spLocks noChangeArrowheads="1"/>
            </p:cNvSpPr>
            <p:nvPr/>
          </p:nvSpPr>
          <p:spPr bwMode="auto">
            <a:xfrm>
              <a:off x="3976" y="1946"/>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5" name="Oval 52"/>
            <p:cNvSpPr>
              <a:spLocks noChangeArrowheads="1"/>
            </p:cNvSpPr>
            <p:nvPr/>
          </p:nvSpPr>
          <p:spPr bwMode="gray">
            <a:xfrm>
              <a:off x="4000" y="1297"/>
              <a:ext cx="1085" cy="978"/>
            </a:xfrm>
            <a:prstGeom prst="ellipse">
              <a:avLst/>
            </a:prstGeom>
            <a:gradFill rotWithShape="1">
              <a:gsLst>
                <a:gs pos="0">
                  <a:srgbClr val="F8F8F8"/>
                </a:gs>
                <a:gs pos="100000">
                  <a:srgbClr val="C0C0C0"/>
                </a:gs>
              </a:gsLst>
              <a:lin ang="2700000" scaled="1"/>
            </a:gradFill>
            <a:ln w="9525" algn="ctr">
              <a:solidFill>
                <a:srgbClr val="969696"/>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Đưa video </a:t>
              </a:r>
            </a:p>
            <a:p>
              <a:pPr algn="ctr" eaLnBrk="1" fontAlgn="base" hangingPunct="1">
                <a:spcBef>
                  <a:spcPct val="0"/>
                </a:spcBef>
                <a:spcAft>
                  <a:spcPct val="0"/>
                </a:spcAft>
              </a:pPr>
              <a:r>
                <a:rPr lang="en-US" altLang="zh-CN" sz="1100" b="1" smtClean="0">
                  <a:solidFill>
                    <a:schemeClr val="tx1">
                      <a:lumMod val="75000"/>
                      <a:lumOff val="25000"/>
                    </a:schemeClr>
                  </a:solidFill>
                  <a:ea typeface="微软雅黑" panose="020B0503020204020204" pitchFamily="34" charset="-122"/>
                </a:rPr>
                <a:t>lên</a:t>
              </a:r>
              <a:endParaRPr lang="en-US" altLang="zh-CN" sz="1100" b="1" dirty="0">
                <a:solidFill>
                  <a:schemeClr val="tx1">
                    <a:lumMod val="75000"/>
                    <a:lumOff val="25000"/>
                  </a:schemeClr>
                </a:solidFill>
                <a:ea typeface="微软雅黑" panose="020B0503020204020204" pitchFamily="34" charset="-122"/>
              </a:endParaRPr>
            </a:p>
            <a:p>
              <a:pPr algn="ctr" eaLnBrk="1" fontAlgn="base" hangingPunct="1">
                <a:spcBef>
                  <a:spcPct val="0"/>
                </a:spcBef>
                <a:spcAft>
                  <a:spcPct val="0"/>
                </a:spcAft>
              </a:pPr>
              <a:r>
                <a:rPr lang="en-US" altLang="zh-CN" sz="1100" b="1" dirty="0">
                  <a:solidFill>
                    <a:schemeClr val="tx1">
                      <a:lumMod val="75000"/>
                      <a:lumOff val="25000"/>
                    </a:schemeClr>
                  </a:solidFill>
                  <a:ea typeface="微软雅黑" panose="020B0503020204020204" pitchFamily="34" charset="-122"/>
                </a:rPr>
                <a:t>Video</a:t>
              </a:r>
              <a:r>
                <a:rPr lang="en-US" altLang="zh-CN" sz="1100" b="1" dirty="0" smtClean="0">
                  <a:solidFill>
                    <a:srgbClr val="000000"/>
                  </a:solidFill>
                  <a:ea typeface="微软雅黑" panose="020B0503020204020204" pitchFamily="34" charset="-122"/>
                </a:rPr>
                <a:t> </a:t>
              </a:r>
              <a:r>
                <a:rPr lang="en-US" altLang="zh-CN" sz="1100" b="1" dirty="0">
                  <a:solidFill>
                    <a:schemeClr val="tx1">
                      <a:lumMod val="75000"/>
                      <a:lumOff val="25000"/>
                    </a:schemeClr>
                  </a:solidFill>
                  <a:ea typeface="微软雅黑" panose="020B0503020204020204" pitchFamily="34" charset="-122"/>
                </a:rPr>
                <a:t>Wall</a:t>
              </a:r>
              <a:endParaRPr lang="zh-CN" altLang="en-US" sz="1100" b="1" dirty="0">
                <a:solidFill>
                  <a:schemeClr val="tx1">
                    <a:lumMod val="75000"/>
                    <a:lumOff val="25000"/>
                  </a:schemeClr>
                </a:solidFill>
                <a:ea typeface="微软雅黑" panose="020B0503020204020204" pitchFamily="34" charset="-122"/>
              </a:endParaRPr>
            </a:p>
          </p:txBody>
        </p:sp>
        <p:pic>
          <p:nvPicPr>
            <p:cNvPr id="56" name="Picture 53" descr="Pictur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7" name="Group 54"/>
            <p:cNvGrpSpPr>
              <a:grpSpLocks/>
            </p:cNvGrpSpPr>
            <p:nvPr/>
          </p:nvGrpSpPr>
          <p:grpSpPr bwMode="auto">
            <a:xfrm rot="-1297425" flipH="1" flipV="1">
              <a:off x="3990" y="2063"/>
              <a:ext cx="850" cy="204"/>
              <a:chOff x="2532" y="1051"/>
              <a:chExt cx="893" cy="246"/>
            </a:xfrm>
          </p:grpSpPr>
          <p:grpSp>
            <p:nvGrpSpPr>
              <p:cNvPr id="58" name="Group 55"/>
              <p:cNvGrpSpPr>
                <a:grpSpLocks/>
              </p:cNvGrpSpPr>
              <p:nvPr/>
            </p:nvGrpSpPr>
            <p:grpSpPr bwMode="auto">
              <a:xfrm>
                <a:off x="2532" y="1051"/>
                <a:ext cx="743" cy="185"/>
                <a:chOff x="1565" y="2568"/>
                <a:chExt cx="1118" cy="279"/>
              </a:xfrm>
            </p:grpSpPr>
            <p:sp>
              <p:nvSpPr>
                <p:cNvPr id="64"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5"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6"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7"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59" name="Group 60"/>
              <p:cNvGrpSpPr>
                <a:grpSpLocks/>
              </p:cNvGrpSpPr>
              <p:nvPr/>
            </p:nvGrpSpPr>
            <p:grpSpPr bwMode="auto">
              <a:xfrm rot="1353540">
                <a:off x="2682" y="1111"/>
                <a:ext cx="743" cy="186"/>
                <a:chOff x="1565" y="2568"/>
                <a:chExt cx="1118" cy="279"/>
              </a:xfrm>
            </p:grpSpPr>
            <p:sp>
              <p:nvSpPr>
                <p:cNvPr id="60"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1"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2"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3"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grpSp>
      <p:grpSp>
        <p:nvGrpSpPr>
          <p:cNvPr id="68" name="Group 121"/>
          <p:cNvGrpSpPr>
            <a:grpSpLocks/>
          </p:cNvGrpSpPr>
          <p:nvPr/>
        </p:nvGrpSpPr>
        <p:grpSpPr bwMode="auto">
          <a:xfrm>
            <a:off x="3923928" y="2250085"/>
            <a:ext cx="1297197" cy="1257769"/>
            <a:chOff x="3833" y="1344"/>
            <a:chExt cx="1162" cy="1127"/>
          </a:xfrm>
        </p:grpSpPr>
        <p:sp>
          <p:nvSpPr>
            <p:cNvPr id="69" name="Oval 48"/>
            <p:cNvSpPr>
              <a:spLocks noChangeArrowheads="1"/>
            </p:cNvSpPr>
            <p:nvPr/>
          </p:nvSpPr>
          <p:spPr bwMode="auto">
            <a:xfrm>
              <a:off x="3833" y="1979"/>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70" name="Oval 52"/>
            <p:cNvSpPr>
              <a:spLocks noChangeArrowheads="1"/>
            </p:cNvSpPr>
            <p:nvPr/>
          </p:nvSpPr>
          <p:spPr bwMode="gray">
            <a:xfrm>
              <a:off x="3921" y="1344"/>
              <a:ext cx="986" cy="978"/>
            </a:xfrm>
            <a:prstGeom prst="ellipse">
              <a:avLst/>
            </a:prstGeom>
            <a:gradFill rotWithShape="1">
              <a:gsLst>
                <a:gs pos="0">
                  <a:srgbClr val="F8F8F8"/>
                </a:gs>
                <a:gs pos="100000">
                  <a:srgbClr val="C0C0C0"/>
                </a:gs>
              </a:gsLst>
              <a:lin ang="2700000" scaled="1"/>
            </a:gradFill>
            <a:ln w="9525" algn="ctr">
              <a:solidFill>
                <a:srgbClr val="969696"/>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Báo cáo</a:t>
              </a:r>
            </a:p>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Khác nhau</a:t>
              </a:r>
            </a:p>
          </p:txBody>
        </p:sp>
        <p:pic>
          <p:nvPicPr>
            <p:cNvPr id="71" name="Picture 53" descr="Pictur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2" name="Group 54"/>
            <p:cNvGrpSpPr>
              <a:grpSpLocks/>
            </p:cNvGrpSpPr>
            <p:nvPr/>
          </p:nvGrpSpPr>
          <p:grpSpPr bwMode="auto">
            <a:xfrm rot="-1297425" flipH="1" flipV="1">
              <a:off x="3990" y="2063"/>
              <a:ext cx="850" cy="204"/>
              <a:chOff x="2532" y="1051"/>
              <a:chExt cx="893" cy="246"/>
            </a:xfrm>
          </p:grpSpPr>
          <p:grpSp>
            <p:nvGrpSpPr>
              <p:cNvPr id="73" name="Group 55"/>
              <p:cNvGrpSpPr>
                <a:grpSpLocks/>
              </p:cNvGrpSpPr>
              <p:nvPr/>
            </p:nvGrpSpPr>
            <p:grpSpPr bwMode="auto">
              <a:xfrm>
                <a:off x="2532" y="1051"/>
                <a:ext cx="743" cy="185"/>
                <a:chOff x="1565" y="2568"/>
                <a:chExt cx="1118" cy="279"/>
              </a:xfrm>
            </p:grpSpPr>
            <p:sp>
              <p:nvSpPr>
                <p:cNvPr id="79"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80"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81"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82"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74" name="Group 60"/>
              <p:cNvGrpSpPr>
                <a:grpSpLocks/>
              </p:cNvGrpSpPr>
              <p:nvPr/>
            </p:nvGrpSpPr>
            <p:grpSpPr bwMode="auto">
              <a:xfrm rot="1353540">
                <a:off x="2682" y="1111"/>
                <a:ext cx="743" cy="186"/>
                <a:chOff x="1565" y="2568"/>
                <a:chExt cx="1118" cy="279"/>
              </a:xfrm>
            </p:grpSpPr>
            <p:sp>
              <p:nvSpPr>
                <p:cNvPr id="75"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76"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77"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78"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grpSp>
      <p:sp>
        <p:nvSpPr>
          <p:cNvPr id="118" name="圆角矩形 117"/>
          <p:cNvSpPr/>
          <p:nvPr/>
        </p:nvSpPr>
        <p:spPr>
          <a:xfrm>
            <a:off x="5444676" y="964951"/>
            <a:ext cx="1296144"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Điểm mạnh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9" name="Line 21"/>
          <p:cNvSpPr>
            <a:spLocks noChangeShapeType="1"/>
          </p:cNvSpPr>
          <p:nvPr/>
        </p:nvSpPr>
        <p:spPr bwMode="auto">
          <a:xfrm flipH="1" flipV="1">
            <a:off x="5450442" y="1273642"/>
            <a:ext cx="3340553"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20" name="圆角矩形 119"/>
          <p:cNvSpPr/>
          <p:nvPr/>
        </p:nvSpPr>
        <p:spPr>
          <a:xfrm>
            <a:off x="5356394" y="1242291"/>
            <a:ext cx="3434602" cy="174266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20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Hiển thị tất cả nút hoạt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động trên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giao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diện trực tiếp thay cho việc sử dụng menu</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20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Kiểm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soát và báo động, hiển thị trực quan trên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bản đồ điện tử</a:t>
            </a:r>
          </a:p>
          <a:p>
            <a:pPr marL="171450" indent="-171450">
              <a:lnSpc>
                <a:spcPct val="120000"/>
              </a:lnSpc>
              <a:spcAft>
                <a:spcPts val="20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Hỗ trợ đưa video lên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trên Video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W</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all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bằng nhiều cách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khác nhau. Cho góc độ quan sát tốt nhất khi cấu hình và giám sát.</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15362"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3143240" y="1785932"/>
            <a:ext cx="968182" cy="12748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7" name="Text Box 13"/>
          <p:cNvSpPr txBox="1">
            <a:spLocks noChangeArrowheads="1"/>
          </p:cNvSpPr>
          <p:nvPr/>
        </p:nvSpPr>
        <p:spPr bwMode="auto">
          <a:xfrm>
            <a:off x="1142976" y="2643188"/>
            <a:ext cx="23217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latinLnBrk="1" hangingPunct="1"/>
            <a:r>
              <a:rPr kumimoji="1" lang="en-US" altLang="zh-CN" sz="2000" b="1" dirty="0" smtClean="0">
                <a:solidFill>
                  <a:srgbClr val="C00000"/>
                </a:solidFill>
                <a:ea typeface="微软雅黑" panose="020B0503020204020204" pitchFamily="34" charset="-122"/>
                <a:cs typeface="Arial" panose="020B0604020202020204" pitchFamily="34" charset="0"/>
              </a:rPr>
              <a:t>Chúng ta được </a:t>
            </a:r>
          </a:p>
          <a:p>
            <a:pPr algn="ctr" eaLnBrk="1" latinLnBrk="1" hangingPunct="1"/>
            <a:r>
              <a:rPr kumimoji="1" lang="en-US" altLang="zh-CN" sz="2000" b="1" dirty="0" smtClean="0">
                <a:solidFill>
                  <a:srgbClr val="C00000"/>
                </a:solidFill>
                <a:ea typeface="微软雅黑" panose="020B0503020204020204" pitchFamily="34" charset="-122"/>
                <a:cs typeface="Arial" panose="020B0604020202020204" pitchFamily="34" charset="0"/>
              </a:rPr>
              <a:t>t</a:t>
            </a:r>
            <a:r>
              <a:rPr kumimoji="1" lang="en-US" altLang="zh-CN" sz="2000" b="1" smtClean="0">
                <a:solidFill>
                  <a:srgbClr val="C00000"/>
                </a:solidFill>
                <a:ea typeface="微软雅黑" panose="020B0503020204020204" pitchFamily="34" charset="-122"/>
                <a:cs typeface="Arial" panose="020B0604020202020204" pitchFamily="34" charset="0"/>
              </a:rPr>
              <a:t>rợ </a:t>
            </a:r>
            <a:r>
              <a:rPr kumimoji="1" lang="en-US" altLang="zh-CN" sz="2000" b="1" dirty="0" smtClean="0">
                <a:solidFill>
                  <a:srgbClr val="C00000"/>
                </a:solidFill>
                <a:ea typeface="微软雅黑" panose="020B0503020204020204" pitchFamily="34" charset="-122"/>
                <a:cs typeface="Arial" panose="020B0604020202020204" pitchFamily="34" charset="0"/>
              </a:rPr>
              <a:t>giúp </a:t>
            </a:r>
            <a:r>
              <a:rPr kumimoji="1" lang="en-US" altLang="zh-CN" sz="2000" b="1" smtClean="0">
                <a:solidFill>
                  <a:srgbClr val="C00000"/>
                </a:solidFill>
                <a:ea typeface="微软雅黑" panose="020B0503020204020204" pitchFamily="34" charset="-122"/>
                <a:cs typeface="Arial" panose="020B0604020202020204" pitchFamily="34" charset="0"/>
              </a:rPr>
              <a:t>thế nào ?</a:t>
            </a:r>
            <a:endParaRPr kumimoji="1" lang="zh-CN" altLang="en-US" sz="2000" b="1" dirty="0">
              <a:solidFill>
                <a:srgbClr val="C00000"/>
              </a:solidFill>
              <a:ea typeface="微软雅黑" panose="020B0503020204020204" pitchFamily="34" charset="-122"/>
              <a:cs typeface="Arial" panose="020B0604020202020204" pitchFamily="34" charset="0"/>
            </a:endParaRPr>
          </a:p>
        </p:txBody>
      </p:sp>
      <p:grpSp>
        <p:nvGrpSpPr>
          <p:cNvPr id="83" name="Group 136"/>
          <p:cNvGrpSpPr>
            <a:grpSpLocks/>
          </p:cNvGrpSpPr>
          <p:nvPr/>
        </p:nvGrpSpPr>
        <p:grpSpPr bwMode="auto">
          <a:xfrm>
            <a:off x="1979712" y="3690232"/>
            <a:ext cx="1297197" cy="1257769"/>
            <a:chOff x="3833" y="1344"/>
            <a:chExt cx="1162" cy="1127"/>
          </a:xfrm>
        </p:grpSpPr>
        <p:sp>
          <p:nvSpPr>
            <p:cNvPr id="84" name="Oval 48"/>
            <p:cNvSpPr>
              <a:spLocks noChangeArrowheads="1"/>
            </p:cNvSpPr>
            <p:nvPr/>
          </p:nvSpPr>
          <p:spPr bwMode="auto">
            <a:xfrm>
              <a:off x="3833" y="1979"/>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85" name="Oval 52"/>
            <p:cNvSpPr>
              <a:spLocks noChangeArrowheads="1"/>
            </p:cNvSpPr>
            <p:nvPr/>
          </p:nvSpPr>
          <p:spPr bwMode="gray">
            <a:xfrm>
              <a:off x="3921" y="1344"/>
              <a:ext cx="986" cy="978"/>
            </a:xfrm>
            <a:prstGeom prst="ellipse">
              <a:avLst/>
            </a:prstGeom>
            <a:gradFill rotWithShape="1">
              <a:gsLst>
                <a:gs pos="0">
                  <a:srgbClr val="E20000"/>
                </a:gs>
                <a:gs pos="100000">
                  <a:srgbClr val="800000"/>
                </a:gs>
              </a:gsLst>
              <a:lin ang="2700000" scaled="1"/>
            </a:gradFill>
            <a:ln w="9525" algn="ctr">
              <a:solidFill>
                <a:srgbClr val="CC0000"/>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defRPr/>
              </a:pPr>
              <a:r>
                <a:rPr lang="en-US" altLang="zh-CN" sz="1100" b="1" kern="0" dirty="0" smtClean="0">
                  <a:solidFill>
                    <a:srgbClr val="FFFFFF"/>
                  </a:solidFill>
                  <a:ea typeface="微软雅黑" panose="020B0503020204020204" pitchFamily="34" charset="-122"/>
                </a:rPr>
                <a:t>Giao diện </a:t>
              </a:r>
            </a:p>
            <a:p>
              <a:pPr algn="ctr" eaLnBrk="1" fontAlgn="base" hangingPunct="1">
                <a:spcBef>
                  <a:spcPct val="0"/>
                </a:spcBef>
                <a:spcAft>
                  <a:spcPct val="0"/>
                </a:spcAft>
                <a:defRPr/>
              </a:pPr>
              <a:r>
                <a:rPr lang="en-US" altLang="zh-CN" sz="1100" b="1" kern="0" dirty="0" smtClean="0">
                  <a:solidFill>
                    <a:srgbClr val="FFFFFF"/>
                  </a:solidFill>
                  <a:ea typeface="微软雅黑" panose="020B0503020204020204" pitchFamily="34" charset="-122"/>
                </a:rPr>
                <a:t>được sắp xếp </a:t>
              </a:r>
            </a:p>
            <a:p>
              <a:pPr algn="ctr" eaLnBrk="1" fontAlgn="base" hangingPunct="1">
                <a:spcBef>
                  <a:spcPct val="0"/>
                </a:spcBef>
                <a:spcAft>
                  <a:spcPct val="0"/>
                </a:spcAft>
                <a:defRPr/>
              </a:pPr>
              <a:r>
                <a:rPr lang="en-US" altLang="zh-CN" sz="1100" b="1" kern="0" dirty="0" smtClean="0">
                  <a:solidFill>
                    <a:srgbClr val="FFFFFF"/>
                  </a:solidFill>
                  <a:ea typeface="微软雅黑" panose="020B0503020204020204" pitchFamily="34" charset="-122"/>
                </a:rPr>
                <a:t>hợp lý</a:t>
              </a:r>
              <a:endParaRPr kumimoji="0" lang="en-US" altLang="zh-CN" sz="1100" b="1" i="0" u="none" strike="noStrike" kern="0" cap="none" spc="0" normalizeH="0" baseline="0" noProof="0" dirty="0" smtClean="0">
                <a:ln>
                  <a:noFill/>
                </a:ln>
                <a:solidFill>
                  <a:srgbClr val="FFFFFF"/>
                </a:solidFill>
                <a:effectLst/>
                <a:uLnTx/>
                <a:uFillTx/>
                <a:latin typeface="Arial" panose="020B0604020202020204" pitchFamily="34" charset="0"/>
                <a:ea typeface="微软雅黑" panose="020B0503020204020204" pitchFamily="34" charset="-122"/>
              </a:endParaRPr>
            </a:p>
          </p:txBody>
        </p:sp>
        <p:pic>
          <p:nvPicPr>
            <p:cNvPr id="86" name="Picture 53" descr="Pictur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7" name="Group 54"/>
            <p:cNvGrpSpPr>
              <a:grpSpLocks/>
            </p:cNvGrpSpPr>
            <p:nvPr/>
          </p:nvGrpSpPr>
          <p:grpSpPr bwMode="auto">
            <a:xfrm rot="-1297425" flipH="1" flipV="1">
              <a:off x="3990" y="2063"/>
              <a:ext cx="850" cy="204"/>
              <a:chOff x="2532" y="1051"/>
              <a:chExt cx="893" cy="246"/>
            </a:xfrm>
          </p:grpSpPr>
          <p:grpSp>
            <p:nvGrpSpPr>
              <p:cNvPr id="88" name="Group 55"/>
              <p:cNvGrpSpPr>
                <a:grpSpLocks/>
              </p:cNvGrpSpPr>
              <p:nvPr/>
            </p:nvGrpSpPr>
            <p:grpSpPr bwMode="auto">
              <a:xfrm>
                <a:off x="2532" y="1051"/>
                <a:ext cx="743" cy="185"/>
                <a:chOff x="1565" y="2568"/>
                <a:chExt cx="1118" cy="279"/>
              </a:xfrm>
            </p:grpSpPr>
            <p:sp>
              <p:nvSpPr>
                <p:cNvPr id="94"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5"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6"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7"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nvGrpSpPr>
              <p:cNvPr id="89" name="Group 60"/>
              <p:cNvGrpSpPr>
                <a:grpSpLocks/>
              </p:cNvGrpSpPr>
              <p:nvPr/>
            </p:nvGrpSpPr>
            <p:grpSpPr bwMode="auto">
              <a:xfrm rot="1353540">
                <a:off x="2682" y="1111"/>
                <a:ext cx="743" cy="186"/>
                <a:chOff x="1565" y="2568"/>
                <a:chExt cx="1118" cy="279"/>
              </a:xfrm>
            </p:grpSpPr>
            <p:sp>
              <p:nvSpPr>
                <p:cNvPr id="90"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1"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2"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93"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grpSp>
        <p:nvGrpSpPr>
          <p:cNvPr id="98" name="Group 153"/>
          <p:cNvGrpSpPr>
            <a:grpSpLocks/>
          </p:cNvGrpSpPr>
          <p:nvPr/>
        </p:nvGrpSpPr>
        <p:grpSpPr bwMode="auto">
          <a:xfrm>
            <a:off x="2123728" y="1089058"/>
            <a:ext cx="1029085" cy="997541"/>
            <a:chOff x="3833" y="1344"/>
            <a:chExt cx="1162" cy="1127"/>
          </a:xfrm>
        </p:grpSpPr>
        <p:sp>
          <p:nvSpPr>
            <p:cNvPr id="99" name="Oval 48"/>
            <p:cNvSpPr>
              <a:spLocks noChangeArrowheads="1"/>
            </p:cNvSpPr>
            <p:nvPr/>
          </p:nvSpPr>
          <p:spPr bwMode="auto">
            <a:xfrm>
              <a:off x="3833" y="1979"/>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00" name="Oval 52"/>
            <p:cNvSpPr>
              <a:spLocks noChangeArrowheads="1"/>
            </p:cNvSpPr>
            <p:nvPr/>
          </p:nvSpPr>
          <p:spPr bwMode="gray">
            <a:xfrm>
              <a:off x="3921" y="1344"/>
              <a:ext cx="986" cy="978"/>
            </a:xfrm>
            <a:prstGeom prst="ellipse">
              <a:avLst/>
            </a:prstGeom>
            <a:gradFill rotWithShape="1">
              <a:gsLst>
                <a:gs pos="0">
                  <a:srgbClr val="F8F8F8"/>
                </a:gs>
                <a:gs pos="100000">
                  <a:srgbClr val="C0C0C0"/>
                </a:gs>
              </a:gsLst>
              <a:lin ang="2700000" scaled="1"/>
            </a:gradFill>
            <a:ln w="9525" algn="ctr">
              <a:solidFill>
                <a:srgbClr val="969696"/>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Bản đồ </a:t>
              </a:r>
            </a:p>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điện tử </a:t>
              </a:r>
            </a:p>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thời gian </a:t>
              </a:r>
            </a:p>
            <a:p>
              <a:pPr algn="ctr" eaLnBrk="1" fontAlgn="base" hangingPunct="1">
                <a:spcBef>
                  <a:spcPct val="0"/>
                </a:spcBef>
                <a:spcAft>
                  <a:spcPct val="0"/>
                </a:spcAft>
              </a:pPr>
              <a:r>
                <a:rPr lang="en-US" altLang="zh-CN" sz="1100" b="1" dirty="0" smtClean="0">
                  <a:solidFill>
                    <a:schemeClr val="tx1">
                      <a:lumMod val="75000"/>
                      <a:lumOff val="25000"/>
                    </a:schemeClr>
                  </a:solidFill>
                  <a:ea typeface="微软雅黑" panose="020B0503020204020204" pitchFamily="34" charset="-122"/>
                </a:rPr>
                <a:t>thực</a:t>
              </a:r>
              <a:endParaRPr lang="zh-CN" altLang="en-US" sz="1100" b="1" dirty="0">
                <a:solidFill>
                  <a:schemeClr val="tx1">
                    <a:lumMod val="75000"/>
                    <a:lumOff val="25000"/>
                  </a:schemeClr>
                </a:solidFill>
                <a:ea typeface="微软雅黑" panose="020B0503020204020204" pitchFamily="34" charset="-122"/>
              </a:endParaRPr>
            </a:p>
          </p:txBody>
        </p:sp>
        <p:pic>
          <p:nvPicPr>
            <p:cNvPr id="101" name="Picture 53" descr="Pictur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 name="Group 54"/>
            <p:cNvGrpSpPr>
              <a:grpSpLocks/>
            </p:cNvGrpSpPr>
            <p:nvPr/>
          </p:nvGrpSpPr>
          <p:grpSpPr bwMode="auto">
            <a:xfrm rot="-1297425" flipH="1" flipV="1">
              <a:off x="3990" y="2063"/>
              <a:ext cx="850" cy="204"/>
              <a:chOff x="2532" y="1051"/>
              <a:chExt cx="893" cy="246"/>
            </a:xfrm>
          </p:grpSpPr>
          <p:grpSp>
            <p:nvGrpSpPr>
              <p:cNvPr id="103" name="Group 55"/>
              <p:cNvGrpSpPr>
                <a:grpSpLocks/>
              </p:cNvGrpSpPr>
              <p:nvPr/>
            </p:nvGrpSpPr>
            <p:grpSpPr bwMode="auto">
              <a:xfrm>
                <a:off x="2532" y="1051"/>
                <a:ext cx="743" cy="185"/>
                <a:chOff x="1565" y="2568"/>
                <a:chExt cx="1118" cy="279"/>
              </a:xfrm>
            </p:grpSpPr>
            <p:sp>
              <p:nvSpPr>
                <p:cNvPr id="109"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10"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11"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12"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104" name="Group 60"/>
              <p:cNvGrpSpPr>
                <a:grpSpLocks/>
              </p:cNvGrpSpPr>
              <p:nvPr/>
            </p:nvGrpSpPr>
            <p:grpSpPr bwMode="auto">
              <a:xfrm rot="1353540">
                <a:off x="2682" y="1111"/>
                <a:ext cx="743" cy="186"/>
                <a:chOff x="1565" y="2568"/>
                <a:chExt cx="1118" cy="279"/>
              </a:xfrm>
            </p:grpSpPr>
            <p:sp>
              <p:nvSpPr>
                <p:cNvPr id="105"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06"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07"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08"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grpSp>
      <p:sp>
        <p:nvSpPr>
          <p:cNvPr id="123" name="Arc 39"/>
          <p:cNvSpPr>
            <a:spLocks/>
          </p:cNvSpPr>
          <p:nvPr/>
        </p:nvSpPr>
        <p:spPr bwMode="auto">
          <a:xfrm rot="15692395">
            <a:off x="2370384" y="1967581"/>
            <a:ext cx="3100217" cy="1222531"/>
          </a:xfrm>
          <a:custGeom>
            <a:avLst/>
            <a:gdLst>
              <a:gd name="T0" fmla="*/ 48011 w 21600"/>
              <a:gd name="T1" fmla="*/ 72760 h 12802"/>
              <a:gd name="T2" fmla="*/ 142 w 21600"/>
              <a:gd name="T3" fmla="*/ 0 h 12802"/>
              <a:gd name="T4" fmla="*/ 279753 w 21600"/>
              <a:gd name="T5" fmla="*/ 3990 h 12802"/>
              <a:gd name="T6" fmla="*/ 0 60000 65536"/>
              <a:gd name="T7" fmla="*/ 0 60000 65536"/>
              <a:gd name="T8" fmla="*/ 0 60000 65536"/>
              <a:gd name="T9" fmla="*/ 0 w 21600"/>
              <a:gd name="T10" fmla="*/ 0 h 12802"/>
              <a:gd name="T11" fmla="*/ 21600 w 21600"/>
              <a:gd name="T12" fmla="*/ 12802 h 12802"/>
            </a:gdLst>
            <a:ahLst/>
            <a:cxnLst>
              <a:cxn ang="T6">
                <a:pos x="T0" y="T1"/>
              </a:cxn>
              <a:cxn ang="T7">
                <a:pos x="T2" y="T3"/>
              </a:cxn>
              <a:cxn ang="T8">
                <a:pos x="T4" y="T5"/>
              </a:cxn>
            </a:cxnLst>
            <a:rect l="T9" t="T10" r="T11" b="T12"/>
            <a:pathLst>
              <a:path w="21600" h="12802" fill="none" extrusionOk="0">
                <a:moveTo>
                  <a:pt x="3707" y="12801"/>
                </a:moveTo>
                <a:cubicBezTo>
                  <a:pt x="1291" y="9229"/>
                  <a:pt x="0" y="5014"/>
                  <a:pt x="0" y="702"/>
                </a:cubicBezTo>
                <a:cubicBezTo>
                  <a:pt x="-1" y="467"/>
                  <a:pt x="3" y="233"/>
                  <a:pt x="11" y="0"/>
                </a:cubicBezTo>
              </a:path>
              <a:path w="21600" h="12802" stroke="0" extrusionOk="0">
                <a:moveTo>
                  <a:pt x="3707" y="12801"/>
                </a:moveTo>
                <a:cubicBezTo>
                  <a:pt x="1291" y="9229"/>
                  <a:pt x="0" y="5014"/>
                  <a:pt x="0" y="702"/>
                </a:cubicBezTo>
                <a:cubicBezTo>
                  <a:pt x="-1" y="467"/>
                  <a:pt x="3" y="233"/>
                  <a:pt x="11" y="0"/>
                </a:cubicBezTo>
                <a:lnTo>
                  <a:pt x="21600" y="702"/>
                </a:lnTo>
                <a:close/>
              </a:path>
            </a:pathLst>
          </a:custGeom>
          <a:noFill/>
          <a:ln w="38100">
            <a:solidFill>
              <a:srgbClr val="CC0000"/>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xmlns="" val="3448375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2386" y="4169716"/>
            <a:ext cx="969350" cy="259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0" name="标题 1"/>
          <p:cNvSpPr txBox="1">
            <a:spLocks/>
          </p:cNvSpPr>
          <p:nvPr/>
        </p:nvSpPr>
        <p:spPr>
          <a:xfrm>
            <a:off x="376486" y="14491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C00000"/>
                </a:solidFill>
                <a:latin typeface="Times New Roman" pitchFamily="18" charset="0"/>
                <a:ea typeface="微软雅黑" panose="020B0503020204020204" pitchFamily="34" charset="-122"/>
                <a:cs typeface="Times New Roman" pitchFamily="18" charset="0"/>
              </a:rPr>
              <a:t>Dự báo và ứng phó </a:t>
            </a:r>
            <a:endParaRPr lang="en-US" altLang="zh-CN" sz="24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98" name="圆角矩形 97"/>
          <p:cNvSpPr/>
          <p:nvPr/>
        </p:nvSpPr>
        <p:spPr>
          <a:xfrm>
            <a:off x="4894400" y="987574"/>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Điểm mạnh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02" name="圆角矩形 101"/>
          <p:cNvSpPr/>
          <p:nvPr/>
        </p:nvSpPr>
        <p:spPr>
          <a:xfrm>
            <a:off x="4776126" y="2956099"/>
            <a:ext cx="3828322" cy="180294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Tương tác với hệ thống báo động khi phát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hiện các hành động khả nghi, giúp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giảm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thiểu thiệt hại</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Hiển thị bản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đồ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nhiệt là cách hỗ trợ hiệu quả, nâng cao mức độ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an ninh</a:t>
            </a:r>
          </a:p>
          <a:p>
            <a:pPr marL="171450" indent="-171450">
              <a:lnSpc>
                <a:spcPct val="120000"/>
              </a:lnSpc>
              <a:spcAft>
                <a:spcPts val="15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Sự giám sát khiến nhân viên làm việc tập trung hơn, góp phần tăng hiệu quả kinh doanh</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93" name="矩形 92"/>
          <p:cNvSpPr/>
          <p:nvPr/>
        </p:nvSpPr>
        <p:spPr>
          <a:xfrm>
            <a:off x="2088342" y="2857502"/>
            <a:ext cx="1197774" cy="674869"/>
          </a:xfrm>
          <a:prstGeom prst="rect">
            <a:avLst/>
          </a:prstGeom>
          <a:blipFill>
            <a:blip r:embed="rId4" cstate="print"/>
            <a:stretch>
              <a:fillRect/>
            </a:stretch>
          </a:blip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887694" y="3549222"/>
            <a:ext cx="1190215" cy="649368"/>
          </a:xfrm>
          <a:prstGeom prst="rect">
            <a:avLst/>
          </a:prstGeom>
          <a:blipFill>
            <a:blip r:embed="rId5" cstate="print"/>
            <a:stretch>
              <a:fillRect/>
            </a:stretch>
          </a:blip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2088341" y="3549222"/>
            <a:ext cx="1195164" cy="649368"/>
          </a:xfrm>
          <a:prstGeom prst="rect">
            <a:avLst/>
          </a:prstGeom>
          <a:blipFill>
            <a:blip r:embed="rId6" cstate="print"/>
            <a:stretch>
              <a:fillRect/>
            </a:stretch>
          </a:blip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881456" y="2857502"/>
            <a:ext cx="1190214" cy="714380"/>
          </a:xfrm>
          <a:prstGeom prst="rect">
            <a:avLst/>
          </a:prstGeom>
          <a:blipFill>
            <a:blip r:embed="rId7" cstate="print"/>
            <a:stretch>
              <a:fillRect/>
            </a:stretch>
          </a:blip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圆角矩形 98"/>
          <p:cNvSpPr/>
          <p:nvPr/>
        </p:nvSpPr>
        <p:spPr>
          <a:xfrm>
            <a:off x="4803178" y="1272862"/>
            <a:ext cx="3983663" cy="130859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Khả năng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xử lý hình ảnh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video mạnh mẽ</a:t>
            </a: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Phân tích sự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kiện khả nghi :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đột nhập,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tập trung đông người,...</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Bản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đồ nhiệt :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dự báo dựa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trên kho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dữ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liệu </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100" name="Line 21"/>
          <p:cNvSpPr>
            <a:spLocks noChangeShapeType="1"/>
          </p:cNvSpPr>
          <p:nvPr/>
        </p:nvSpPr>
        <p:spPr bwMode="auto">
          <a:xfrm flipH="1" flipV="1">
            <a:off x="4898876" y="1266711"/>
            <a:ext cx="3511604"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01" name="圆角矩形 100"/>
          <p:cNvSpPr/>
          <p:nvPr/>
        </p:nvSpPr>
        <p:spPr>
          <a:xfrm>
            <a:off x="4862501" y="2670811"/>
            <a:ext cx="2431482" cy="238965"/>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Lợi ích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03" name="Line 21"/>
          <p:cNvSpPr>
            <a:spLocks noChangeShapeType="1"/>
          </p:cNvSpPr>
          <p:nvPr/>
        </p:nvSpPr>
        <p:spPr bwMode="auto">
          <a:xfrm flipH="1" flipV="1">
            <a:off x="4862499" y="2949948"/>
            <a:ext cx="3541080"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18" name="TextBox 117"/>
          <p:cNvSpPr txBox="1"/>
          <p:nvPr/>
        </p:nvSpPr>
        <p:spPr>
          <a:xfrm>
            <a:off x="1000100" y="4500576"/>
            <a:ext cx="2143140" cy="307777"/>
          </a:xfrm>
          <a:prstGeom prst="rect">
            <a:avLst/>
          </a:prstGeom>
          <a:noFill/>
        </p:spPr>
        <p:txBody>
          <a:bodyPr wrap="square" rtlCol="0">
            <a:spAutoFit/>
          </a:bodyPr>
          <a:lstStyle/>
          <a:p>
            <a:r>
              <a:rPr lang="en-US" altLang="zh-CN" sz="1400" b="1" dirty="0" smtClean="0">
                <a:solidFill>
                  <a:srgbClr val="0070C0"/>
                </a:solidFill>
                <a:latin typeface="Arial" panose="020B0604020202020204" pitchFamily="34" charset="0"/>
                <a:cs typeface="Arial" panose="020B0604020202020204" pitchFamily="34" charset="0"/>
              </a:rPr>
              <a:t>Phân tích thông minh</a:t>
            </a:r>
            <a:endParaRPr lang="en-US" altLang="zh-CN" sz="1400" b="1" dirty="0">
              <a:solidFill>
                <a:srgbClr val="0070C0"/>
              </a:solidFill>
              <a:latin typeface="Arial" panose="020B0604020202020204" pitchFamily="34" charset="0"/>
              <a:cs typeface="Arial" panose="020B0604020202020204" pitchFamily="34" charset="0"/>
            </a:endParaRPr>
          </a:p>
        </p:txBody>
      </p:sp>
      <p:sp>
        <p:nvSpPr>
          <p:cNvPr id="22" name="圆角矩形 21"/>
          <p:cNvSpPr/>
          <p:nvPr/>
        </p:nvSpPr>
        <p:spPr>
          <a:xfrm>
            <a:off x="3084799" y="1041597"/>
            <a:ext cx="1525686" cy="1077723"/>
          </a:xfrm>
          <a:prstGeom prst="roundRect">
            <a:avLst/>
          </a:prstGeom>
          <a:blipFill>
            <a:blip r:embed="rId8"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3058157" y="1012797"/>
            <a:ext cx="1585851" cy="1126905"/>
          </a:xfrm>
          <a:prstGeom prst="round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0410" y="2279970"/>
            <a:ext cx="2643030"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lvl="0">
              <a:spcBef>
                <a:spcPct val="20000"/>
              </a:spcBef>
              <a:buClr>
                <a:srgbClr val="E1B40C"/>
              </a:buClr>
              <a:defRPr/>
            </a:pPr>
            <a:endParaRPr lang="zh-CN" altLang="en-US" sz="1200" b="0" kern="0" dirty="0">
              <a:solidFill>
                <a:srgbClr val="C00000"/>
              </a:solidFill>
              <a:latin typeface="Arial" panose="020B0604020202020204" pitchFamily="34" charset="0"/>
              <a:ea typeface="微软雅黑"/>
              <a:cs typeface="Arial" panose="020B0604020202020204" pitchFamily="34" charset="0"/>
            </a:endParaRPr>
          </a:p>
        </p:txBody>
      </p:sp>
      <p:sp>
        <p:nvSpPr>
          <p:cNvPr id="38" name="圆角矩形 37"/>
          <p:cNvSpPr/>
          <p:nvPr/>
        </p:nvSpPr>
        <p:spPr>
          <a:xfrm>
            <a:off x="395536" y="2049474"/>
            <a:ext cx="3486060" cy="820941"/>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spcBef>
                <a:spcPct val="20000"/>
              </a:spcBef>
              <a:buClr>
                <a:srgbClr val="C00000"/>
              </a:buClr>
              <a:buFont typeface="Arial" panose="020B0604020202020204" pitchFamily="34" charset="0"/>
              <a:buChar char="•"/>
              <a:defRPr/>
            </a:pPr>
            <a:r>
              <a:rPr lang="en-US" altLang="zh-CN" sz="1200" b="0" kern="0" dirty="0" smtClean="0">
                <a:solidFill>
                  <a:srgbClr val="C00000"/>
                </a:solidFill>
                <a:latin typeface="Arial" panose="020B0604020202020204" pitchFamily="34" charset="0"/>
                <a:ea typeface="微软雅黑"/>
                <a:cs typeface="Arial" panose="020B0604020202020204" pitchFamily="34" charset="0"/>
              </a:rPr>
              <a:t>Chuyển dữ liệu không có cấu trúc </a:t>
            </a:r>
          </a:p>
          <a:p>
            <a:pPr>
              <a:spcBef>
                <a:spcPct val="20000"/>
              </a:spcBef>
              <a:buClr>
                <a:srgbClr val="C00000"/>
              </a:buClr>
              <a:defRPr/>
            </a:pPr>
            <a:r>
              <a:rPr lang="en-US" altLang="zh-CN" sz="1200" b="0" kern="0" dirty="0" smtClean="0">
                <a:solidFill>
                  <a:srgbClr val="C00000"/>
                </a:solidFill>
                <a:latin typeface="Arial" panose="020B0604020202020204" pitchFamily="34" charset="0"/>
                <a:ea typeface="微软雅黑"/>
                <a:cs typeface="Arial" panose="020B0604020202020204" pitchFamily="34" charset="0"/>
              </a:rPr>
              <a:t>    thành dữ liệu có cấu trúc</a:t>
            </a:r>
            <a:endParaRPr lang="zh-CN" altLang="en-US" sz="1200" b="0" kern="0" dirty="0">
              <a:solidFill>
                <a:srgbClr val="C00000"/>
              </a:solidFill>
              <a:latin typeface="Arial" panose="020B0604020202020204" pitchFamily="34" charset="0"/>
              <a:ea typeface="微软雅黑"/>
              <a:cs typeface="Arial" panose="020B0604020202020204" pitchFamily="34" charset="0"/>
            </a:endParaRPr>
          </a:p>
          <a:p>
            <a:pPr marL="171450" lvl="0" indent="-171450">
              <a:spcBef>
                <a:spcPct val="20000"/>
              </a:spcBef>
              <a:buClr>
                <a:srgbClr val="C00000"/>
              </a:buClr>
              <a:buFont typeface="Arial" panose="020B0604020202020204" pitchFamily="34" charset="0"/>
              <a:buChar char="•"/>
              <a:defRPr/>
            </a:pPr>
            <a:r>
              <a:rPr lang="en-US" altLang="zh-CN" sz="1200" b="0" kern="0" dirty="0" smtClean="0">
                <a:solidFill>
                  <a:srgbClr val="C00000"/>
                </a:solidFill>
                <a:latin typeface="Arial" panose="020B0604020202020204" pitchFamily="34" charset="0"/>
                <a:ea typeface="微软雅黑"/>
                <a:cs typeface="Arial" panose="020B0604020202020204" pitchFamily="34" charset="0"/>
              </a:rPr>
              <a:t>Liên kết và phân tích </a:t>
            </a:r>
            <a:r>
              <a:rPr lang="en-US" altLang="zh-CN" sz="1200" b="0" kern="0" smtClean="0">
                <a:solidFill>
                  <a:srgbClr val="C00000"/>
                </a:solidFill>
                <a:latin typeface="Arial" panose="020B0604020202020204" pitchFamily="34" charset="0"/>
                <a:ea typeface="微软雅黑"/>
                <a:cs typeface="Arial" panose="020B0604020202020204" pitchFamily="34" charset="0"/>
              </a:rPr>
              <a:t>các dữ </a:t>
            </a:r>
            <a:r>
              <a:rPr lang="en-US" altLang="zh-CN" sz="1200" b="0" kern="0" dirty="0" smtClean="0">
                <a:solidFill>
                  <a:srgbClr val="C00000"/>
                </a:solidFill>
                <a:latin typeface="Arial" panose="020B0604020202020204" pitchFamily="34" charset="0"/>
                <a:ea typeface="微软雅黑"/>
                <a:cs typeface="Arial" panose="020B0604020202020204" pitchFamily="34" charset="0"/>
              </a:rPr>
              <a:t>liệu</a:t>
            </a:r>
            <a:endParaRPr lang="zh-CN" altLang="en-US" sz="1200" b="0" kern="0" dirty="0">
              <a:solidFill>
                <a:srgbClr val="C00000"/>
              </a:solidFill>
              <a:latin typeface="Arial" panose="020B0604020202020204" pitchFamily="34" charset="0"/>
              <a:ea typeface="微软雅黑"/>
              <a:cs typeface="Arial" panose="020B0604020202020204" pitchFamily="34" charset="0"/>
            </a:endParaRPr>
          </a:p>
        </p:txBody>
      </p:sp>
      <p:grpSp>
        <p:nvGrpSpPr>
          <p:cNvPr id="39" name="Group 121"/>
          <p:cNvGrpSpPr>
            <a:grpSpLocks/>
          </p:cNvGrpSpPr>
          <p:nvPr/>
        </p:nvGrpSpPr>
        <p:grpSpPr bwMode="auto">
          <a:xfrm>
            <a:off x="245434" y="771550"/>
            <a:ext cx="1297197" cy="1201969"/>
            <a:chOff x="3833" y="1344"/>
            <a:chExt cx="1162" cy="1077"/>
          </a:xfrm>
        </p:grpSpPr>
        <p:sp>
          <p:nvSpPr>
            <p:cNvPr id="41" name="Oval 48"/>
            <p:cNvSpPr>
              <a:spLocks noChangeArrowheads="1"/>
            </p:cNvSpPr>
            <p:nvPr/>
          </p:nvSpPr>
          <p:spPr bwMode="auto">
            <a:xfrm>
              <a:off x="3833" y="1929"/>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42" name="Oval 52"/>
            <p:cNvSpPr>
              <a:spLocks noChangeArrowheads="1"/>
            </p:cNvSpPr>
            <p:nvPr/>
          </p:nvSpPr>
          <p:spPr bwMode="gray">
            <a:xfrm>
              <a:off x="3921" y="1344"/>
              <a:ext cx="986" cy="978"/>
            </a:xfrm>
            <a:prstGeom prst="ellipse">
              <a:avLst/>
            </a:prstGeom>
            <a:gradFill rotWithShape="1">
              <a:gsLst>
                <a:gs pos="0">
                  <a:srgbClr val="F8F8F8"/>
                </a:gs>
                <a:gs pos="100000">
                  <a:srgbClr val="C0C0C0"/>
                </a:gs>
              </a:gsLst>
              <a:lin ang="2700000" scaled="1"/>
            </a:gradFill>
            <a:ln w="9525" algn="ctr">
              <a:solidFill>
                <a:srgbClr val="969696"/>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600" b="1" smtClean="0">
                  <a:solidFill>
                    <a:schemeClr val="tx1">
                      <a:lumMod val="75000"/>
                      <a:lumOff val="25000"/>
                    </a:schemeClr>
                  </a:solidFill>
                  <a:ea typeface="微软雅黑" panose="020B0503020204020204" pitchFamily="34" charset="-122"/>
                </a:rPr>
                <a:t>Kho </a:t>
              </a:r>
            </a:p>
            <a:p>
              <a:pPr algn="ctr" eaLnBrk="1" fontAlgn="base" hangingPunct="1">
                <a:spcBef>
                  <a:spcPct val="0"/>
                </a:spcBef>
                <a:spcAft>
                  <a:spcPct val="0"/>
                </a:spcAft>
              </a:pPr>
              <a:r>
                <a:rPr lang="en-US" altLang="zh-CN" sz="1600" b="1" smtClean="0">
                  <a:solidFill>
                    <a:schemeClr val="tx1">
                      <a:lumMod val="75000"/>
                      <a:lumOff val="25000"/>
                    </a:schemeClr>
                  </a:solidFill>
                  <a:ea typeface="微软雅黑" panose="020B0503020204020204" pitchFamily="34" charset="-122"/>
                </a:rPr>
                <a:t>dữ </a:t>
              </a:r>
              <a:r>
                <a:rPr lang="en-US" altLang="zh-CN" sz="1600" b="1" dirty="0" smtClean="0">
                  <a:solidFill>
                    <a:schemeClr val="tx1">
                      <a:lumMod val="75000"/>
                      <a:lumOff val="25000"/>
                    </a:schemeClr>
                  </a:solidFill>
                  <a:ea typeface="微软雅黑" panose="020B0503020204020204" pitchFamily="34" charset="-122"/>
                </a:rPr>
                <a:t>liệu</a:t>
              </a:r>
            </a:p>
            <a:p>
              <a:pPr algn="ctr" eaLnBrk="1" fontAlgn="base" hangingPunct="1">
                <a:spcBef>
                  <a:spcPct val="0"/>
                </a:spcBef>
                <a:spcAft>
                  <a:spcPct val="0"/>
                </a:spcAft>
              </a:pPr>
              <a:r>
                <a:rPr lang="en-US" altLang="zh-CN" sz="1600" b="1" dirty="0" smtClean="0">
                  <a:solidFill>
                    <a:schemeClr val="tx1">
                      <a:lumMod val="75000"/>
                      <a:lumOff val="25000"/>
                    </a:schemeClr>
                  </a:solidFill>
                  <a:ea typeface="微软雅黑" panose="020B0503020204020204" pitchFamily="34" charset="-122"/>
                </a:rPr>
                <a:t>l</a:t>
              </a:r>
              <a:r>
                <a:rPr lang="en-US" altLang="zh-CN" sz="1600" b="1" smtClean="0">
                  <a:solidFill>
                    <a:schemeClr val="tx1">
                      <a:lumMod val="75000"/>
                      <a:lumOff val="25000"/>
                    </a:schemeClr>
                  </a:solidFill>
                  <a:ea typeface="微软雅黑" panose="020B0503020204020204" pitchFamily="34" charset="-122"/>
                </a:rPr>
                <a:t>ớn</a:t>
              </a:r>
              <a:endParaRPr lang="zh-CN" altLang="en-US" sz="1600" b="1" dirty="0">
                <a:solidFill>
                  <a:schemeClr val="tx1">
                    <a:lumMod val="75000"/>
                    <a:lumOff val="25000"/>
                  </a:schemeClr>
                </a:solidFill>
                <a:ea typeface="微软雅黑" panose="020B0503020204020204" pitchFamily="34" charset="-122"/>
              </a:endParaRPr>
            </a:p>
          </p:txBody>
        </p:sp>
        <p:pic>
          <p:nvPicPr>
            <p:cNvPr id="43" name="Picture 53" descr="Picture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 name="Group 54"/>
            <p:cNvGrpSpPr>
              <a:grpSpLocks/>
            </p:cNvGrpSpPr>
            <p:nvPr/>
          </p:nvGrpSpPr>
          <p:grpSpPr bwMode="auto">
            <a:xfrm rot="-1297425" flipH="1" flipV="1">
              <a:off x="3990" y="2063"/>
              <a:ext cx="850" cy="204"/>
              <a:chOff x="2532" y="1051"/>
              <a:chExt cx="893" cy="246"/>
            </a:xfrm>
          </p:grpSpPr>
          <p:grpSp>
            <p:nvGrpSpPr>
              <p:cNvPr id="45" name="Group 55"/>
              <p:cNvGrpSpPr>
                <a:grpSpLocks/>
              </p:cNvGrpSpPr>
              <p:nvPr/>
            </p:nvGrpSpPr>
            <p:grpSpPr bwMode="auto">
              <a:xfrm>
                <a:off x="2532" y="1051"/>
                <a:ext cx="743" cy="185"/>
                <a:chOff x="1565" y="2568"/>
                <a:chExt cx="1118" cy="279"/>
              </a:xfrm>
            </p:grpSpPr>
            <p:sp>
              <p:nvSpPr>
                <p:cNvPr id="51"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2"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3"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4"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46" name="Group 60"/>
              <p:cNvGrpSpPr>
                <a:grpSpLocks/>
              </p:cNvGrpSpPr>
              <p:nvPr/>
            </p:nvGrpSpPr>
            <p:grpSpPr bwMode="auto">
              <a:xfrm rot="1353540">
                <a:off x="2682" y="1111"/>
                <a:ext cx="743" cy="186"/>
                <a:chOff x="1565" y="2568"/>
                <a:chExt cx="1118" cy="279"/>
              </a:xfrm>
            </p:grpSpPr>
            <p:sp>
              <p:nvSpPr>
                <p:cNvPr id="47"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48"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49"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0"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grpSp>
      <p:grpSp>
        <p:nvGrpSpPr>
          <p:cNvPr id="55" name="Group 121"/>
          <p:cNvGrpSpPr>
            <a:grpSpLocks/>
          </p:cNvGrpSpPr>
          <p:nvPr/>
        </p:nvGrpSpPr>
        <p:grpSpPr bwMode="auto">
          <a:xfrm>
            <a:off x="1208890" y="771547"/>
            <a:ext cx="1585228" cy="1417934"/>
            <a:chOff x="3833" y="1344"/>
            <a:chExt cx="1162" cy="1087"/>
          </a:xfrm>
        </p:grpSpPr>
        <p:sp>
          <p:nvSpPr>
            <p:cNvPr id="56" name="Oval 48"/>
            <p:cNvSpPr>
              <a:spLocks noChangeArrowheads="1"/>
            </p:cNvSpPr>
            <p:nvPr/>
          </p:nvSpPr>
          <p:spPr bwMode="auto">
            <a:xfrm>
              <a:off x="3833" y="1939"/>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57" name="Oval 52"/>
            <p:cNvSpPr>
              <a:spLocks noChangeArrowheads="1"/>
            </p:cNvSpPr>
            <p:nvPr/>
          </p:nvSpPr>
          <p:spPr bwMode="gray">
            <a:xfrm>
              <a:off x="3921" y="1344"/>
              <a:ext cx="986" cy="978"/>
            </a:xfrm>
            <a:prstGeom prst="ellipse">
              <a:avLst/>
            </a:prstGeom>
            <a:gradFill rotWithShape="1">
              <a:gsLst>
                <a:gs pos="0">
                  <a:srgbClr val="F8F8F8"/>
                </a:gs>
                <a:gs pos="100000">
                  <a:srgbClr val="C0C0C0"/>
                </a:gs>
              </a:gsLst>
              <a:lin ang="2700000" scaled="1"/>
            </a:gradFill>
            <a:ln w="9525" algn="ctr">
              <a:solidFill>
                <a:srgbClr val="969696"/>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600" b="1" dirty="0" smtClean="0">
                  <a:solidFill>
                    <a:schemeClr val="tx1">
                      <a:lumMod val="75000"/>
                      <a:lumOff val="25000"/>
                    </a:schemeClr>
                  </a:solidFill>
                  <a:ea typeface="微软雅黑" panose="020B0503020204020204" pitchFamily="34" charset="-122"/>
                </a:rPr>
                <a:t>Điện toán</a:t>
              </a:r>
            </a:p>
            <a:p>
              <a:pPr algn="ctr" eaLnBrk="1" fontAlgn="base" hangingPunct="1">
                <a:spcBef>
                  <a:spcPct val="0"/>
                </a:spcBef>
                <a:spcAft>
                  <a:spcPct val="0"/>
                </a:spcAft>
              </a:pPr>
              <a:r>
                <a:rPr lang="en-US" altLang="zh-CN" sz="1600" b="1" dirty="0" smtClean="0">
                  <a:solidFill>
                    <a:schemeClr val="tx1">
                      <a:lumMod val="75000"/>
                      <a:lumOff val="25000"/>
                    </a:schemeClr>
                  </a:solidFill>
                  <a:ea typeface="微软雅黑" panose="020B0503020204020204" pitchFamily="34" charset="-122"/>
                </a:rPr>
                <a:t>đ</a:t>
              </a:r>
              <a:r>
                <a:rPr lang="en-US" altLang="zh-CN" sz="1600" b="1" smtClean="0">
                  <a:solidFill>
                    <a:schemeClr val="tx1">
                      <a:lumMod val="75000"/>
                      <a:lumOff val="25000"/>
                    </a:schemeClr>
                  </a:solidFill>
                  <a:ea typeface="微软雅黑" panose="020B0503020204020204" pitchFamily="34" charset="-122"/>
                </a:rPr>
                <a:t>ám </a:t>
              </a:r>
              <a:r>
                <a:rPr lang="en-US" altLang="zh-CN" sz="1600" b="1" dirty="0" smtClean="0">
                  <a:solidFill>
                    <a:schemeClr val="tx1">
                      <a:lumMod val="75000"/>
                      <a:lumOff val="25000"/>
                    </a:schemeClr>
                  </a:solidFill>
                  <a:ea typeface="微软雅黑" panose="020B0503020204020204" pitchFamily="34" charset="-122"/>
                </a:rPr>
                <a:t>mây</a:t>
              </a:r>
              <a:endParaRPr lang="zh-CN" altLang="en-US" sz="1600" b="1" dirty="0">
                <a:solidFill>
                  <a:schemeClr val="tx1">
                    <a:lumMod val="75000"/>
                    <a:lumOff val="25000"/>
                  </a:schemeClr>
                </a:solidFill>
                <a:ea typeface="微软雅黑" panose="020B0503020204020204" pitchFamily="34" charset="-122"/>
              </a:endParaRPr>
            </a:p>
          </p:txBody>
        </p:sp>
        <p:pic>
          <p:nvPicPr>
            <p:cNvPr id="58" name="Picture 53" descr="Picture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gray">
            <a:xfrm>
              <a:off x="4022" y="1344"/>
              <a:ext cx="784"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 name="Group 54"/>
            <p:cNvGrpSpPr>
              <a:grpSpLocks/>
            </p:cNvGrpSpPr>
            <p:nvPr/>
          </p:nvGrpSpPr>
          <p:grpSpPr bwMode="auto">
            <a:xfrm rot="-1297425" flipH="1" flipV="1">
              <a:off x="3990" y="2063"/>
              <a:ext cx="850" cy="204"/>
              <a:chOff x="2532" y="1051"/>
              <a:chExt cx="893" cy="246"/>
            </a:xfrm>
          </p:grpSpPr>
          <p:grpSp>
            <p:nvGrpSpPr>
              <p:cNvPr id="60" name="Group 55"/>
              <p:cNvGrpSpPr>
                <a:grpSpLocks/>
              </p:cNvGrpSpPr>
              <p:nvPr/>
            </p:nvGrpSpPr>
            <p:grpSpPr bwMode="auto">
              <a:xfrm>
                <a:off x="2532" y="1051"/>
                <a:ext cx="743" cy="185"/>
                <a:chOff x="1565" y="2568"/>
                <a:chExt cx="1118" cy="279"/>
              </a:xfrm>
            </p:grpSpPr>
            <p:sp>
              <p:nvSpPr>
                <p:cNvPr id="66" name="AutoShape 5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7" name="AutoShape 5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8" name="AutoShape 5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9" name="AutoShape 5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61" name="Group 60"/>
              <p:cNvGrpSpPr>
                <a:grpSpLocks/>
              </p:cNvGrpSpPr>
              <p:nvPr/>
            </p:nvGrpSpPr>
            <p:grpSpPr bwMode="auto">
              <a:xfrm rot="1353540">
                <a:off x="2682" y="1111"/>
                <a:ext cx="743" cy="186"/>
                <a:chOff x="1565" y="2568"/>
                <a:chExt cx="1118" cy="279"/>
              </a:xfrm>
            </p:grpSpPr>
            <p:sp>
              <p:nvSpPr>
                <p:cNvPr id="62" name="AutoShape 6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3" name="AutoShape 6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4" name="AutoShape 6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65" name="AutoShape 6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grpSp>
    </p:spTree>
    <p:extLst>
      <p:ext uri="{BB962C8B-B14F-4D97-AF65-F5344CB8AC3E}">
        <p14:creationId xmlns:p14="http://schemas.microsoft.com/office/powerpoint/2010/main" xmlns="" val="2227885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Oval 52"/>
          <p:cNvSpPr>
            <a:spLocks noChangeArrowheads="1"/>
          </p:cNvSpPr>
          <p:nvPr/>
        </p:nvSpPr>
        <p:spPr bwMode="gray">
          <a:xfrm>
            <a:off x="3739032" y="1704909"/>
            <a:ext cx="1056593" cy="1047445"/>
          </a:xfrm>
          <a:prstGeom prst="ellipse">
            <a:avLst/>
          </a:prstGeom>
          <a:solidFill>
            <a:schemeClr val="bg1"/>
          </a:solidFill>
          <a:ln w="9525" algn="ctr">
            <a:solidFill>
              <a:schemeClr val="tx1">
                <a:lumMod val="75000"/>
                <a:lumOff val="25000"/>
              </a:schemeClr>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endParaRPr lang="en-US" altLang="zh-CN" sz="1100" b="1" dirty="0">
              <a:solidFill>
                <a:srgbClr val="C00000"/>
              </a:solidFill>
              <a:ea typeface="微软雅黑" panose="020B0503020204020204" pitchFamily="34" charset="-122"/>
            </a:endParaRPr>
          </a:p>
        </p:txBody>
      </p:sp>
      <p:sp>
        <p:nvSpPr>
          <p:cNvPr id="2" name="流程图: 决策 1"/>
          <p:cNvSpPr/>
          <p:nvPr/>
        </p:nvSpPr>
        <p:spPr>
          <a:xfrm>
            <a:off x="1754039" y="771550"/>
            <a:ext cx="1494598" cy="715209"/>
          </a:xfrm>
          <a:prstGeom prst="flowChartDecision">
            <a:avLst/>
          </a:prstGeom>
          <a:solidFill>
            <a:schemeClr val="bg1"/>
          </a:solidFill>
          <a:ln w="9525" algn="ctr">
            <a:solidFill>
              <a:schemeClr val="tx1">
                <a:lumMod val="75000"/>
                <a:lumOff val="25000"/>
              </a:schemeClr>
            </a:solidFill>
            <a:round/>
            <a:headEnd/>
            <a:tailEnd/>
          </a:ln>
        </p:spPr>
        <p:txBody>
          <a:bodyPr wrap="none" anchor="ctr"/>
          <a:lstStyle/>
          <a:p>
            <a:pPr algn="ctr" fontAlgn="base">
              <a:spcBef>
                <a:spcPct val="0"/>
              </a:spcBef>
              <a:spcAft>
                <a:spcPct val="0"/>
              </a:spcAft>
            </a:pPr>
            <a:endParaRPr lang="zh-CN" altLang="en-US" sz="1100" b="1">
              <a:solidFill>
                <a:srgbClr val="C00000"/>
              </a:solidFill>
              <a:latin typeface="Arial" panose="020B0604020202020204" pitchFamily="34" charset="0"/>
              <a:ea typeface="微软雅黑" panose="020B0503020204020204" pitchFamily="34" charset="-122"/>
            </a:endParaRPr>
          </a:p>
        </p:txBody>
      </p:sp>
      <p:sp>
        <p:nvSpPr>
          <p:cNvPr id="40" name="标题 1"/>
          <p:cNvSpPr txBox="1">
            <a:spLocks/>
          </p:cNvSpPr>
          <p:nvPr/>
        </p:nvSpPr>
        <p:spPr>
          <a:xfrm>
            <a:off x="366961" y="154440"/>
            <a:ext cx="6005239"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600" b="1" smtClean="0">
                <a:solidFill>
                  <a:srgbClr val="0070C0"/>
                </a:solidFill>
                <a:latin typeface="Times New Roman" pitchFamily="18" charset="0"/>
                <a:ea typeface="微软雅黑" panose="020B0503020204020204" pitchFamily="34" charset="-122"/>
                <a:cs typeface="Times New Roman" pitchFamily="18" charset="0"/>
              </a:rPr>
              <a:t>Ứng phó khi sự cố xảy ra</a:t>
            </a:r>
            <a:endParaRPr lang="en-US" altLang="zh-CN" sz="2600" b="1" dirty="0">
              <a:solidFill>
                <a:srgbClr val="0070C0"/>
              </a:solidFill>
              <a:latin typeface="Times New Roman" pitchFamily="18" charset="0"/>
              <a:ea typeface="微软雅黑" panose="020B0503020204020204" pitchFamily="34" charset="-122"/>
              <a:cs typeface="Times New Roman" pitchFamily="18" charset="0"/>
            </a:endParaRPr>
          </a:p>
        </p:txBody>
      </p:sp>
      <p:sp>
        <p:nvSpPr>
          <p:cNvPr id="4" name="圆角矩形 3"/>
          <p:cNvSpPr/>
          <p:nvPr/>
        </p:nvSpPr>
        <p:spPr>
          <a:xfrm>
            <a:off x="5286380" y="987574"/>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Điểm mạnh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 name="圆角矩形 4"/>
          <p:cNvSpPr/>
          <p:nvPr/>
        </p:nvSpPr>
        <p:spPr>
          <a:xfrm>
            <a:off x="5230958" y="1294634"/>
            <a:ext cx="3672408" cy="108286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r>
              <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Khả năng xử lý video mạnh mẽ</a:t>
            </a: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Kế hoạch dự phòng</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Kết hợp với hệ thống cứu hỏa và cảnh sát</a:t>
            </a:r>
          </a:p>
          <a:p>
            <a:pPr marL="171450" indent="-171450">
              <a:lnSpc>
                <a:spcPct val="120000"/>
              </a:lnSpc>
              <a:spcAft>
                <a:spcPts val="150"/>
              </a:spcAft>
              <a:buFont typeface="Arial" panose="020B0604020202020204" pitchFamily="34" charset="0"/>
              <a:buChar char="•"/>
            </a:pP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6" name="Line 21"/>
          <p:cNvSpPr>
            <a:spLocks noChangeShapeType="1"/>
          </p:cNvSpPr>
          <p:nvPr/>
        </p:nvSpPr>
        <p:spPr bwMode="auto">
          <a:xfrm flipH="1" flipV="1">
            <a:off x="5275238" y="1266711"/>
            <a:ext cx="3511604"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7" name="圆角矩形 6"/>
          <p:cNvSpPr/>
          <p:nvPr/>
        </p:nvSpPr>
        <p:spPr>
          <a:xfrm>
            <a:off x="5258784" y="2273085"/>
            <a:ext cx="2431482" cy="238965"/>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Lợi ích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 name="圆角矩形 7"/>
          <p:cNvSpPr/>
          <p:nvPr/>
        </p:nvSpPr>
        <p:spPr>
          <a:xfrm>
            <a:off x="5169986" y="2558372"/>
            <a:ext cx="3712770" cy="2299394"/>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Phân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tích trực tiếp giúp nhân viên an ninh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xác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định được vị trí xảy ra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sự cố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nhanh chóng và chính xác.</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Kế hoạch dự phòng được triển khai ngay lập tức nên hạn chế được thiệt hại</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Tương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tác tức thì với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hệ thống cứu hỏa và cảnh sát khi sự cố xảy ra</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cơ quan chức năng sẽ xử lý thông tin &amp; kịp thời trợ giúp</a:t>
            </a: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9" name="Line 21"/>
          <p:cNvSpPr>
            <a:spLocks noChangeShapeType="1"/>
          </p:cNvSpPr>
          <p:nvPr/>
        </p:nvSpPr>
        <p:spPr bwMode="auto">
          <a:xfrm flipH="1" flipV="1">
            <a:off x="5258782" y="2552222"/>
            <a:ext cx="3541080"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93" name="AutoShape 2"/>
          <p:cNvSpPr>
            <a:spLocks noChangeArrowheads="1"/>
          </p:cNvSpPr>
          <p:nvPr/>
        </p:nvSpPr>
        <p:spPr bwMode="auto">
          <a:xfrm>
            <a:off x="755575" y="1106637"/>
            <a:ext cx="3578429" cy="3562712"/>
          </a:xfrm>
          <a:prstGeom prst="roundRect">
            <a:avLst>
              <a:gd name="adj" fmla="val 6710"/>
            </a:avLst>
          </a:prstGeom>
          <a:noFill/>
          <a:ln w="19050" algn="ctr">
            <a:solidFill>
              <a:srgbClr val="8000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94" name="AutoShape 51"/>
          <p:cNvSpPr>
            <a:spLocks noChangeArrowheads="1"/>
          </p:cNvSpPr>
          <p:nvPr/>
        </p:nvSpPr>
        <p:spPr bwMode="auto">
          <a:xfrm rot="10800000" flipV="1">
            <a:off x="664567" y="3785253"/>
            <a:ext cx="182015" cy="259660"/>
          </a:xfrm>
          <a:prstGeom prst="triangle">
            <a:avLst>
              <a:gd name="adj" fmla="val 50000"/>
            </a:avLst>
          </a:prstGeom>
          <a:solidFill>
            <a:srgbClr val="800000"/>
          </a:solidFill>
          <a:ln w="19050" algn="ctr">
            <a:solidFill>
              <a:srgbClr val="800000"/>
            </a:solidFill>
            <a:miter lim="800000"/>
            <a:headEnd/>
            <a:tailEnd/>
          </a:ln>
        </p:spPr>
        <p:txBody>
          <a:bodyPr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95" name="AutoShape 52"/>
          <p:cNvSpPr>
            <a:spLocks noChangeArrowheads="1"/>
          </p:cNvSpPr>
          <p:nvPr/>
        </p:nvSpPr>
        <p:spPr bwMode="auto">
          <a:xfrm rot="10800000" flipH="1">
            <a:off x="4245853" y="3003798"/>
            <a:ext cx="176304" cy="214290"/>
          </a:xfrm>
          <a:prstGeom prst="triangle">
            <a:avLst>
              <a:gd name="adj" fmla="val 50000"/>
            </a:avLst>
          </a:prstGeom>
          <a:solidFill>
            <a:srgbClr val="800000"/>
          </a:solidFill>
          <a:ln w="19050" algn="ctr">
            <a:solidFill>
              <a:srgbClr val="800000"/>
            </a:solidFill>
            <a:miter lim="800000"/>
            <a:headEnd/>
            <a:tailEnd/>
          </a:ln>
        </p:spPr>
        <p:txBody>
          <a:bodyPr rot="10800000"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131" name="AutoShape 45"/>
          <p:cNvSpPr>
            <a:spLocks noChangeArrowheads="1"/>
          </p:cNvSpPr>
          <p:nvPr/>
        </p:nvSpPr>
        <p:spPr bwMode="auto">
          <a:xfrm>
            <a:off x="3347864" y="4167524"/>
            <a:ext cx="1533884" cy="318066"/>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r>
              <a:rPr kumimoji="0" lang="en-US" altLang="zh-CN" sz="1200" b="1" i="0" u="none" strike="noStrike" kern="0" cap="none" spc="0" normalizeH="0" baseline="0" noProof="0" dirty="0" smtClean="0">
                <a:ln>
                  <a:noFill/>
                </a:ln>
                <a:solidFill>
                  <a:srgbClr val="FFFFFF"/>
                </a:solidFill>
                <a:effectLst/>
                <a:uLnTx/>
                <a:uFillTx/>
                <a:latin typeface="Arial" panose="020B0604020202020204" pitchFamily="34" charset="0"/>
                <a:ea typeface="华文细黑" panose="02010600040101010101" pitchFamily="2" charset="-122"/>
                <a:cs typeface="Arial" panose="020B0604020202020204" pitchFamily="34" charset="0"/>
              </a:rPr>
              <a:t>Phát</a:t>
            </a:r>
            <a:r>
              <a:rPr kumimoji="0" lang="en-US" altLang="zh-CN" sz="1200" b="1" i="0" u="none" strike="noStrike" kern="0" cap="none" spc="0" normalizeH="0" noProof="0" dirty="0" smtClean="0">
                <a:ln>
                  <a:noFill/>
                </a:ln>
                <a:solidFill>
                  <a:srgbClr val="FFFFFF"/>
                </a:solidFill>
                <a:effectLst/>
                <a:uLnTx/>
                <a:uFillTx/>
                <a:latin typeface="Arial" panose="020B0604020202020204" pitchFamily="34" charset="0"/>
                <a:ea typeface="华文细黑" panose="02010600040101010101" pitchFamily="2" charset="-122"/>
                <a:cs typeface="Arial" panose="020B0604020202020204" pitchFamily="34" charset="0"/>
              </a:rPr>
              <a:t> hiện sự cố</a:t>
            </a:r>
            <a:endParaRPr kumimoji="0" lang="zh-CN"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156" name="AutoShape 52"/>
          <p:cNvSpPr>
            <a:spLocks noChangeArrowheads="1"/>
          </p:cNvSpPr>
          <p:nvPr/>
        </p:nvSpPr>
        <p:spPr bwMode="auto">
          <a:xfrm rot="5400000">
            <a:off x="1020538" y="988651"/>
            <a:ext cx="152786" cy="209268"/>
          </a:xfrm>
          <a:prstGeom prst="triangle">
            <a:avLst>
              <a:gd name="adj" fmla="val 50000"/>
            </a:avLst>
          </a:prstGeom>
          <a:solidFill>
            <a:srgbClr val="800000"/>
          </a:solidFill>
          <a:ln w="19050" algn="ctr">
            <a:solidFill>
              <a:srgbClr val="800000"/>
            </a:solidFill>
            <a:miter lim="800000"/>
            <a:headEnd/>
            <a:tailEnd/>
          </a:ln>
        </p:spPr>
        <p:txBody>
          <a:bodyPr rot="10800000"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157" name="AutoShape 51"/>
          <p:cNvSpPr>
            <a:spLocks noChangeArrowheads="1"/>
          </p:cNvSpPr>
          <p:nvPr/>
        </p:nvSpPr>
        <p:spPr bwMode="auto">
          <a:xfrm rot="-5400000">
            <a:off x="3035114" y="4554252"/>
            <a:ext cx="168064" cy="230194"/>
          </a:xfrm>
          <a:prstGeom prst="triangle">
            <a:avLst>
              <a:gd name="adj" fmla="val 50000"/>
            </a:avLst>
          </a:prstGeom>
          <a:solidFill>
            <a:srgbClr val="800000"/>
          </a:solidFill>
          <a:ln w="19050" algn="ctr">
            <a:solidFill>
              <a:srgbClr val="800000"/>
            </a:solidFill>
            <a:miter lim="800000"/>
            <a:headEnd/>
            <a:tailEnd/>
          </a:ln>
        </p:spPr>
        <p:txBody>
          <a:bodyPr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pic>
        <p:nvPicPr>
          <p:cNvPr id="159" name="图片 15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03848" y="3423910"/>
            <a:ext cx="1403202" cy="714874"/>
          </a:xfrm>
          <a:prstGeom prst="rect">
            <a:avLst/>
          </a:prstGeom>
        </p:spPr>
      </p:pic>
      <p:sp>
        <p:nvSpPr>
          <p:cNvPr id="160" name="AutoShape 45"/>
          <p:cNvSpPr>
            <a:spLocks noChangeArrowheads="1"/>
          </p:cNvSpPr>
          <p:nvPr/>
        </p:nvSpPr>
        <p:spPr bwMode="auto">
          <a:xfrm>
            <a:off x="1187624" y="4471416"/>
            <a:ext cx="1533884" cy="457394"/>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t"/>
          <a:lstStyle/>
          <a:p>
            <a:pPr algn="ctr" fontAlgn="base">
              <a:spcBef>
                <a:spcPct val="20000"/>
              </a:spcBef>
              <a:spcAft>
                <a:spcPct val="0"/>
              </a:spcAft>
              <a:buClr>
                <a:srgbClr val="E1B40C"/>
              </a:buClr>
              <a:defRPr/>
            </a:pPr>
            <a:r>
              <a:rPr lang="en-US" altLang="zh-CN" sz="105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Kích </a:t>
            </a:r>
            <a:r>
              <a:rPr lang="en-US" altLang="zh-CN" sz="1050" b="1" kern="0" smtClean="0">
                <a:solidFill>
                  <a:srgbClr val="FFFFFF"/>
                </a:solidFill>
                <a:latin typeface="Arial" panose="020B0604020202020204" pitchFamily="34" charset="0"/>
                <a:ea typeface="华文细黑" panose="02010600040101010101" pitchFamily="2" charset="-122"/>
                <a:cs typeface="Arial" panose="020B0604020202020204" pitchFamily="34" charset="0"/>
              </a:rPr>
              <a:t>hoạt kế </a:t>
            </a:r>
            <a:r>
              <a:rPr lang="en-US" altLang="zh-CN" sz="105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hoạch </a:t>
            </a:r>
          </a:p>
          <a:p>
            <a:pPr algn="ctr" fontAlgn="base">
              <a:spcBef>
                <a:spcPct val="20000"/>
              </a:spcBef>
              <a:spcAft>
                <a:spcPct val="0"/>
              </a:spcAft>
              <a:buClr>
                <a:srgbClr val="E1B40C"/>
              </a:buClr>
              <a:defRPr/>
            </a:pPr>
            <a:r>
              <a:rPr lang="en-US" altLang="zh-CN" sz="105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d</a:t>
            </a:r>
            <a:r>
              <a:rPr lang="en-US" altLang="zh-CN" sz="1050" b="1" kern="0" smtClean="0">
                <a:solidFill>
                  <a:srgbClr val="FFFFFF"/>
                </a:solidFill>
                <a:latin typeface="Arial" panose="020B0604020202020204" pitchFamily="34" charset="0"/>
                <a:ea typeface="华文细黑" panose="02010600040101010101" pitchFamily="2" charset="-122"/>
                <a:cs typeface="Arial" panose="020B0604020202020204" pitchFamily="34" charset="0"/>
              </a:rPr>
              <a:t>ự </a:t>
            </a:r>
            <a:r>
              <a:rPr lang="en-US" altLang="zh-CN" sz="105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phòng</a:t>
            </a:r>
            <a:endParaRPr lang="en-US" altLang="zh-CN" sz="1050" b="1" kern="0" dirty="0">
              <a:solidFill>
                <a:srgbClr val="FFFFFF"/>
              </a:solidFill>
              <a:latin typeface="Arial" panose="020B0604020202020204" pitchFamily="34" charset="0"/>
              <a:ea typeface="华文细黑" panose="02010600040101010101" pitchFamily="2" charset="-122"/>
              <a:cs typeface="Arial" panose="020B0604020202020204" pitchFamily="34" charset="0"/>
            </a:endParaRPr>
          </a:p>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endParaRPr kumimoji="0" lang="zh-CN"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161" name="AutoShape 45"/>
          <p:cNvSpPr>
            <a:spLocks noChangeArrowheads="1"/>
          </p:cNvSpPr>
          <p:nvPr/>
        </p:nvSpPr>
        <p:spPr bwMode="auto">
          <a:xfrm>
            <a:off x="35496" y="2233534"/>
            <a:ext cx="1533884" cy="318066"/>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endParaRPr kumimoji="0" lang="zh-CN"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162" name="AutoShape 45"/>
          <p:cNvSpPr>
            <a:spLocks noChangeArrowheads="1"/>
          </p:cNvSpPr>
          <p:nvPr/>
        </p:nvSpPr>
        <p:spPr bwMode="auto">
          <a:xfrm>
            <a:off x="3646376" y="1977824"/>
            <a:ext cx="1149249" cy="521918"/>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r>
              <a:rPr lang="en-US" altLang="zh-CN" sz="120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Dọn dẹp </a:t>
            </a:r>
          </a:p>
          <a:p>
            <a:r>
              <a:rPr lang="en-US" altLang="zh-CN" sz="120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các nguy hại</a:t>
            </a:r>
            <a:endParaRPr lang="en-US" altLang="zh-CN" sz="1200" b="1" kern="0" dirty="0">
              <a:solidFill>
                <a:srgbClr val="FFFFFF"/>
              </a:solidFill>
              <a:latin typeface="Arial" panose="020B0604020202020204" pitchFamily="34" charset="0"/>
              <a:ea typeface="华文细黑" panose="02010600040101010101" pitchFamily="2" charset="-122"/>
              <a:cs typeface="Arial" panose="020B0604020202020204" pitchFamily="34" charset="0"/>
            </a:endParaRPr>
          </a:p>
        </p:txBody>
      </p:sp>
      <p:sp>
        <p:nvSpPr>
          <p:cNvPr id="166" name="圆角矩形 165"/>
          <p:cNvSpPr/>
          <p:nvPr/>
        </p:nvSpPr>
        <p:spPr>
          <a:xfrm>
            <a:off x="51543" y="2570658"/>
            <a:ext cx="1455437" cy="846660"/>
          </a:xfrm>
          <a:prstGeom prst="roundRect">
            <a:avLst/>
          </a:prstGeom>
          <a:blipFill>
            <a:blip r:embed="rId4"/>
            <a:stretch>
              <a:fillRect/>
            </a:stretch>
          </a:blip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圆角矩形 167"/>
          <p:cNvSpPr/>
          <p:nvPr/>
        </p:nvSpPr>
        <p:spPr>
          <a:xfrm>
            <a:off x="1520521" y="3842764"/>
            <a:ext cx="861210" cy="608346"/>
          </a:xfrm>
          <a:prstGeom prst="round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圆角矩形 168"/>
          <p:cNvSpPr/>
          <p:nvPr/>
        </p:nvSpPr>
        <p:spPr>
          <a:xfrm>
            <a:off x="1506980" y="3835307"/>
            <a:ext cx="895172" cy="636108"/>
          </a:xfrm>
          <a:prstGeom prst="round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AutoShape 45"/>
          <p:cNvSpPr>
            <a:spLocks noChangeArrowheads="1"/>
          </p:cNvSpPr>
          <p:nvPr/>
        </p:nvSpPr>
        <p:spPr bwMode="auto">
          <a:xfrm>
            <a:off x="1937387" y="978635"/>
            <a:ext cx="1143521" cy="318066"/>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r>
              <a:rPr kumimoji="0" lang="en-US" altLang="zh-CN" sz="1200" b="1" i="0" u="none" strike="noStrike" kern="0" cap="none" spc="0" normalizeH="0" baseline="0" noProof="0" dirty="0" smtClean="0">
                <a:ln>
                  <a:noFill/>
                </a:ln>
                <a:solidFill>
                  <a:srgbClr val="FFFFFF"/>
                </a:solidFill>
                <a:effectLst/>
                <a:uLnTx/>
                <a:uFillTx/>
                <a:latin typeface="Arial" panose="020B0604020202020204" pitchFamily="34" charset="0"/>
                <a:ea typeface="华文细黑" panose="02010600040101010101" pitchFamily="2" charset="-122"/>
                <a:cs typeface="Arial" panose="020B0604020202020204" pitchFamily="34" charset="0"/>
              </a:rPr>
              <a:t>Hành</a:t>
            </a:r>
            <a:r>
              <a:rPr kumimoji="0" lang="en-US" altLang="zh-CN" sz="1200" b="1" i="0" u="none" strike="noStrike" kern="0" cap="none" spc="0" normalizeH="0" noProof="0" dirty="0" smtClean="0">
                <a:ln>
                  <a:noFill/>
                </a:ln>
                <a:solidFill>
                  <a:srgbClr val="FFFFFF"/>
                </a:solidFill>
                <a:effectLst/>
                <a:uLnTx/>
                <a:uFillTx/>
                <a:latin typeface="Arial" panose="020B0604020202020204" pitchFamily="34" charset="0"/>
                <a:ea typeface="华文细黑" panose="02010600040101010101" pitchFamily="2" charset="-122"/>
                <a:cs typeface="Arial" panose="020B0604020202020204" pitchFamily="34" charset="0"/>
              </a:rPr>
              <a:t> động</a:t>
            </a:r>
            <a:endParaRPr kumimoji="0" lang="zh-CN"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pic>
        <p:nvPicPr>
          <p:cNvPr id="13314" name="Picture 2" descr="http://ico.ooopic.com/iconset01/Glossy-status-icons/256/131025.png"/>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1973042" y="2383378"/>
            <a:ext cx="1137532" cy="11375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p:cNvSpPr/>
          <p:nvPr/>
        </p:nvSpPr>
        <p:spPr>
          <a:xfrm>
            <a:off x="329676" y="2222743"/>
            <a:ext cx="1434012" cy="276999"/>
          </a:xfrm>
          <a:prstGeom prst="rect">
            <a:avLst/>
          </a:prstGeom>
        </p:spPr>
        <p:txBody>
          <a:bodyPr wrap="square">
            <a:spAutoFit/>
          </a:bodyPr>
          <a:lstStyle/>
          <a:p>
            <a:r>
              <a:rPr lang="en-US" altLang="zh-CN" sz="1200" b="1" kern="0" dirty="0" smtClean="0">
                <a:solidFill>
                  <a:srgbClr val="FFFFFF"/>
                </a:solidFill>
                <a:latin typeface="Arial" panose="020B0604020202020204" pitchFamily="34" charset="0"/>
                <a:ea typeface="华文细黑" panose="02010600040101010101" pitchFamily="2" charset="-122"/>
                <a:cs typeface="Arial" panose="020B0604020202020204" pitchFamily="34" charset="0"/>
              </a:rPr>
              <a:t>Liên kết video</a:t>
            </a:r>
            <a:endParaRPr lang="zh-CN" altLang="en-US" sz="1200" b="1" kern="0" dirty="0">
              <a:solidFill>
                <a:srgbClr val="FFFFFF"/>
              </a:solidFill>
              <a:latin typeface="Arial" panose="020B0604020202020204" pitchFamily="34" charset="0"/>
              <a:ea typeface="华文细黑" panose="02010600040101010101" pitchFamily="2" charset="-122"/>
              <a:cs typeface="Arial" panose="020B0604020202020204" pitchFamily="34" charset="0"/>
            </a:endParaRPr>
          </a:p>
        </p:txBody>
      </p:sp>
      <p:pic>
        <p:nvPicPr>
          <p:cNvPr id="3074" name="Picture 2" descr="http://tse2.mm.bing.net/th?id=JN.zFon36ktrLQGgVaxCgp8Ow&amp;w=101&amp;h=147&amp;c=7&amp;rs=1&amp;qlt=90&amp;o=4&amp;pid=1.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240496" y="1486022"/>
            <a:ext cx="481012" cy="700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1672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93756" y="148828"/>
            <a:ext cx="3552416"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Nội dung</a:t>
            </a:r>
            <a:endParaRPr lang="zh-CN" altLang="en-US" sz="2400" b="1" i="1" dirty="0">
              <a:solidFill>
                <a:srgbClr val="FF0000"/>
              </a:solidFill>
              <a:latin typeface="微软雅黑" pitchFamily="34" charset="-122"/>
              <a:ea typeface="微软雅黑" pitchFamily="34" charset="-122"/>
            </a:endParaRPr>
          </a:p>
        </p:txBody>
      </p:sp>
      <p:sp>
        <p:nvSpPr>
          <p:cNvPr id="21" name="AutoShape 6"/>
          <p:cNvSpPr>
            <a:spLocks noChangeArrowheads="1"/>
          </p:cNvSpPr>
          <p:nvPr/>
        </p:nvSpPr>
        <p:spPr bwMode="auto">
          <a:xfrm>
            <a:off x="1464770" y="105383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2" name="AutoShape 9"/>
          <p:cNvSpPr>
            <a:spLocks noChangeArrowheads="1"/>
          </p:cNvSpPr>
          <p:nvPr/>
        </p:nvSpPr>
        <p:spPr bwMode="auto">
          <a:xfrm>
            <a:off x="1475953" y="2561806"/>
            <a:ext cx="6048375" cy="533400"/>
          </a:xfrm>
          <a:prstGeom prst="roundRect">
            <a:avLst>
              <a:gd name="adj" fmla="val 16667"/>
            </a:avLst>
          </a:prstGeom>
          <a:solidFill>
            <a:srgbClr val="CC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defRPr/>
            </a:pPr>
            <a:r>
              <a:rPr lang="en-US" altLang="zh-CN" kern="0" dirty="0" smtClean="0">
                <a:solidFill>
                  <a:prstClr val="white"/>
                </a:solidFill>
              </a:rPr>
              <a:t> </a:t>
            </a:r>
            <a:endParaRPr lang="zh-CN" altLang="en-US" kern="0" dirty="0">
              <a:solidFill>
                <a:prstClr val="white"/>
              </a:solidFill>
            </a:endParaRPr>
          </a:p>
        </p:txBody>
      </p:sp>
      <p:sp>
        <p:nvSpPr>
          <p:cNvPr id="27" name="AutoShape 6"/>
          <p:cNvSpPr>
            <a:spLocks noChangeArrowheads="1"/>
          </p:cNvSpPr>
          <p:nvPr/>
        </p:nvSpPr>
        <p:spPr bwMode="auto">
          <a:xfrm>
            <a:off x="1452583" y="178593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r>
              <a:rPr lang="en-US" altLang="zh-CN" kern="0" dirty="0">
                <a:solidFill>
                  <a:srgbClr val="000000"/>
                </a:solidFill>
                <a:latin typeface="Arial" panose="020B0604020202020204" pitchFamily="34" charset="0"/>
                <a:ea typeface="华文细黑" panose="02010600040101010101" pitchFamily="2" charset="-122"/>
              </a:rPr>
              <a:t> </a:t>
            </a: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9" name="AutoShape 6"/>
          <p:cNvSpPr>
            <a:spLocks noChangeArrowheads="1"/>
          </p:cNvSpPr>
          <p:nvPr/>
        </p:nvSpPr>
        <p:spPr bwMode="auto">
          <a:xfrm>
            <a:off x="1486542" y="3340574"/>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1" name="AutoShape 6"/>
          <p:cNvSpPr>
            <a:spLocks noChangeArrowheads="1"/>
          </p:cNvSpPr>
          <p:nvPr/>
        </p:nvSpPr>
        <p:spPr bwMode="auto">
          <a:xfrm>
            <a:off x="1515303" y="4095715"/>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2" name="AutoShape 19"/>
          <p:cNvSpPr>
            <a:spLocks noChangeArrowheads="1"/>
          </p:cNvSpPr>
          <p:nvPr/>
        </p:nvSpPr>
        <p:spPr bwMode="auto">
          <a:xfrm>
            <a:off x="4716264" y="2821374"/>
            <a:ext cx="431800" cy="215900"/>
          </a:xfrm>
          <a:prstGeom prst="leftArrow">
            <a:avLst>
              <a:gd name="adj1" fmla="val 50278"/>
              <a:gd name="adj2" fmla="val 7273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a:solidFill>
                <a:prstClr val="black"/>
              </a:solidFill>
            </a:endParaRPr>
          </a:p>
        </p:txBody>
      </p:sp>
      <p:sp>
        <p:nvSpPr>
          <p:cNvPr id="8" name="TextBox 7"/>
          <p:cNvSpPr txBox="1"/>
          <p:nvPr/>
        </p:nvSpPr>
        <p:spPr>
          <a:xfrm>
            <a:off x="1652330" y="2727594"/>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3</a:t>
            </a:r>
            <a:r>
              <a:rPr lang="en-US" altLang="zh-CN" b="1" kern="0" dirty="0" smtClean="0">
                <a:solidFill>
                  <a:prstClr val="white"/>
                </a:solidFill>
                <a:latin typeface="微软雅黑" panose="020B0503020204020204" pitchFamily="34" charset="-122"/>
                <a:ea typeface="微软雅黑" panose="020B0503020204020204" pitchFamily="34" charset="-122"/>
              </a:rPr>
              <a:t>  </a:t>
            </a: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Giải pháp và chức năng</a:t>
            </a:r>
            <a:endParaRPr lang="zh-CN" altLang="en-US" b="1" kern="0" dirty="0">
              <a:solidFill>
                <a:prstClr val="white"/>
              </a:solidFill>
              <a:latin typeface="Arial" panose="020B0604020202020204" pitchFamily="34" charset="0"/>
              <a:ea typeface="华文细黑" panose="02010600040101010101" pitchFamily="2" charset="-122"/>
              <a:cs typeface="Arial" panose="020B0604020202020204" pitchFamily="34" charset="0"/>
            </a:endParaRPr>
          </a:p>
        </p:txBody>
      </p:sp>
      <p:sp>
        <p:nvSpPr>
          <p:cNvPr id="33" name="TextBox 32"/>
          <p:cNvSpPr txBox="1"/>
          <p:nvPr/>
        </p:nvSpPr>
        <p:spPr>
          <a:xfrm>
            <a:off x="1619672" y="1231220"/>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1</a:t>
            </a:r>
            <a:r>
              <a:rPr lang="en-US" altLang="zh-CN" b="1" kern="0" dirty="0" smtClean="0">
                <a:solidFill>
                  <a:prstClr val="black"/>
                </a:solidFill>
                <a:latin typeface="Arial" panose="020B0604020202020204" pitchFamily="34" charset="0"/>
                <a:ea typeface="华文细黑" panose="02010600040101010101" pitchFamily="2" charset="-122"/>
              </a:rPr>
              <a:t>  </a:t>
            </a:r>
            <a:r>
              <a:rPr lang="en-US" altLang="zh-CN" b="1" kern="0" dirty="0">
                <a:solidFill>
                  <a:prstClr val="black"/>
                </a:solidFill>
                <a:latin typeface="Arial" panose="020B0604020202020204" pitchFamily="34" charset="0"/>
                <a:ea typeface="微软雅黑" panose="020B0503020204020204" pitchFamily="34" charset="-122"/>
                <a:cs typeface="Arial" panose="020B0604020202020204" pitchFamily="34" charset="0"/>
              </a:rPr>
              <a:t>Phân tích các yêu cầu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5" name="TextBox 34"/>
          <p:cNvSpPr txBox="1"/>
          <p:nvPr/>
        </p:nvSpPr>
        <p:spPr>
          <a:xfrm>
            <a:off x="1647888" y="1932780"/>
            <a:ext cx="3096592" cy="369332"/>
          </a:xfrm>
          <a:prstGeom prst="rect">
            <a:avLst/>
          </a:prstGeom>
          <a:noFill/>
        </p:spPr>
        <p:txBody>
          <a:bodyPr wrap="square" rtlCol="0">
            <a:spAutoFit/>
          </a:bodyPr>
          <a:lstStyle/>
          <a:p>
            <a:pPr fontAlgn="base">
              <a:spcBef>
                <a:spcPct val="0"/>
              </a:spcBef>
              <a:spcAft>
                <a:spcPct val="0"/>
              </a:spcAft>
              <a:defRPr/>
            </a:pPr>
            <a:r>
              <a:rPr lang="en-US" altLang="zh-CN" b="1" kern="0">
                <a:solidFill>
                  <a:prstClr val="black"/>
                </a:solidFill>
                <a:latin typeface="Arial" panose="020B0604020202020204" pitchFamily="34" charset="0"/>
                <a:ea typeface="微软雅黑" panose="020B0503020204020204" pitchFamily="34" charset="-122"/>
                <a:cs typeface="Arial" panose="020B0604020202020204" pitchFamily="34" charset="0"/>
              </a:rPr>
              <a:t>2</a:t>
            </a:r>
            <a:r>
              <a:rPr lang="en-US" altLang="zh-CN" b="1" kern="0" smtClean="0">
                <a:solidFill>
                  <a:prstClr val="black"/>
                </a:solidFill>
                <a:latin typeface="Arial" panose="020B0604020202020204" pitchFamily="34" charset="0"/>
                <a:ea typeface="华文细黑" panose="02010600040101010101" pitchFamily="2" charset="-122"/>
              </a:rPr>
              <a:t>  Ưu thế và </a:t>
            </a:r>
            <a:r>
              <a:rPr lang="en-US" altLang="zh-CN" b="1" kern="0" dirty="0" smtClean="0">
                <a:solidFill>
                  <a:prstClr val="black"/>
                </a:solidFill>
                <a:latin typeface="Arial" panose="020B0604020202020204" pitchFamily="34" charset="0"/>
                <a:ea typeface="华文细黑" panose="02010600040101010101" pitchFamily="2" charset="-122"/>
              </a:rPr>
              <a:t>lợi ích</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6" name="TextBox 35"/>
          <p:cNvSpPr txBox="1"/>
          <p:nvPr/>
        </p:nvSpPr>
        <p:spPr>
          <a:xfrm>
            <a:off x="1663216" y="3513642"/>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华文细黑" panose="02010600040101010101" pitchFamily="2" charset="-122"/>
              </a:rPr>
              <a:t>4</a:t>
            </a:r>
            <a:r>
              <a:rPr lang="en-US" altLang="zh-CN" b="1" kern="0" dirty="0" smtClean="0">
                <a:solidFill>
                  <a:prstClr val="black"/>
                </a:solidFill>
                <a:latin typeface="Arial" panose="020B0604020202020204" pitchFamily="34" charset="0"/>
                <a:ea typeface="华文细黑" panose="02010600040101010101" pitchFamily="2" charset="-122"/>
              </a:rPr>
              <a:t>  Thành tựu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7" name="TextBox 36"/>
          <p:cNvSpPr txBox="1"/>
          <p:nvPr/>
        </p:nvSpPr>
        <p:spPr>
          <a:xfrm>
            <a:off x="1680546" y="428645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5  Sản phẩm chính</a:t>
            </a:r>
            <a:endParaRPr lang="zh-CN" altLang="en-US" b="1" kern="0" dirty="0">
              <a:solidFill>
                <a:prstClr val="black"/>
              </a:solidFill>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1064154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圆角矩形 305"/>
          <p:cNvSpPr/>
          <p:nvPr/>
        </p:nvSpPr>
        <p:spPr>
          <a:xfrm>
            <a:off x="2623976" y="3089554"/>
            <a:ext cx="939912" cy="798511"/>
          </a:xfrm>
          <a:prstGeom prst="roundRect">
            <a:avLst/>
          </a:prstGeom>
          <a:solidFill>
            <a:schemeClr val="bg1">
              <a:lumMod val="75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圆角矩形 299"/>
          <p:cNvSpPr/>
          <p:nvPr/>
        </p:nvSpPr>
        <p:spPr>
          <a:xfrm>
            <a:off x="629376" y="1351817"/>
            <a:ext cx="1730720" cy="1774358"/>
          </a:xfrm>
          <a:prstGeom prst="roundRect">
            <a:avLst/>
          </a:prstGeom>
          <a:solidFill>
            <a:schemeClr val="tx2">
              <a:lumMod val="40000"/>
              <a:lumOff val="6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标题 1"/>
          <p:cNvSpPr txBox="1">
            <a:spLocks/>
          </p:cNvSpPr>
          <p:nvPr/>
        </p:nvSpPr>
        <p:spPr>
          <a:xfrm>
            <a:off x="396172" y="130383"/>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275" name="Picture 2" descr="嵌入式并口数据采集器 NE-NP6000"/>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735528" y="2496766"/>
            <a:ext cx="346560" cy="346560"/>
          </a:xfrm>
          <a:prstGeom prst="rect">
            <a:avLst/>
          </a:prstGeom>
          <a:noFill/>
          <a:extLst>
            <a:ext uri="{909E8E84-426E-40DD-AFC4-6F175D3DCCD1}">
              <a14:hiddenFill xmlns:a14="http://schemas.microsoft.com/office/drawing/2010/main" xmlns="">
                <a:solidFill>
                  <a:srgbClr val="FFFFFF"/>
                </a:solidFill>
              </a14:hiddenFill>
            </a:ext>
          </a:extLst>
        </p:spPr>
      </p:pic>
      <p:pic>
        <p:nvPicPr>
          <p:cNvPr id="276" name="Picture 3"/>
          <p:cNvPicPr>
            <a:picLocks noChangeAspect="1" noChangeArrowheads="1"/>
          </p:cNvPicPr>
          <p:nvPr/>
        </p:nvPicPr>
        <p:blipFill>
          <a:blip r:embed="rId4" cstate="print"/>
          <a:srcRect/>
          <a:stretch>
            <a:fillRect/>
          </a:stretch>
        </p:blipFill>
        <p:spPr bwMode="auto">
          <a:xfrm>
            <a:off x="2868318" y="2569704"/>
            <a:ext cx="642942" cy="208011"/>
          </a:xfrm>
          <a:prstGeom prst="rect">
            <a:avLst/>
          </a:prstGeom>
          <a:noFill/>
          <a:ln w="9525">
            <a:noFill/>
            <a:miter lim="800000"/>
            <a:headEnd/>
            <a:tailEnd/>
          </a:ln>
          <a:effectLst/>
        </p:spPr>
      </p:pic>
      <p:sp>
        <p:nvSpPr>
          <p:cNvPr id="277" name="矩形 276"/>
          <p:cNvSpPr/>
          <p:nvPr/>
        </p:nvSpPr>
        <p:spPr>
          <a:xfrm>
            <a:off x="3176761" y="2768371"/>
            <a:ext cx="455574" cy="246221"/>
          </a:xfrm>
          <a:prstGeom prst="rect">
            <a:avLst/>
          </a:prstGeom>
        </p:spPr>
        <p:txBody>
          <a:bodyPr wrap="none">
            <a:spAutoFit/>
          </a:bodyPr>
          <a:lstStyle/>
          <a:p>
            <a:r>
              <a:rPr lang="en-US" sz="1000" dirty="0" smtClean="0">
                <a:latin typeface="Arial" pitchFamily="34" charset="0"/>
                <a:cs typeface="Arial" pitchFamily="34" charset="0"/>
              </a:rPr>
              <a:t>NVR</a:t>
            </a:r>
            <a:endParaRPr lang="zh-CN" altLang="en-US" sz="1000" dirty="0" smtClean="0">
              <a:latin typeface="Arial" pitchFamily="34" charset="0"/>
              <a:cs typeface="Arial" pitchFamily="34" charset="0"/>
            </a:endParaRPr>
          </a:p>
        </p:txBody>
      </p:sp>
      <p:cxnSp>
        <p:nvCxnSpPr>
          <p:cNvPr id="279" name="直接连接符 278"/>
          <p:cNvCxnSpPr/>
          <p:nvPr/>
        </p:nvCxnSpPr>
        <p:spPr>
          <a:xfrm flipH="1">
            <a:off x="2037471" y="2692093"/>
            <a:ext cx="410016"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0" name="矩形 279"/>
          <p:cNvSpPr/>
          <p:nvPr/>
        </p:nvSpPr>
        <p:spPr>
          <a:xfrm>
            <a:off x="863041" y="2879953"/>
            <a:ext cx="453970" cy="246221"/>
          </a:xfrm>
          <a:prstGeom prst="rect">
            <a:avLst/>
          </a:prstGeom>
        </p:spPr>
        <p:txBody>
          <a:bodyPr wrap="none">
            <a:spAutoFit/>
          </a:bodyPr>
          <a:lstStyle/>
          <a:p>
            <a:r>
              <a:rPr lang="en-US" altLang="zh-CN" sz="1000" dirty="0" smtClean="0">
                <a:latin typeface="Arial" pitchFamily="34" charset="0"/>
                <a:cs typeface="Arial" pitchFamily="34" charset="0"/>
              </a:rPr>
              <a:t>POS</a:t>
            </a:r>
            <a:endParaRPr lang="zh-CN" altLang="en-US" sz="1000" dirty="0" smtClean="0">
              <a:latin typeface="Arial" pitchFamily="34" charset="0"/>
              <a:cs typeface="Arial" pitchFamily="34" charset="0"/>
            </a:endParaRPr>
          </a:p>
        </p:txBody>
      </p:sp>
      <p:cxnSp>
        <p:nvCxnSpPr>
          <p:cNvPr id="281" name="直接连接符 280"/>
          <p:cNvCxnSpPr/>
          <p:nvPr/>
        </p:nvCxnSpPr>
        <p:spPr>
          <a:xfrm>
            <a:off x="3491275" y="2658856"/>
            <a:ext cx="934560" cy="79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2" name="Freeform 15"/>
          <p:cNvSpPr>
            <a:spLocks/>
          </p:cNvSpPr>
          <p:nvPr/>
        </p:nvSpPr>
        <p:spPr bwMode="auto">
          <a:xfrm>
            <a:off x="4420900" y="2496766"/>
            <a:ext cx="785818" cy="285752"/>
          </a:xfrm>
          <a:custGeom>
            <a:avLst/>
            <a:gdLst>
              <a:gd name="T0" fmla="*/ 104 w 590"/>
              <a:gd name="T1" fmla="*/ 85 h 386"/>
              <a:gd name="T2" fmla="*/ 0 w 590"/>
              <a:gd name="T3" fmla="*/ 188 h 386"/>
              <a:gd name="T4" fmla="*/ 38 w 590"/>
              <a:gd name="T5" fmla="*/ 268 h 386"/>
              <a:gd name="T6" fmla="*/ 38 w 590"/>
              <a:gd name="T7" fmla="*/ 270 h 386"/>
              <a:gd name="T8" fmla="*/ 171 w 590"/>
              <a:gd name="T9" fmla="*/ 349 h 386"/>
              <a:gd name="T10" fmla="*/ 314 w 590"/>
              <a:gd name="T11" fmla="*/ 386 h 386"/>
              <a:gd name="T12" fmla="*/ 475 w 590"/>
              <a:gd name="T13" fmla="*/ 329 h 386"/>
              <a:gd name="T14" fmla="*/ 590 w 590"/>
              <a:gd name="T15" fmla="*/ 212 h 386"/>
              <a:gd name="T16" fmla="*/ 472 w 590"/>
              <a:gd name="T17" fmla="*/ 94 h 386"/>
              <a:gd name="T18" fmla="*/ 405 w 590"/>
              <a:gd name="T19" fmla="*/ 58 h 386"/>
              <a:gd name="T20" fmla="*/ 393 w 590"/>
              <a:gd name="T21" fmla="*/ 59 h 386"/>
              <a:gd name="T22" fmla="*/ 289 w 590"/>
              <a:gd name="T23" fmla="*/ 0 h 386"/>
              <a:gd name="T24" fmla="*/ 183 w 590"/>
              <a:gd name="T25" fmla="*/ 62 h 386"/>
              <a:gd name="T26" fmla="*/ 168 w 590"/>
              <a:gd name="T27" fmla="*/ 61 h 386"/>
              <a:gd name="T28" fmla="*/ 111 w 590"/>
              <a:gd name="T29" fmla="*/ 85 h 386"/>
              <a:gd name="T30" fmla="*/ 104 w 590"/>
              <a:gd name="T31" fmla="*/ 8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 h="386">
                <a:moveTo>
                  <a:pt x="104" y="85"/>
                </a:moveTo>
                <a:cubicBezTo>
                  <a:pt x="47" y="85"/>
                  <a:pt x="0" y="131"/>
                  <a:pt x="0" y="188"/>
                </a:cubicBezTo>
                <a:cubicBezTo>
                  <a:pt x="0" y="220"/>
                  <a:pt x="15" y="248"/>
                  <a:pt x="38" y="268"/>
                </a:cubicBezTo>
                <a:cubicBezTo>
                  <a:pt x="38" y="268"/>
                  <a:pt x="38" y="269"/>
                  <a:pt x="38" y="270"/>
                </a:cubicBezTo>
                <a:cubicBezTo>
                  <a:pt x="38" y="312"/>
                  <a:pt x="97" y="346"/>
                  <a:pt x="171" y="349"/>
                </a:cubicBezTo>
                <a:cubicBezTo>
                  <a:pt x="201" y="371"/>
                  <a:pt x="254" y="386"/>
                  <a:pt x="314" y="386"/>
                </a:cubicBezTo>
                <a:cubicBezTo>
                  <a:pt x="390" y="386"/>
                  <a:pt x="454" y="362"/>
                  <a:pt x="475" y="329"/>
                </a:cubicBezTo>
                <a:cubicBezTo>
                  <a:pt x="542" y="313"/>
                  <a:pt x="590" y="267"/>
                  <a:pt x="590" y="212"/>
                </a:cubicBezTo>
                <a:cubicBezTo>
                  <a:pt x="590" y="156"/>
                  <a:pt x="540" y="109"/>
                  <a:pt x="472" y="94"/>
                </a:cubicBezTo>
                <a:cubicBezTo>
                  <a:pt x="458" y="72"/>
                  <a:pt x="433" y="58"/>
                  <a:pt x="405" y="58"/>
                </a:cubicBezTo>
                <a:cubicBezTo>
                  <a:pt x="401" y="58"/>
                  <a:pt x="397" y="58"/>
                  <a:pt x="393" y="59"/>
                </a:cubicBezTo>
                <a:cubicBezTo>
                  <a:pt x="380" y="25"/>
                  <a:pt x="338" y="0"/>
                  <a:pt x="289" y="0"/>
                </a:cubicBezTo>
                <a:cubicBezTo>
                  <a:pt x="237" y="0"/>
                  <a:pt x="193" y="27"/>
                  <a:pt x="183" y="62"/>
                </a:cubicBezTo>
                <a:cubicBezTo>
                  <a:pt x="178" y="62"/>
                  <a:pt x="173" y="61"/>
                  <a:pt x="168" y="61"/>
                </a:cubicBezTo>
                <a:cubicBezTo>
                  <a:pt x="146" y="61"/>
                  <a:pt x="126" y="70"/>
                  <a:pt x="111" y="85"/>
                </a:cubicBezTo>
                <a:cubicBezTo>
                  <a:pt x="109" y="85"/>
                  <a:pt x="106" y="85"/>
                  <a:pt x="104" y="85"/>
                </a:cubicBezTo>
              </a:path>
            </a:pathLst>
          </a:custGeom>
          <a:solidFill>
            <a:schemeClr val="bg2"/>
          </a:solidFill>
          <a:ln w="12700" cap="rnd">
            <a:solidFill>
              <a:schemeClr val="tx1">
                <a:lumMod val="75000"/>
                <a:lumOff val="25000"/>
              </a:schemeClr>
            </a:solidFill>
            <a:prstDash val="solid"/>
            <a:round/>
            <a:headEnd/>
            <a:tailEnd/>
          </a:ln>
        </p:spPr>
        <p:txBody>
          <a:bodyPr vert="horz" wrap="square" lIns="36000" tIns="36000" rIns="36000" bIns="36000" numCol="1" anchor="ctr" anchorCtr="0" compatLnSpc="1">
            <a:prstTxWarp prst="textNoShape">
              <a:avLst/>
            </a:prstTxWarp>
          </a:bodyPr>
          <a:lstStyle/>
          <a:p>
            <a:pPr algn="ctr"/>
            <a:r>
              <a:rPr lang="en-US" altLang="zh-CN" sz="1100" dirty="0" smtClean="0">
                <a:solidFill>
                  <a:schemeClr val="tx1">
                    <a:lumMod val="75000"/>
                    <a:lumOff val="25000"/>
                  </a:schemeClr>
                </a:solidFill>
                <a:latin typeface="Arial" panose="020B0604020202020204" pitchFamily="34" charset="0"/>
                <a:cs typeface="Arial" panose="020B0604020202020204" pitchFamily="34" charset="0"/>
              </a:rPr>
              <a:t>Internet</a:t>
            </a:r>
            <a:endParaRPr lang="zh-CN" altLang="en-US" sz="11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83" name="直接连接符 282"/>
          <p:cNvCxnSpPr/>
          <p:nvPr/>
        </p:nvCxnSpPr>
        <p:spPr>
          <a:xfrm>
            <a:off x="5223492" y="2668458"/>
            <a:ext cx="428628" cy="1588"/>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pic>
        <p:nvPicPr>
          <p:cNvPr id="284" name="图片 28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87522" y="2287796"/>
            <a:ext cx="928694" cy="650321"/>
          </a:xfrm>
          <a:prstGeom prst="rect">
            <a:avLst/>
          </a:prstGeom>
        </p:spPr>
      </p:pic>
      <p:cxnSp>
        <p:nvCxnSpPr>
          <p:cNvPr id="285" name="直接连接符 284"/>
          <p:cNvCxnSpPr/>
          <p:nvPr/>
        </p:nvCxnSpPr>
        <p:spPr>
          <a:xfrm>
            <a:off x="7221043" y="1207801"/>
            <a:ext cx="428628" cy="15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6" name="TextBox 285"/>
          <p:cNvSpPr txBox="1"/>
          <p:nvPr/>
        </p:nvSpPr>
        <p:spPr>
          <a:xfrm>
            <a:off x="7649671" y="1063785"/>
            <a:ext cx="652743" cy="246221"/>
          </a:xfrm>
          <a:prstGeom prst="rect">
            <a:avLst/>
          </a:prstGeom>
          <a:noFill/>
        </p:spPr>
        <p:txBody>
          <a:bodyPr wrap="none" rtlCol="0">
            <a:spAutoFit/>
          </a:bodyPr>
          <a:lstStyle/>
          <a:p>
            <a:r>
              <a:rPr lang="en-US" altLang="zh-CN" sz="1000" dirty="0" smtClean="0">
                <a:latin typeface="Arial" pitchFamily="34" charset="0"/>
                <a:cs typeface="Arial" pitchFamily="34" charset="0"/>
              </a:rPr>
              <a:t>Dây cáp</a:t>
            </a:r>
            <a:endParaRPr lang="zh-CN" altLang="en-US" sz="1000" dirty="0" smtClean="0">
              <a:latin typeface="Arial" pitchFamily="34" charset="0"/>
              <a:cs typeface="Arial" pitchFamily="34" charset="0"/>
            </a:endParaRPr>
          </a:p>
        </p:txBody>
      </p:sp>
      <p:cxnSp>
        <p:nvCxnSpPr>
          <p:cNvPr id="287" name="形状 113"/>
          <p:cNvCxnSpPr/>
          <p:nvPr/>
        </p:nvCxnSpPr>
        <p:spPr>
          <a:xfrm rot="10800000">
            <a:off x="2022710" y="1665227"/>
            <a:ext cx="1037122" cy="926695"/>
          </a:xfrm>
          <a:prstGeom prst="bentConnector3">
            <a:avLst>
              <a:gd name="adj1" fmla="val 343"/>
            </a:avLst>
          </a:prstGeom>
          <a:ln w="15875"/>
        </p:spPr>
        <p:style>
          <a:lnRef idx="1">
            <a:schemeClr val="accent1"/>
          </a:lnRef>
          <a:fillRef idx="0">
            <a:schemeClr val="accent1"/>
          </a:fillRef>
          <a:effectRef idx="0">
            <a:schemeClr val="accent1"/>
          </a:effectRef>
          <a:fontRef idx="minor">
            <a:schemeClr val="tx1"/>
          </a:fontRef>
        </p:style>
      </p:cxnSp>
      <p:pic>
        <p:nvPicPr>
          <p:cNvPr id="288" name="Picture 4"/>
          <p:cNvPicPr>
            <a:picLocks noChangeAspect="1" noChangeArrowheads="1"/>
          </p:cNvPicPr>
          <p:nvPr/>
        </p:nvPicPr>
        <p:blipFill>
          <a:blip r:embed="rId6"/>
          <a:srcRect/>
          <a:stretch>
            <a:fillRect/>
          </a:stretch>
        </p:blipFill>
        <p:spPr bwMode="auto">
          <a:xfrm>
            <a:off x="3998940" y="3530875"/>
            <a:ext cx="240079" cy="357190"/>
          </a:xfrm>
          <a:prstGeom prst="rect">
            <a:avLst/>
          </a:prstGeom>
          <a:noFill/>
          <a:ln w="9525">
            <a:noFill/>
            <a:miter lim="800000"/>
            <a:headEnd/>
            <a:tailEnd/>
          </a:ln>
          <a:effectLst/>
        </p:spPr>
      </p:pic>
      <p:cxnSp>
        <p:nvCxnSpPr>
          <p:cNvPr id="290" name="直接连接符 289"/>
          <p:cNvCxnSpPr/>
          <p:nvPr/>
        </p:nvCxnSpPr>
        <p:spPr>
          <a:xfrm flipH="1">
            <a:off x="2607908" y="2680863"/>
            <a:ext cx="254824" cy="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flipH="1">
            <a:off x="1199926" y="2673049"/>
            <a:ext cx="529029" cy="0"/>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
        <p:nvSpPr>
          <p:cNvPr id="292" name="矩形 291"/>
          <p:cNvSpPr/>
          <p:nvPr/>
        </p:nvSpPr>
        <p:spPr>
          <a:xfrm>
            <a:off x="1726889" y="2879953"/>
            <a:ext cx="471079" cy="246221"/>
          </a:xfrm>
          <a:prstGeom prst="rect">
            <a:avLst/>
          </a:prstGeom>
        </p:spPr>
        <p:txBody>
          <a:bodyPr wrap="square">
            <a:spAutoFit/>
          </a:bodyPr>
          <a:lstStyle/>
          <a:p>
            <a:r>
              <a:rPr lang="en-US" altLang="zh-CN" sz="1000" dirty="0" smtClean="0">
                <a:latin typeface="Arial" pitchFamily="34" charset="0"/>
                <a:cs typeface="Arial" pitchFamily="34" charset="0"/>
              </a:rPr>
              <a:t>Box</a:t>
            </a:r>
            <a:endParaRPr lang="en-US" altLang="zh-CN" sz="1000" dirty="0">
              <a:latin typeface="Arial" pitchFamily="34" charset="0"/>
              <a:cs typeface="Arial" pitchFamily="34" charset="0"/>
            </a:endParaRPr>
          </a:p>
        </p:txBody>
      </p:sp>
      <p:pic>
        <p:nvPicPr>
          <p:cNvPr id="293"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394638" y="2602857"/>
            <a:ext cx="220973" cy="166756"/>
          </a:xfrm>
          <a:prstGeom prst="rect">
            <a:avLst/>
          </a:prstGeom>
          <a:noFill/>
          <a:ln w="9525">
            <a:noFill/>
            <a:miter lim="800000"/>
            <a:headEnd/>
            <a:tailEnd/>
          </a:ln>
        </p:spPr>
      </p:pic>
      <p:cxnSp>
        <p:nvCxnSpPr>
          <p:cNvPr id="294" name="直接连接符 293"/>
          <p:cNvCxnSpPr/>
          <p:nvPr/>
        </p:nvCxnSpPr>
        <p:spPr>
          <a:xfrm>
            <a:off x="7240461" y="1423825"/>
            <a:ext cx="428628" cy="1588"/>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
        <p:nvSpPr>
          <p:cNvPr id="295" name="矩形 294"/>
          <p:cNvSpPr/>
          <p:nvPr/>
        </p:nvSpPr>
        <p:spPr>
          <a:xfrm>
            <a:off x="7668344" y="1351817"/>
            <a:ext cx="1351652" cy="246221"/>
          </a:xfrm>
          <a:prstGeom prst="rect">
            <a:avLst/>
          </a:prstGeom>
        </p:spPr>
        <p:txBody>
          <a:bodyPr wrap="none">
            <a:spAutoFit/>
          </a:bodyPr>
          <a:lstStyle/>
          <a:p>
            <a:r>
              <a:rPr lang="en-US" altLang="zh-CN" sz="1000" dirty="0" smtClean="0">
                <a:latin typeface="Arial" pitchFamily="34" charset="0"/>
                <a:cs typeface="Arial" pitchFamily="34" charset="0"/>
              </a:rPr>
              <a:t>Cáp cổng song song</a:t>
            </a:r>
            <a:endParaRPr lang="en-US" altLang="zh-CN" sz="1000" dirty="0">
              <a:latin typeface="Arial" pitchFamily="34" charset="0"/>
              <a:cs typeface="Arial" pitchFamily="34" charset="0"/>
            </a:endParaRPr>
          </a:p>
        </p:txBody>
      </p:sp>
      <p:cxnSp>
        <p:nvCxnSpPr>
          <p:cNvPr id="296" name="直接连接符 295"/>
          <p:cNvCxnSpPr/>
          <p:nvPr/>
        </p:nvCxnSpPr>
        <p:spPr>
          <a:xfrm>
            <a:off x="3332477" y="1531629"/>
            <a:ext cx="0" cy="1071227"/>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98" name="Picture 4"/>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0000" b="90000" l="10000" r="90000"/>
                    </a14:imgEffect>
                  </a14:imgLayer>
                </a14:imgProps>
              </a:ext>
            </a:extLst>
          </a:blip>
          <a:srcRect/>
          <a:stretch>
            <a:fillRect/>
          </a:stretch>
        </p:blipFill>
        <p:spPr bwMode="auto">
          <a:xfrm>
            <a:off x="2855139" y="3095977"/>
            <a:ext cx="431901" cy="370704"/>
          </a:xfrm>
          <a:prstGeom prst="rect">
            <a:avLst/>
          </a:prstGeom>
          <a:noFill/>
          <a:ln w="9525">
            <a:noFill/>
            <a:miter lim="800000"/>
            <a:headEnd/>
            <a:tailEnd/>
          </a:ln>
          <a:effectLst/>
        </p:spPr>
      </p:pic>
      <p:sp>
        <p:nvSpPr>
          <p:cNvPr id="299" name="矩形 298"/>
          <p:cNvSpPr/>
          <p:nvPr/>
        </p:nvSpPr>
        <p:spPr>
          <a:xfrm>
            <a:off x="2555776" y="3487351"/>
            <a:ext cx="1239946" cy="246221"/>
          </a:xfrm>
          <a:prstGeom prst="rect">
            <a:avLst/>
          </a:prstGeom>
        </p:spPr>
        <p:txBody>
          <a:bodyPr wrap="square">
            <a:spAutoFit/>
          </a:bodyPr>
          <a:lstStyle/>
          <a:p>
            <a:r>
              <a:rPr lang="en-US" altLang="zh-CN" sz="1000" dirty="0" smtClean="0">
                <a:latin typeface="Arial" pitchFamily="34" charset="0"/>
                <a:cs typeface="Arial" pitchFamily="34" charset="0"/>
              </a:rPr>
              <a:t>Ultra-Smart IPC</a:t>
            </a:r>
            <a:endParaRPr lang="en-US" altLang="zh-CN" sz="1000" dirty="0">
              <a:latin typeface="Arial" pitchFamily="34" charset="0"/>
              <a:cs typeface="Arial" pitchFamily="34" charset="0"/>
            </a:endParaRPr>
          </a:p>
        </p:txBody>
      </p:sp>
      <p:sp>
        <p:nvSpPr>
          <p:cNvPr id="302" name="矩形 301"/>
          <p:cNvSpPr/>
          <p:nvPr/>
        </p:nvSpPr>
        <p:spPr>
          <a:xfrm>
            <a:off x="1509674" y="1727026"/>
            <a:ext cx="599143" cy="246221"/>
          </a:xfrm>
          <a:prstGeom prst="rect">
            <a:avLst/>
          </a:prstGeom>
        </p:spPr>
        <p:txBody>
          <a:bodyPr wrap="square">
            <a:spAutoFit/>
          </a:bodyPr>
          <a:lstStyle/>
          <a:p>
            <a:r>
              <a:rPr lang="en-US" altLang="zh-CN" sz="1000" dirty="0" smtClean="0">
                <a:latin typeface="Arial" pitchFamily="34" charset="0"/>
                <a:cs typeface="Arial" pitchFamily="34" charset="0"/>
              </a:rPr>
              <a:t>IPC</a:t>
            </a:r>
            <a:endParaRPr lang="en-US" altLang="zh-CN" sz="1000" dirty="0">
              <a:latin typeface="Arial" pitchFamily="34" charset="0"/>
              <a:cs typeface="Arial" pitchFamily="34" charset="0"/>
            </a:endParaRPr>
          </a:p>
        </p:txBody>
      </p:sp>
      <p:sp>
        <p:nvSpPr>
          <p:cNvPr id="303" name="矩形 302"/>
          <p:cNvSpPr/>
          <p:nvPr/>
        </p:nvSpPr>
        <p:spPr>
          <a:xfrm>
            <a:off x="829374" y="3192885"/>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Bàn thu ngân</a:t>
            </a:r>
            <a:endParaRPr lang="zh-CN" altLang="en-US" sz="1000" b="1" dirty="0">
              <a:latin typeface="Arial" pitchFamily="34" charset="0"/>
              <a:cs typeface="Arial" pitchFamily="34" charset="0"/>
            </a:endParaRPr>
          </a:p>
        </p:txBody>
      </p:sp>
      <p:sp>
        <p:nvSpPr>
          <p:cNvPr id="304" name="矩形 303"/>
          <p:cNvSpPr/>
          <p:nvPr/>
        </p:nvSpPr>
        <p:spPr>
          <a:xfrm>
            <a:off x="2725543" y="3837707"/>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Cửa ra vào</a:t>
            </a:r>
            <a:endParaRPr lang="zh-CN" altLang="en-US" sz="1000" b="1" dirty="0">
              <a:latin typeface="Arial" pitchFamily="34" charset="0"/>
              <a:cs typeface="Arial" pitchFamily="34" charset="0"/>
            </a:endParaRPr>
          </a:p>
        </p:txBody>
      </p:sp>
      <p:cxnSp>
        <p:nvCxnSpPr>
          <p:cNvPr id="305" name="直接连接符 304"/>
          <p:cNvCxnSpPr/>
          <p:nvPr/>
        </p:nvCxnSpPr>
        <p:spPr>
          <a:xfrm>
            <a:off x="3063168" y="2769613"/>
            <a:ext cx="1" cy="34313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07" name="矩形 306"/>
          <p:cNvSpPr/>
          <p:nvPr/>
        </p:nvSpPr>
        <p:spPr>
          <a:xfrm>
            <a:off x="3051232" y="618464"/>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Fish eye</a:t>
            </a:r>
            <a:endParaRPr lang="zh-CN" altLang="en-US" sz="1000" dirty="0">
              <a:latin typeface="Arial" pitchFamily="34" charset="0"/>
              <a:cs typeface="Arial" pitchFamily="34" charset="0"/>
            </a:endParaRPr>
          </a:p>
        </p:txBody>
      </p:sp>
      <p:sp>
        <p:nvSpPr>
          <p:cNvPr id="308" name="矩形 307"/>
          <p:cNvSpPr/>
          <p:nvPr/>
        </p:nvSpPr>
        <p:spPr>
          <a:xfrm>
            <a:off x="3189789" y="791721"/>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Store</a:t>
            </a:r>
            <a:endParaRPr lang="zh-CN" altLang="en-US" sz="1000" dirty="0">
              <a:latin typeface="Arial" pitchFamily="34" charset="0"/>
              <a:cs typeface="Arial" pitchFamily="34" charset="0"/>
            </a:endParaRPr>
          </a:p>
        </p:txBody>
      </p:sp>
      <p:sp>
        <p:nvSpPr>
          <p:cNvPr id="309" name="圆角矩形 308"/>
          <p:cNvSpPr/>
          <p:nvPr/>
        </p:nvSpPr>
        <p:spPr>
          <a:xfrm>
            <a:off x="2950142" y="669300"/>
            <a:ext cx="939912" cy="914509"/>
          </a:xfrm>
          <a:prstGeom prst="roundRect">
            <a:avLst/>
          </a:prstGeom>
          <a:solidFill>
            <a:schemeClr val="accent6">
              <a:lumMod val="60000"/>
              <a:lumOff val="4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descr="E:\零售Retail方案\零售方案产品图片\IPC\鱼眼-001_11.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44204" y="746168"/>
            <a:ext cx="720688" cy="49919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26369\Desktop\L_ADFE.tmp.PN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888081" y="1924785"/>
            <a:ext cx="395702" cy="28619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11" name="形状 113"/>
          <p:cNvCxnSpPr>
            <a:endCxn id="1028" idx="3"/>
          </p:cNvCxnSpPr>
          <p:nvPr/>
        </p:nvCxnSpPr>
        <p:spPr>
          <a:xfrm rot="10800000">
            <a:off x="1283784" y="2067881"/>
            <a:ext cx="641421" cy="501825"/>
          </a:xfrm>
          <a:prstGeom prst="bentConnector3">
            <a:avLst>
              <a:gd name="adj1" fmla="val 842"/>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肘形连接符 89"/>
          <p:cNvCxnSpPr>
            <a:endCxn id="288" idx="0"/>
          </p:cNvCxnSpPr>
          <p:nvPr/>
        </p:nvCxnSpPr>
        <p:spPr>
          <a:xfrm>
            <a:off x="3333133" y="2772164"/>
            <a:ext cx="785847" cy="758711"/>
          </a:xfrm>
          <a:prstGeom prst="bentConnector2">
            <a:avLst/>
          </a:prstGeom>
          <a:ln w="15875"/>
        </p:spPr>
        <p:style>
          <a:lnRef idx="1">
            <a:schemeClr val="accent1"/>
          </a:lnRef>
          <a:fillRef idx="0">
            <a:schemeClr val="accent1"/>
          </a:fillRef>
          <a:effectRef idx="0">
            <a:schemeClr val="accent1"/>
          </a:effectRef>
          <a:fontRef idx="minor">
            <a:schemeClr val="tx1"/>
          </a:fontRef>
        </p:style>
      </p:cxnSp>
      <p:sp>
        <p:nvSpPr>
          <p:cNvPr id="312" name="矩形 311"/>
          <p:cNvSpPr/>
          <p:nvPr/>
        </p:nvSpPr>
        <p:spPr>
          <a:xfrm>
            <a:off x="4296885" y="3709470"/>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Bộ phận hiển thị</a:t>
            </a:r>
            <a:endParaRPr lang="zh-CN" altLang="en-US" sz="1000" dirty="0">
              <a:latin typeface="Arial" pitchFamily="34" charset="0"/>
              <a:cs typeface="Arial" pitchFamily="34" charset="0"/>
            </a:endParaRPr>
          </a:p>
        </p:txBody>
      </p:sp>
      <p:pic>
        <p:nvPicPr>
          <p:cNvPr id="1031" name="Picture 7" descr="C:\Users\26369\AppData\Local\Microsoft\Windows\Temporary Internet Files\Content.Outlook\LNX4WTTQ\HFW8301E 透明底.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420620" y="1531629"/>
            <a:ext cx="629816" cy="267195"/>
          </a:xfrm>
          <a:prstGeom prst="rect">
            <a:avLst/>
          </a:prstGeom>
          <a:noFill/>
          <a:extLst>
            <a:ext uri="{909E8E84-426E-40DD-AFC4-6F175D3DCCD1}">
              <a14:hiddenFill xmlns:a14="http://schemas.microsoft.com/office/drawing/2010/main" xmlns="">
                <a:solidFill>
                  <a:srgbClr val="FFFFFF"/>
                </a:solidFill>
              </a14:hiddenFill>
            </a:ext>
          </a:extLst>
        </p:spPr>
      </p:pic>
      <p:sp>
        <p:nvSpPr>
          <p:cNvPr id="313" name="矩形 312"/>
          <p:cNvSpPr/>
          <p:nvPr/>
        </p:nvSpPr>
        <p:spPr>
          <a:xfrm>
            <a:off x="2979540" y="1225338"/>
            <a:ext cx="1239946" cy="246221"/>
          </a:xfrm>
          <a:prstGeom prst="rect">
            <a:avLst/>
          </a:prstGeom>
        </p:spPr>
        <p:txBody>
          <a:bodyPr wrap="square">
            <a:spAutoFit/>
          </a:bodyPr>
          <a:lstStyle/>
          <a:p>
            <a:r>
              <a:rPr lang="en-US" altLang="zh-CN" sz="1000" dirty="0" smtClean="0">
                <a:latin typeface="Arial" pitchFamily="34" charset="0"/>
                <a:cs typeface="Arial" pitchFamily="34" charset="0"/>
              </a:rPr>
              <a:t>Fish eye</a:t>
            </a:r>
            <a:endParaRPr lang="en-US" altLang="zh-CN" sz="1000" dirty="0">
              <a:latin typeface="Arial" pitchFamily="34" charset="0"/>
              <a:cs typeface="Arial" pitchFamily="34" charset="0"/>
            </a:endParaRPr>
          </a:p>
        </p:txBody>
      </p:sp>
      <p:sp>
        <p:nvSpPr>
          <p:cNvPr id="91" name="AutoShape 10" descr="http://img1.imgtn.bdimg.com/it/u=2794310513,2091077676&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43" name="Picture 19" descr="C:\Users\26369\Desktop\1989773_副本.png"/>
          <p:cNvPicPr>
            <a:picLocks noChangeAspect="1" noChangeArrowheads="1"/>
          </p:cNvPicPr>
          <p:nvPr/>
        </p:nvPicPr>
        <p:blipFill rotWithShape="1">
          <a:blip r:embed="rId14" cstate="print">
            <a:extLst>
              <a:ext uri="{28A0092B-C50C-407E-A947-70E740481C1C}">
                <a14:useLocalDpi xmlns:a14="http://schemas.microsoft.com/office/drawing/2010/main" xmlns="" val="0"/>
              </a:ext>
            </a:extLst>
          </a:blip>
          <a:srcRect t="-9061" b="9061"/>
          <a:stretch/>
        </p:blipFill>
        <p:spPr bwMode="auto">
          <a:xfrm>
            <a:off x="863041" y="2353771"/>
            <a:ext cx="359006" cy="498171"/>
          </a:xfrm>
          <a:prstGeom prst="rect">
            <a:avLst/>
          </a:prstGeom>
          <a:noFill/>
          <a:extLst>
            <a:ext uri="{909E8E84-426E-40DD-AFC4-6F175D3DCCD1}">
              <a14:hiddenFill xmlns:a14="http://schemas.microsoft.com/office/drawing/2010/main" xmlns="">
                <a:solidFill>
                  <a:srgbClr val="FFFFFF"/>
                </a:solidFill>
              </a14:hiddenFill>
            </a:ext>
          </a:extLst>
        </p:spPr>
      </p:pic>
      <p:sp>
        <p:nvSpPr>
          <p:cNvPr id="92" name="TextBox 91"/>
          <p:cNvSpPr txBox="1"/>
          <p:nvPr/>
        </p:nvSpPr>
        <p:spPr>
          <a:xfrm>
            <a:off x="331918" y="680009"/>
            <a:ext cx="1441420" cy="369332"/>
          </a:xfrm>
          <a:prstGeom prst="rect">
            <a:avLst/>
          </a:prstGeom>
          <a:noFill/>
        </p:spPr>
        <p:txBody>
          <a:bodyPr wrap="none" rtlCol="0">
            <a:spAutoFit/>
          </a:bodyPr>
          <a:lstStyle/>
          <a:p>
            <a:r>
              <a:rPr lang="en-US" altLang="zh-CN" b="1" dirty="0" smtClean="0">
                <a:solidFill>
                  <a:srgbClr val="0070C0"/>
                </a:solidFill>
                <a:latin typeface="Arial Unicode MS" pitchFamily="34" charset="-122"/>
                <a:ea typeface="Arial Unicode MS" pitchFamily="34" charset="-122"/>
                <a:cs typeface="Arial Unicode MS" pitchFamily="34" charset="-122"/>
              </a:rPr>
              <a:t>Quy mô nhỏ</a:t>
            </a:r>
            <a:endParaRPr lang="zh-CN" altLang="en-US" b="1" dirty="0">
              <a:solidFill>
                <a:srgbClr val="0070C0"/>
              </a:solidFill>
              <a:latin typeface="Arial Unicode MS" pitchFamily="34" charset="-122"/>
              <a:ea typeface="Arial Unicode MS" pitchFamily="34" charset="-122"/>
              <a:cs typeface="Arial Unicode MS" pitchFamily="34" charset="-122"/>
            </a:endParaRPr>
          </a:p>
        </p:txBody>
      </p:sp>
      <p:sp>
        <p:nvSpPr>
          <p:cNvPr id="314" name="TextBox 313"/>
          <p:cNvSpPr txBox="1"/>
          <p:nvPr/>
        </p:nvSpPr>
        <p:spPr>
          <a:xfrm>
            <a:off x="307975" y="4227934"/>
            <a:ext cx="9553862" cy="646331"/>
          </a:xfrm>
          <a:prstGeom prst="rect">
            <a:avLst/>
          </a:prstGeom>
          <a:noFill/>
        </p:spPr>
        <p:txBody>
          <a:bodyPr wrap="square" rtlCol="0">
            <a:spAutoFit/>
          </a:bodyPr>
          <a:lstStyle/>
          <a:p>
            <a:pPr>
              <a:buFont typeface="Arial"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Camera IP được lắp đặt về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hướng bàn thu ngân</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cho phép kết hợp với video của hệ thống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POS.</a:t>
            </a:r>
            <a:endParaRPr lang="en-US" altLang="zh-CN"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Ultra-Smart </a:t>
            </a:r>
            <a:r>
              <a:rPr lang="en-US" altLang="zh-CN" sz="120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IPC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cho phép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đếm người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được lắp đặt hướng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về cửa ra vào của cửa hàng.</a:t>
            </a:r>
          </a:p>
          <a:p>
            <a:pPr>
              <a:buFont typeface="Arial"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Camera Fish eye cho hình ảnh giám sát toàn bộ không gian của cửa hàng.</a:t>
            </a:r>
            <a:endPar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315" name="矩形 314"/>
          <p:cNvSpPr/>
          <p:nvPr/>
        </p:nvSpPr>
        <p:spPr>
          <a:xfrm>
            <a:off x="3421996" y="1583809"/>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Cửa hàng</a:t>
            </a:r>
            <a:endParaRPr lang="zh-CN" altLang="en-US" sz="1000" b="1" dirty="0">
              <a:latin typeface="Arial" pitchFamily="34" charset="0"/>
              <a:cs typeface="Arial" pitchFamily="34" charset="0"/>
            </a:endParaRPr>
          </a:p>
        </p:txBody>
      </p:sp>
    </p:spTree>
    <p:extLst>
      <p:ext uri="{BB962C8B-B14F-4D97-AF65-F5344CB8AC3E}">
        <p14:creationId xmlns:p14="http://schemas.microsoft.com/office/powerpoint/2010/main" xmlns="" val="1156580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圆角矩形 77"/>
          <p:cNvSpPr/>
          <p:nvPr/>
        </p:nvSpPr>
        <p:spPr>
          <a:xfrm>
            <a:off x="2987534" y="2587046"/>
            <a:ext cx="795155" cy="567095"/>
          </a:xfrm>
          <a:prstGeom prst="roundRect">
            <a:avLst/>
          </a:prstGeom>
          <a:solidFill>
            <a:schemeClr val="accent6">
              <a:lumMod val="60000"/>
              <a:lumOff val="4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a:off x="2391775" y="3240236"/>
            <a:ext cx="993337" cy="804518"/>
          </a:xfrm>
          <a:prstGeom prst="roundRect">
            <a:avLst/>
          </a:prstGeom>
          <a:solidFill>
            <a:schemeClr val="bg1">
              <a:lumMod val="75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572987" y="2370297"/>
            <a:ext cx="1536736" cy="1476850"/>
          </a:xfrm>
          <a:prstGeom prst="roundRect">
            <a:avLst/>
          </a:prstGeom>
          <a:solidFill>
            <a:schemeClr val="tx2">
              <a:lumMod val="40000"/>
              <a:lumOff val="6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549212" y="864675"/>
            <a:ext cx="1536736" cy="1476850"/>
          </a:xfrm>
          <a:prstGeom prst="roundRect">
            <a:avLst/>
          </a:prstGeom>
          <a:solidFill>
            <a:schemeClr val="tx2">
              <a:lumMod val="40000"/>
              <a:lumOff val="60000"/>
            </a:schemeClr>
          </a:solid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143108" y="571486"/>
            <a:ext cx="2122697" cy="369332"/>
          </a:xfrm>
          <a:prstGeom prst="rect">
            <a:avLst/>
          </a:prstGeom>
          <a:noFill/>
        </p:spPr>
        <p:txBody>
          <a:bodyPr wrap="none" rtlCol="0">
            <a:spAutoFit/>
          </a:bodyPr>
          <a:lstStyle/>
          <a:p>
            <a:r>
              <a:rPr lang="en-US" altLang="zh-CN" b="1" smtClean="0">
                <a:solidFill>
                  <a:srgbClr val="0070C0"/>
                </a:solidFill>
                <a:latin typeface="Arial Unicode MS" pitchFamily="34" charset="-122"/>
                <a:ea typeface="Arial Unicode MS" pitchFamily="34" charset="-122"/>
                <a:cs typeface="Arial Unicode MS" pitchFamily="34" charset="-122"/>
              </a:rPr>
              <a:t>Quy mô lớn và vừa</a:t>
            </a:r>
            <a:endParaRPr lang="zh-CN" altLang="en-US" b="1" dirty="0">
              <a:solidFill>
                <a:srgbClr val="0070C0"/>
              </a:solidFill>
              <a:latin typeface="Arial Unicode MS" pitchFamily="34" charset="-122"/>
              <a:ea typeface="Arial Unicode MS" pitchFamily="34" charset="-122"/>
              <a:cs typeface="Arial Unicode MS" pitchFamily="34" charset="-122"/>
            </a:endParaRPr>
          </a:p>
        </p:txBody>
      </p:sp>
      <p:sp>
        <p:nvSpPr>
          <p:cNvPr id="3" name="标题 1"/>
          <p:cNvSpPr txBox="1">
            <a:spLocks/>
          </p:cNvSpPr>
          <p:nvPr/>
        </p:nvSpPr>
        <p:spPr>
          <a:xfrm>
            <a:off x="396172" y="130383"/>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a:solidFill>
                  <a:srgbClr val="FF0000"/>
                </a:solidFill>
                <a:latin typeface="Arial" panose="020B0604020202020204" pitchFamily="34" charset="0"/>
                <a:ea typeface="微软雅黑" panose="020B0503020204020204" pitchFamily="34" charset="-122"/>
                <a:cs typeface="Arial" panose="020B0604020202020204" pitchFamily="34" charset="0"/>
              </a:rPr>
              <a:t>Giải </a:t>
            </a:r>
            <a:r>
              <a:rPr lang="en-US" altLang="zh-CN" sz="2400" b="1" smtClean="0">
                <a:solidFill>
                  <a:srgbClr val="FF0000"/>
                </a:solidFill>
                <a:latin typeface="Arial" panose="020B0604020202020204" pitchFamily="34" charset="0"/>
                <a:ea typeface="微软雅黑" panose="020B0503020204020204" pitchFamily="34" charset="-122"/>
                <a:cs typeface="Arial" panose="020B0604020202020204" pitchFamily="34" charset="0"/>
              </a:rPr>
              <a:t>pháp</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15" name="Picture 1" descr="C:\Users\26369\AppData\Local\Temp\Rar$DIa0.826\正视图.1.jpg"/>
          <p:cNvPicPr>
            <a:picLocks noChangeAspect="1" noChangeArrowheads="1"/>
          </p:cNvPicPr>
          <p:nvPr/>
        </p:nvPicPr>
        <p:blipFill>
          <a:blip r:embed="rId2" cstate="print"/>
          <a:srcRect/>
          <a:stretch>
            <a:fillRect/>
          </a:stretch>
        </p:blipFill>
        <p:spPr bwMode="auto">
          <a:xfrm>
            <a:off x="3665860" y="3438300"/>
            <a:ext cx="719809" cy="500066"/>
          </a:xfrm>
          <a:prstGeom prst="rect">
            <a:avLst/>
          </a:prstGeom>
          <a:noFill/>
        </p:spPr>
      </p:pic>
      <p:sp>
        <p:nvSpPr>
          <p:cNvPr id="16" name="TextBox 15"/>
          <p:cNvSpPr txBox="1"/>
          <p:nvPr/>
        </p:nvSpPr>
        <p:spPr>
          <a:xfrm>
            <a:off x="3637784" y="3777878"/>
            <a:ext cx="865884" cy="246191"/>
          </a:xfrm>
          <a:prstGeom prst="rect">
            <a:avLst/>
          </a:prstGeom>
          <a:noFill/>
        </p:spPr>
        <p:txBody>
          <a:bodyPr wrap="none" lIns="91411" tIns="45705" rIns="91411" bIns="45705" rtlCol="0">
            <a:spAutoFit/>
          </a:bodyPr>
          <a:lstStyle/>
          <a:p>
            <a:r>
              <a:rPr lang="en-US" altLang="zh-CN" sz="1000" dirty="0" smtClean="0">
                <a:latin typeface="Arial" pitchFamily="34" charset="0"/>
                <a:cs typeface="Arial" pitchFamily="34" charset="0"/>
              </a:rPr>
              <a:t>DSS4004-R</a:t>
            </a:r>
            <a:endParaRPr lang="zh-CN" altLang="en-US" sz="1000" dirty="0">
              <a:latin typeface="Arial" pitchFamily="34" charset="0"/>
              <a:cs typeface="Arial" pitchFamily="34" charset="0"/>
            </a:endParaRPr>
          </a:p>
        </p:txBody>
      </p:sp>
      <p:pic>
        <p:nvPicPr>
          <p:cNvPr id="17" name="图片 16"/>
          <p:cNvPicPr>
            <a:picLocks noChangeAspect="1"/>
          </p:cNvPicPr>
          <p:nvPr/>
        </p:nvPicPr>
        <p:blipFill>
          <a:blip r:embed="rId3" cstate="print"/>
          <a:stretch>
            <a:fillRect/>
          </a:stretch>
        </p:blipFill>
        <p:spPr>
          <a:xfrm>
            <a:off x="4421388" y="3509738"/>
            <a:ext cx="519159" cy="357190"/>
          </a:xfrm>
          <a:prstGeom prst="rect">
            <a:avLst/>
          </a:prstGeom>
        </p:spPr>
      </p:pic>
      <p:pic>
        <p:nvPicPr>
          <p:cNvPr id="19" name="Picture 3"/>
          <p:cNvPicPr>
            <a:picLocks noChangeAspect="1" noChangeArrowheads="1"/>
          </p:cNvPicPr>
          <p:nvPr/>
        </p:nvPicPr>
        <p:blipFill>
          <a:blip r:embed="rId4" cstate="print"/>
          <a:srcRect/>
          <a:stretch>
            <a:fillRect/>
          </a:stretch>
        </p:blipFill>
        <p:spPr bwMode="auto">
          <a:xfrm>
            <a:off x="2109722" y="2795328"/>
            <a:ext cx="642942" cy="208011"/>
          </a:xfrm>
          <a:prstGeom prst="rect">
            <a:avLst/>
          </a:prstGeom>
          <a:noFill/>
          <a:ln w="9525">
            <a:noFill/>
            <a:miter lim="800000"/>
            <a:headEnd/>
            <a:tailEnd/>
          </a:ln>
          <a:effectLst/>
        </p:spPr>
      </p:pic>
      <p:sp>
        <p:nvSpPr>
          <p:cNvPr id="20" name="矩形 19"/>
          <p:cNvSpPr/>
          <p:nvPr/>
        </p:nvSpPr>
        <p:spPr>
          <a:xfrm>
            <a:off x="2295056" y="3003339"/>
            <a:ext cx="455574" cy="246221"/>
          </a:xfrm>
          <a:prstGeom prst="rect">
            <a:avLst/>
          </a:prstGeom>
        </p:spPr>
        <p:txBody>
          <a:bodyPr wrap="none">
            <a:spAutoFit/>
          </a:bodyPr>
          <a:lstStyle/>
          <a:p>
            <a:r>
              <a:rPr lang="en-US" sz="1000" dirty="0" smtClean="0">
                <a:latin typeface="Arial" pitchFamily="34" charset="0"/>
                <a:cs typeface="Arial" pitchFamily="34" charset="0"/>
              </a:rPr>
              <a:t>NVR</a:t>
            </a:r>
            <a:endParaRPr lang="zh-CN" altLang="en-US" sz="1000" dirty="0" smtClean="0">
              <a:latin typeface="Arial" pitchFamily="34" charset="0"/>
              <a:cs typeface="Arial" pitchFamily="34" charset="0"/>
            </a:endParaRPr>
          </a:p>
        </p:txBody>
      </p:sp>
      <p:pic>
        <p:nvPicPr>
          <p:cNvPr id="21"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07074" y="2184293"/>
            <a:ext cx="398164" cy="285752"/>
          </a:xfrm>
          <a:prstGeom prst="rect">
            <a:avLst/>
          </a:prstGeom>
          <a:noFill/>
          <a:ln w="9525">
            <a:noFill/>
            <a:miter lim="800000"/>
            <a:headEnd/>
            <a:tailEnd/>
          </a:ln>
        </p:spPr>
      </p:pic>
      <p:sp>
        <p:nvSpPr>
          <p:cNvPr id="22" name="矩形 21"/>
          <p:cNvSpPr/>
          <p:nvPr/>
        </p:nvSpPr>
        <p:spPr>
          <a:xfrm>
            <a:off x="4991752" y="1112723"/>
            <a:ext cx="1308440"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Cảm biến báo động</a:t>
            </a:r>
            <a:endParaRPr lang="zh-CN" altLang="en-US" sz="1000" dirty="0">
              <a:latin typeface="Arial" pitchFamily="34" charset="0"/>
              <a:cs typeface="Arial" pitchFamily="34" charset="0"/>
            </a:endParaRPr>
          </a:p>
        </p:txBody>
      </p:sp>
      <p:pic>
        <p:nvPicPr>
          <p:cNvPr id="23" name="Picture 8"/>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20000" contrast="58000"/>
                    </a14:imgEffect>
                  </a14:imgLayer>
                </a14:imgProps>
              </a:ext>
            </a:extLst>
          </a:blip>
          <a:srcRect/>
          <a:stretch>
            <a:fillRect/>
          </a:stretch>
        </p:blipFill>
        <p:spPr bwMode="auto">
          <a:xfrm>
            <a:off x="4207074" y="1469913"/>
            <a:ext cx="357190" cy="384116"/>
          </a:xfrm>
          <a:prstGeom prst="rect">
            <a:avLst/>
          </a:prstGeom>
          <a:noFill/>
          <a:ln w="9525">
            <a:noFill/>
            <a:miter lim="800000"/>
            <a:headEnd/>
            <a:tailEnd/>
          </a:ln>
          <a:effectLst/>
        </p:spPr>
      </p:pic>
      <p:pic>
        <p:nvPicPr>
          <p:cNvPr id="24" name="Picture 10"/>
          <p:cNvPicPr>
            <a:picLocks noChangeAspect="1" noChangeArrowheads="1"/>
          </p:cNvPicPr>
          <p:nvPr/>
        </p:nvPicPr>
        <p:blipFill>
          <a:blip r:embed="rId8" cstate="print"/>
          <a:srcRect/>
          <a:stretch>
            <a:fillRect/>
          </a:stretch>
        </p:blipFill>
        <p:spPr bwMode="auto">
          <a:xfrm>
            <a:off x="5492958" y="1469913"/>
            <a:ext cx="268362" cy="316070"/>
          </a:xfrm>
          <a:prstGeom prst="rect">
            <a:avLst/>
          </a:prstGeom>
          <a:noFill/>
          <a:ln w="9525">
            <a:noFill/>
            <a:miter lim="800000"/>
            <a:headEnd/>
            <a:tailEnd/>
          </a:ln>
          <a:effectLst/>
        </p:spPr>
      </p:pic>
      <p:pic>
        <p:nvPicPr>
          <p:cNvPr id="25" name="Picture 15"/>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bright="-20000" contrast="55000"/>
                    </a14:imgEffect>
                  </a14:imgLayer>
                </a14:imgProps>
              </a:ext>
            </a:extLst>
          </a:blip>
          <a:srcRect/>
          <a:stretch>
            <a:fillRect/>
          </a:stretch>
        </p:blipFill>
        <p:spPr bwMode="auto">
          <a:xfrm>
            <a:off x="5047123" y="1468147"/>
            <a:ext cx="325819" cy="331436"/>
          </a:xfrm>
          <a:prstGeom prst="rect">
            <a:avLst/>
          </a:prstGeom>
          <a:noFill/>
          <a:ln w="9525">
            <a:noFill/>
            <a:miter lim="800000"/>
            <a:headEnd/>
            <a:tailEnd/>
          </a:ln>
          <a:effectLst/>
        </p:spPr>
      </p:pic>
      <p:pic>
        <p:nvPicPr>
          <p:cNvPr id="26" name="图片 25" descr="两门控制器b  IMG_1305.jpg"/>
          <p:cNvPicPr>
            <a:picLocks noChangeAspect="1"/>
          </p:cNvPicPr>
          <p:nvPr/>
        </p:nvPicPr>
        <p:blipFill>
          <a:blip r:embed="rId11" cstate="print">
            <a:extLst>
              <a:ext uri="{BEBA8EAE-BF5A-486C-A8C5-ECC9F3942E4B}">
                <a14:imgProps xmlns:a14="http://schemas.microsoft.com/office/drawing/2010/main" xmlns="">
                  <a14:imgLayer r:embed="rId12">
                    <a14:imgEffect>
                      <a14:brightnessContrast bright="-20000" contrast="58000"/>
                    </a14:imgEffect>
                  </a14:imgLayer>
                </a14:imgProps>
              </a:ext>
            </a:extLst>
          </a:blip>
          <a:srcRect l="5381" t="21490" r="3713" b="24642"/>
          <a:stretch>
            <a:fillRect/>
          </a:stretch>
        </p:blipFill>
        <p:spPr>
          <a:xfrm>
            <a:off x="4207074" y="2755797"/>
            <a:ext cx="500066" cy="304247"/>
          </a:xfrm>
          <a:prstGeom prst="rect">
            <a:avLst/>
          </a:prstGeom>
        </p:spPr>
      </p:pic>
      <p:cxnSp>
        <p:nvCxnSpPr>
          <p:cNvPr id="27" name="直接连接符 26"/>
          <p:cNvCxnSpPr/>
          <p:nvPr/>
        </p:nvCxnSpPr>
        <p:spPr>
          <a:xfrm rot="5400000">
            <a:off x="4243587" y="2004904"/>
            <a:ext cx="357190" cy="158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4243587" y="2647846"/>
            <a:ext cx="357190" cy="158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9" name="图片 28" descr="门禁读卡器IMG_2667.TIF"/>
          <p:cNvPicPr>
            <a:picLocks noChangeAspect="1"/>
          </p:cNvPicPr>
          <p:nvPr/>
        </p:nvPicPr>
        <p:blipFill>
          <a:blip r:embed="rId13" cstate="print"/>
          <a:srcRect l="27185" t="11373" r="26490" b="16782"/>
          <a:stretch>
            <a:fillRect/>
          </a:stretch>
        </p:blipFill>
        <p:spPr>
          <a:xfrm>
            <a:off x="5135768" y="2827235"/>
            <a:ext cx="285752" cy="360076"/>
          </a:xfrm>
          <a:prstGeom prst="rect">
            <a:avLst/>
          </a:prstGeom>
        </p:spPr>
      </p:pic>
      <p:pic>
        <p:nvPicPr>
          <p:cNvPr id="30" name="Picture 9"/>
          <p:cNvPicPr>
            <a:picLocks noChangeAspect="1" noChangeArrowheads="1"/>
          </p:cNvPicPr>
          <p:nvPr/>
        </p:nvPicPr>
        <p:blipFill>
          <a:blip r:embed="rId14" cstate="print"/>
          <a:srcRect/>
          <a:stretch>
            <a:fillRect/>
          </a:stretch>
        </p:blipFill>
        <p:spPr bwMode="auto">
          <a:xfrm>
            <a:off x="5635834" y="2827235"/>
            <a:ext cx="142876" cy="413001"/>
          </a:xfrm>
          <a:prstGeom prst="rect">
            <a:avLst/>
          </a:prstGeom>
          <a:noFill/>
          <a:ln w="9525">
            <a:noFill/>
            <a:miter lim="800000"/>
            <a:headEnd/>
            <a:tailEnd/>
          </a:ln>
          <a:effectLst/>
        </p:spPr>
      </p:pic>
      <p:sp>
        <p:nvSpPr>
          <p:cNvPr id="31" name="圆角矩形 30"/>
          <p:cNvSpPr/>
          <p:nvPr/>
        </p:nvSpPr>
        <p:spPr>
          <a:xfrm rot="16200000">
            <a:off x="5200049" y="1177004"/>
            <a:ext cx="500066" cy="943007"/>
          </a:xfrm>
          <a:prstGeom prst="roundRect">
            <a:avLst/>
          </a:prstGeom>
          <a:noFill/>
          <a:ln w="12700">
            <a:solidFill>
              <a:schemeClr val="tx1">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sp>
        <p:nvSpPr>
          <p:cNvPr id="32" name="圆角矩形 31"/>
          <p:cNvSpPr/>
          <p:nvPr/>
        </p:nvSpPr>
        <p:spPr>
          <a:xfrm rot="16200000">
            <a:off x="5200049" y="2534326"/>
            <a:ext cx="500066" cy="943007"/>
          </a:xfrm>
          <a:prstGeom prst="roundRect">
            <a:avLst/>
          </a:prstGeom>
          <a:noFill/>
          <a:ln w="12700">
            <a:solidFill>
              <a:schemeClr val="tx1">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cxnSp>
        <p:nvCxnSpPr>
          <p:cNvPr id="33" name="直接连接符 32"/>
          <p:cNvCxnSpPr/>
          <p:nvPr/>
        </p:nvCxnSpPr>
        <p:spPr>
          <a:xfrm>
            <a:off x="4596892" y="2327169"/>
            <a:ext cx="396000" cy="15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4" name="Freeform 15"/>
          <p:cNvSpPr>
            <a:spLocks/>
          </p:cNvSpPr>
          <p:nvPr/>
        </p:nvSpPr>
        <p:spPr bwMode="auto">
          <a:xfrm>
            <a:off x="4992893" y="2184293"/>
            <a:ext cx="785818" cy="285752"/>
          </a:xfrm>
          <a:custGeom>
            <a:avLst/>
            <a:gdLst>
              <a:gd name="T0" fmla="*/ 104 w 590"/>
              <a:gd name="T1" fmla="*/ 85 h 386"/>
              <a:gd name="T2" fmla="*/ 0 w 590"/>
              <a:gd name="T3" fmla="*/ 188 h 386"/>
              <a:gd name="T4" fmla="*/ 38 w 590"/>
              <a:gd name="T5" fmla="*/ 268 h 386"/>
              <a:gd name="T6" fmla="*/ 38 w 590"/>
              <a:gd name="T7" fmla="*/ 270 h 386"/>
              <a:gd name="T8" fmla="*/ 171 w 590"/>
              <a:gd name="T9" fmla="*/ 349 h 386"/>
              <a:gd name="T10" fmla="*/ 314 w 590"/>
              <a:gd name="T11" fmla="*/ 386 h 386"/>
              <a:gd name="T12" fmla="*/ 475 w 590"/>
              <a:gd name="T13" fmla="*/ 329 h 386"/>
              <a:gd name="T14" fmla="*/ 590 w 590"/>
              <a:gd name="T15" fmla="*/ 212 h 386"/>
              <a:gd name="T16" fmla="*/ 472 w 590"/>
              <a:gd name="T17" fmla="*/ 94 h 386"/>
              <a:gd name="T18" fmla="*/ 405 w 590"/>
              <a:gd name="T19" fmla="*/ 58 h 386"/>
              <a:gd name="T20" fmla="*/ 393 w 590"/>
              <a:gd name="T21" fmla="*/ 59 h 386"/>
              <a:gd name="T22" fmla="*/ 289 w 590"/>
              <a:gd name="T23" fmla="*/ 0 h 386"/>
              <a:gd name="T24" fmla="*/ 183 w 590"/>
              <a:gd name="T25" fmla="*/ 62 h 386"/>
              <a:gd name="T26" fmla="*/ 168 w 590"/>
              <a:gd name="T27" fmla="*/ 61 h 386"/>
              <a:gd name="T28" fmla="*/ 111 w 590"/>
              <a:gd name="T29" fmla="*/ 85 h 386"/>
              <a:gd name="T30" fmla="*/ 104 w 590"/>
              <a:gd name="T31" fmla="*/ 8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 h="386">
                <a:moveTo>
                  <a:pt x="104" y="85"/>
                </a:moveTo>
                <a:cubicBezTo>
                  <a:pt x="47" y="85"/>
                  <a:pt x="0" y="131"/>
                  <a:pt x="0" y="188"/>
                </a:cubicBezTo>
                <a:cubicBezTo>
                  <a:pt x="0" y="220"/>
                  <a:pt x="15" y="248"/>
                  <a:pt x="38" y="268"/>
                </a:cubicBezTo>
                <a:cubicBezTo>
                  <a:pt x="38" y="268"/>
                  <a:pt x="38" y="269"/>
                  <a:pt x="38" y="270"/>
                </a:cubicBezTo>
                <a:cubicBezTo>
                  <a:pt x="38" y="312"/>
                  <a:pt x="97" y="346"/>
                  <a:pt x="171" y="349"/>
                </a:cubicBezTo>
                <a:cubicBezTo>
                  <a:pt x="201" y="371"/>
                  <a:pt x="254" y="386"/>
                  <a:pt x="314" y="386"/>
                </a:cubicBezTo>
                <a:cubicBezTo>
                  <a:pt x="390" y="386"/>
                  <a:pt x="454" y="362"/>
                  <a:pt x="475" y="329"/>
                </a:cubicBezTo>
                <a:cubicBezTo>
                  <a:pt x="542" y="313"/>
                  <a:pt x="590" y="267"/>
                  <a:pt x="590" y="212"/>
                </a:cubicBezTo>
                <a:cubicBezTo>
                  <a:pt x="590" y="156"/>
                  <a:pt x="540" y="109"/>
                  <a:pt x="472" y="94"/>
                </a:cubicBezTo>
                <a:cubicBezTo>
                  <a:pt x="458" y="72"/>
                  <a:pt x="433" y="58"/>
                  <a:pt x="405" y="58"/>
                </a:cubicBezTo>
                <a:cubicBezTo>
                  <a:pt x="401" y="58"/>
                  <a:pt x="397" y="58"/>
                  <a:pt x="393" y="59"/>
                </a:cubicBezTo>
                <a:cubicBezTo>
                  <a:pt x="380" y="25"/>
                  <a:pt x="338" y="0"/>
                  <a:pt x="289" y="0"/>
                </a:cubicBezTo>
                <a:cubicBezTo>
                  <a:pt x="237" y="0"/>
                  <a:pt x="193" y="27"/>
                  <a:pt x="183" y="62"/>
                </a:cubicBezTo>
                <a:cubicBezTo>
                  <a:pt x="178" y="62"/>
                  <a:pt x="173" y="61"/>
                  <a:pt x="168" y="61"/>
                </a:cubicBezTo>
                <a:cubicBezTo>
                  <a:pt x="146" y="61"/>
                  <a:pt x="126" y="70"/>
                  <a:pt x="111" y="85"/>
                </a:cubicBezTo>
                <a:cubicBezTo>
                  <a:pt x="109" y="85"/>
                  <a:pt x="106" y="85"/>
                  <a:pt x="104" y="85"/>
                </a:cubicBezTo>
              </a:path>
            </a:pathLst>
          </a:custGeom>
          <a:solidFill>
            <a:schemeClr val="bg2"/>
          </a:solidFill>
          <a:ln w="12700" cap="rnd">
            <a:solidFill>
              <a:schemeClr val="tx1">
                <a:lumMod val="75000"/>
                <a:lumOff val="25000"/>
              </a:schemeClr>
            </a:solidFill>
            <a:prstDash val="solid"/>
            <a:round/>
            <a:headEnd/>
            <a:tailEnd/>
          </a:ln>
        </p:spPr>
        <p:txBody>
          <a:bodyPr vert="horz" wrap="square" lIns="36000" tIns="36000" rIns="36000" bIns="36000" numCol="1" anchor="ctr" anchorCtr="0" compatLnSpc="1">
            <a:prstTxWarp prst="textNoShape">
              <a:avLst/>
            </a:prstTxWarp>
          </a:bodyPr>
          <a:lstStyle/>
          <a:p>
            <a:pPr algn="ctr"/>
            <a:r>
              <a:rPr lang="en-US" altLang="zh-CN" sz="1100" dirty="0" smtClean="0">
                <a:solidFill>
                  <a:schemeClr val="tx1">
                    <a:lumMod val="75000"/>
                    <a:lumOff val="25000"/>
                  </a:schemeClr>
                </a:solidFill>
                <a:latin typeface="Arial" panose="020B0604020202020204" pitchFamily="34" charset="0"/>
                <a:cs typeface="Arial" panose="020B0604020202020204" pitchFamily="34" charset="0"/>
              </a:rPr>
              <a:t>Internet</a:t>
            </a:r>
            <a:endParaRPr lang="zh-CN" alt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5" name="矩形 34"/>
          <p:cNvSpPr/>
          <p:nvPr/>
        </p:nvSpPr>
        <p:spPr>
          <a:xfrm>
            <a:off x="4991752" y="3295404"/>
            <a:ext cx="1072710"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Đầu đọc thẻ</a:t>
            </a:r>
            <a:endParaRPr lang="zh-CN" altLang="en-US" sz="1000" dirty="0">
              <a:latin typeface="Arial" pitchFamily="34" charset="0"/>
              <a:cs typeface="Arial" pitchFamily="34" charset="0"/>
            </a:endParaRPr>
          </a:p>
        </p:txBody>
      </p:sp>
      <p:cxnSp>
        <p:nvCxnSpPr>
          <p:cNvPr id="36" name="直接连接符 35"/>
          <p:cNvCxnSpPr/>
          <p:nvPr/>
        </p:nvCxnSpPr>
        <p:spPr>
          <a:xfrm>
            <a:off x="4635702" y="2898673"/>
            <a:ext cx="357190" cy="158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564264" y="1684227"/>
            <a:ext cx="428628"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4063058" y="3009652"/>
            <a:ext cx="1072710" cy="246211"/>
          </a:xfrm>
          <a:prstGeom prst="rect">
            <a:avLst/>
          </a:prstGeom>
        </p:spPr>
        <p:txBody>
          <a:bodyPr wrap="square" lIns="91430" tIns="45715" rIns="91430" bIns="45715">
            <a:spAutoFit/>
          </a:bodyPr>
          <a:lstStyle/>
          <a:p>
            <a:r>
              <a:rPr lang="en-US" altLang="zh-CN" sz="1000" dirty="0" smtClean="0">
                <a:latin typeface="Arial" pitchFamily="34" charset="0"/>
                <a:cs typeface="Arial" pitchFamily="34" charset="0"/>
              </a:rPr>
              <a:t>Bộ điều khiển</a:t>
            </a:r>
            <a:endParaRPr lang="zh-CN" altLang="en-US" sz="1000" dirty="0" smtClean="0">
              <a:latin typeface="Arial" pitchFamily="34" charset="0"/>
              <a:cs typeface="Arial" pitchFamily="34" charset="0"/>
            </a:endParaRPr>
          </a:p>
        </p:txBody>
      </p:sp>
      <p:sp>
        <p:nvSpPr>
          <p:cNvPr id="39" name="矩形 38"/>
          <p:cNvSpPr/>
          <p:nvPr/>
        </p:nvSpPr>
        <p:spPr>
          <a:xfrm>
            <a:off x="4064198" y="1255599"/>
            <a:ext cx="1072710" cy="246211"/>
          </a:xfrm>
          <a:prstGeom prst="rect">
            <a:avLst/>
          </a:prstGeom>
        </p:spPr>
        <p:txBody>
          <a:bodyPr wrap="square" lIns="91430" tIns="45715" rIns="91430" bIns="45715">
            <a:spAutoFit/>
          </a:bodyPr>
          <a:lstStyle/>
          <a:p>
            <a:r>
              <a:rPr lang="en-US" altLang="zh-CN" sz="1000" dirty="0" smtClean="0">
                <a:latin typeface="Arial" pitchFamily="34" charset="0"/>
                <a:cs typeface="Arial" pitchFamily="34" charset="0"/>
              </a:rPr>
              <a:t>Tủ báo động</a:t>
            </a:r>
            <a:endParaRPr lang="zh-CN" altLang="en-US" sz="1000" dirty="0" smtClean="0">
              <a:latin typeface="Arial" pitchFamily="34" charset="0"/>
              <a:cs typeface="Arial" pitchFamily="34" charset="0"/>
            </a:endParaRPr>
          </a:p>
        </p:txBody>
      </p:sp>
      <p:pic>
        <p:nvPicPr>
          <p:cNvPr id="40" name="Picture 3" descr="C:\Users\26802\Downloads\201407699047953.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109723" y="1612789"/>
            <a:ext cx="642941" cy="26211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1" name="形状 234"/>
          <p:cNvCxnSpPr/>
          <p:nvPr/>
        </p:nvCxnSpPr>
        <p:spPr>
          <a:xfrm rot="5400000" flipH="1" flipV="1">
            <a:off x="3124168" y="1673309"/>
            <a:ext cx="468159" cy="1775881"/>
          </a:xfrm>
          <a:prstGeom prst="bentConnector2">
            <a:avLst/>
          </a:prstGeom>
          <a:ln w="15875"/>
        </p:spPr>
        <p:style>
          <a:lnRef idx="1">
            <a:schemeClr val="accent1"/>
          </a:lnRef>
          <a:fillRef idx="0">
            <a:schemeClr val="accent1"/>
          </a:fillRef>
          <a:effectRef idx="0">
            <a:schemeClr val="accent1"/>
          </a:effectRef>
          <a:fontRef idx="minor">
            <a:schemeClr val="tx1"/>
          </a:fontRef>
        </p:style>
      </p:cxnSp>
      <p:cxnSp>
        <p:nvCxnSpPr>
          <p:cNvPr id="42" name="形状 235"/>
          <p:cNvCxnSpPr/>
          <p:nvPr/>
        </p:nvCxnSpPr>
        <p:spPr>
          <a:xfrm rot="10800000">
            <a:off x="2470308" y="1735102"/>
            <a:ext cx="1775880" cy="523701"/>
          </a:xfrm>
          <a:prstGeom prst="bentConnector3">
            <a:avLst>
              <a:gd name="adj1" fmla="val 99881"/>
            </a:avLst>
          </a:prstGeom>
          <a:ln w="15875"/>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2771173" y="1633865"/>
            <a:ext cx="925253" cy="246221"/>
          </a:xfrm>
          <a:prstGeom prst="rect">
            <a:avLst/>
          </a:prstGeom>
        </p:spPr>
        <p:txBody>
          <a:bodyPr wrap="none">
            <a:spAutoFit/>
          </a:bodyPr>
          <a:lstStyle/>
          <a:p>
            <a:r>
              <a:rPr lang="en-US" sz="1000" dirty="0">
                <a:latin typeface="Arial" pitchFamily="34" charset="0"/>
                <a:cs typeface="Arial" pitchFamily="34" charset="0"/>
              </a:rPr>
              <a:t>Smart</a:t>
            </a:r>
            <a:r>
              <a:rPr lang="en-US" sz="1000" dirty="0" smtClean="0">
                <a:latin typeface="Arial" pitchFamily="34" charset="0"/>
                <a:cs typeface="Arial" pitchFamily="34" charset="0"/>
              </a:rPr>
              <a:t> HCVR</a:t>
            </a:r>
            <a:endParaRPr lang="zh-CN" altLang="en-US" sz="1000" dirty="0" smtClean="0">
              <a:latin typeface="Arial" pitchFamily="34" charset="0"/>
              <a:cs typeface="Arial" pitchFamily="34" charset="0"/>
            </a:endParaRPr>
          </a:p>
        </p:txBody>
      </p:sp>
      <p:pic>
        <p:nvPicPr>
          <p:cNvPr id="44" name="图片 43"/>
          <p:cNvPicPr/>
          <p:nvPr/>
        </p:nvPicPr>
        <p:blipFill>
          <a:blip r:embed="rId16" cstate="print"/>
          <a:srcRect/>
          <a:stretch>
            <a:fillRect/>
          </a:stretch>
        </p:blipFill>
        <p:spPr bwMode="auto">
          <a:xfrm>
            <a:off x="876835" y="1773206"/>
            <a:ext cx="328801" cy="319883"/>
          </a:xfrm>
          <a:prstGeom prst="rect">
            <a:avLst/>
          </a:prstGeom>
          <a:noFill/>
          <a:ln w="9525">
            <a:noFill/>
            <a:miter lim="800000"/>
            <a:headEnd/>
            <a:tailEnd/>
          </a:ln>
        </p:spPr>
      </p:pic>
      <p:cxnSp>
        <p:nvCxnSpPr>
          <p:cNvPr id="45" name="直接连接符 44"/>
          <p:cNvCxnSpPr/>
          <p:nvPr/>
        </p:nvCxnSpPr>
        <p:spPr>
          <a:xfrm>
            <a:off x="2252598" y="1326996"/>
            <a:ext cx="0" cy="38025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841859" y="1366568"/>
            <a:ext cx="453970" cy="246221"/>
          </a:xfrm>
          <a:prstGeom prst="rect">
            <a:avLst/>
          </a:prstGeom>
        </p:spPr>
        <p:txBody>
          <a:bodyPr wrap="none">
            <a:spAutoFit/>
          </a:bodyPr>
          <a:lstStyle/>
          <a:p>
            <a:r>
              <a:rPr lang="en-US" altLang="zh-CN" sz="1000" dirty="0" smtClean="0">
                <a:latin typeface="Arial" pitchFamily="34" charset="0"/>
                <a:cs typeface="Arial" pitchFamily="34" charset="0"/>
              </a:rPr>
              <a:t>POS</a:t>
            </a:r>
            <a:endParaRPr lang="zh-CN" altLang="en-US" sz="1000" dirty="0" smtClean="0">
              <a:latin typeface="Arial" pitchFamily="34" charset="0"/>
              <a:cs typeface="Arial" pitchFamily="34" charset="0"/>
            </a:endParaRPr>
          </a:p>
        </p:txBody>
      </p:sp>
      <p:sp>
        <p:nvSpPr>
          <p:cNvPr id="47" name="矩形 46"/>
          <p:cNvSpPr/>
          <p:nvPr/>
        </p:nvSpPr>
        <p:spPr>
          <a:xfrm>
            <a:off x="609549" y="2093089"/>
            <a:ext cx="1451038" cy="246221"/>
          </a:xfrm>
          <a:prstGeom prst="rect">
            <a:avLst/>
          </a:prstGeom>
        </p:spPr>
        <p:txBody>
          <a:bodyPr wrap="none">
            <a:spAutoFit/>
          </a:bodyPr>
          <a:lstStyle/>
          <a:p>
            <a:r>
              <a:rPr lang="en-US" altLang="zh-CN" sz="1000" dirty="0" smtClean="0">
                <a:latin typeface="Arial" pitchFamily="34" charset="0"/>
                <a:cs typeface="Arial" pitchFamily="34" charset="0"/>
              </a:rPr>
              <a:t>HDCVI Dome Camera</a:t>
            </a:r>
            <a:endParaRPr lang="zh-CN" altLang="en-US" sz="1000" dirty="0" smtClean="0">
              <a:latin typeface="Arial" pitchFamily="34" charset="0"/>
              <a:cs typeface="Arial" pitchFamily="34" charset="0"/>
            </a:endParaRPr>
          </a:p>
        </p:txBody>
      </p:sp>
      <p:cxnSp>
        <p:nvCxnSpPr>
          <p:cNvPr id="48" name="肘形连接符 47"/>
          <p:cNvCxnSpPr>
            <a:stCxn id="21" idx="2"/>
          </p:cNvCxnSpPr>
          <p:nvPr/>
        </p:nvCxnSpPr>
        <p:spPr>
          <a:xfrm rot="5400000">
            <a:off x="3658911" y="2865808"/>
            <a:ext cx="1143008" cy="351482"/>
          </a:xfrm>
          <a:prstGeom prst="bentConnector3">
            <a:avLst>
              <a:gd name="adj1" fmla="val -666"/>
            </a:avLst>
          </a:prstGeom>
          <a:ln w="15875"/>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769186" y="2327169"/>
            <a:ext cx="428628" cy="1588"/>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812895" y="3476393"/>
            <a:ext cx="453970" cy="246221"/>
          </a:xfrm>
          <a:prstGeom prst="rect">
            <a:avLst/>
          </a:prstGeom>
        </p:spPr>
        <p:txBody>
          <a:bodyPr wrap="none">
            <a:spAutoFit/>
          </a:bodyPr>
          <a:lstStyle/>
          <a:p>
            <a:r>
              <a:rPr lang="en-US" altLang="zh-CN" sz="1000" dirty="0" smtClean="0">
                <a:latin typeface="Arial" pitchFamily="34" charset="0"/>
                <a:cs typeface="Arial" pitchFamily="34" charset="0"/>
              </a:rPr>
              <a:t>POS</a:t>
            </a:r>
            <a:endParaRPr lang="zh-CN" altLang="en-US" sz="1000" dirty="0" smtClean="0">
              <a:latin typeface="Arial" pitchFamily="34" charset="0"/>
              <a:cs typeface="Arial" pitchFamily="34" charset="0"/>
            </a:endParaRPr>
          </a:p>
        </p:txBody>
      </p:sp>
      <p:pic>
        <p:nvPicPr>
          <p:cNvPr id="51" name="Picture 10"/>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129258" y="1181763"/>
            <a:ext cx="220973" cy="166756"/>
          </a:xfrm>
          <a:prstGeom prst="rect">
            <a:avLst/>
          </a:prstGeom>
          <a:noFill/>
          <a:ln w="9525">
            <a:noFill/>
            <a:miter lim="800000"/>
            <a:headEnd/>
            <a:tailEnd/>
          </a:ln>
        </p:spPr>
      </p:pic>
      <p:cxnSp>
        <p:nvCxnSpPr>
          <p:cNvPr id="53" name="直接连接符 52"/>
          <p:cNvCxnSpPr/>
          <p:nvPr/>
        </p:nvCxnSpPr>
        <p:spPr>
          <a:xfrm flipH="1">
            <a:off x="1800766" y="1240523"/>
            <a:ext cx="35719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1210421" y="1245199"/>
            <a:ext cx="288470" cy="0"/>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1505382" y="931730"/>
            <a:ext cx="483147" cy="246221"/>
          </a:xfrm>
          <a:prstGeom prst="rect">
            <a:avLst/>
          </a:prstGeom>
        </p:spPr>
        <p:txBody>
          <a:bodyPr wrap="square">
            <a:spAutoFit/>
          </a:bodyPr>
          <a:lstStyle/>
          <a:p>
            <a:r>
              <a:rPr lang="en-US" altLang="zh-CN" sz="1000" dirty="0" smtClean="0">
                <a:latin typeface="Arial" pitchFamily="34" charset="0"/>
                <a:cs typeface="Arial" pitchFamily="34" charset="0"/>
              </a:rPr>
              <a:t>Box</a:t>
            </a:r>
            <a:endParaRPr lang="en-US" altLang="zh-CN" sz="1000" dirty="0">
              <a:latin typeface="Arial" pitchFamily="34" charset="0"/>
              <a:cs typeface="Arial" pitchFamily="34" charset="0"/>
            </a:endParaRPr>
          </a:p>
        </p:txBody>
      </p:sp>
      <p:pic>
        <p:nvPicPr>
          <p:cNvPr id="56" name="图片 55"/>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6197814" y="2030293"/>
            <a:ext cx="928694" cy="650321"/>
          </a:xfrm>
          <a:prstGeom prst="rect">
            <a:avLst/>
          </a:prstGeom>
        </p:spPr>
      </p:pic>
      <p:sp>
        <p:nvSpPr>
          <p:cNvPr id="58" name="矩形 57"/>
          <p:cNvSpPr/>
          <p:nvPr/>
        </p:nvSpPr>
        <p:spPr>
          <a:xfrm>
            <a:off x="890315" y="2671805"/>
            <a:ext cx="599143" cy="246221"/>
          </a:xfrm>
          <a:prstGeom prst="rect">
            <a:avLst/>
          </a:prstGeom>
        </p:spPr>
        <p:txBody>
          <a:bodyPr wrap="square">
            <a:spAutoFit/>
          </a:bodyPr>
          <a:lstStyle/>
          <a:p>
            <a:r>
              <a:rPr lang="en-US" altLang="zh-CN" sz="1000" dirty="0" smtClean="0">
                <a:latin typeface="Arial" pitchFamily="34" charset="0"/>
                <a:cs typeface="Arial" pitchFamily="34" charset="0"/>
              </a:rPr>
              <a:t>IPC</a:t>
            </a:r>
            <a:endParaRPr lang="en-US" altLang="zh-CN" sz="1000" dirty="0">
              <a:latin typeface="Arial" pitchFamily="34" charset="0"/>
              <a:cs typeface="Arial" pitchFamily="34" charset="0"/>
            </a:endParaRPr>
          </a:p>
        </p:txBody>
      </p:sp>
      <p:cxnSp>
        <p:nvCxnSpPr>
          <p:cNvPr id="59" name="直接连接符 58"/>
          <p:cNvCxnSpPr/>
          <p:nvPr/>
        </p:nvCxnSpPr>
        <p:spPr>
          <a:xfrm>
            <a:off x="2239744" y="2943886"/>
            <a:ext cx="0" cy="38025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1" name="Picture 10"/>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100294" y="3297008"/>
            <a:ext cx="220973" cy="166756"/>
          </a:xfrm>
          <a:prstGeom prst="rect">
            <a:avLst/>
          </a:prstGeom>
          <a:noFill/>
          <a:ln w="9525">
            <a:noFill/>
            <a:miter lim="800000"/>
            <a:headEnd/>
            <a:tailEnd/>
          </a:ln>
        </p:spPr>
      </p:pic>
      <p:cxnSp>
        <p:nvCxnSpPr>
          <p:cNvPr id="63" name="直接连接符 62"/>
          <p:cNvCxnSpPr/>
          <p:nvPr/>
        </p:nvCxnSpPr>
        <p:spPr>
          <a:xfrm flipH="1">
            <a:off x="1771802" y="3355768"/>
            <a:ext cx="35719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1181457" y="3360444"/>
            <a:ext cx="288470" cy="0"/>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肘形连接符 64"/>
          <p:cNvCxnSpPr/>
          <p:nvPr/>
        </p:nvCxnSpPr>
        <p:spPr>
          <a:xfrm rot="10800000">
            <a:off x="1335068" y="2561249"/>
            <a:ext cx="904677" cy="234080"/>
          </a:xfrm>
          <a:prstGeom prst="bentConnector3">
            <a:avLst>
              <a:gd name="adj1" fmla="val 1568"/>
            </a:avLst>
          </a:prstGeom>
          <a:ln w="15875"/>
        </p:spPr>
        <p:style>
          <a:lnRef idx="1">
            <a:schemeClr val="accent1"/>
          </a:lnRef>
          <a:fillRef idx="0">
            <a:schemeClr val="accent1"/>
          </a:fillRef>
          <a:effectRef idx="0">
            <a:schemeClr val="accent1"/>
          </a:effectRef>
          <a:fontRef idx="minor">
            <a:schemeClr val="tx1"/>
          </a:fontRef>
        </p:style>
      </p:cxnSp>
      <p:cxnSp>
        <p:nvCxnSpPr>
          <p:cNvPr id="66" name="肘形连接符 65"/>
          <p:cNvCxnSpPr/>
          <p:nvPr/>
        </p:nvCxnSpPr>
        <p:spPr>
          <a:xfrm rot="10800000" flipV="1">
            <a:off x="1151830" y="1785982"/>
            <a:ext cx="1100769" cy="210970"/>
          </a:xfrm>
          <a:prstGeom prst="bentConnector3">
            <a:avLst>
              <a:gd name="adj1" fmla="val 1543"/>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742876" y="3938366"/>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Bàn thu ngân</a:t>
            </a:r>
            <a:endParaRPr lang="zh-CN" altLang="en-US" sz="1000" b="1" dirty="0">
              <a:latin typeface="Arial" pitchFamily="34" charset="0"/>
              <a:cs typeface="Arial" pitchFamily="34" charset="0"/>
            </a:endParaRPr>
          </a:p>
        </p:txBody>
      </p:sp>
      <p:cxnSp>
        <p:nvCxnSpPr>
          <p:cNvPr id="69" name="直接连接符 68"/>
          <p:cNvCxnSpPr/>
          <p:nvPr/>
        </p:nvCxnSpPr>
        <p:spPr>
          <a:xfrm>
            <a:off x="2752664" y="2827235"/>
            <a:ext cx="396000" cy="15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2367372" y="3722614"/>
            <a:ext cx="1239946" cy="246221"/>
          </a:xfrm>
          <a:prstGeom prst="rect">
            <a:avLst/>
          </a:prstGeom>
        </p:spPr>
        <p:txBody>
          <a:bodyPr wrap="square">
            <a:spAutoFit/>
          </a:bodyPr>
          <a:lstStyle/>
          <a:p>
            <a:r>
              <a:rPr lang="en-US" altLang="zh-CN" sz="1000" dirty="0" smtClean="0">
                <a:latin typeface="Arial" pitchFamily="34" charset="0"/>
                <a:cs typeface="Arial" pitchFamily="34" charset="0"/>
              </a:rPr>
              <a:t>Ultra-Smart IPC</a:t>
            </a:r>
            <a:endParaRPr lang="en-US" altLang="zh-CN" sz="1000" dirty="0">
              <a:latin typeface="Arial" pitchFamily="34" charset="0"/>
              <a:cs typeface="Arial" pitchFamily="34" charset="0"/>
            </a:endParaRPr>
          </a:p>
        </p:txBody>
      </p:sp>
      <p:sp>
        <p:nvSpPr>
          <p:cNvPr id="73" name="矩形 72"/>
          <p:cNvSpPr/>
          <p:nvPr/>
        </p:nvSpPr>
        <p:spPr>
          <a:xfrm>
            <a:off x="2523503" y="4061471"/>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Cửa ra vào</a:t>
            </a:r>
            <a:endParaRPr lang="zh-CN" altLang="en-US" sz="1000" b="1" dirty="0">
              <a:latin typeface="Arial" pitchFamily="34" charset="0"/>
              <a:cs typeface="Arial" pitchFamily="34" charset="0"/>
            </a:endParaRPr>
          </a:p>
        </p:txBody>
      </p:sp>
      <p:sp>
        <p:nvSpPr>
          <p:cNvPr id="74" name="矩形 73"/>
          <p:cNvSpPr/>
          <p:nvPr/>
        </p:nvSpPr>
        <p:spPr>
          <a:xfrm>
            <a:off x="3008366" y="2901603"/>
            <a:ext cx="683389"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Fish eye</a:t>
            </a:r>
            <a:endParaRPr lang="zh-CN" altLang="en-US" sz="1000" dirty="0">
              <a:latin typeface="Arial" pitchFamily="34" charset="0"/>
              <a:cs typeface="Arial" pitchFamily="34" charset="0"/>
            </a:endParaRPr>
          </a:p>
        </p:txBody>
      </p:sp>
      <p:sp>
        <p:nvSpPr>
          <p:cNvPr id="75" name="矩形 74"/>
          <p:cNvSpPr/>
          <p:nvPr/>
        </p:nvSpPr>
        <p:spPr>
          <a:xfrm>
            <a:off x="3466728" y="3173902"/>
            <a:ext cx="1290637" cy="246211"/>
          </a:xfrm>
          <a:prstGeom prst="rect">
            <a:avLst/>
          </a:prstGeom>
        </p:spPr>
        <p:txBody>
          <a:bodyPr wrap="square" lIns="91430" tIns="45715" rIns="91430" bIns="45715">
            <a:spAutoFit/>
          </a:bodyPr>
          <a:lstStyle/>
          <a:p>
            <a:pPr fontAlgn="base">
              <a:spcBef>
                <a:spcPct val="0"/>
              </a:spcBef>
              <a:spcAft>
                <a:spcPct val="0"/>
              </a:spcAft>
            </a:pPr>
            <a:r>
              <a:rPr lang="en-US" altLang="zh-CN" sz="1000" b="1" dirty="0" smtClean="0">
                <a:latin typeface="Arial" pitchFamily="34" charset="0"/>
                <a:cs typeface="Arial" pitchFamily="34" charset="0"/>
              </a:rPr>
              <a:t>Cửa hàng</a:t>
            </a:r>
            <a:endParaRPr lang="zh-CN" altLang="en-US" sz="1000" b="1" dirty="0">
              <a:latin typeface="Arial" pitchFamily="34" charset="0"/>
              <a:cs typeface="Arial" pitchFamily="34" charset="0"/>
            </a:endParaRPr>
          </a:p>
        </p:txBody>
      </p:sp>
      <p:sp>
        <p:nvSpPr>
          <p:cNvPr id="79" name="矩形 78"/>
          <p:cNvSpPr/>
          <p:nvPr/>
        </p:nvSpPr>
        <p:spPr>
          <a:xfrm>
            <a:off x="1430597" y="3457391"/>
            <a:ext cx="483147" cy="246221"/>
          </a:xfrm>
          <a:prstGeom prst="rect">
            <a:avLst/>
          </a:prstGeom>
        </p:spPr>
        <p:txBody>
          <a:bodyPr wrap="square">
            <a:spAutoFit/>
          </a:bodyPr>
          <a:lstStyle/>
          <a:p>
            <a:r>
              <a:rPr lang="en-US" altLang="zh-CN" sz="1000" dirty="0" smtClean="0">
                <a:latin typeface="Arial" pitchFamily="34" charset="0"/>
                <a:cs typeface="Arial" pitchFamily="34" charset="0"/>
              </a:rPr>
              <a:t>Box</a:t>
            </a:r>
            <a:endParaRPr lang="en-US" altLang="zh-CN" sz="1000" dirty="0">
              <a:latin typeface="Arial" pitchFamily="34" charset="0"/>
              <a:cs typeface="Arial" pitchFamily="34" charset="0"/>
            </a:endParaRPr>
          </a:p>
        </p:txBody>
      </p:sp>
      <p:cxnSp>
        <p:nvCxnSpPr>
          <p:cNvPr id="80" name="肘形连接符 79"/>
          <p:cNvCxnSpPr>
            <a:stCxn id="20" idx="0"/>
          </p:cNvCxnSpPr>
          <p:nvPr/>
        </p:nvCxnSpPr>
        <p:spPr>
          <a:xfrm rot="16200000" flipH="1">
            <a:off x="2490625" y="3035556"/>
            <a:ext cx="300587" cy="236152"/>
          </a:xfrm>
          <a:prstGeom prst="bentConnector3">
            <a:avLst>
              <a:gd name="adj1" fmla="val -3168"/>
            </a:avLst>
          </a:prstGeom>
          <a:ln w="15875"/>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1672171" y="1318614"/>
            <a:ext cx="0" cy="180988"/>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pic>
        <p:nvPicPr>
          <p:cNvPr id="83" name="Picture 4" descr="C:\Users\26369\Desktop\L_ADFE.tmp.PNG"/>
          <p:cNvPicPr>
            <a:picLocks noChangeAspect="1" noChangeArrowheads="1"/>
          </p:cNvPicPr>
          <p:nvPr/>
        </p:nvPicPr>
        <p:blipFill>
          <a:blip r:embed="rId19" cstate="print">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498891" y="1467946"/>
            <a:ext cx="395702" cy="286190"/>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1436958" y="1730918"/>
            <a:ext cx="858098" cy="246221"/>
          </a:xfrm>
          <a:prstGeom prst="rect">
            <a:avLst/>
          </a:prstGeom>
        </p:spPr>
        <p:txBody>
          <a:bodyPr wrap="square">
            <a:spAutoFit/>
          </a:bodyPr>
          <a:lstStyle/>
          <a:p>
            <a:r>
              <a:rPr lang="en-US" altLang="zh-CN" sz="1000" dirty="0" smtClean="0">
                <a:latin typeface="Arial" pitchFamily="34" charset="0"/>
                <a:cs typeface="Arial" pitchFamily="34" charset="0"/>
              </a:rPr>
              <a:t>Máy in</a:t>
            </a:r>
            <a:endParaRPr lang="en-US" altLang="zh-CN" sz="1000" dirty="0">
              <a:latin typeface="Arial" pitchFamily="34" charset="0"/>
              <a:cs typeface="Arial" pitchFamily="34" charset="0"/>
            </a:endParaRPr>
          </a:p>
        </p:txBody>
      </p:sp>
      <p:pic>
        <p:nvPicPr>
          <p:cNvPr id="85" name="Picture 2" descr="嵌入式并口数据采集器 NE-NP6000"/>
          <p:cNvPicPr>
            <a:picLocks noChangeAspect="1" noChangeArrowheads="1"/>
          </p:cNvPicPr>
          <p:nvPr/>
        </p:nvPicPr>
        <p:blipFill>
          <a:blip r:embed="rId21" cstate="print">
            <a:extLst>
              <a:ext uri="{BEBA8EAE-BF5A-486C-A8C5-ECC9F3942E4B}">
                <a14:imgProps xmlns:a14="http://schemas.microsoft.com/office/drawing/2010/main" xmlns="">
                  <a14:imgLayer r:embed="rId22">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482962" y="1091861"/>
            <a:ext cx="346560" cy="346560"/>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19" descr="C:\Users\26369\Desktop\1989773_副本.png"/>
          <p:cNvPicPr>
            <a:picLocks noChangeAspect="1" noChangeArrowheads="1"/>
          </p:cNvPicPr>
          <p:nvPr/>
        </p:nvPicPr>
        <p:blipFill rotWithShape="1">
          <a:blip r:embed="rId23" cstate="print">
            <a:extLst>
              <a:ext uri="{28A0092B-C50C-407E-A947-70E740481C1C}">
                <a14:useLocalDpi xmlns:a14="http://schemas.microsoft.com/office/drawing/2010/main" xmlns="" val="0"/>
              </a:ext>
            </a:extLst>
          </a:blip>
          <a:srcRect t="-9061" b="9061"/>
          <a:stretch/>
        </p:blipFill>
        <p:spPr bwMode="auto">
          <a:xfrm>
            <a:off x="852851" y="880533"/>
            <a:ext cx="359006" cy="498171"/>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7" descr="C:\Users\26369\AppData\Local\Microsoft\Windows\Temporary Internet Files\Content.Outlook\LNX4WTTQ\HFW8301E 透明底.png"/>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698322" y="2413419"/>
            <a:ext cx="629816" cy="267195"/>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2" descr="嵌入式并口数据采集器 NE-NP6000"/>
          <p:cNvPicPr>
            <a:picLocks noChangeAspect="1" noChangeArrowheads="1"/>
          </p:cNvPicPr>
          <p:nvPr/>
        </p:nvPicPr>
        <p:blipFill>
          <a:blip r:embed="rId21" cstate="print">
            <a:extLst>
              <a:ext uri="{BEBA8EAE-BF5A-486C-A8C5-ECC9F3942E4B}">
                <a14:imgProps xmlns:a14="http://schemas.microsoft.com/office/drawing/2010/main" xmlns="">
                  <a14:imgLayer r:embed="rId22">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430915" y="3182488"/>
            <a:ext cx="346560" cy="346560"/>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19" descr="C:\Users\26369\Desktop\1989773_副本.png"/>
          <p:cNvPicPr>
            <a:picLocks noChangeAspect="1" noChangeArrowheads="1"/>
          </p:cNvPicPr>
          <p:nvPr/>
        </p:nvPicPr>
        <p:blipFill rotWithShape="1">
          <a:blip r:embed="rId23" cstate="print">
            <a:extLst>
              <a:ext uri="{28A0092B-C50C-407E-A947-70E740481C1C}">
                <a14:useLocalDpi xmlns:a14="http://schemas.microsoft.com/office/drawing/2010/main" xmlns="" val="0"/>
              </a:ext>
            </a:extLst>
          </a:blip>
          <a:srcRect t="-9061" b="9061"/>
          <a:stretch/>
        </p:blipFill>
        <p:spPr bwMode="auto">
          <a:xfrm>
            <a:off x="805552" y="2972992"/>
            <a:ext cx="359006" cy="49817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0" name="直接连接符 89"/>
          <p:cNvCxnSpPr/>
          <p:nvPr/>
        </p:nvCxnSpPr>
        <p:spPr>
          <a:xfrm flipV="1">
            <a:off x="1656242" y="3075806"/>
            <a:ext cx="0" cy="210301"/>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pic>
        <p:nvPicPr>
          <p:cNvPr id="92" name="Picture 4" descr="C:\Users\26369\Desktop\L_ADFE.tmp.PNG"/>
          <p:cNvPicPr>
            <a:picLocks noChangeAspect="1" noChangeArrowheads="1"/>
          </p:cNvPicPr>
          <p:nvPr/>
        </p:nvPicPr>
        <p:blipFill>
          <a:blip r:embed="rId19" cstate="print">
            <a:extLst>
              <a:ext uri="{BEBA8EAE-BF5A-486C-A8C5-ECC9F3942E4B}">
                <a14:imgProps xmlns:a14="http://schemas.microsoft.com/office/drawing/2010/main" xmlns="">
                  <a14:imgLayer r:embed="rId20">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469927" y="2860243"/>
            <a:ext cx="395702" cy="286190"/>
          </a:xfrm>
          <a:prstGeom prst="rect">
            <a:avLst/>
          </a:prstGeom>
          <a:noFill/>
          <a:extLst>
            <a:ext uri="{909E8E84-426E-40DD-AFC4-6F175D3DCCD1}">
              <a14:hiddenFill xmlns:a14="http://schemas.microsoft.com/office/drawing/2010/main" xmlns="">
                <a:solidFill>
                  <a:srgbClr val="FFFFFF"/>
                </a:solidFill>
              </a14:hiddenFill>
            </a:ext>
          </a:extLst>
        </p:spPr>
      </p:pic>
      <p:sp>
        <p:nvSpPr>
          <p:cNvPr id="93" name="矩形 92"/>
          <p:cNvSpPr/>
          <p:nvPr/>
        </p:nvSpPr>
        <p:spPr>
          <a:xfrm>
            <a:off x="1299858" y="2614022"/>
            <a:ext cx="858098" cy="246221"/>
          </a:xfrm>
          <a:prstGeom prst="rect">
            <a:avLst/>
          </a:prstGeom>
        </p:spPr>
        <p:txBody>
          <a:bodyPr wrap="square">
            <a:spAutoFit/>
          </a:bodyPr>
          <a:lstStyle/>
          <a:p>
            <a:r>
              <a:rPr lang="en-US" altLang="zh-CN" sz="1000" dirty="0" smtClean="0">
                <a:latin typeface="Arial" pitchFamily="34" charset="0"/>
                <a:cs typeface="Arial" pitchFamily="34" charset="0"/>
              </a:rPr>
              <a:t>Máy in</a:t>
            </a:r>
            <a:endParaRPr lang="en-US" altLang="zh-CN" sz="1000" dirty="0">
              <a:latin typeface="Arial" pitchFamily="34" charset="0"/>
              <a:cs typeface="Arial" pitchFamily="34" charset="0"/>
            </a:endParaRPr>
          </a:p>
        </p:txBody>
      </p:sp>
      <p:pic>
        <p:nvPicPr>
          <p:cNvPr id="94" name="Picture 4"/>
          <p:cNvPicPr>
            <a:picLocks noChangeAspect="1" noChangeArrowheads="1"/>
          </p:cNvPicPr>
          <p:nvPr/>
        </p:nvPicPr>
        <p:blipFill>
          <a:blip r:embed="rId25" cstate="print">
            <a:extLst>
              <a:ext uri="{BEBA8EAE-BF5A-486C-A8C5-ECC9F3942E4B}">
                <a14:imgProps xmlns:a14="http://schemas.microsoft.com/office/drawing/2010/main" xmlns="">
                  <a14:imgLayer r:embed="rId26">
                    <a14:imgEffect>
                      <a14:backgroundRemoval t="10000" b="90000" l="10000" r="90000"/>
                    </a14:imgEffect>
                  </a14:imgLayer>
                </a14:imgProps>
              </a:ext>
            </a:extLst>
          </a:blip>
          <a:srcRect/>
          <a:stretch>
            <a:fillRect/>
          </a:stretch>
        </p:blipFill>
        <p:spPr bwMode="auto">
          <a:xfrm>
            <a:off x="2543044" y="3278412"/>
            <a:ext cx="431901" cy="370704"/>
          </a:xfrm>
          <a:prstGeom prst="rect">
            <a:avLst/>
          </a:prstGeom>
          <a:noFill/>
          <a:ln w="9525">
            <a:noFill/>
            <a:miter lim="800000"/>
            <a:headEnd/>
            <a:tailEnd/>
          </a:ln>
          <a:effectLst/>
        </p:spPr>
      </p:pic>
      <p:pic>
        <p:nvPicPr>
          <p:cNvPr id="95" name="Picture 3" descr="E:\零售Retail方案\零售方案产品图片\IPC\鱼眼-001_11.png"/>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3095032" y="2700092"/>
            <a:ext cx="371696" cy="257461"/>
          </a:xfrm>
          <a:prstGeom prst="rect">
            <a:avLst/>
          </a:prstGeom>
          <a:noFill/>
          <a:extLst>
            <a:ext uri="{909E8E84-426E-40DD-AFC4-6F175D3DCCD1}">
              <a14:hiddenFill xmlns:a14="http://schemas.microsoft.com/office/drawing/2010/main" xmlns="">
                <a:solidFill>
                  <a:srgbClr val="FFFFFF"/>
                </a:solidFill>
              </a14:hiddenFill>
            </a:ext>
          </a:extLst>
        </p:spPr>
      </p:pic>
      <p:sp>
        <p:nvSpPr>
          <p:cNvPr id="96" name="TextBox 95"/>
          <p:cNvSpPr txBox="1"/>
          <p:nvPr/>
        </p:nvSpPr>
        <p:spPr>
          <a:xfrm>
            <a:off x="142844" y="4214824"/>
            <a:ext cx="9553862" cy="1123384"/>
          </a:xfrm>
          <a:prstGeom prst="rect">
            <a:avLst/>
          </a:prstGeom>
          <a:noFill/>
        </p:spPr>
        <p:txBody>
          <a:bodyPr wrap="square" rtlCol="0">
            <a:spAutoFit/>
          </a:bodyPr>
          <a:lstStyle/>
          <a:p>
            <a:pPr>
              <a:buFont typeface="Arial" pitchFamily="34" charset="0"/>
              <a:buChar char="•"/>
            </a:pP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Camera IP hay HDCVI được lắp đặt về hướng bàn thu ngân, cho phép kết hợp với video của hệ thống POS.</a:t>
            </a:r>
          </a:p>
          <a:p>
            <a:pPr>
              <a:buFont typeface="Arial" pitchFamily="34" charset="0"/>
              <a:buChar char="•"/>
            </a:pP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Ultra-Smart IPC cho phép đếm người được lắp đặt hướng về cửa ra vào của cửa hàng.</a:t>
            </a:r>
          </a:p>
          <a:p>
            <a:pPr>
              <a:buFont typeface="Arial" pitchFamily="34" charset="0"/>
              <a:buChar char="•"/>
            </a:pP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Camera Fish eye cho hình ảnh giám sát toàn bộ không gian của cửa hàng.</a:t>
            </a:r>
          </a:p>
          <a:p>
            <a:pPr>
              <a:buFont typeface="Arial" pitchFamily="34" charset="0"/>
              <a:buChar char="•"/>
            </a:pP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Kiểm </a:t>
            </a:r>
            <a:r>
              <a:rPr lang="en-US" altLang="zh-CN" sz="11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soát ra vào và thiết bị báo động </a:t>
            </a: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được lắp đặt ở </a:t>
            </a:r>
            <a:r>
              <a:rPr lang="en-US" altLang="zh-CN" sz="11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trong </a:t>
            </a: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cửa hàng, nhà kho hoặc những nơi theo yêu cầu.</a:t>
            </a:r>
            <a:endParaRPr lang="en-US" altLang="zh-CN" sz="11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Quản </a:t>
            </a:r>
            <a:r>
              <a:rPr lang="en-US" altLang="zh-CN" sz="11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lý thống </a:t>
            </a:r>
            <a:r>
              <a:rPr lang="en-US" altLang="zh-CN" sz="11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nhất trên </a:t>
            </a:r>
            <a:r>
              <a:rPr lang="en-US" altLang="zh-CN" sz="11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nền tảng DSS</a:t>
            </a:r>
            <a:endParaRPr lang="en-US" altLang="zh-CN" sz="11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endPar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cxnSp>
        <p:nvCxnSpPr>
          <p:cNvPr id="97" name="直接连接符 96"/>
          <p:cNvCxnSpPr/>
          <p:nvPr/>
        </p:nvCxnSpPr>
        <p:spPr>
          <a:xfrm>
            <a:off x="7308304" y="1151081"/>
            <a:ext cx="428628"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7308304" y="1436833"/>
            <a:ext cx="428628" cy="158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7308304" y="1722585"/>
            <a:ext cx="428628" cy="158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36932" y="1293957"/>
            <a:ext cx="772969" cy="246221"/>
          </a:xfrm>
          <a:prstGeom prst="rect">
            <a:avLst/>
          </a:prstGeom>
          <a:noFill/>
        </p:spPr>
        <p:txBody>
          <a:bodyPr wrap="none" rtlCol="0">
            <a:spAutoFit/>
          </a:bodyPr>
          <a:lstStyle/>
          <a:p>
            <a:r>
              <a:rPr lang="en-US" altLang="zh-CN" sz="1000" dirty="0" smtClean="0">
                <a:latin typeface="Arial" pitchFamily="34" charset="0"/>
                <a:cs typeface="Arial" pitchFamily="34" charset="0"/>
              </a:rPr>
              <a:t>Cáp mạng</a:t>
            </a:r>
            <a:endParaRPr lang="zh-CN" altLang="en-US" sz="1000" dirty="0" smtClean="0">
              <a:latin typeface="Arial" pitchFamily="34" charset="0"/>
              <a:cs typeface="Arial" pitchFamily="34" charset="0"/>
            </a:endParaRPr>
          </a:p>
        </p:txBody>
      </p:sp>
      <p:sp>
        <p:nvSpPr>
          <p:cNvPr id="101" name="TextBox 100"/>
          <p:cNvSpPr txBox="1"/>
          <p:nvPr/>
        </p:nvSpPr>
        <p:spPr>
          <a:xfrm>
            <a:off x="7736932" y="1047736"/>
            <a:ext cx="912429" cy="246221"/>
          </a:xfrm>
          <a:prstGeom prst="rect">
            <a:avLst/>
          </a:prstGeom>
          <a:noFill/>
        </p:spPr>
        <p:txBody>
          <a:bodyPr wrap="none" rtlCol="0">
            <a:spAutoFit/>
          </a:bodyPr>
          <a:lstStyle/>
          <a:p>
            <a:r>
              <a:rPr lang="en-US" altLang="zh-CN" sz="1000" dirty="0" smtClean="0">
                <a:latin typeface="Arial" pitchFamily="34" charset="0"/>
                <a:cs typeface="Arial" pitchFamily="34" charset="0"/>
              </a:rPr>
              <a:t>2 đường dây</a:t>
            </a:r>
            <a:endParaRPr lang="zh-CN" altLang="en-US" sz="1000" dirty="0" smtClean="0">
              <a:latin typeface="Arial" pitchFamily="34" charset="0"/>
              <a:cs typeface="Arial" pitchFamily="34" charset="0"/>
            </a:endParaRPr>
          </a:p>
        </p:txBody>
      </p:sp>
      <p:sp>
        <p:nvSpPr>
          <p:cNvPr id="102" name="TextBox 101"/>
          <p:cNvSpPr txBox="1"/>
          <p:nvPr/>
        </p:nvSpPr>
        <p:spPr>
          <a:xfrm>
            <a:off x="7736932" y="1547802"/>
            <a:ext cx="1011532" cy="246221"/>
          </a:xfrm>
          <a:prstGeom prst="rect">
            <a:avLst/>
          </a:prstGeom>
          <a:noFill/>
        </p:spPr>
        <p:txBody>
          <a:bodyPr wrap="square" rtlCol="0">
            <a:spAutoFit/>
          </a:bodyPr>
          <a:lstStyle/>
          <a:p>
            <a:r>
              <a:rPr lang="en-US" altLang="zh-CN" sz="1000" dirty="0" smtClean="0">
                <a:latin typeface="Arial" pitchFamily="34" charset="0"/>
                <a:cs typeface="Arial" pitchFamily="34" charset="0"/>
              </a:rPr>
              <a:t>Chuẩn RS485</a:t>
            </a:r>
            <a:endParaRPr lang="en-US" sz="1000" dirty="0" smtClean="0"/>
          </a:p>
        </p:txBody>
      </p:sp>
      <p:cxnSp>
        <p:nvCxnSpPr>
          <p:cNvPr id="103" name="直接连接符 102"/>
          <p:cNvCxnSpPr/>
          <p:nvPr/>
        </p:nvCxnSpPr>
        <p:spPr>
          <a:xfrm>
            <a:off x="7308304" y="2198276"/>
            <a:ext cx="428628" cy="1588"/>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7302594" y="1983840"/>
            <a:ext cx="434338" cy="1588"/>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7752999" y="2055848"/>
            <a:ext cx="1351652" cy="246221"/>
          </a:xfrm>
          <a:prstGeom prst="rect">
            <a:avLst/>
          </a:prstGeom>
        </p:spPr>
        <p:txBody>
          <a:bodyPr wrap="none">
            <a:spAutoFit/>
          </a:bodyPr>
          <a:lstStyle/>
          <a:p>
            <a:r>
              <a:rPr lang="en-US" altLang="zh-CN" sz="1000" dirty="0" smtClean="0">
                <a:latin typeface="Arial" pitchFamily="34" charset="0"/>
                <a:cs typeface="Arial" pitchFamily="34" charset="0"/>
              </a:rPr>
              <a:t>Cáp cổng song song</a:t>
            </a:r>
            <a:endParaRPr lang="en-US" altLang="zh-CN" sz="1000" dirty="0">
              <a:latin typeface="Arial" pitchFamily="34" charset="0"/>
              <a:cs typeface="Arial" pitchFamily="34" charset="0"/>
            </a:endParaRPr>
          </a:p>
        </p:txBody>
      </p:sp>
      <p:sp>
        <p:nvSpPr>
          <p:cNvPr id="106" name="矩形 105"/>
          <p:cNvSpPr/>
          <p:nvPr/>
        </p:nvSpPr>
        <p:spPr>
          <a:xfrm>
            <a:off x="7740352" y="1882592"/>
            <a:ext cx="1494094"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latin typeface="Arial" pitchFamily="34" charset="0"/>
                <a:cs typeface="Arial" pitchFamily="34" charset="0"/>
              </a:rPr>
              <a:t>Cáp đồng trục</a:t>
            </a:r>
            <a:endParaRPr lang="zh-CN" altLang="en-US" sz="1000" dirty="0">
              <a:latin typeface="Arial" pitchFamily="34" charset="0"/>
              <a:cs typeface="Arial" pitchFamily="34" charset="0"/>
            </a:endParaRPr>
          </a:p>
        </p:txBody>
      </p:sp>
    </p:spTree>
    <p:extLst>
      <p:ext uri="{BB962C8B-B14F-4D97-AF65-F5344CB8AC3E}">
        <p14:creationId xmlns:p14="http://schemas.microsoft.com/office/powerpoint/2010/main" xmlns="" val="35844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6990" y="3579862"/>
            <a:ext cx="2154746" cy="1318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Quản lý kinh doanh</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121858" name="Picture 2" descr="http://img3.imgtn.bdimg.com/it/u=4039421465,3010619054&amp;fm=21&amp;gp=0.jpg"/>
          <p:cNvPicPr>
            <a:picLocks noChangeAspect="1" noChangeArrowheads="1"/>
          </p:cNvPicPr>
          <p:nvPr/>
        </p:nvPicPr>
        <p:blipFill>
          <a:blip r:embed="rId3"/>
          <a:srcRect/>
          <a:stretch>
            <a:fillRect/>
          </a:stretch>
        </p:blipFill>
        <p:spPr bwMode="auto">
          <a:xfrm>
            <a:off x="428596" y="2149962"/>
            <a:ext cx="2071702" cy="1285884"/>
          </a:xfrm>
          <a:prstGeom prst="rect">
            <a:avLst/>
          </a:prstGeom>
          <a:noFill/>
        </p:spPr>
      </p:pic>
      <p:grpSp>
        <p:nvGrpSpPr>
          <p:cNvPr id="60" name="组合 59"/>
          <p:cNvGrpSpPr/>
          <p:nvPr/>
        </p:nvGrpSpPr>
        <p:grpSpPr>
          <a:xfrm>
            <a:off x="2428860" y="1142990"/>
            <a:ext cx="6357982" cy="571504"/>
            <a:chOff x="2428860" y="1142990"/>
            <a:chExt cx="6357982" cy="571504"/>
          </a:xfrm>
        </p:grpSpPr>
        <p:grpSp>
          <p:nvGrpSpPr>
            <p:cNvPr id="59" name="组合 58"/>
            <p:cNvGrpSpPr/>
            <p:nvPr/>
          </p:nvGrpSpPr>
          <p:grpSpPr>
            <a:xfrm>
              <a:off x="2428860" y="1142990"/>
              <a:ext cx="6357982" cy="571504"/>
              <a:chOff x="2428860" y="1142990"/>
              <a:chExt cx="6357982" cy="571504"/>
            </a:xfrm>
          </p:grpSpPr>
          <p:cxnSp>
            <p:nvCxnSpPr>
              <p:cNvPr id="6" name="肘形连接符 5"/>
              <p:cNvCxnSpPr/>
              <p:nvPr/>
            </p:nvCxnSpPr>
            <p:spPr>
              <a:xfrm flipV="1">
                <a:off x="2500298" y="1428742"/>
                <a:ext cx="2143140" cy="214314"/>
              </a:xfrm>
              <a:prstGeom prst="bentConnector3">
                <a:avLst>
                  <a:gd name="adj1" fmla="val 11799"/>
                </a:avLst>
              </a:prstGeom>
              <a:ln w="1905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43438" y="1214428"/>
                <a:ext cx="4143404" cy="461665"/>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Thống kê số khách hàng vào hoặc ra</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báo cáo, xây dựng kho dữ liệu thông tin khách hàng</a:t>
                </a:r>
                <a:endParaRPr lang="zh-CN" alt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11" name="矩形 10"/>
              <p:cNvSpPr/>
              <p:nvPr/>
            </p:nvSpPr>
            <p:spPr>
              <a:xfrm>
                <a:off x="4643438" y="1142990"/>
                <a:ext cx="4143404"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2786050" y="1142990"/>
                <a:ext cx="1013419" cy="276999"/>
              </a:xfrm>
              <a:prstGeom prst="rect">
                <a:avLst/>
              </a:prstGeom>
              <a:noFill/>
            </p:spPr>
            <p:txBody>
              <a:bodyPr wrap="none" rtlCol="0">
                <a:spAutoFit/>
              </a:bodyPr>
              <a:lstStyle/>
              <a:p>
                <a:r>
                  <a:rPr lang="en-US" altLang="zh-CN" sz="1200" b="1" dirty="0" smtClean="0">
                    <a:solidFill>
                      <a:srgbClr val="C00000"/>
                    </a:solidFill>
                    <a:latin typeface="Arial" pitchFamily="34" charset="0"/>
                    <a:cs typeface="Arial" pitchFamily="34" charset="0"/>
                  </a:rPr>
                  <a:t>Đếm người</a:t>
                </a:r>
                <a:endParaRPr lang="zh-CN" altLang="en-US" sz="1200" b="1" dirty="0">
                  <a:solidFill>
                    <a:srgbClr val="C00000"/>
                  </a:solidFill>
                  <a:latin typeface="Arial" pitchFamily="34" charset="0"/>
                  <a:cs typeface="Arial" pitchFamily="34" charset="0"/>
                </a:endParaRPr>
              </a:p>
            </p:txBody>
          </p:sp>
          <p:sp>
            <p:nvSpPr>
              <p:cNvPr id="53" name="流程图: 联系 52"/>
              <p:cNvSpPr/>
              <p:nvPr/>
            </p:nvSpPr>
            <p:spPr>
              <a:xfrm>
                <a:off x="2428860" y="1571618"/>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流程图: 联系 53"/>
            <p:cNvSpPr/>
            <p:nvPr/>
          </p:nvSpPr>
          <p:spPr>
            <a:xfrm>
              <a:off x="4572000" y="1357304"/>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2428860" y="2428874"/>
            <a:ext cx="6357982" cy="571504"/>
            <a:chOff x="2428860" y="2428874"/>
            <a:chExt cx="6357982" cy="571504"/>
          </a:xfrm>
        </p:grpSpPr>
        <p:grpSp>
          <p:nvGrpSpPr>
            <p:cNvPr id="61" name="组合 60"/>
            <p:cNvGrpSpPr/>
            <p:nvPr/>
          </p:nvGrpSpPr>
          <p:grpSpPr>
            <a:xfrm>
              <a:off x="2428860" y="2428874"/>
              <a:ext cx="6357982" cy="571504"/>
              <a:chOff x="2428860" y="2428874"/>
              <a:chExt cx="6357982" cy="571504"/>
            </a:xfrm>
          </p:grpSpPr>
          <p:sp>
            <p:nvSpPr>
              <p:cNvPr id="8" name="TextBox 7"/>
              <p:cNvSpPr txBox="1"/>
              <p:nvPr/>
            </p:nvSpPr>
            <p:spPr>
              <a:xfrm>
                <a:off x="4591463" y="2500312"/>
                <a:ext cx="4195379" cy="461665"/>
              </a:xfrm>
              <a:prstGeom prst="rect">
                <a:avLst/>
              </a:prstGeom>
              <a:noFill/>
            </p:spPr>
            <p:txBody>
              <a:bodyPr wrap="square" rtlCol="0">
                <a:spAutoFit/>
              </a:bodyPr>
              <a:lstStyle/>
              <a:p>
                <a:pPr algn="ct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Mỗi một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giao dịch được lưu trữ cùng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video tương ứng .Hỗ trợ xem lại và tìm kiếm thông minh</a:t>
                </a:r>
                <a:endParaRPr lang="zh-CN" altLang="en-US"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cxnSp>
            <p:nvCxnSpPr>
              <p:cNvPr id="10" name="肘形连接符 9"/>
              <p:cNvCxnSpPr/>
              <p:nvPr/>
            </p:nvCxnSpPr>
            <p:spPr>
              <a:xfrm flipV="1">
                <a:off x="2428860" y="2714626"/>
                <a:ext cx="2214578" cy="197797"/>
              </a:xfrm>
              <a:prstGeom prst="bentConnector3">
                <a:avLst>
                  <a:gd name="adj1" fmla="val 14471"/>
                </a:avLst>
              </a:prstGeom>
              <a:ln w="19050"/>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643438" y="2428874"/>
                <a:ext cx="4143404"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2861910" y="2500312"/>
                <a:ext cx="1212191" cy="276999"/>
              </a:xfrm>
              <a:prstGeom prst="rect">
                <a:avLst/>
              </a:prstGeom>
              <a:noFill/>
            </p:spPr>
            <p:txBody>
              <a:bodyPr wrap="none" rtlCol="0">
                <a:spAutoFit/>
              </a:bodyPr>
              <a:lstStyle/>
              <a:p>
                <a:pPr fontAlgn="base">
                  <a:spcAft>
                    <a:spcPct val="0"/>
                  </a:spcAft>
                </a:pPr>
                <a:r>
                  <a:rPr lang="en-US" altLang="zh-CN" sz="1200" b="1" dirty="0" smtClean="0">
                    <a:solidFill>
                      <a:srgbClr val="C00000"/>
                    </a:solidFill>
                    <a:latin typeface="Arial" pitchFamily="34" charset="0"/>
                    <a:cs typeface="Arial" pitchFamily="34" charset="0"/>
                  </a:rPr>
                  <a:t>Tích hợp POS</a:t>
                </a:r>
                <a:endParaRPr lang="zh-CN" altLang="en-US" sz="1200" b="1" dirty="0">
                  <a:solidFill>
                    <a:srgbClr val="C00000"/>
                  </a:solidFill>
                  <a:latin typeface="Arial" pitchFamily="34" charset="0"/>
                  <a:cs typeface="Arial" pitchFamily="34" charset="0"/>
                </a:endParaRPr>
              </a:p>
            </p:txBody>
          </p:sp>
          <p:sp>
            <p:nvSpPr>
              <p:cNvPr id="55" name="流程图: 联系 54"/>
              <p:cNvSpPr/>
              <p:nvPr/>
            </p:nvSpPr>
            <p:spPr>
              <a:xfrm>
                <a:off x="2428860" y="2857502"/>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流程图: 联系 55"/>
            <p:cNvSpPr/>
            <p:nvPr/>
          </p:nvSpPr>
          <p:spPr>
            <a:xfrm>
              <a:off x="4572000" y="2643188"/>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2428860" y="3786196"/>
            <a:ext cx="6450567" cy="571504"/>
            <a:chOff x="2428860" y="3786196"/>
            <a:chExt cx="6450567" cy="571504"/>
          </a:xfrm>
        </p:grpSpPr>
        <p:cxnSp>
          <p:nvCxnSpPr>
            <p:cNvPr id="42" name="肘形连接符 41"/>
            <p:cNvCxnSpPr>
              <a:endCxn id="58" idx="2"/>
            </p:cNvCxnSpPr>
            <p:nvPr/>
          </p:nvCxnSpPr>
          <p:spPr>
            <a:xfrm flipV="1">
              <a:off x="2500297" y="4017028"/>
              <a:ext cx="1690722" cy="269237"/>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grpSp>
          <p:nvGrpSpPr>
            <p:cNvPr id="64" name="组合 63"/>
            <p:cNvGrpSpPr/>
            <p:nvPr/>
          </p:nvGrpSpPr>
          <p:grpSpPr>
            <a:xfrm>
              <a:off x="2428860" y="3786196"/>
              <a:ext cx="6450567" cy="571504"/>
              <a:chOff x="2428860" y="3786196"/>
              <a:chExt cx="6450567" cy="571504"/>
            </a:xfrm>
          </p:grpSpPr>
          <p:grpSp>
            <p:nvGrpSpPr>
              <p:cNvPr id="63" name="组合 62"/>
              <p:cNvGrpSpPr/>
              <p:nvPr/>
            </p:nvGrpSpPr>
            <p:grpSpPr>
              <a:xfrm>
                <a:off x="2428860" y="3786196"/>
                <a:ext cx="6450567" cy="571504"/>
                <a:chOff x="2428860" y="3786196"/>
                <a:chExt cx="6450567" cy="571504"/>
              </a:xfrm>
            </p:grpSpPr>
            <p:sp>
              <p:nvSpPr>
                <p:cNvPr id="21" name="矩形 20"/>
                <p:cNvSpPr/>
                <p:nvPr/>
              </p:nvSpPr>
              <p:spPr>
                <a:xfrm>
                  <a:off x="4262457" y="3786196"/>
                  <a:ext cx="4524385"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262457" y="3841115"/>
                  <a:ext cx="4616970" cy="461665"/>
                </a:xfrm>
                <a:prstGeom prst="rect">
                  <a:avLst/>
                </a:prstGeom>
                <a:noFill/>
              </p:spPr>
              <p:txBody>
                <a:bodyPr wrap="none" rtlCol="0">
                  <a:spAutoFit/>
                </a:bodyPr>
                <a:lstStyle/>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Bản đồ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nhiệt sẽ cho biết khu vực thu hút sự mua sắm của khách </a:t>
                  </a:r>
                </a:p>
                <a:p>
                  <a:pPr algn="ct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hàng, từ đó sắp xếp các kệ hàng và sản phẩm hợp lý hơn</a:t>
                  </a:r>
                  <a:endParaRPr lang="zh-CN" alt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51" name="TextBox 50"/>
                <p:cNvSpPr txBox="1"/>
                <p:nvPr/>
              </p:nvSpPr>
              <p:spPr>
                <a:xfrm>
                  <a:off x="3143240" y="3786196"/>
                  <a:ext cx="1119217" cy="276999"/>
                </a:xfrm>
                <a:prstGeom prst="rect">
                  <a:avLst/>
                </a:prstGeom>
                <a:noFill/>
              </p:spPr>
              <p:txBody>
                <a:bodyPr wrap="none" rtlCol="0">
                  <a:spAutoFit/>
                </a:bodyPr>
                <a:lstStyle/>
                <a:p>
                  <a:r>
                    <a:rPr lang="en-US" altLang="zh-CN" sz="1200" b="1" dirty="0" smtClean="0">
                      <a:solidFill>
                        <a:srgbClr val="C00000"/>
                      </a:solidFill>
                      <a:latin typeface="Arial" pitchFamily="34" charset="0"/>
                      <a:cs typeface="Arial" pitchFamily="34" charset="0"/>
                    </a:rPr>
                    <a:t>Bản đồ nhiệt</a:t>
                  </a:r>
                  <a:endParaRPr lang="zh-CN" altLang="en-US" sz="1200" b="1" dirty="0">
                    <a:solidFill>
                      <a:srgbClr val="C00000"/>
                    </a:solidFill>
                    <a:latin typeface="Arial" pitchFamily="34" charset="0"/>
                    <a:cs typeface="Arial" pitchFamily="34" charset="0"/>
                  </a:endParaRPr>
                </a:p>
              </p:txBody>
            </p:sp>
            <p:sp>
              <p:nvSpPr>
                <p:cNvPr id="57" name="流程图: 联系 56"/>
                <p:cNvSpPr/>
                <p:nvPr/>
              </p:nvSpPr>
              <p:spPr>
                <a:xfrm>
                  <a:off x="2428860" y="4214824"/>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流程图: 联系 57"/>
              <p:cNvSpPr/>
              <p:nvPr/>
            </p:nvSpPr>
            <p:spPr>
              <a:xfrm>
                <a:off x="4191019" y="3945590"/>
                <a:ext cx="142876" cy="14287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1" name="Picture 2" descr="C:\Users\26369\Desktop\图片3.png"/>
          <p:cNvPicPr>
            <a:picLocks noChangeAspect="1" noChangeArrowheads="1"/>
          </p:cNvPicPr>
          <p:nvPr/>
        </p:nvPicPr>
        <p:blipFill>
          <a:blip r:embed="rId4" cstate="print"/>
          <a:srcRect/>
          <a:stretch>
            <a:fillRect/>
          </a:stretch>
        </p:blipFill>
        <p:spPr bwMode="auto">
          <a:xfrm>
            <a:off x="416056" y="755408"/>
            <a:ext cx="2084242" cy="1312285"/>
          </a:xfrm>
          <a:prstGeom prst="rect">
            <a:avLst/>
          </a:prstGeom>
          <a:noFill/>
        </p:spPr>
      </p:pic>
      <p:sp>
        <p:nvSpPr>
          <p:cNvPr id="32" name="矩形 31"/>
          <p:cNvSpPr/>
          <p:nvPr/>
        </p:nvSpPr>
        <p:spPr>
          <a:xfrm>
            <a:off x="416056" y="699542"/>
            <a:ext cx="1157912" cy="338554"/>
          </a:xfrm>
          <a:prstGeom prst="rect">
            <a:avLst/>
          </a:prstGeom>
        </p:spPr>
        <p:txBody>
          <a:bodyPr wrap="square">
            <a:spAutoFit/>
          </a:bodyPr>
          <a:lstStyle/>
          <a:p>
            <a:r>
              <a:rPr lang="en-US" sz="800" b="1" dirty="0" smtClean="0">
                <a:solidFill>
                  <a:schemeClr val="bg1"/>
                </a:solidFill>
                <a:latin typeface="Arial" pitchFamily="34" charset="0"/>
                <a:cs typeface="Arial" pitchFamily="34" charset="0"/>
              </a:rPr>
              <a:t>vào: 15</a:t>
            </a:r>
          </a:p>
          <a:p>
            <a:r>
              <a:rPr lang="en-US" sz="800" b="1" dirty="0" smtClean="0">
                <a:solidFill>
                  <a:schemeClr val="bg1"/>
                </a:solidFill>
                <a:latin typeface="Arial" pitchFamily="34" charset="0"/>
                <a:cs typeface="Arial" pitchFamily="34" charset="0"/>
              </a:rPr>
              <a:t>ra: 8</a:t>
            </a:r>
            <a:endParaRPr lang="en-US" sz="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94530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2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Quản lý an ninh</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3" name="圆角矩形 2"/>
          <p:cNvSpPr/>
          <p:nvPr/>
        </p:nvSpPr>
        <p:spPr>
          <a:xfrm>
            <a:off x="5768776" y="714362"/>
            <a:ext cx="2232248" cy="36004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latin typeface="Arial" panose="020B0604020202020204" pitchFamily="34" charset="0"/>
                <a:cs typeface="Arial" panose="020B0604020202020204" pitchFamily="34" charset="0"/>
              </a:rPr>
              <a:t> </a:t>
            </a:r>
            <a:r>
              <a:rPr lang="en-US" altLang="zh-CN" b="1" smtClean="0">
                <a:solidFill>
                  <a:schemeClr val="bg1"/>
                </a:solidFill>
                <a:latin typeface="Arial" panose="020B0604020202020204" pitchFamily="34" charset="0"/>
                <a:cs typeface="Arial" panose="020B0604020202020204" pitchFamily="34" charset="0"/>
              </a:rPr>
              <a:t> Cửa Ra - Vào</a:t>
            </a:r>
            <a:endParaRPr lang="zh-CN" altLang="en-US" b="1" dirty="0">
              <a:solidFill>
                <a:schemeClr val="bg1"/>
              </a:solidFill>
              <a:latin typeface="Arial" panose="020B0604020202020204" pitchFamily="34" charset="0"/>
              <a:cs typeface="Arial" panose="020B0604020202020204" pitchFamily="34" charset="0"/>
            </a:endParaRPr>
          </a:p>
        </p:txBody>
      </p:sp>
      <p:pic>
        <p:nvPicPr>
          <p:cNvPr id="108546" name="Picture 2" descr="http://img5.imgtn.bdimg.com/it/u=564803101,1249561000&amp;fm=21&amp;gp=0.jpg"/>
          <p:cNvPicPr>
            <a:picLocks noChangeAspect="1" noChangeArrowheads="1"/>
          </p:cNvPicPr>
          <p:nvPr/>
        </p:nvPicPr>
        <p:blipFill>
          <a:blip r:embed="rId2"/>
          <a:srcRect/>
          <a:stretch>
            <a:fillRect/>
          </a:stretch>
        </p:blipFill>
        <p:spPr bwMode="auto">
          <a:xfrm>
            <a:off x="71406" y="857238"/>
            <a:ext cx="2071702" cy="1500198"/>
          </a:xfrm>
          <a:prstGeom prst="rect">
            <a:avLst/>
          </a:prstGeom>
          <a:noFill/>
        </p:spPr>
      </p:pic>
      <p:pic>
        <p:nvPicPr>
          <p:cNvPr id="108548" name="Picture 4" descr="http://img3.imgtn.bdimg.com/it/u=2016014885,1453344880&amp;fm=21&amp;gp=0.jpg"/>
          <p:cNvPicPr>
            <a:picLocks noChangeAspect="1" noChangeArrowheads="1"/>
          </p:cNvPicPr>
          <p:nvPr/>
        </p:nvPicPr>
        <p:blipFill>
          <a:blip r:embed="rId3"/>
          <a:srcRect/>
          <a:stretch>
            <a:fillRect/>
          </a:stretch>
        </p:blipFill>
        <p:spPr bwMode="auto">
          <a:xfrm>
            <a:off x="71406" y="2357436"/>
            <a:ext cx="2071702" cy="1357322"/>
          </a:xfrm>
          <a:prstGeom prst="rect">
            <a:avLst/>
          </a:prstGeom>
          <a:noFill/>
        </p:spPr>
      </p:pic>
      <p:pic>
        <p:nvPicPr>
          <p:cNvPr id="108550" name="Picture 6" descr="http://img3.imgtn.bdimg.com/it/u=213005729,13095664&amp;fm=21&amp;gp=0.jpg"/>
          <p:cNvPicPr>
            <a:picLocks noChangeAspect="1" noChangeArrowheads="1"/>
          </p:cNvPicPr>
          <p:nvPr/>
        </p:nvPicPr>
        <p:blipFill>
          <a:blip r:embed="rId4"/>
          <a:srcRect/>
          <a:stretch>
            <a:fillRect/>
          </a:stretch>
        </p:blipFill>
        <p:spPr bwMode="auto">
          <a:xfrm>
            <a:off x="71406" y="3714758"/>
            <a:ext cx="2071702" cy="1340987"/>
          </a:xfrm>
          <a:prstGeom prst="rect">
            <a:avLst/>
          </a:prstGeom>
          <a:noFill/>
        </p:spPr>
      </p:pic>
      <p:pic>
        <p:nvPicPr>
          <p:cNvPr id="8" name="图片 7" descr="1.11.png"/>
          <p:cNvPicPr>
            <a:picLocks noChangeAspect="1"/>
          </p:cNvPicPr>
          <p:nvPr/>
        </p:nvPicPr>
        <p:blipFill>
          <a:blip r:embed="rId5" cstate="print"/>
          <a:stretch>
            <a:fillRect/>
          </a:stretch>
        </p:blipFill>
        <p:spPr>
          <a:xfrm flipH="1">
            <a:off x="928662" y="642352"/>
            <a:ext cx="1643074" cy="1143579"/>
          </a:xfrm>
          <a:prstGeom prst="rect">
            <a:avLst/>
          </a:prstGeom>
        </p:spPr>
      </p:pic>
      <p:pic>
        <p:nvPicPr>
          <p:cNvPr id="11" name="Picture 1" descr="C:\Users\26369\AppData\Local\Temp\Rar$DIa0.826\正视图.1.jpg"/>
          <p:cNvPicPr>
            <a:picLocks noChangeAspect="1" noChangeArrowheads="1"/>
          </p:cNvPicPr>
          <p:nvPr/>
        </p:nvPicPr>
        <p:blipFill>
          <a:blip r:embed="rId6" cstate="print"/>
          <a:srcRect/>
          <a:stretch>
            <a:fillRect/>
          </a:stretch>
        </p:blipFill>
        <p:spPr bwMode="auto">
          <a:xfrm>
            <a:off x="3714744" y="1648702"/>
            <a:ext cx="1071570" cy="744441"/>
          </a:xfrm>
          <a:prstGeom prst="rect">
            <a:avLst/>
          </a:prstGeom>
          <a:noFill/>
        </p:spPr>
      </p:pic>
      <p:pic>
        <p:nvPicPr>
          <p:cNvPr id="12" name="Picture 23"/>
          <p:cNvPicPr>
            <a:picLocks noChangeAspect="1" noChangeArrowheads="1"/>
          </p:cNvPicPr>
          <p:nvPr/>
        </p:nvPicPr>
        <p:blipFill>
          <a:blip r:embed="rId7" cstate="print"/>
          <a:srcRect/>
          <a:stretch>
            <a:fillRect/>
          </a:stretch>
        </p:blipFill>
        <p:spPr bwMode="auto">
          <a:xfrm>
            <a:off x="3214678" y="3500444"/>
            <a:ext cx="787071" cy="285752"/>
          </a:xfrm>
          <a:prstGeom prst="rect">
            <a:avLst/>
          </a:prstGeom>
          <a:noFill/>
          <a:ln w="9525">
            <a:noFill/>
            <a:miter lim="800000"/>
            <a:headEnd/>
            <a:tailEnd/>
          </a:ln>
          <a:effectLst/>
        </p:spPr>
      </p:pic>
      <p:pic>
        <p:nvPicPr>
          <p:cNvPr id="13" name="Picture 1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643174" y="2571750"/>
            <a:ext cx="695862" cy="437497"/>
          </a:xfrm>
          <a:prstGeom prst="rect">
            <a:avLst/>
          </a:prstGeom>
          <a:noFill/>
          <a:ln w="9525">
            <a:noFill/>
            <a:miter lim="800000"/>
            <a:headEnd/>
            <a:tailEnd/>
          </a:ln>
        </p:spPr>
      </p:pic>
      <p:cxnSp>
        <p:nvCxnSpPr>
          <p:cNvPr id="14" name="形状 34"/>
          <p:cNvCxnSpPr>
            <a:endCxn id="13" idx="0"/>
          </p:cNvCxnSpPr>
          <p:nvPr/>
        </p:nvCxnSpPr>
        <p:spPr>
          <a:xfrm rot="5400000">
            <a:off x="2967526" y="1739355"/>
            <a:ext cx="855975" cy="808815"/>
          </a:xfrm>
          <a:prstGeom prst="bentConnector3">
            <a:avLst>
              <a:gd name="adj1" fmla="val 314"/>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9" cstate="print"/>
          <a:stretch>
            <a:fillRect/>
          </a:stretch>
        </p:blipFill>
        <p:spPr>
          <a:xfrm>
            <a:off x="3643306" y="1419196"/>
            <a:ext cx="636865" cy="438174"/>
          </a:xfrm>
          <a:prstGeom prst="rect">
            <a:avLst/>
          </a:prstGeom>
        </p:spPr>
      </p:pic>
      <p:cxnSp>
        <p:nvCxnSpPr>
          <p:cNvPr id="18" name="直接连接符 17"/>
          <p:cNvCxnSpPr/>
          <p:nvPr/>
        </p:nvCxnSpPr>
        <p:spPr>
          <a:xfrm>
            <a:off x="3357554" y="2786064"/>
            <a:ext cx="571504" cy="15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43306" y="2714626"/>
            <a:ext cx="758572" cy="14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肘形连接符 20"/>
          <p:cNvCxnSpPr/>
          <p:nvPr/>
        </p:nvCxnSpPr>
        <p:spPr>
          <a:xfrm rot="16200000" flipH="1">
            <a:off x="1709851" y="1361933"/>
            <a:ext cx="1500198" cy="919435"/>
          </a:xfrm>
          <a:prstGeom prst="bentConnector3">
            <a:avLst>
              <a:gd name="adj1" fmla="val 1805"/>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形状 28"/>
          <p:cNvCxnSpPr>
            <a:stCxn id="108560" idx="3"/>
          </p:cNvCxnSpPr>
          <p:nvPr/>
        </p:nvCxnSpPr>
        <p:spPr>
          <a:xfrm flipV="1">
            <a:off x="2143108" y="2928940"/>
            <a:ext cx="776559" cy="1129357"/>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214678" y="3786196"/>
            <a:ext cx="928694"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Giải mã</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32" name="矩形 31"/>
          <p:cNvSpPr/>
          <p:nvPr/>
        </p:nvSpPr>
        <p:spPr>
          <a:xfrm>
            <a:off x="3857620" y="2071684"/>
            <a:ext cx="1214446"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DSS4004-R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33" name="TextBox 32"/>
          <p:cNvSpPr txBox="1"/>
          <p:nvPr/>
        </p:nvSpPr>
        <p:spPr>
          <a:xfrm>
            <a:off x="3857620" y="2928940"/>
            <a:ext cx="455515" cy="246191"/>
          </a:xfrm>
          <a:prstGeom prst="rect">
            <a:avLst/>
          </a:prstGeom>
          <a:noFill/>
        </p:spPr>
        <p:txBody>
          <a:bodyPr wrap="none" lIns="91411" tIns="45705" rIns="91411" bIns="45705" rtlCol="0">
            <a:spAutoFit/>
          </a:bodyPr>
          <a:lstStyle/>
          <a:p>
            <a:r>
              <a:rPr lang="en-US" altLang="zh-CN" sz="1000" dirty="0">
                <a:solidFill>
                  <a:srgbClr val="C00000"/>
                </a:solidFill>
                <a:latin typeface="Arial" panose="020B0604020202020204" pitchFamily="34" charset="0"/>
                <a:ea typeface="微软雅黑" pitchFamily="34" charset="-122"/>
                <a:cs typeface="Arial" panose="020B0604020202020204" pitchFamily="34" charset="0"/>
              </a:rPr>
              <a:t>NVR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34"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357686" y="1457556"/>
            <a:ext cx="367434" cy="328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8" name="直接连接符 37"/>
          <p:cNvCxnSpPr>
            <a:stCxn id="12" idx="3"/>
          </p:cNvCxnSpPr>
          <p:nvPr/>
        </p:nvCxnSpPr>
        <p:spPr>
          <a:xfrm>
            <a:off x="4001749" y="3643320"/>
            <a:ext cx="141623" cy="233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 name="Picture 11" descr="E:\产品部\液晶拼接\DHL460UT(LED)\效果图2.png"/>
          <p:cNvPicPr>
            <a:picLocks noChangeAspect="1" noChangeArrowheads="1"/>
          </p:cNvPicPr>
          <p:nvPr/>
        </p:nvPicPr>
        <p:blipFill>
          <a:blip r:embed="rId12" cstate="email">
            <a:extLst>
              <a:ext uri="{28A0092B-C50C-407E-A947-70E740481C1C}">
                <a14:useLocalDpi xmlns:a14="http://schemas.microsoft.com/office/drawing/2010/main" xmlns=""/>
              </a:ext>
            </a:extLst>
          </a:blip>
          <a:srcRect/>
          <a:stretch>
            <a:fillRect/>
          </a:stretch>
        </p:blipFill>
        <p:spPr bwMode="auto">
          <a:xfrm>
            <a:off x="4071934" y="3357568"/>
            <a:ext cx="848945" cy="724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 name="形状 44"/>
          <p:cNvCxnSpPr/>
          <p:nvPr/>
        </p:nvCxnSpPr>
        <p:spPr>
          <a:xfrm rot="16200000" flipH="1">
            <a:off x="2786050" y="3214692"/>
            <a:ext cx="642942" cy="214314"/>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2" name="Picture 1" descr="C:\Users\26369\AppData\Local\Microsoft\Windows\Temporary Internet Files\Content.Outlook\4H28CI68\HDBW4X00E 透明底.png"/>
          <p:cNvPicPr>
            <a:picLocks noChangeAspect="1" noChangeArrowheads="1"/>
          </p:cNvPicPr>
          <p:nvPr/>
        </p:nvPicPr>
        <p:blipFill>
          <a:blip r:embed="rId13" cstate="print"/>
          <a:srcRect/>
          <a:stretch>
            <a:fillRect/>
          </a:stretch>
        </p:blipFill>
        <p:spPr bwMode="auto">
          <a:xfrm>
            <a:off x="1636048" y="2500312"/>
            <a:ext cx="507060" cy="500066"/>
          </a:xfrm>
          <a:prstGeom prst="rect">
            <a:avLst/>
          </a:prstGeom>
          <a:noFill/>
        </p:spPr>
      </p:pic>
      <p:pic>
        <p:nvPicPr>
          <p:cNvPr id="108559" name="Picture 15"/>
          <p:cNvPicPr>
            <a:picLocks noChangeAspect="1" noChangeArrowheads="1"/>
          </p:cNvPicPr>
          <p:nvPr/>
        </p:nvPicPr>
        <p:blipFill>
          <a:blip r:embed="rId14" cstate="print"/>
          <a:srcRect/>
          <a:stretch>
            <a:fillRect/>
          </a:stretch>
        </p:blipFill>
        <p:spPr bwMode="auto">
          <a:xfrm>
            <a:off x="-7027862" y="-8004175"/>
            <a:ext cx="789709" cy="720000"/>
          </a:xfrm>
          <a:prstGeom prst="rect">
            <a:avLst/>
          </a:prstGeom>
          <a:noFill/>
          <a:ln w="9525">
            <a:noFill/>
            <a:miter lim="800000"/>
            <a:headEnd/>
            <a:tailEnd/>
          </a:ln>
          <a:effectLst/>
        </p:spPr>
      </p:pic>
      <p:pic>
        <p:nvPicPr>
          <p:cNvPr id="108560" name="Picture 16" descr="C:\Users\26369\Documents\Tencent Files\627778768\FileRecv\IPC-HDB5100_副本.png"/>
          <p:cNvPicPr>
            <a:picLocks noChangeAspect="1" noChangeArrowheads="1"/>
          </p:cNvPicPr>
          <p:nvPr/>
        </p:nvPicPr>
        <p:blipFill>
          <a:blip r:embed="rId15" cstate="print"/>
          <a:srcRect/>
          <a:stretch>
            <a:fillRect/>
          </a:stretch>
        </p:blipFill>
        <p:spPr bwMode="auto">
          <a:xfrm>
            <a:off x="1643042" y="3830331"/>
            <a:ext cx="500066" cy="455931"/>
          </a:xfrm>
          <a:prstGeom prst="rect">
            <a:avLst/>
          </a:prstGeom>
          <a:noFill/>
        </p:spPr>
      </p:pic>
      <p:sp>
        <p:nvSpPr>
          <p:cNvPr id="61" name="矩形 60"/>
          <p:cNvSpPr/>
          <p:nvPr/>
        </p:nvSpPr>
        <p:spPr>
          <a:xfrm>
            <a:off x="5000628" y="1357304"/>
            <a:ext cx="4143372" cy="3693319"/>
          </a:xfrm>
          <a:prstGeom prst="rect">
            <a:avLst/>
          </a:prstGeom>
        </p:spPr>
        <p:txBody>
          <a:bodyPr wrap="square">
            <a:spAutoFit/>
          </a:bodyPr>
          <a:lstStyle/>
          <a:p>
            <a:pPr>
              <a:buFont typeface="Arial" pitchFamily="34" charset="0"/>
              <a:buChar char="•"/>
            </a:pP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Chủ động theo dõi phân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bổ lưu lượng hành khách ở từng tầng hoặc từng khu vực, phát hiện khu vực thuận lợi và khu vực bất lợi, để có điều chỉnh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tương ứng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phân bổ lưu lượng hành khách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phù hợp</a:t>
            </a:r>
          </a:p>
          <a:p>
            <a:endPar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Đối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với hành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khách xem hàng hóa trước rồi mới quyết định mua, thông qua phân tích dữ liệu người quản lý cần có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điều chỉnh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kịp thời,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cố gắng thay đổi biến người xem hàng trở thành người mua hàng.</a:t>
            </a:r>
          </a:p>
          <a:p>
            <a:pPr>
              <a:buFont typeface="Arial" pitchFamily="34" charset="0"/>
              <a:buChar char="•"/>
            </a:pPr>
            <a:endPar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Kết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hợp dữ liệu lưu lượng khách hành với dữ liệu POS, dữ liệu thẻ thành viên và dữ liệu bán hàng ERP. Phân tích những dữ liệu này từ nhiều mặt để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mang lại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nhiều giá trị hơn.</a:t>
            </a:r>
          </a:p>
          <a:p>
            <a:pPr>
              <a:buFont typeface="Arial" pitchFamily="34" charset="0"/>
              <a:buChar char="•"/>
            </a:pPr>
            <a:endPar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Thông qua việc phân tích lưu lượng hành khác,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chúng ta sẽ có phương án chủ để phục vụ khách hàng vào giờ cao điểm,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loại bỏ những nguy cơ tiềm ẩn.</a:t>
            </a:r>
          </a:p>
          <a:p>
            <a:pPr>
              <a:buFont typeface="Arial" pitchFamily="34" charset="0"/>
              <a:buChar char="•"/>
            </a:pPr>
            <a:endParaRPr lang="zh-CN" altLang="en-US" dirty="0"/>
          </a:p>
        </p:txBody>
      </p:sp>
      <p:sp>
        <p:nvSpPr>
          <p:cNvPr id="62" name="Line 21"/>
          <p:cNvSpPr>
            <a:spLocks noChangeShapeType="1"/>
          </p:cNvSpPr>
          <p:nvPr/>
        </p:nvSpPr>
        <p:spPr bwMode="auto">
          <a:xfrm flipH="1" flipV="1">
            <a:off x="5143504" y="1357304"/>
            <a:ext cx="3715200"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63" name="矩形 62"/>
          <p:cNvSpPr/>
          <p:nvPr/>
        </p:nvSpPr>
        <p:spPr>
          <a:xfrm>
            <a:off x="5072066" y="1059410"/>
            <a:ext cx="1425390" cy="369332"/>
          </a:xfrm>
          <a:prstGeom prst="rect">
            <a:avLst/>
          </a:prstGeom>
        </p:spPr>
        <p:txBody>
          <a:bodyPr wrap="none">
            <a:spAutoFit/>
          </a:bodyPr>
          <a:lstStyle/>
          <a:p>
            <a:r>
              <a:rPr lang="en-US" altLang="zh-CN" b="1" dirty="0" smtClean="0">
                <a:solidFill>
                  <a:srgbClr val="FF0000"/>
                </a:solidFill>
                <a:latin typeface="Arial" panose="020B0604020202020204" pitchFamily="34" charset="0"/>
                <a:cs typeface="Arial" panose="020B0604020202020204" pitchFamily="34" charset="0"/>
              </a:rPr>
              <a:t>Đếm người</a:t>
            </a:r>
            <a:endParaRPr lang="zh-CN" altLang="en-US" sz="1600" b="1" dirty="0" smtClean="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64"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143371" y="3429006"/>
            <a:ext cx="239805" cy="214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546509" y="3429006"/>
            <a:ext cx="239805" cy="214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7"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143372" y="3643320"/>
            <a:ext cx="239805" cy="214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8"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546509" y="3643320"/>
            <a:ext cx="239805" cy="214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9" name="Picture 6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b="64861"/>
          <a:stretch/>
        </p:blipFill>
        <p:spPr bwMode="auto">
          <a:xfrm>
            <a:off x="4332195" y="3581406"/>
            <a:ext cx="239805" cy="214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1" descr="C:\Users\26369\AppData\Local\Temp\Rar$DIa0.826\正视图.1.jpg"/>
          <p:cNvPicPr>
            <a:picLocks noChangeAspect="1" noChangeArrowheads="1"/>
          </p:cNvPicPr>
          <p:nvPr/>
        </p:nvPicPr>
        <p:blipFill>
          <a:blip r:embed="rId2" cstate="print"/>
          <a:srcRect/>
          <a:stretch>
            <a:fillRect/>
          </a:stretch>
        </p:blipFill>
        <p:spPr bwMode="auto">
          <a:xfrm>
            <a:off x="3500430" y="1000114"/>
            <a:ext cx="1071570" cy="744441"/>
          </a:xfrm>
          <a:prstGeom prst="rect">
            <a:avLst/>
          </a:prstGeom>
          <a:noFill/>
        </p:spPr>
      </p:pic>
      <p:sp>
        <p:nvSpPr>
          <p:cNvPr id="26"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Quản lý an ninh</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65" name="圆角矩形 64"/>
          <p:cNvSpPr/>
          <p:nvPr/>
        </p:nvSpPr>
        <p:spPr>
          <a:xfrm rot="16200000">
            <a:off x="4579157" y="2564593"/>
            <a:ext cx="500066" cy="943007"/>
          </a:xfrm>
          <a:prstGeom prst="roundRect">
            <a:avLst/>
          </a:prstGeom>
          <a:noFill/>
          <a:ln w="12700">
            <a:solidFill>
              <a:schemeClr val="tx1">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sp>
        <p:nvSpPr>
          <p:cNvPr id="69" name="矩形 68"/>
          <p:cNvSpPr/>
          <p:nvPr/>
        </p:nvSpPr>
        <p:spPr>
          <a:xfrm>
            <a:off x="914710" y="843558"/>
            <a:ext cx="785818"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a:solidFill>
                  <a:srgbClr val="C00000"/>
                </a:solidFill>
                <a:latin typeface="Arial" panose="020B0604020202020204" pitchFamily="34" charset="0"/>
                <a:ea typeface="微软雅黑" pitchFamily="34" charset="-122"/>
                <a:cs typeface="Arial" panose="020B0604020202020204" pitchFamily="34" charset="0"/>
              </a:rPr>
              <a:t>HCVR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70" name="矩形 69"/>
          <p:cNvSpPr/>
          <p:nvPr/>
        </p:nvSpPr>
        <p:spPr>
          <a:xfrm>
            <a:off x="1213764" y="1797692"/>
            <a:ext cx="785818"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a:solidFill>
                  <a:srgbClr val="C00000"/>
                </a:solidFill>
                <a:latin typeface="Arial" panose="020B0604020202020204" pitchFamily="34" charset="0"/>
                <a:ea typeface="微软雅黑" pitchFamily="34" charset="-122"/>
                <a:cs typeface="Arial" panose="020B0604020202020204" pitchFamily="34" charset="0"/>
              </a:rPr>
              <a:t>HDCVI</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71" name="矩形 70"/>
          <p:cNvSpPr/>
          <p:nvPr/>
        </p:nvSpPr>
        <p:spPr>
          <a:xfrm>
            <a:off x="1594130" y="3473808"/>
            <a:ext cx="785818" cy="276989"/>
          </a:xfrm>
          <a:prstGeom prst="rect">
            <a:avLst/>
          </a:prstGeom>
        </p:spPr>
        <p:txBody>
          <a:bodyPr wrap="square" lIns="91430" tIns="45715" rIns="91430" bIns="45715">
            <a:spAutoFit/>
          </a:bodyPr>
          <a:lstStyle/>
          <a:p>
            <a:pPr fontAlgn="base">
              <a:spcBef>
                <a:spcPct val="0"/>
              </a:spcBef>
              <a:spcAft>
                <a:spcPct val="0"/>
              </a:spcAft>
            </a:pPr>
            <a:r>
              <a:rPr lang="en-US" altLang="zh-CN" sz="1200" dirty="0">
                <a:solidFill>
                  <a:prstClr val="black"/>
                </a:solidFill>
                <a:latin typeface="微软雅黑" pitchFamily="34" charset="-122"/>
                <a:ea typeface="微软雅黑" pitchFamily="34" charset="-122"/>
              </a:rPr>
              <a:t>IPC</a:t>
            </a:r>
            <a:endParaRPr lang="zh-CN" altLang="en-US" sz="1200" dirty="0">
              <a:solidFill>
                <a:prstClr val="black"/>
              </a:solidFill>
              <a:latin typeface="微软雅黑" pitchFamily="34" charset="-122"/>
              <a:ea typeface="微软雅黑" pitchFamily="34" charset="-122"/>
            </a:endParaRPr>
          </a:p>
        </p:txBody>
      </p:sp>
      <p:cxnSp>
        <p:nvCxnSpPr>
          <p:cNvPr id="72" name="肘形连接符 71"/>
          <p:cNvCxnSpPr/>
          <p:nvPr/>
        </p:nvCxnSpPr>
        <p:spPr>
          <a:xfrm rot="16200000" flipH="1">
            <a:off x="1216485" y="1311094"/>
            <a:ext cx="680049" cy="669550"/>
          </a:xfrm>
          <a:prstGeom prst="bentConnector3">
            <a:avLst>
              <a:gd name="adj1" fmla="val -6286"/>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肘形连接符 73"/>
          <p:cNvCxnSpPr>
            <a:endCxn id="103" idx="1"/>
          </p:cNvCxnSpPr>
          <p:nvPr/>
        </p:nvCxnSpPr>
        <p:spPr>
          <a:xfrm flipV="1">
            <a:off x="2256550" y="2418794"/>
            <a:ext cx="315876" cy="802868"/>
          </a:xfrm>
          <a:prstGeom prst="bentConnector3">
            <a:avLst>
              <a:gd name="adj1" fmla="val 5000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H="1">
            <a:off x="3005855" y="2609146"/>
            <a:ext cx="1588" cy="6429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4226210" y="1849392"/>
            <a:ext cx="51846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89" name="Picture 23"/>
          <p:cNvPicPr>
            <a:picLocks noChangeAspect="1" noChangeArrowheads="1"/>
          </p:cNvPicPr>
          <p:nvPr/>
        </p:nvPicPr>
        <p:blipFill>
          <a:blip r:embed="rId3" cstate="print"/>
          <a:srcRect/>
          <a:stretch>
            <a:fillRect/>
          </a:stretch>
        </p:blipFill>
        <p:spPr bwMode="auto">
          <a:xfrm>
            <a:off x="3583274" y="1777954"/>
            <a:ext cx="787071" cy="285752"/>
          </a:xfrm>
          <a:prstGeom prst="rect">
            <a:avLst/>
          </a:prstGeom>
          <a:noFill/>
          <a:ln w="9525">
            <a:noFill/>
            <a:miter lim="800000"/>
            <a:headEnd/>
            <a:tailEnd/>
          </a:ln>
          <a:effectLst/>
        </p:spPr>
      </p:pic>
      <p:pic>
        <p:nvPicPr>
          <p:cNvPr id="91" name="Picture 8"/>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58000"/>
                    </a14:imgEffect>
                  </a14:imgLayer>
                </a14:imgProps>
              </a:ext>
            </a:extLst>
          </a:blip>
          <a:srcRect/>
          <a:stretch>
            <a:fillRect/>
          </a:stretch>
        </p:blipFill>
        <p:spPr bwMode="auto">
          <a:xfrm>
            <a:off x="3586596" y="2667871"/>
            <a:ext cx="485488" cy="522085"/>
          </a:xfrm>
          <a:prstGeom prst="rect">
            <a:avLst/>
          </a:prstGeom>
          <a:noFill/>
          <a:ln w="9525">
            <a:noFill/>
            <a:miter lim="800000"/>
            <a:headEnd/>
            <a:tailEnd/>
          </a:ln>
          <a:effectLst/>
        </p:spPr>
      </p:pic>
      <p:pic>
        <p:nvPicPr>
          <p:cNvPr id="92" name="Picture 10"/>
          <p:cNvPicPr>
            <a:picLocks noChangeAspect="1" noChangeArrowheads="1"/>
          </p:cNvPicPr>
          <p:nvPr/>
        </p:nvPicPr>
        <p:blipFill>
          <a:blip r:embed="rId6" cstate="print"/>
          <a:srcRect/>
          <a:stretch>
            <a:fillRect/>
          </a:stretch>
        </p:blipFill>
        <p:spPr bwMode="auto">
          <a:xfrm>
            <a:off x="4991293" y="2872049"/>
            <a:ext cx="268362" cy="316070"/>
          </a:xfrm>
          <a:prstGeom prst="rect">
            <a:avLst/>
          </a:prstGeom>
          <a:noFill/>
          <a:ln w="9525">
            <a:noFill/>
            <a:miter lim="800000"/>
            <a:headEnd/>
            <a:tailEnd/>
          </a:ln>
          <a:effectLst/>
        </p:spPr>
      </p:pic>
      <p:pic>
        <p:nvPicPr>
          <p:cNvPr id="93" name="Picture 15"/>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20000" contrast="55000"/>
                    </a14:imgEffect>
                  </a14:imgLayer>
                </a14:imgProps>
              </a:ext>
            </a:extLst>
          </a:blip>
          <a:srcRect/>
          <a:stretch>
            <a:fillRect/>
          </a:stretch>
        </p:blipFill>
        <p:spPr bwMode="auto">
          <a:xfrm>
            <a:off x="4545458" y="2870283"/>
            <a:ext cx="325819" cy="331436"/>
          </a:xfrm>
          <a:prstGeom prst="rect">
            <a:avLst/>
          </a:prstGeom>
          <a:noFill/>
          <a:ln w="9525">
            <a:noFill/>
            <a:miter lim="800000"/>
            <a:headEnd/>
            <a:tailEnd/>
          </a:ln>
          <a:effectLst/>
        </p:spPr>
      </p:pic>
      <p:sp>
        <p:nvSpPr>
          <p:cNvPr id="97" name="矩形 96"/>
          <p:cNvSpPr/>
          <p:nvPr/>
        </p:nvSpPr>
        <p:spPr>
          <a:xfrm>
            <a:off x="3655223" y="2029940"/>
            <a:ext cx="928694"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Giải mã</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98" name="Picture 4" descr="C:\Users\Administrator\AppData\Roaming\feiq\RichOle\2680380311.bmp"/>
          <p:cNvPicPr>
            <a:picLocks noChangeAspect="1" noChangeArrowheads="1"/>
          </p:cNvPicPr>
          <p:nvPr/>
        </p:nvPicPr>
        <p:blipFill>
          <a:blip r:embed="rId9" cstate="print"/>
          <a:srcRect/>
          <a:stretch>
            <a:fillRect/>
          </a:stretch>
        </p:blipFill>
        <p:spPr bwMode="auto">
          <a:xfrm>
            <a:off x="800257" y="1060637"/>
            <a:ext cx="842953" cy="260915"/>
          </a:xfrm>
          <a:prstGeom prst="rect">
            <a:avLst/>
          </a:prstGeom>
          <a:noFill/>
        </p:spPr>
      </p:pic>
      <p:sp>
        <p:nvSpPr>
          <p:cNvPr id="105" name="TextBox 104"/>
          <p:cNvSpPr txBox="1"/>
          <p:nvPr/>
        </p:nvSpPr>
        <p:spPr>
          <a:xfrm>
            <a:off x="5652120" y="1571618"/>
            <a:ext cx="3491880" cy="535531"/>
          </a:xfrm>
          <a:prstGeom prst="rect">
            <a:avLst/>
          </a:prstGeom>
          <a:noFill/>
        </p:spPr>
        <p:txBody>
          <a:bodyPr wrap="square" rtlCol="0">
            <a:spAutoFit/>
          </a:bodyPr>
          <a:lstStyle/>
          <a:p>
            <a:pPr marL="171450" indent="-171450" fontAlgn="base">
              <a:lnSpc>
                <a:spcPct val="120000"/>
              </a:lnSpc>
              <a:spcBef>
                <a:spcPct val="0"/>
              </a:spcBef>
              <a:spcAft>
                <a:spcPts val="150"/>
              </a:spcAft>
              <a:buFont typeface="Arial" panose="020B0604020202020204"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Phát hiện, ngăn chặn, giảm thiểu những hành động khả nghi, đột nhập, trộm cắp, gian lận….</a:t>
            </a:r>
            <a:endParaRPr lang="en-US" altLang="zh-CN"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106" name="TextBox 105"/>
          <p:cNvSpPr txBox="1"/>
          <p:nvPr/>
        </p:nvSpPr>
        <p:spPr>
          <a:xfrm>
            <a:off x="5500694" y="3286130"/>
            <a:ext cx="3500972" cy="1225977"/>
          </a:xfrm>
          <a:prstGeom prst="rect">
            <a:avLst/>
          </a:prstGeom>
          <a:noFill/>
        </p:spPr>
        <p:txBody>
          <a:bodyPr wrap="square" rtlCol="0">
            <a:spAutoFit/>
          </a:bodyPr>
          <a:lstStyle/>
          <a:p>
            <a:pPr marL="171450" indent="-171450" fontAlgn="base">
              <a:lnSpc>
                <a:spcPct val="120000"/>
              </a:lnSpc>
              <a:spcBef>
                <a:spcPct val="0"/>
              </a:spcBef>
              <a:spcAft>
                <a:spcPts val="150"/>
              </a:spcAft>
              <a:buFont typeface="Arial" panose="020B0604020202020204" pitchFamily="34" charset="0"/>
              <a:buChar char="•"/>
            </a:pP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Các loại cảm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biến được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lắp đặt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trong cửa hàng bán lẻ để đề phòng xảy ra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sự cố : cảm biến hồng ngoại, </a:t>
            </a:r>
            <a:r>
              <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phát hiện </a:t>
            </a:r>
            <a:r>
              <a:rPr 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kính vỡ…</a:t>
            </a:r>
            <a:endParaRPr 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fontAlgn="base">
              <a:lnSpc>
                <a:spcPct val="120000"/>
              </a:lnSpc>
              <a:spcBef>
                <a:spcPct val="0"/>
              </a:spcBef>
              <a:spcAft>
                <a:spcPts val="150"/>
              </a:spcAft>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Video giám sát được áp dụng để kiểm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tra và nâng cao mức độ an ninh</a:t>
            </a:r>
            <a:endParaRPr lang="zh-CN" altLang="en-US"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46" name="圆角矩形 45"/>
          <p:cNvSpPr/>
          <p:nvPr/>
        </p:nvSpPr>
        <p:spPr>
          <a:xfrm>
            <a:off x="388609" y="2072911"/>
            <a:ext cx="1653830" cy="1074948"/>
          </a:xfrm>
          <a:prstGeom prst="roundRect">
            <a:avLst>
              <a:gd name="adj" fmla="val 9215"/>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359852" y="2043903"/>
            <a:ext cx="1716674" cy="1132955"/>
          </a:xfrm>
          <a:prstGeom prst="roundRect">
            <a:avLst>
              <a:gd name="adj" fmla="val 10565"/>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394817" y="3372692"/>
            <a:ext cx="1653830" cy="1074948"/>
          </a:xfrm>
          <a:prstGeom prst="roundRect">
            <a:avLst>
              <a:gd name="adj" fmla="val 9215"/>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355427" y="3343684"/>
            <a:ext cx="1716674" cy="1132955"/>
          </a:xfrm>
          <a:prstGeom prst="roundRect">
            <a:avLst>
              <a:gd name="adj" fmla="val 10565"/>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a:off x="2877228" y="3403187"/>
            <a:ext cx="2201247" cy="1430756"/>
          </a:xfrm>
          <a:prstGeom prst="roundRect">
            <a:avLst>
              <a:gd name="adj" fmla="val 9215"/>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2827437" y="3364578"/>
            <a:ext cx="2284893" cy="1507964"/>
          </a:xfrm>
          <a:prstGeom prst="roundRect">
            <a:avLst>
              <a:gd name="adj" fmla="val 10565"/>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2" name="Picture 1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3982704" y="3774620"/>
            <a:ext cx="590921" cy="403440"/>
          </a:xfrm>
          <a:prstGeom prst="rect">
            <a:avLst/>
          </a:prstGeom>
          <a:noFill/>
          <a:ln w="9525">
            <a:noFill/>
            <a:miter lim="800000"/>
            <a:headEnd/>
            <a:tailEnd/>
          </a:ln>
          <a:effectLst/>
        </p:spPr>
      </p:pic>
      <p:pic>
        <p:nvPicPr>
          <p:cNvPr id="84" name="Picture 1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flipH="1">
            <a:off x="3829341" y="4011910"/>
            <a:ext cx="566831" cy="689865"/>
          </a:xfrm>
          <a:prstGeom prst="rect">
            <a:avLst/>
          </a:prstGeom>
          <a:noFill/>
          <a:ln w="9525">
            <a:noFill/>
            <a:miter lim="800000"/>
            <a:headEnd/>
            <a:tailEnd/>
          </a:ln>
          <a:effectLst/>
        </p:spPr>
      </p:pic>
      <p:pic>
        <p:nvPicPr>
          <p:cNvPr id="78" name="Picture 7"/>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598181" y="3906458"/>
            <a:ext cx="789879" cy="741641"/>
          </a:xfrm>
          <a:prstGeom prst="rect">
            <a:avLst/>
          </a:prstGeom>
          <a:noFill/>
          <a:ln w="9525">
            <a:noFill/>
            <a:miter lim="800000"/>
            <a:headEnd/>
            <a:tailEnd/>
          </a:ln>
          <a:effectLst/>
        </p:spPr>
      </p:pic>
      <p:sp>
        <p:nvSpPr>
          <p:cNvPr id="80" name="自选图形 34"/>
          <p:cNvSpPr>
            <a:spLocks noChangeArrowheads="1"/>
          </p:cNvSpPr>
          <p:nvPr/>
        </p:nvSpPr>
        <p:spPr bwMode="auto">
          <a:xfrm rot="20773125">
            <a:off x="3212371" y="3402849"/>
            <a:ext cx="468010" cy="999755"/>
          </a:xfrm>
          <a:prstGeom prst="triangle">
            <a:avLst>
              <a:gd name="adj" fmla="val 50000"/>
            </a:avLst>
          </a:prstGeom>
          <a:noFill/>
          <a:ln w="19050" algn="ctr">
            <a:solidFill>
              <a:srgbClr val="C00000"/>
            </a:solidFill>
            <a:prstDash val="dash"/>
            <a:miter lim="800000"/>
            <a:headEnd/>
            <a:tailEnd/>
          </a:ln>
          <a:effectLst/>
          <a:extLst/>
        </p:spPr>
        <p:txBody>
          <a:bodyPr wrap="none" anchor="ctr"/>
          <a:lstStyle/>
          <a:p>
            <a:pPr fontAlgn="base">
              <a:spcBef>
                <a:spcPct val="0"/>
              </a:spcBef>
              <a:spcAft>
                <a:spcPct val="0"/>
              </a:spcAft>
            </a:pPr>
            <a:endParaRPr lang="zh-CN" altLang="en-US">
              <a:solidFill>
                <a:prstClr val="black"/>
              </a:solidFill>
              <a:latin typeface="Verdana" pitchFamily="34" charset="0"/>
            </a:endParaRPr>
          </a:p>
        </p:txBody>
      </p:sp>
      <p:cxnSp>
        <p:nvCxnSpPr>
          <p:cNvPr id="57" name="形状 34"/>
          <p:cNvCxnSpPr>
            <a:stCxn id="98" idx="3"/>
          </p:cNvCxnSpPr>
          <p:nvPr/>
        </p:nvCxnSpPr>
        <p:spPr>
          <a:xfrm>
            <a:off x="1643210" y="1191095"/>
            <a:ext cx="1153657" cy="1040214"/>
          </a:xfrm>
          <a:prstGeom prst="bentConnector3">
            <a:avLst>
              <a:gd name="adj1" fmla="val 10069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3" name="Picture 10"/>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572426" y="2200045"/>
            <a:ext cx="695862" cy="437497"/>
          </a:xfrm>
          <a:prstGeom prst="rect">
            <a:avLst/>
          </a:prstGeom>
          <a:noFill/>
          <a:ln w="9525">
            <a:noFill/>
            <a:miter lim="800000"/>
            <a:headEnd/>
            <a:tailEnd/>
          </a:ln>
        </p:spPr>
      </p:pic>
      <p:cxnSp>
        <p:nvCxnSpPr>
          <p:cNvPr id="94" name="形状 34"/>
          <p:cNvCxnSpPr>
            <a:endCxn id="103" idx="0"/>
          </p:cNvCxnSpPr>
          <p:nvPr/>
        </p:nvCxnSpPr>
        <p:spPr>
          <a:xfrm rot="5400000">
            <a:off x="2896778" y="1367650"/>
            <a:ext cx="855975" cy="808815"/>
          </a:xfrm>
          <a:prstGeom prst="bentConnector3">
            <a:avLst>
              <a:gd name="adj1" fmla="val 314"/>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5" name="图片 94"/>
          <p:cNvPicPr>
            <a:picLocks noChangeAspect="1"/>
          </p:cNvPicPr>
          <p:nvPr/>
        </p:nvPicPr>
        <p:blipFill>
          <a:blip r:embed="rId17" cstate="print"/>
          <a:stretch>
            <a:fillRect/>
          </a:stretch>
        </p:blipFill>
        <p:spPr>
          <a:xfrm>
            <a:off x="4720953" y="1039792"/>
            <a:ext cx="636865" cy="438174"/>
          </a:xfrm>
          <a:prstGeom prst="rect">
            <a:avLst/>
          </a:prstGeom>
        </p:spPr>
      </p:pic>
      <p:pic>
        <p:nvPicPr>
          <p:cNvPr id="107" name="Picture 66"/>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b="64861"/>
          <a:stretch/>
        </p:blipFill>
        <p:spPr bwMode="auto">
          <a:xfrm>
            <a:off x="4490318" y="1149590"/>
            <a:ext cx="367434" cy="328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 name="矩形 111"/>
          <p:cNvSpPr/>
          <p:nvPr/>
        </p:nvSpPr>
        <p:spPr>
          <a:xfrm>
            <a:off x="831453" y="4584976"/>
            <a:ext cx="1108149" cy="261600"/>
          </a:xfrm>
          <a:prstGeom prst="rect">
            <a:avLst/>
          </a:prstGeom>
        </p:spPr>
        <p:txBody>
          <a:bodyPr wrap="square" lIns="91430" tIns="45715" rIns="91430" bIns="45715">
            <a:spAutoFit/>
          </a:bodyPr>
          <a:lstStyle/>
          <a:p>
            <a:pPr fontAlgn="base">
              <a:spcBef>
                <a:spcPct val="0"/>
              </a:spcBef>
              <a:spcAft>
                <a:spcPct val="0"/>
              </a:spcAft>
            </a:pPr>
            <a:r>
              <a:rPr lang="en-US" altLang="zh-CN" sz="1100" dirty="0" smtClean="0">
                <a:solidFill>
                  <a:srgbClr val="C00000"/>
                </a:solidFill>
                <a:latin typeface="Arial" panose="020B0604020202020204" pitchFamily="34" charset="0"/>
                <a:ea typeface="微软雅黑" pitchFamily="34" charset="-122"/>
                <a:cs typeface="Arial" panose="020B0604020202020204" pitchFamily="34" charset="0"/>
              </a:rPr>
              <a:t>Cáp đồng trục</a:t>
            </a:r>
            <a:endParaRPr lang="zh-CN" altLang="en-US" sz="11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3" name="矩形 112"/>
          <p:cNvSpPr/>
          <p:nvPr/>
        </p:nvSpPr>
        <p:spPr>
          <a:xfrm>
            <a:off x="664725" y="4798531"/>
            <a:ext cx="857256" cy="261600"/>
          </a:xfrm>
          <a:prstGeom prst="rect">
            <a:avLst/>
          </a:prstGeom>
        </p:spPr>
        <p:txBody>
          <a:bodyPr wrap="square" lIns="91430" tIns="45715" rIns="91430" bIns="45715">
            <a:spAutoFit/>
          </a:bodyPr>
          <a:lstStyle/>
          <a:p>
            <a:pPr algn="ctr" fontAlgn="base">
              <a:spcBef>
                <a:spcPct val="0"/>
              </a:spcBef>
              <a:spcAft>
                <a:spcPct val="0"/>
              </a:spcAft>
            </a:pPr>
            <a:r>
              <a:rPr lang="en-US" altLang="zh-CN" sz="11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Cat-5</a:t>
            </a:r>
            <a:endParaRPr lang="zh-CN" altLang="en-US" sz="11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cxnSp>
        <p:nvCxnSpPr>
          <p:cNvPr id="114" name="直接连接符 113"/>
          <p:cNvCxnSpPr/>
          <p:nvPr/>
        </p:nvCxnSpPr>
        <p:spPr>
          <a:xfrm>
            <a:off x="251520" y="4725361"/>
            <a:ext cx="53351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63958" y="4918698"/>
            <a:ext cx="53351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6" name="Picture 11" descr="E:\产品部\液晶拼接\DHL460UT(LED)\效果图2.png"/>
          <p:cNvPicPr>
            <a:picLocks noChangeAspect="1" noChangeArrowheads="1"/>
          </p:cNvPicPr>
          <p:nvPr/>
        </p:nvPicPr>
        <p:blipFill>
          <a:blip r:embed="rId19" cstate="email">
            <a:extLst>
              <a:ext uri="{28A0092B-C50C-407E-A947-70E740481C1C}">
                <a14:useLocalDpi xmlns:a14="http://schemas.microsoft.com/office/drawing/2010/main" xmlns=""/>
              </a:ext>
            </a:extLst>
          </a:blip>
          <a:srcRect/>
          <a:stretch>
            <a:fillRect/>
          </a:stretch>
        </p:blipFill>
        <p:spPr bwMode="auto">
          <a:xfrm>
            <a:off x="4753680" y="1489924"/>
            <a:ext cx="848945" cy="724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7"/>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4818181" y="1649172"/>
            <a:ext cx="472317" cy="443473"/>
          </a:xfrm>
          <a:prstGeom prst="rect">
            <a:avLst/>
          </a:prstGeom>
          <a:noFill/>
          <a:ln w="9525">
            <a:noFill/>
            <a:miter lim="800000"/>
            <a:headEnd/>
            <a:tailEnd/>
          </a:ln>
          <a:effectLst/>
        </p:spPr>
      </p:pic>
      <p:pic>
        <p:nvPicPr>
          <p:cNvPr id="86" name="Picture 12"/>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flipH="1">
            <a:off x="5218027" y="1602884"/>
            <a:ext cx="375706" cy="457256"/>
          </a:xfrm>
          <a:prstGeom prst="rect">
            <a:avLst/>
          </a:prstGeom>
          <a:noFill/>
          <a:ln w="9525">
            <a:noFill/>
            <a:miter lim="800000"/>
            <a:headEnd/>
            <a:tailEnd/>
          </a:ln>
          <a:effectLst/>
        </p:spPr>
      </p:pic>
      <p:cxnSp>
        <p:nvCxnSpPr>
          <p:cNvPr id="90" name="形状 34"/>
          <p:cNvCxnSpPr/>
          <p:nvPr/>
        </p:nvCxnSpPr>
        <p:spPr>
          <a:xfrm>
            <a:off x="3254802" y="2485846"/>
            <a:ext cx="574538" cy="182025"/>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3388060" y="3075806"/>
            <a:ext cx="1032514"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Hộp báo động</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22" name="矩形 121"/>
          <p:cNvSpPr/>
          <p:nvPr/>
        </p:nvSpPr>
        <p:spPr>
          <a:xfrm>
            <a:off x="4278165" y="2571750"/>
            <a:ext cx="1365406"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Cảm biến báo động</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23" name="矩形 122"/>
          <p:cNvSpPr/>
          <p:nvPr/>
        </p:nvSpPr>
        <p:spPr>
          <a:xfrm>
            <a:off x="2047357" y="3383171"/>
            <a:ext cx="785818"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5" name="圆角矩形 54"/>
          <p:cNvSpPr/>
          <p:nvPr/>
        </p:nvSpPr>
        <p:spPr>
          <a:xfrm>
            <a:off x="5670903" y="2931790"/>
            <a:ext cx="3162195" cy="27055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Kết nối báo động</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6" name="Line 21"/>
          <p:cNvSpPr>
            <a:spLocks noChangeShapeType="1"/>
          </p:cNvSpPr>
          <p:nvPr/>
        </p:nvSpPr>
        <p:spPr bwMode="auto">
          <a:xfrm flipH="1" flipV="1">
            <a:off x="5652120" y="3273780"/>
            <a:ext cx="3428964" cy="3621"/>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58" name="圆角矩形 57"/>
          <p:cNvSpPr/>
          <p:nvPr/>
        </p:nvSpPr>
        <p:spPr>
          <a:xfrm>
            <a:off x="5660629" y="1214428"/>
            <a:ext cx="3162195" cy="27055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Phân tích thông minh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9" name="Line 21"/>
          <p:cNvSpPr>
            <a:spLocks noChangeShapeType="1"/>
          </p:cNvSpPr>
          <p:nvPr/>
        </p:nvSpPr>
        <p:spPr bwMode="auto">
          <a:xfrm flipH="1" flipV="1">
            <a:off x="5641846" y="1500180"/>
            <a:ext cx="3428964"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7169" name="Picture 1" descr="C:\Users\26369\AppData\Local\Microsoft\Windows\Temporary Internet Files\Content.Outlook\4H28CI68\HDBW4X00E 透明底.png"/>
          <p:cNvPicPr>
            <a:picLocks noChangeAspect="1" noChangeArrowheads="1"/>
          </p:cNvPicPr>
          <p:nvPr/>
        </p:nvPicPr>
        <p:blipFill>
          <a:blip r:embed="rId22" cstate="print"/>
          <a:srcRect/>
          <a:stretch>
            <a:fillRect/>
          </a:stretch>
        </p:blipFill>
        <p:spPr bwMode="auto">
          <a:xfrm>
            <a:off x="1785919" y="1934721"/>
            <a:ext cx="428627" cy="422715"/>
          </a:xfrm>
          <a:prstGeom prst="rect">
            <a:avLst/>
          </a:prstGeom>
          <a:noFill/>
        </p:spPr>
      </p:pic>
      <p:sp>
        <p:nvSpPr>
          <p:cNvPr id="64" name="矩形 63"/>
          <p:cNvSpPr/>
          <p:nvPr/>
        </p:nvSpPr>
        <p:spPr>
          <a:xfrm>
            <a:off x="3500430" y="1000114"/>
            <a:ext cx="1214446" cy="246211"/>
          </a:xfrm>
          <a:prstGeom prst="rect">
            <a:avLst/>
          </a:prstGeom>
        </p:spPr>
        <p:txBody>
          <a:bodyPr wrap="square" lIns="91430" tIns="45715" rIns="91430" bIns="45715">
            <a:spAutoFit/>
          </a:bodyPr>
          <a:lstStyle/>
          <a:p>
            <a:pPr fontAlgn="base">
              <a:spcBef>
                <a:spcPct val="0"/>
              </a:spcBef>
              <a:spcAft>
                <a:spcPct val="0"/>
              </a:spcAft>
            </a:pPr>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DSS4004-R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cxnSp>
        <p:nvCxnSpPr>
          <p:cNvPr id="76" name="直接连接符 75"/>
          <p:cNvCxnSpPr>
            <a:stCxn id="91" idx="3"/>
          </p:cNvCxnSpPr>
          <p:nvPr/>
        </p:nvCxnSpPr>
        <p:spPr>
          <a:xfrm>
            <a:off x="4072084" y="2928914"/>
            <a:ext cx="285602" cy="26"/>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Picture 1" descr="C:\Users\26369\Desktop\未标题-2.png"/>
          <p:cNvPicPr>
            <a:picLocks noChangeAspect="1" noChangeArrowheads="1"/>
          </p:cNvPicPr>
          <p:nvPr/>
        </p:nvPicPr>
        <p:blipFill>
          <a:blip r:embed="rId23" cstate="print">
            <a:extLst>
              <a:ext uri="{BEBA8EAE-BF5A-486C-A8C5-ECC9F3942E4B}">
                <a14:imgProps xmlns:a14="http://schemas.microsoft.com/office/drawing/2010/main" xmlns="">
                  <a14:imgLayer r:embed="rId24">
                    <a14:imgEffect>
                      <a14:brightnessContrast bright="-20000" contrast="56000"/>
                    </a14:imgEffect>
                  </a14:imgLayer>
                </a14:imgProps>
              </a:ext>
            </a:extLst>
          </a:blip>
          <a:srcRect/>
          <a:stretch>
            <a:fillRect/>
          </a:stretch>
        </p:blipFill>
        <p:spPr bwMode="auto">
          <a:xfrm>
            <a:off x="2786050" y="3143254"/>
            <a:ext cx="479387" cy="214314"/>
          </a:xfrm>
          <a:prstGeom prst="rect">
            <a:avLst/>
          </a:prstGeom>
          <a:noFill/>
        </p:spPr>
      </p:pic>
      <p:sp>
        <p:nvSpPr>
          <p:cNvPr id="61" name="圆角矩形 60"/>
          <p:cNvSpPr/>
          <p:nvPr/>
        </p:nvSpPr>
        <p:spPr>
          <a:xfrm>
            <a:off x="5768776" y="782950"/>
            <a:ext cx="2232248" cy="36004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latin typeface="Arial" panose="020B0604020202020204" pitchFamily="34" charset="0"/>
                <a:cs typeface="Arial" panose="020B0604020202020204" pitchFamily="34" charset="0"/>
              </a:rPr>
              <a:t>Cửa hàng bán lẻ</a:t>
            </a:r>
            <a:endParaRPr lang="zh-CN" altLang="en-US" b="1" dirty="0">
              <a:solidFill>
                <a:schemeClr val="bg1"/>
              </a:solidFill>
              <a:latin typeface="Arial" panose="020B0604020202020204" pitchFamily="34" charset="0"/>
              <a:cs typeface="Arial" panose="020B0604020202020204" pitchFamily="34" charset="0"/>
            </a:endParaRPr>
          </a:p>
        </p:txBody>
      </p:sp>
      <p:cxnSp>
        <p:nvCxnSpPr>
          <p:cNvPr id="67" name="肘形连接符 66"/>
          <p:cNvCxnSpPr>
            <a:endCxn id="89" idx="1"/>
          </p:cNvCxnSpPr>
          <p:nvPr/>
        </p:nvCxnSpPr>
        <p:spPr>
          <a:xfrm flipV="1">
            <a:off x="3071802" y="1920830"/>
            <a:ext cx="511472" cy="293730"/>
          </a:xfrm>
          <a:prstGeom prst="bentConnector3">
            <a:avLst>
              <a:gd name="adj1" fmla="val 2187"/>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214678" y="2355848"/>
            <a:ext cx="571504" cy="15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7" name="图片 76"/>
          <p:cNvPicPr>
            <a:picLocks noChangeAspect="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3786182" y="2285998"/>
            <a:ext cx="758572" cy="14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 name="TextBox 78"/>
          <p:cNvSpPr txBox="1"/>
          <p:nvPr/>
        </p:nvSpPr>
        <p:spPr>
          <a:xfrm>
            <a:off x="3929058" y="2428874"/>
            <a:ext cx="455515" cy="246191"/>
          </a:xfrm>
          <a:prstGeom prst="rect">
            <a:avLst/>
          </a:prstGeom>
          <a:noFill/>
        </p:spPr>
        <p:txBody>
          <a:bodyPr wrap="none" lIns="91411" tIns="45705" rIns="91411" bIns="45705" rtlCol="0">
            <a:spAutoFit/>
          </a:bodyPr>
          <a:lstStyle/>
          <a:p>
            <a:r>
              <a:rPr lang="en-US" altLang="zh-CN" sz="1000" dirty="0">
                <a:solidFill>
                  <a:srgbClr val="C00000"/>
                </a:solidFill>
                <a:latin typeface="Arial" panose="020B0604020202020204" pitchFamily="34" charset="0"/>
                <a:ea typeface="微软雅黑" pitchFamily="34" charset="-122"/>
                <a:cs typeface="Arial" panose="020B0604020202020204" pitchFamily="34" charset="0"/>
              </a:rPr>
              <a:t>NVR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62" name="圆角矩形 61"/>
          <p:cNvSpPr/>
          <p:nvPr/>
        </p:nvSpPr>
        <p:spPr>
          <a:xfrm>
            <a:off x="5662353" y="2139702"/>
            <a:ext cx="3162195" cy="27055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Tích hợp POS</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68" name="Line 21"/>
          <p:cNvSpPr>
            <a:spLocks noChangeShapeType="1"/>
          </p:cNvSpPr>
          <p:nvPr/>
        </p:nvSpPr>
        <p:spPr bwMode="auto">
          <a:xfrm flipH="1" flipV="1">
            <a:off x="5643570" y="2427734"/>
            <a:ext cx="3428964"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73" name="TextBox 72"/>
          <p:cNvSpPr txBox="1"/>
          <p:nvPr/>
        </p:nvSpPr>
        <p:spPr>
          <a:xfrm>
            <a:off x="5643570" y="2468267"/>
            <a:ext cx="3491880" cy="313932"/>
          </a:xfrm>
          <a:prstGeom prst="rect">
            <a:avLst/>
          </a:prstGeom>
          <a:noFill/>
        </p:spPr>
        <p:txBody>
          <a:bodyPr wrap="square" rtlCol="0">
            <a:spAutoFit/>
          </a:bodyPr>
          <a:lstStyle/>
          <a:p>
            <a:pPr marL="171450" indent="-171450" fontAlgn="base">
              <a:lnSpc>
                <a:spcPct val="120000"/>
              </a:lnSpc>
              <a:spcBef>
                <a:spcPct val="0"/>
              </a:spcBef>
              <a:spcAft>
                <a:spcPts val="150"/>
              </a:spcAft>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Kết hợp video giám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sát với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dữ liệu giao dịch</a:t>
            </a:r>
            <a:endParaRPr lang="en-US" altLang="zh-CN"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83" name="Picture 1" descr="C:\Users\26369\Desktop\u=3458394888,1623676307&amp;fm=21&amp;gp=0.jpg"/>
          <p:cNvPicPr>
            <a:picLocks noChangeAspect="1" noChangeArrowheads="1"/>
          </p:cNvPicPr>
          <p:nvPr/>
        </p:nvPicPr>
        <p:blipFill>
          <a:blip r:embed="rId26" cstate="print"/>
          <a:srcRect/>
          <a:stretch>
            <a:fillRect/>
          </a:stretch>
        </p:blipFill>
        <p:spPr bwMode="auto">
          <a:xfrm>
            <a:off x="4991293" y="2200045"/>
            <a:ext cx="376727" cy="396135"/>
          </a:xfrm>
          <a:prstGeom prst="rect">
            <a:avLst/>
          </a:prstGeom>
          <a:noFill/>
        </p:spPr>
      </p:pic>
      <p:pic>
        <p:nvPicPr>
          <p:cNvPr id="87" name="Picture 2" descr="嵌入式并口数据采集器 NE-NP6000"/>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4693167" y="2284802"/>
            <a:ext cx="250028" cy="2500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6" name="直接连接符 95"/>
          <p:cNvCxnSpPr/>
          <p:nvPr/>
        </p:nvCxnSpPr>
        <p:spPr>
          <a:xfrm flipH="1">
            <a:off x="4515405" y="2397279"/>
            <a:ext cx="17776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H="1">
            <a:off x="4934568" y="2397279"/>
            <a:ext cx="17776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5220072" y="2274183"/>
            <a:ext cx="453912" cy="246191"/>
          </a:xfrm>
          <a:prstGeom prst="rect">
            <a:avLst/>
          </a:prstGeom>
          <a:noFill/>
        </p:spPr>
        <p:txBody>
          <a:bodyPr wrap="none" lIns="91411" tIns="45705" rIns="91411" bIns="45705" rtlCol="0">
            <a:spAutoFit/>
          </a:bodyPr>
          <a:lstStyle/>
          <a:p>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POS</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101" name="Picture 2"/>
          <p:cNvPicPr>
            <a:picLocks noChangeAspect="1" noChangeArrowheads="1"/>
          </p:cNvPicPr>
          <p:nvPr/>
        </p:nvPicPr>
        <p:blipFill>
          <a:blip r:embed="rId28" cstate="print">
            <a:extLst>
              <a:ext uri="{BEBA8EAE-BF5A-486C-A8C5-ECC9F3942E4B}">
                <a14:imgProps xmlns:a14="http://schemas.microsoft.com/office/drawing/2010/main" xmlns="">
                  <a14:imgLayer r:embed="rId29">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19703981">
            <a:off x="1623726" y="3163349"/>
            <a:ext cx="751296" cy="502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35215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55427" y="162330"/>
            <a:ext cx="3552416"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smtClean="0">
                <a:solidFill>
                  <a:srgbClr val="FF0000"/>
                </a:solidFill>
                <a:latin typeface="Times New Roman" pitchFamily="18" charset="0"/>
                <a:ea typeface="微软雅黑" pitchFamily="34" charset="-122"/>
                <a:cs typeface="Times New Roman" pitchFamily="18" charset="0"/>
              </a:rPr>
              <a:t>Nội Dung</a:t>
            </a:r>
            <a:endParaRPr lang="zh-CN" altLang="en-US" sz="2400" b="1" i="1" dirty="0">
              <a:solidFill>
                <a:srgbClr val="FF0000"/>
              </a:solidFill>
              <a:latin typeface="Times New Roman" pitchFamily="18" charset="0"/>
              <a:ea typeface="微软雅黑" pitchFamily="34" charset="-122"/>
              <a:cs typeface="Times New Roman" pitchFamily="18" charset="0"/>
            </a:endParaRPr>
          </a:p>
        </p:txBody>
      </p:sp>
      <p:sp>
        <p:nvSpPr>
          <p:cNvPr id="21" name="AutoShape 6"/>
          <p:cNvSpPr>
            <a:spLocks noChangeArrowheads="1"/>
          </p:cNvSpPr>
          <p:nvPr/>
        </p:nvSpPr>
        <p:spPr bwMode="auto">
          <a:xfrm>
            <a:off x="1464770" y="1750318"/>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2" name="AutoShape 9"/>
          <p:cNvSpPr>
            <a:spLocks noChangeArrowheads="1"/>
          </p:cNvSpPr>
          <p:nvPr/>
        </p:nvSpPr>
        <p:spPr bwMode="auto">
          <a:xfrm>
            <a:off x="1475953" y="915566"/>
            <a:ext cx="6048375" cy="533400"/>
          </a:xfrm>
          <a:prstGeom prst="roundRect">
            <a:avLst>
              <a:gd name="adj" fmla="val 16667"/>
            </a:avLst>
          </a:prstGeom>
          <a:solidFill>
            <a:srgbClr val="CC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smtClean="0">
                <a:ln>
                  <a:noFill/>
                </a:ln>
                <a:solidFill>
                  <a:schemeClr val="bg1"/>
                </a:solidFill>
                <a:effectLst/>
                <a:uLnTx/>
                <a:uFillTx/>
                <a:latin typeface="Arial" panose="020B0604020202020204" pitchFamily="34" charset="0"/>
                <a:ea typeface="华文细黑" panose="02010600040101010101" pitchFamily="2" charset="-122"/>
              </a:rPr>
              <a:t> </a:t>
            </a:r>
            <a:endParaRPr kumimoji="0" lang="zh-CN" altLang="en-US" sz="1800" b="0" i="0" u="none" strike="noStrike" kern="0" cap="none" spc="0" normalizeH="0" baseline="0" noProof="0" dirty="0">
              <a:ln>
                <a:noFill/>
              </a:ln>
              <a:solidFill>
                <a:schemeClr val="bg1"/>
              </a:solidFill>
              <a:effectLst/>
              <a:uLnTx/>
              <a:uFillTx/>
              <a:latin typeface="Arial" panose="020B0604020202020204" pitchFamily="34" charset="0"/>
              <a:ea typeface="华文细黑" panose="02010600040101010101" pitchFamily="2" charset="-122"/>
            </a:endParaRPr>
          </a:p>
        </p:txBody>
      </p:sp>
      <p:sp>
        <p:nvSpPr>
          <p:cNvPr id="27" name="AutoShape 6"/>
          <p:cNvSpPr>
            <a:spLocks noChangeArrowheads="1"/>
          </p:cNvSpPr>
          <p:nvPr/>
        </p:nvSpPr>
        <p:spPr bwMode="auto">
          <a:xfrm>
            <a:off x="1475656" y="255937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r>
              <a:rPr lang="en-US" altLang="zh-CN" kern="0" dirty="0">
                <a:solidFill>
                  <a:srgbClr val="000000"/>
                </a:solidFill>
                <a:latin typeface="Arial" panose="020B0604020202020204" pitchFamily="34" charset="0"/>
                <a:ea typeface="华文细黑" panose="02010600040101010101" pitchFamily="2" charset="-122"/>
              </a:rPr>
              <a:t> </a:t>
            </a: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9" name="AutoShape 6"/>
          <p:cNvSpPr>
            <a:spLocks noChangeArrowheads="1"/>
          </p:cNvSpPr>
          <p:nvPr/>
        </p:nvSpPr>
        <p:spPr bwMode="auto">
          <a:xfrm>
            <a:off x="1486542" y="3340574"/>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1" name="AutoShape 6"/>
          <p:cNvSpPr>
            <a:spLocks noChangeArrowheads="1"/>
          </p:cNvSpPr>
          <p:nvPr/>
        </p:nvSpPr>
        <p:spPr bwMode="auto">
          <a:xfrm>
            <a:off x="1493531" y="4095715"/>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2" name="AutoShape 19"/>
          <p:cNvSpPr>
            <a:spLocks noChangeArrowheads="1"/>
          </p:cNvSpPr>
          <p:nvPr/>
        </p:nvSpPr>
        <p:spPr bwMode="auto">
          <a:xfrm>
            <a:off x="4716264" y="1175134"/>
            <a:ext cx="431800" cy="215900"/>
          </a:xfrm>
          <a:prstGeom prst="leftArrow">
            <a:avLst>
              <a:gd name="adj1" fmla="val 50278"/>
              <a:gd name="adj2" fmla="val 7273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b="0"/>
          </a:p>
        </p:txBody>
      </p:sp>
      <p:sp>
        <p:nvSpPr>
          <p:cNvPr id="8" name="TextBox 7"/>
          <p:cNvSpPr txBox="1"/>
          <p:nvPr/>
        </p:nvSpPr>
        <p:spPr>
          <a:xfrm>
            <a:off x="1619672" y="1081354"/>
            <a:ext cx="3096592" cy="369332"/>
          </a:xfrm>
          <a:prstGeom prst="rect">
            <a:avLst/>
          </a:prstGeom>
          <a:noFill/>
        </p:spPr>
        <p:txBody>
          <a:bodyPr wrap="square" rtlCol="0">
            <a:spAutoFit/>
          </a:bodyPr>
          <a:lstStyle/>
          <a:p>
            <a:pPr lvl="0" fontAlgn="base">
              <a:spcBef>
                <a:spcPct val="0"/>
              </a:spcBef>
              <a:spcAft>
                <a:spcPct val="0"/>
              </a:spcAft>
              <a:defRPr/>
            </a:pPr>
            <a:r>
              <a:rPr lang="en-US" altLang="zh-CN" b="1" kern="0" dirty="0">
                <a:solidFill>
                  <a:prstClr val="white"/>
                </a:solidFill>
                <a:latin typeface="Arial" panose="020B0604020202020204" pitchFamily="34" charset="0"/>
                <a:ea typeface="微软雅黑" panose="020B0503020204020204" pitchFamily="34" charset="-122"/>
                <a:cs typeface="Arial" panose="020B0604020202020204" pitchFamily="34" charset="0"/>
              </a:rPr>
              <a:t>1</a:t>
            </a:r>
            <a:r>
              <a:rPr lang="en-US" altLang="zh-CN" b="1" kern="0" dirty="0">
                <a:solidFill>
                  <a:prstClr val="white"/>
                </a:solidFill>
                <a:latin typeface="Arial" panose="020B0604020202020204" pitchFamily="34" charset="0"/>
                <a:ea typeface="华文细黑" panose="02010600040101010101" pitchFamily="2" charset="-122"/>
              </a:rPr>
              <a:t>  </a:t>
            </a:r>
            <a:r>
              <a:rPr lang="en-US" altLang="zh-CN" b="1" kern="0" dirty="0" smtClean="0">
                <a:solidFill>
                  <a:prstClr val="white"/>
                </a:solidFill>
                <a:latin typeface="Arial" panose="020B0604020202020204" pitchFamily="34" charset="0"/>
                <a:ea typeface="华文细黑" panose="02010600040101010101" pitchFamily="2" charset="-122"/>
              </a:rPr>
              <a:t>Phân tích các yêu cầu</a:t>
            </a:r>
            <a:endParaRPr lang="zh-CN" altLang="en-US" b="1" kern="0" dirty="0">
              <a:solidFill>
                <a:prstClr val="white"/>
              </a:solidFill>
              <a:latin typeface="Arial" panose="020B0604020202020204" pitchFamily="34" charset="0"/>
              <a:ea typeface="华文细黑" panose="02010600040101010101" pitchFamily="2" charset="-122"/>
            </a:endParaRPr>
          </a:p>
        </p:txBody>
      </p:sp>
      <p:sp>
        <p:nvSpPr>
          <p:cNvPr id="33" name="TextBox 32"/>
          <p:cNvSpPr txBox="1"/>
          <p:nvPr/>
        </p:nvSpPr>
        <p:spPr>
          <a:xfrm>
            <a:off x="1571604" y="1857370"/>
            <a:ext cx="3096592" cy="369332"/>
          </a:xfrm>
          <a:prstGeom prst="rect">
            <a:avLst/>
          </a:prstGeom>
          <a:noFill/>
        </p:spPr>
        <p:txBody>
          <a:bodyPr wrap="square" rtlCol="0">
            <a:spAutoFit/>
          </a:bodyPr>
          <a:lstStyle/>
          <a:p>
            <a:pPr lvl="0" fontAlgn="base">
              <a:spcBef>
                <a:spcPct val="0"/>
              </a:spcBef>
              <a:spcAft>
                <a:spcPct val="0"/>
              </a:spcAft>
              <a:defRPr/>
            </a:pPr>
            <a:r>
              <a:rPr lang="en-US" altLang="zh-CN" b="1" kern="0" smtClean="0">
                <a:latin typeface="Arial" panose="020B0604020202020204" pitchFamily="34" charset="0"/>
                <a:ea typeface="微软雅黑" panose="020B0503020204020204" pitchFamily="34" charset="-122"/>
                <a:cs typeface="Arial" panose="020B0604020202020204" pitchFamily="34" charset="0"/>
              </a:rPr>
              <a:t>2</a:t>
            </a:r>
            <a:r>
              <a:rPr lang="en-US" altLang="zh-CN" b="1" kern="0" smtClean="0">
                <a:latin typeface="Arial" panose="020B0604020202020204" pitchFamily="34" charset="0"/>
                <a:ea typeface="华文细黑" panose="02010600040101010101" pitchFamily="2" charset="-122"/>
                <a:cs typeface="Arial" panose="020B0604020202020204" pitchFamily="34" charset="0"/>
              </a:rPr>
              <a:t> </a:t>
            </a:r>
            <a:r>
              <a:rPr lang="en-US" altLang="zh-CN" b="1" kern="0" smtClean="0">
                <a:latin typeface="Arial" panose="020B0604020202020204" pitchFamily="34" charset="0"/>
                <a:ea typeface="华文细黑" panose="02010600040101010101" pitchFamily="2" charset="-122"/>
              </a:rPr>
              <a:t> Ưu </a:t>
            </a:r>
            <a:r>
              <a:rPr lang="en-US" altLang="zh-CN" b="1" kern="0" dirty="0" smtClean="0">
                <a:latin typeface="Arial" panose="020B0604020202020204" pitchFamily="34" charset="0"/>
                <a:ea typeface="华文细黑" panose="02010600040101010101" pitchFamily="2" charset="-122"/>
              </a:rPr>
              <a:t>thế và quyền lợi</a:t>
            </a:r>
            <a:endParaRPr lang="zh-CN" altLang="en-US" b="1" kern="0" dirty="0">
              <a:latin typeface="Arial" panose="020B0604020202020204" pitchFamily="34" charset="0"/>
              <a:ea typeface="华文细黑" panose="02010600040101010101" pitchFamily="2" charset="-122"/>
            </a:endParaRPr>
          </a:p>
        </p:txBody>
      </p:sp>
      <p:sp>
        <p:nvSpPr>
          <p:cNvPr id="35" name="TextBox 34"/>
          <p:cNvSpPr txBox="1"/>
          <p:nvPr/>
        </p:nvSpPr>
        <p:spPr>
          <a:xfrm>
            <a:off x="1571604" y="2643188"/>
            <a:ext cx="3096592" cy="369332"/>
          </a:xfrm>
          <a:prstGeom prst="rect">
            <a:avLst/>
          </a:prstGeom>
          <a:noFill/>
        </p:spPr>
        <p:txBody>
          <a:bodyPr wrap="square" rtlCol="0">
            <a:spAutoFit/>
          </a:bodyPr>
          <a:lstStyle/>
          <a:p>
            <a:pPr lvl="0" fontAlgn="base">
              <a:spcBef>
                <a:spcPct val="0"/>
              </a:spcBef>
              <a:spcAft>
                <a:spcPct val="0"/>
              </a:spcAft>
              <a:defRPr/>
            </a:pPr>
            <a:r>
              <a:rPr lang="en-US" altLang="zh-CN" b="1" kern="0" dirty="0" smtClean="0">
                <a:latin typeface="Arial" panose="020B0604020202020204" pitchFamily="34" charset="0"/>
                <a:ea typeface="华文细黑" panose="02010600040101010101" pitchFamily="2" charset="-122"/>
              </a:rPr>
              <a:t>3  Giải pháp và chức năng</a:t>
            </a:r>
            <a:endParaRPr lang="zh-CN" altLang="en-US" b="1" kern="0" dirty="0">
              <a:latin typeface="Arial" panose="020B0604020202020204" pitchFamily="34" charset="0"/>
              <a:ea typeface="华文细黑" panose="02010600040101010101" pitchFamily="2" charset="-122"/>
            </a:endParaRPr>
          </a:p>
        </p:txBody>
      </p:sp>
      <p:sp>
        <p:nvSpPr>
          <p:cNvPr id="36" name="TextBox 35"/>
          <p:cNvSpPr txBox="1"/>
          <p:nvPr/>
        </p:nvSpPr>
        <p:spPr>
          <a:xfrm>
            <a:off x="1571604" y="3429006"/>
            <a:ext cx="3096592" cy="369332"/>
          </a:xfrm>
          <a:prstGeom prst="rect">
            <a:avLst/>
          </a:prstGeom>
          <a:noFill/>
        </p:spPr>
        <p:txBody>
          <a:bodyPr wrap="square" rtlCol="0">
            <a:spAutoFit/>
          </a:bodyPr>
          <a:lstStyle/>
          <a:p>
            <a:pPr lvl="0" fontAlgn="base">
              <a:spcBef>
                <a:spcPct val="0"/>
              </a:spcBef>
              <a:spcAft>
                <a:spcPct val="0"/>
              </a:spcAft>
              <a:defRPr/>
            </a:pPr>
            <a:r>
              <a:rPr lang="en-US" altLang="zh-CN" b="1" kern="0" dirty="0">
                <a:latin typeface="Arial" panose="020B0604020202020204" pitchFamily="34" charset="0"/>
                <a:ea typeface="华文细黑" panose="02010600040101010101" pitchFamily="2" charset="-122"/>
              </a:rPr>
              <a:t>4</a:t>
            </a:r>
            <a:r>
              <a:rPr lang="en-US" altLang="zh-CN" b="1" kern="0" dirty="0" smtClean="0">
                <a:latin typeface="Arial" panose="020B0604020202020204" pitchFamily="34" charset="0"/>
                <a:ea typeface="华文细黑" panose="02010600040101010101" pitchFamily="2" charset="-122"/>
              </a:rPr>
              <a:t>  Thành tựu</a:t>
            </a:r>
            <a:endParaRPr lang="zh-CN" altLang="en-US" b="1" kern="0" dirty="0">
              <a:latin typeface="Arial" panose="020B0604020202020204" pitchFamily="34" charset="0"/>
              <a:ea typeface="华文细黑" panose="02010600040101010101" pitchFamily="2" charset="-122"/>
            </a:endParaRPr>
          </a:p>
        </p:txBody>
      </p:sp>
      <p:sp>
        <p:nvSpPr>
          <p:cNvPr id="37" name="TextBox 36"/>
          <p:cNvSpPr txBox="1"/>
          <p:nvPr/>
        </p:nvSpPr>
        <p:spPr>
          <a:xfrm>
            <a:off x="1571604" y="4143386"/>
            <a:ext cx="3096592" cy="369332"/>
          </a:xfrm>
          <a:prstGeom prst="rect">
            <a:avLst/>
          </a:prstGeom>
          <a:noFill/>
        </p:spPr>
        <p:txBody>
          <a:bodyPr wrap="square" rtlCol="0">
            <a:spAutoFit/>
          </a:bodyPr>
          <a:lstStyle/>
          <a:p>
            <a:pPr lvl="0" fontAlgn="base">
              <a:spcBef>
                <a:spcPct val="0"/>
              </a:spcBef>
              <a:spcAft>
                <a:spcPct val="0"/>
              </a:spcAft>
              <a:defRPr/>
            </a:pPr>
            <a:r>
              <a:rPr lang="en-US" altLang="zh-CN" b="1" kern="0" dirty="0" smtClean="0">
                <a:latin typeface="Arial" panose="020B0604020202020204" pitchFamily="34" charset="0"/>
                <a:ea typeface="华文细黑" panose="02010600040101010101" pitchFamily="2" charset="-122"/>
              </a:rPr>
              <a:t>5  Các sản phẩm chính</a:t>
            </a:r>
            <a:endParaRPr lang="zh-CN" altLang="en-US" b="1" kern="0" dirty="0">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1898982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3714744" y="3714758"/>
            <a:ext cx="857256" cy="1154325"/>
          </a:xfrm>
          <a:prstGeom prst="rect">
            <a:avLst/>
          </a:prstGeom>
          <a:noFill/>
          <a:ln w="9525">
            <a:noFill/>
            <a:miter lim="800000"/>
            <a:headEnd/>
            <a:tailEnd/>
          </a:ln>
          <a:effectLst/>
        </p:spPr>
      </p:pic>
      <p:pic>
        <p:nvPicPr>
          <p:cNvPr id="57" name="Picture 1" descr="C:\Users\26369\AppData\Local\Temp\Rar$DIa0.826\正视图.1.jpg"/>
          <p:cNvPicPr>
            <a:picLocks noChangeAspect="1" noChangeArrowheads="1"/>
          </p:cNvPicPr>
          <p:nvPr/>
        </p:nvPicPr>
        <p:blipFill>
          <a:blip r:embed="rId4" cstate="print"/>
          <a:srcRect/>
          <a:stretch>
            <a:fillRect/>
          </a:stretch>
        </p:blipFill>
        <p:spPr bwMode="auto">
          <a:xfrm>
            <a:off x="3571868" y="714362"/>
            <a:ext cx="1071570" cy="744441"/>
          </a:xfrm>
          <a:prstGeom prst="rect">
            <a:avLst/>
          </a:prstGeom>
          <a:noFill/>
        </p:spPr>
      </p:pic>
      <p:pic>
        <p:nvPicPr>
          <p:cNvPr id="166914" name="Picture 2" descr="C:\Users\26369\Desktop\图片1.p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20000" contrast="58000"/>
                    </a14:imgEffect>
                  </a14:imgLayer>
                </a14:imgProps>
              </a:ext>
            </a:extLst>
          </a:blip>
          <a:srcRect/>
          <a:stretch>
            <a:fillRect/>
          </a:stretch>
        </p:blipFill>
        <p:spPr bwMode="auto">
          <a:xfrm>
            <a:off x="1342423" y="2854842"/>
            <a:ext cx="2249238" cy="2214560"/>
          </a:xfrm>
          <a:prstGeom prst="rect">
            <a:avLst/>
          </a:prstGeom>
          <a:solidFill>
            <a:srgbClr val="CDCDCD"/>
          </a:solidFill>
        </p:spPr>
      </p:pic>
      <p:cxnSp>
        <p:nvCxnSpPr>
          <p:cNvPr id="4" name="直接连接符 3"/>
          <p:cNvCxnSpPr/>
          <p:nvPr/>
        </p:nvCxnSpPr>
        <p:spPr>
          <a:xfrm>
            <a:off x="2468289" y="3879667"/>
            <a:ext cx="166" cy="11287"/>
          </a:xfrm>
          <a:prstGeom prst="line">
            <a:avLst/>
          </a:prstGeom>
          <a:ln w="19050">
            <a:solidFill>
              <a:srgbClr val="E60013"/>
            </a:solidFill>
          </a:ln>
        </p:spPr>
        <p:style>
          <a:lnRef idx="1">
            <a:schemeClr val="accent1"/>
          </a:lnRef>
          <a:fillRef idx="0">
            <a:schemeClr val="accent1"/>
          </a:fillRef>
          <a:effectRef idx="0">
            <a:schemeClr val="accent1"/>
          </a:effectRef>
          <a:fontRef idx="minor">
            <a:schemeClr val="tx1"/>
          </a:fontRef>
        </p:style>
      </p:cxnSp>
      <p:pic>
        <p:nvPicPr>
          <p:cNvPr id="7" name="图片 6" descr="两门控制器b  IMG_1305.jpg"/>
          <p:cNvPicPr>
            <a:picLocks noChangeAspect="1"/>
          </p:cNvPicPr>
          <p:nvPr/>
        </p:nvPicPr>
        <p:blipFill>
          <a:blip r:embed="rId7" cstate="print"/>
          <a:srcRect l="5381" t="21490" r="3713" b="24642"/>
          <a:stretch>
            <a:fillRect/>
          </a:stretch>
        </p:blipFill>
        <p:spPr>
          <a:xfrm>
            <a:off x="413130" y="3532251"/>
            <a:ext cx="742896" cy="367241"/>
          </a:xfrm>
          <a:prstGeom prst="rect">
            <a:avLst/>
          </a:prstGeom>
        </p:spPr>
      </p:pic>
      <p:cxnSp>
        <p:nvCxnSpPr>
          <p:cNvPr id="11" name="肘形连接符 40"/>
          <p:cNvCxnSpPr>
            <a:endCxn id="75" idx="0"/>
          </p:cNvCxnSpPr>
          <p:nvPr/>
        </p:nvCxnSpPr>
        <p:spPr>
          <a:xfrm rot="10800000" flipV="1">
            <a:off x="1385635" y="1789322"/>
            <a:ext cx="1370208" cy="256226"/>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174296" y="1670929"/>
            <a:ext cx="1103698" cy="20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4506256" y="1831174"/>
            <a:ext cx="508414" cy="276969"/>
          </a:xfrm>
          <a:prstGeom prst="rect">
            <a:avLst/>
          </a:prstGeom>
          <a:noFill/>
        </p:spPr>
        <p:txBody>
          <a:bodyPr wrap="none" lIns="91411" tIns="45705" rIns="91411" bIns="45705" rtlCol="0">
            <a:spAutoFit/>
          </a:bodyPr>
          <a:lstStyle/>
          <a:p>
            <a:r>
              <a:rPr lang="en-US" altLang="zh-CN" sz="1200" dirty="0">
                <a:solidFill>
                  <a:srgbClr val="C00000"/>
                </a:solidFill>
                <a:latin typeface="Arial" panose="020B0604020202020204" pitchFamily="34" charset="0"/>
                <a:ea typeface="微软雅黑" pitchFamily="34" charset="-122"/>
                <a:cs typeface="Arial" panose="020B0604020202020204" pitchFamily="34" charset="0"/>
              </a:rPr>
              <a:t>NVR</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25" name="Picture 11"/>
          <p:cNvPicPr>
            <a:picLocks noChangeAspect="1" noChangeArrowheads="1"/>
          </p:cNvPicPr>
          <p:nvPr/>
        </p:nvPicPr>
        <p:blipFill>
          <a:blip r:embed="rId9" cstate="print">
            <a:lum contrast="42000"/>
          </a:blip>
          <a:srcRect/>
          <a:stretch>
            <a:fillRect/>
          </a:stretch>
        </p:blipFill>
        <p:spPr bwMode="auto">
          <a:xfrm>
            <a:off x="928662" y="1285866"/>
            <a:ext cx="500976" cy="318231"/>
          </a:xfrm>
          <a:prstGeom prst="rect">
            <a:avLst/>
          </a:prstGeom>
          <a:noFill/>
          <a:ln w="9525">
            <a:noFill/>
            <a:miter lim="800000"/>
            <a:headEnd/>
            <a:tailEnd/>
          </a:ln>
          <a:effectLst/>
        </p:spPr>
      </p:pic>
      <p:cxnSp>
        <p:nvCxnSpPr>
          <p:cNvPr id="28" name="肘形连接符 40"/>
          <p:cNvCxnSpPr>
            <a:endCxn id="58" idx="0"/>
          </p:cNvCxnSpPr>
          <p:nvPr/>
        </p:nvCxnSpPr>
        <p:spPr>
          <a:xfrm rot="10800000" flipV="1">
            <a:off x="500034" y="1714494"/>
            <a:ext cx="2392042" cy="1714512"/>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2" name="Picture 8"/>
          <p:cNvPicPr>
            <a:picLocks noChangeAspect="1" noChangeArrowheads="1"/>
          </p:cNvPicPr>
          <p:nvPr/>
        </p:nvPicPr>
        <p:blipFill>
          <a:blip r:embed="rId10" cstate="print"/>
          <a:srcRect/>
          <a:stretch>
            <a:fillRect/>
          </a:stretch>
        </p:blipFill>
        <p:spPr bwMode="auto">
          <a:xfrm>
            <a:off x="2312056" y="2733769"/>
            <a:ext cx="542841" cy="153386"/>
          </a:xfrm>
          <a:prstGeom prst="rect">
            <a:avLst/>
          </a:prstGeom>
          <a:noFill/>
          <a:ln w="9525">
            <a:noFill/>
            <a:miter lim="800000"/>
            <a:headEnd/>
            <a:tailEnd/>
          </a:ln>
          <a:effectLst/>
        </p:spPr>
      </p:pic>
      <p:cxnSp>
        <p:nvCxnSpPr>
          <p:cNvPr id="33" name="肘形连接符 13"/>
          <p:cNvCxnSpPr/>
          <p:nvPr/>
        </p:nvCxnSpPr>
        <p:spPr>
          <a:xfrm rot="16200000" flipV="1">
            <a:off x="1761552" y="2698294"/>
            <a:ext cx="940520" cy="750612"/>
          </a:xfrm>
          <a:prstGeom prst="bentConnector3">
            <a:avLst>
              <a:gd name="adj1" fmla="val 61305"/>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形状 33"/>
          <p:cNvCxnSpPr>
            <a:stCxn id="32" idx="1"/>
          </p:cNvCxnSpPr>
          <p:nvPr/>
        </p:nvCxnSpPr>
        <p:spPr>
          <a:xfrm rot="10800000">
            <a:off x="2017634" y="2603340"/>
            <a:ext cx="294423" cy="207122"/>
          </a:xfrm>
          <a:prstGeom prst="bentConnector3">
            <a:avLst>
              <a:gd name="adj1" fmla="val 100559"/>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35" name="Picture 7"/>
          <p:cNvPicPr>
            <a:picLocks noChangeAspect="1" noChangeArrowheads="1"/>
          </p:cNvPicPr>
          <p:nvPr/>
        </p:nvPicPr>
        <p:blipFill>
          <a:blip r:embed="rId11" cstate="print"/>
          <a:srcRect/>
          <a:stretch>
            <a:fillRect/>
          </a:stretch>
        </p:blipFill>
        <p:spPr bwMode="auto">
          <a:xfrm>
            <a:off x="2283906" y="3543859"/>
            <a:ext cx="487894" cy="562029"/>
          </a:xfrm>
          <a:prstGeom prst="rect">
            <a:avLst/>
          </a:prstGeom>
          <a:noFill/>
          <a:ln w="9525">
            <a:noFill/>
            <a:miter lim="800000"/>
            <a:headEnd/>
            <a:tailEnd/>
          </a:ln>
          <a:effectLst/>
        </p:spPr>
      </p:pic>
      <p:pic>
        <p:nvPicPr>
          <p:cNvPr id="39" name="Picture 2" descr="C:\Users\Administrator\AppData\Roaming\feiq\RichOle\604427087.bmp"/>
          <p:cNvPicPr>
            <a:picLocks noChangeAspect="1" noChangeArrowheads="1"/>
          </p:cNvPicPr>
          <p:nvPr/>
        </p:nvPicPr>
        <p:blipFill>
          <a:blip r:embed="rId12" cstate="print"/>
          <a:srcRect/>
          <a:stretch>
            <a:fillRect/>
          </a:stretch>
        </p:blipFill>
        <p:spPr bwMode="auto">
          <a:xfrm rot="10800000">
            <a:off x="4246260" y="2470266"/>
            <a:ext cx="295198" cy="363827"/>
          </a:xfrm>
          <a:prstGeom prst="rect">
            <a:avLst/>
          </a:prstGeom>
          <a:noFill/>
        </p:spPr>
      </p:pic>
      <p:cxnSp>
        <p:nvCxnSpPr>
          <p:cNvPr id="41" name="肘形连接符 40"/>
          <p:cNvCxnSpPr/>
          <p:nvPr/>
        </p:nvCxnSpPr>
        <p:spPr>
          <a:xfrm>
            <a:off x="2217002" y="2279295"/>
            <a:ext cx="2176857" cy="188535"/>
          </a:xfrm>
          <a:prstGeom prst="bentConnector3">
            <a:avLst>
              <a:gd name="adj1" fmla="val 99332"/>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肘形连接符 40"/>
          <p:cNvCxnSpPr/>
          <p:nvPr/>
        </p:nvCxnSpPr>
        <p:spPr>
          <a:xfrm>
            <a:off x="2214546" y="2428874"/>
            <a:ext cx="1592428" cy="1000132"/>
          </a:xfrm>
          <a:prstGeom prst="bentConnector2">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矩形 58"/>
          <p:cNvSpPr/>
          <p:nvPr/>
        </p:nvSpPr>
        <p:spPr bwMode="auto">
          <a:xfrm>
            <a:off x="5286380" y="1663393"/>
            <a:ext cx="3672408" cy="3265811"/>
          </a:xfrm>
          <a:prstGeom prst="rect">
            <a:avLst/>
          </a:prstGeom>
          <a:noFill/>
          <a:ln w="9525" cap="flat" cmpd="sng" algn="ctr">
            <a:noFill/>
            <a:prstDash val="solid"/>
            <a:headEnd type="none" w="med" len="med"/>
            <a:tailEnd type="none" w="med" len="med"/>
          </a:ln>
          <a:effectLst/>
        </p:spPr>
        <p:txBody>
          <a:bodyPr lIns="155850" tIns="155850" rIns="77925" bIns="38961" rtlCol="0" anchor="t"/>
          <a:lstStyle/>
          <a:p>
            <a:pPr marL="171450" indent="-171450" fontAlgn="base">
              <a:lnSpc>
                <a:spcPct val="120000"/>
              </a:lnSpc>
              <a:spcBef>
                <a:spcPct val="0"/>
              </a:spcBef>
              <a:spcAft>
                <a:spcPts val="150"/>
              </a:spcAft>
              <a:buSzPct val="90000"/>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Các cảm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biến khói , cảm biến hồng ngoại được lắp đặt ở những khu vực có nguy cơ cao </a:t>
            </a:r>
          </a:p>
          <a:p>
            <a:pPr marL="171450" indent="-171450" fontAlgn="base">
              <a:lnSpc>
                <a:spcPct val="120000"/>
              </a:lnSpc>
              <a:spcBef>
                <a:spcPct val="0"/>
              </a:spcBef>
              <a:spcAft>
                <a:spcPts val="150"/>
              </a:spcAft>
              <a:buSzPct val="90000"/>
              <a:buFont typeface="Arial" panose="020B0604020202020204"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IPC được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sử dụng để giám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sát bên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trong và bên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ngoài kho .Tích hợp và kết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nối với các hệ thống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báo động. Nhân viên an ninh có thể xác minh sự cố khi có báo động để đưa ra những phản ứng phù hợp.</a:t>
            </a:r>
            <a:endPar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fontAlgn="base">
              <a:lnSpc>
                <a:spcPct val="120000"/>
              </a:lnSpc>
              <a:spcBef>
                <a:spcPct val="0"/>
              </a:spcBef>
              <a:spcAft>
                <a:spcPts val="150"/>
              </a:spcAft>
              <a:buSzPct val="90000"/>
              <a:buFont typeface="Arial" panose="020B0604020202020204"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Bộ điều khiển vào ra, khóa thông minh để xác định chính xác nhân viên được phép vào kho. Kiểm soát và nâng mức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độ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an ninh.</a:t>
            </a:r>
            <a:endPar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lnSpc>
                <a:spcPct val="120000"/>
              </a:lnSpc>
              <a:buSzPct val="90000"/>
            </a:pPr>
            <a:endParaRPr lang="en-US" altLang="zh-CN" dirty="0" smtClean="0">
              <a:solidFill>
                <a:prstClr val="black">
                  <a:lumMod val="65000"/>
                  <a:lumOff val="35000"/>
                </a:prstClr>
              </a:solidFill>
              <a:latin typeface="微软雅黑" pitchFamily="34" charset="-122"/>
              <a:ea typeface="微软雅黑" pitchFamily="34" charset="-122"/>
            </a:endParaRPr>
          </a:p>
        </p:txBody>
      </p:sp>
      <p:sp>
        <p:nvSpPr>
          <p:cNvPr id="63" name="TextBox 62"/>
          <p:cNvSpPr txBox="1"/>
          <p:nvPr/>
        </p:nvSpPr>
        <p:spPr>
          <a:xfrm>
            <a:off x="3028132" y="4546934"/>
            <a:ext cx="891591" cy="276999"/>
          </a:xfrm>
          <a:prstGeom prst="rect">
            <a:avLst/>
          </a:prstGeom>
          <a:noFill/>
        </p:spPr>
        <p:txBody>
          <a:bodyPr wrap="none"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Ngoài cửa</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64" name="TextBox 63"/>
          <p:cNvSpPr txBox="1"/>
          <p:nvPr/>
        </p:nvSpPr>
        <p:spPr>
          <a:xfrm>
            <a:off x="2195633" y="4284272"/>
            <a:ext cx="622991" cy="461665"/>
          </a:xfrm>
          <a:prstGeom prst="rect">
            <a:avLst/>
          </a:prstGeom>
          <a:noFill/>
        </p:spPr>
        <p:txBody>
          <a:bodyPr wrap="none"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Trong </a:t>
            </a:r>
          </a:p>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cửa</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65" name="Picture 10"/>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728363" y="1581490"/>
            <a:ext cx="604546" cy="433868"/>
          </a:xfrm>
          <a:prstGeom prst="rect">
            <a:avLst/>
          </a:prstGeom>
          <a:noFill/>
          <a:ln w="9525">
            <a:noFill/>
            <a:miter lim="800000"/>
            <a:headEnd/>
            <a:tailEnd/>
          </a:ln>
        </p:spPr>
      </p:pic>
      <p:pic>
        <p:nvPicPr>
          <p:cNvPr id="67" name="图片 66" descr="两门控制器b  IMG_1305.jpg"/>
          <p:cNvPicPr>
            <a:picLocks noChangeAspect="1"/>
          </p:cNvPicPr>
          <p:nvPr/>
        </p:nvPicPr>
        <p:blipFill>
          <a:blip r:embed="rId7" cstate="print"/>
          <a:srcRect l="5381" t="21490" r="3713" b="24642"/>
          <a:stretch>
            <a:fillRect/>
          </a:stretch>
        </p:blipFill>
        <p:spPr>
          <a:xfrm>
            <a:off x="1261203" y="3511706"/>
            <a:ext cx="742896" cy="367241"/>
          </a:xfrm>
          <a:prstGeom prst="rect">
            <a:avLst/>
          </a:prstGeom>
        </p:spPr>
      </p:pic>
      <p:sp>
        <p:nvSpPr>
          <p:cNvPr id="70" name="圆角矩形 69"/>
          <p:cNvSpPr/>
          <p:nvPr/>
        </p:nvSpPr>
        <p:spPr>
          <a:xfrm>
            <a:off x="335046" y="3455019"/>
            <a:ext cx="1716674" cy="1132955"/>
          </a:xfrm>
          <a:prstGeom prst="roundRect">
            <a:avLst>
              <a:gd name="adj" fmla="val 10565"/>
            </a:avLst>
          </a:prstGeom>
          <a:blipFill>
            <a:blip r:embed="rId14"/>
            <a:stretch>
              <a:fillRect/>
            </a:stretch>
          </a:blip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门禁读卡器IMG_2667.TIF"/>
          <p:cNvPicPr>
            <a:picLocks noChangeAspect="1"/>
          </p:cNvPicPr>
          <p:nvPr/>
        </p:nvPicPr>
        <p:blipFill>
          <a:blip r:embed="rId15" cstate="print"/>
          <a:srcRect l="27185" t="11373" r="26490" b="16782"/>
          <a:stretch>
            <a:fillRect/>
          </a:stretch>
        </p:blipFill>
        <p:spPr>
          <a:xfrm>
            <a:off x="3673161" y="3429006"/>
            <a:ext cx="327335" cy="412475"/>
          </a:xfrm>
          <a:prstGeom prst="rect">
            <a:avLst/>
          </a:prstGeom>
        </p:spPr>
      </p:pic>
      <p:pic>
        <p:nvPicPr>
          <p:cNvPr id="71" name="Picture 2"/>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3768967" y="3429006"/>
            <a:ext cx="302967" cy="320305"/>
          </a:xfrm>
          <a:prstGeom prst="rect">
            <a:avLst/>
          </a:prstGeom>
          <a:noFill/>
          <a:ln w="9525">
            <a:noFill/>
            <a:miter lim="800000"/>
            <a:headEnd/>
            <a:tailEnd/>
          </a:ln>
          <a:effectLst/>
        </p:spPr>
      </p:pic>
      <p:pic>
        <p:nvPicPr>
          <p:cNvPr id="72" name="图片 71" descr="两门控制器b  IMG_1305.jpg"/>
          <p:cNvPicPr>
            <a:picLocks noChangeAspect="1"/>
          </p:cNvPicPr>
          <p:nvPr/>
        </p:nvPicPr>
        <p:blipFill>
          <a:blip r:embed="rId17" cstate="print">
            <a:extLst>
              <a:ext uri="{BEBA8EAE-BF5A-486C-A8C5-ECC9F3942E4B}">
                <a14:imgProps xmlns:a14="http://schemas.microsoft.com/office/drawing/2010/main" xmlns="">
                  <a14:imgLayer r:embed="rId18">
                    <a14:imgEffect>
                      <a14:brightnessContrast bright="-20000" contrast="58000"/>
                    </a14:imgEffect>
                  </a14:imgLayer>
                </a14:imgProps>
              </a:ext>
            </a:extLst>
          </a:blip>
          <a:srcRect l="5381" t="21490" r="3713" b="24642"/>
          <a:stretch>
            <a:fillRect/>
          </a:stretch>
        </p:blipFill>
        <p:spPr>
          <a:xfrm>
            <a:off x="613523" y="2144781"/>
            <a:ext cx="708476" cy="431047"/>
          </a:xfrm>
          <a:prstGeom prst="rect">
            <a:avLst/>
          </a:prstGeom>
        </p:spPr>
      </p:pic>
      <p:sp>
        <p:nvSpPr>
          <p:cNvPr id="73" name="矩形 72"/>
          <p:cNvSpPr/>
          <p:nvPr/>
        </p:nvSpPr>
        <p:spPr>
          <a:xfrm>
            <a:off x="658345" y="2595269"/>
            <a:ext cx="1112805" cy="276999"/>
          </a:xfrm>
          <a:prstGeom prst="rect">
            <a:avLst/>
          </a:prstGeom>
        </p:spPr>
        <p:txBody>
          <a:bodyPr wrap="none">
            <a:spAutoFit/>
          </a:bodyPr>
          <a:lstStyle/>
          <a:p>
            <a:r>
              <a:rPr lang="en-US" sz="1200" dirty="0" smtClean="0">
                <a:solidFill>
                  <a:srgbClr val="C00000"/>
                </a:solidFill>
                <a:latin typeface="Arial" panose="020B0604020202020204" pitchFamily="34" charset="0"/>
                <a:ea typeface="微软雅黑" pitchFamily="34" charset="-122"/>
                <a:cs typeface="Arial" panose="020B0604020202020204" pitchFamily="34" charset="0"/>
              </a:rPr>
              <a:t>Bộ điều khiển</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74" name="图片 73" descr="两门控制器b  IMG_1305.jpg"/>
          <p:cNvPicPr>
            <a:picLocks noChangeAspect="1"/>
          </p:cNvPicPr>
          <p:nvPr/>
        </p:nvPicPr>
        <p:blipFill>
          <a:blip r:embed="rId17" cstate="print">
            <a:extLst>
              <a:ext uri="{BEBA8EAE-BF5A-486C-A8C5-ECC9F3942E4B}">
                <a14:imgProps xmlns:a14="http://schemas.microsoft.com/office/drawing/2010/main" xmlns="">
                  <a14:imgLayer r:embed="rId18">
                    <a14:imgEffect>
                      <a14:brightnessContrast bright="-20000" contrast="58000"/>
                    </a14:imgEffect>
                  </a14:imgLayer>
                </a14:imgProps>
              </a:ext>
            </a:extLst>
          </a:blip>
          <a:srcRect l="5381" t="21490" r="3713" b="24642"/>
          <a:stretch>
            <a:fillRect/>
          </a:stretch>
        </p:blipFill>
        <p:spPr>
          <a:xfrm>
            <a:off x="1455361" y="2108143"/>
            <a:ext cx="708476" cy="431047"/>
          </a:xfrm>
          <a:prstGeom prst="rect">
            <a:avLst/>
          </a:prstGeom>
        </p:spPr>
      </p:pic>
      <p:sp>
        <p:nvSpPr>
          <p:cNvPr id="75" name="圆角矩形 74"/>
          <p:cNvSpPr/>
          <p:nvPr/>
        </p:nvSpPr>
        <p:spPr>
          <a:xfrm>
            <a:off x="539552" y="2045548"/>
            <a:ext cx="1692166" cy="557792"/>
          </a:xfrm>
          <a:prstGeom prst="roundRect">
            <a:avLst/>
          </a:prstGeom>
          <a:noFill/>
          <a:ln w="12700">
            <a:solidFill>
              <a:schemeClr val="tx1">
                <a:lumMod val="75000"/>
                <a:lumOff val="2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endParaRPr lang="zh-CN" altLang="en-US">
              <a:solidFill>
                <a:prstClr val="black"/>
              </a:solidFill>
            </a:endParaRPr>
          </a:p>
        </p:txBody>
      </p:sp>
      <p:sp>
        <p:nvSpPr>
          <p:cNvPr id="111" name="TextBox 110"/>
          <p:cNvSpPr txBox="1"/>
          <p:nvPr/>
        </p:nvSpPr>
        <p:spPr>
          <a:xfrm>
            <a:off x="3892150" y="2787774"/>
            <a:ext cx="987918" cy="461665"/>
          </a:xfrm>
          <a:prstGeom prst="rect">
            <a:avLst/>
          </a:prstGeom>
          <a:noFill/>
        </p:spPr>
        <p:txBody>
          <a:bodyPr wrap="square" rtlCol="0">
            <a:spAutoFit/>
          </a:bodyPr>
          <a:lstStyle/>
          <a:p>
            <a:pPr algn="ct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Đèn báo động</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25" name="矩形 124"/>
          <p:cNvSpPr/>
          <p:nvPr/>
        </p:nvSpPr>
        <p:spPr>
          <a:xfrm>
            <a:off x="544706" y="3158847"/>
            <a:ext cx="441146" cy="276999"/>
          </a:xfrm>
          <a:prstGeom prst="rect">
            <a:avLst/>
          </a:prstGeom>
        </p:spPr>
        <p:txBody>
          <a:bodyPr wrap="none">
            <a:spAutoFit/>
          </a:bodyPr>
          <a:lstStyle/>
          <a:p>
            <a:r>
              <a:rPr lang="en-US" sz="12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34" name="TextBox 133"/>
          <p:cNvSpPr txBox="1"/>
          <p:nvPr/>
        </p:nvSpPr>
        <p:spPr>
          <a:xfrm>
            <a:off x="131891" y="1131590"/>
            <a:ext cx="889036" cy="461665"/>
          </a:xfrm>
          <a:prstGeom prst="rect">
            <a:avLst/>
          </a:prstGeom>
          <a:noFill/>
        </p:spPr>
        <p:txBody>
          <a:bodyPr wrap="square" rtlCol="0">
            <a:spAutoFit/>
          </a:bodyPr>
          <a:lstStyle/>
          <a:p>
            <a:pPr algn="ct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Đầu báo</a:t>
            </a:r>
            <a:endPar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endParaRPr>
          </a:p>
          <a:p>
            <a:pPr algn="ct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khói</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42" name="TextBox 141"/>
          <p:cNvSpPr txBox="1"/>
          <p:nvPr/>
        </p:nvSpPr>
        <p:spPr>
          <a:xfrm>
            <a:off x="1473376" y="1428742"/>
            <a:ext cx="1384112" cy="276999"/>
          </a:xfrm>
          <a:prstGeom prst="rect">
            <a:avLst/>
          </a:prstGeom>
          <a:noFill/>
        </p:spPr>
        <p:txBody>
          <a:bodyPr wrap="square" rtlCol="0">
            <a:spAutoFit/>
          </a:bodyPr>
          <a:lstStyle/>
          <a:p>
            <a:pPr algn="ct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Tủ báo động</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cxnSp>
        <p:nvCxnSpPr>
          <p:cNvPr id="27" name="肘形连接符 40"/>
          <p:cNvCxnSpPr/>
          <p:nvPr/>
        </p:nvCxnSpPr>
        <p:spPr>
          <a:xfrm rot="5400000" flipH="1" flipV="1">
            <a:off x="3296051" y="1009494"/>
            <a:ext cx="713825" cy="695066"/>
          </a:xfrm>
          <a:prstGeom prst="bentConnector3">
            <a:avLst>
              <a:gd name="adj1" fmla="val 63406"/>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1958549" y="1013383"/>
            <a:ext cx="521367" cy="4885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56" name="肘形连接符 40"/>
          <p:cNvCxnSpPr>
            <a:stCxn id="7170" idx="3"/>
            <a:endCxn id="65" idx="0"/>
          </p:cNvCxnSpPr>
          <p:nvPr/>
        </p:nvCxnSpPr>
        <p:spPr>
          <a:xfrm>
            <a:off x="2479916" y="1257681"/>
            <a:ext cx="550720" cy="323809"/>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3714744" y="1223211"/>
            <a:ext cx="1002139"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DSS4004-R</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204" name="图片 203"/>
          <p:cNvPicPr>
            <a:picLocks noChangeAspect="1"/>
          </p:cNvPicPr>
          <p:nvPr/>
        </p:nvPicPr>
        <p:blipFill>
          <a:blip r:embed="rId20" cstate="print"/>
          <a:stretch>
            <a:fillRect/>
          </a:stretch>
        </p:blipFill>
        <p:spPr>
          <a:xfrm>
            <a:off x="4857752" y="857238"/>
            <a:ext cx="578969" cy="398340"/>
          </a:xfrm>
          <a:prstGeom prst="rect">
            <a:avLst/>
          </a:prstGeom>
        </p:spPr>
      </p:pic>
      <p:pic>
        <p:nvPicPr>
          <p:cNvPr id="205" name="Picture 66"/>
          <p:cNvPicPr>
            <a:picLocks noChangeAspect="1" noChangeArrowheads="1"/>
          </p:cNvPicPr>
          <p:nvPr/>
        </p:nvPicPr>
        <p:blipFill rotWithShape="1">
          <a:blip r:embed="rId21" cstate="print">
            <a:extLst>
              <a:ext uri="{28A0092B-C50C-407E-A947-70E740481C1C}">
                <a14:useLocalDpi xmlns:a14="http://schemas.microsoft.com/office/drawing/2010/main" xmlns="" val="0"/>
              </a:ext>
            </a:extLst>
          </a:blip>
          <a:srcRect b="64861"/>
          <a:stretch/>
        </p:blipFill>
        <p:spPr bwMode="auto">
          <a:xfrm>
            <a:off x="4643438" y="785800"/>
            <a:ext cx="334032" cy="298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0" name="TextBox 209"/>
          <p:cNvSpPr txBox="1"/>
          <p:nvPr/>
        </p:nvSpPr>
        <p:spPr>
          <a:xfrm>
            <a:off x="1202620" y="2163900"/>
            <a:ext cx="342621" cy="276999"/>
          </a:xfrm>
          <a:prstGeom prst="rect">
            <a:avLst/>
          </a:prstGeom>
          <a:noFill/>
        </p:spPr>
        <p:txBody>
          <a:bodyPr wrap="square" rtlCol="0">
            <a:spAutoFit/>
          </a:bodyPr>
          <a:lstStyle/>
          <a:p>
            <a:pPr algn="ctr"/>
            <a:r>
              <a:rPr lang="en-US" altLang="zh-CN" sz="1200" b="1"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a:t>
            </a:r>
            <a:endParaRPr lang="zh-CN" altLang="en-US" sz="1200" b="1"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cxnSp>
        <p:nvCxnSpPr>
          <p:cNvPr id="8" name="直接连接符 7"/>
          <p:cNvCxnSpPr/>
          <p:nvPr/>
        </p:nvCxnSpPr>
        <p:spPr>
          <a:xfrm>
            <a:off x="3302363" y="1774869"/>
            <a:ext cx="86056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1" name="圆角矩形 80"/>
          <p:cNvSpPr/>
          <p:nvPr/>
        </p:nvSpPr>
        <p:spPr>
          <a:xfrm>
            <a:off x="5484472" y="1301066"/>
            <a:ext cx="3162195" cy="27055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Liên kết đa hệ thống</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2" name="Line 21"/>
          <p:cNvSpPr>
            <a:spLocks noChangeShapeType="1"/>
          </p:cNvSpPr>
          <p:nvPr/>
        </p:nvSpPr>
        <p:spPr bwMode="auto">
          <a:xfrm flipH="1" flipV="1">
            <a:off x="5486094" y="1643056"/>
            <a:ext cx="355040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58" name="Picture 1" descr="C:\Users\26369\AppData\Local\Microsoft\Windows\Temporary Internet Files\Content.Outlook\4H28CI68\HDBW4X00E 透明底.png"/>
          <p:cNvPicPr>
            <a:picLocks noChangeAspect="1" noChangeArrowheads="1"/>
          </p:cNvPicPr>
          <p:nvPr/>
        </p:nvPicPr>
        <p:blipFill>
          <a:blip r:embed="rId22" cstate="print"/>
          <a:srcRect/>
          <a:stretch>
            <a:fillRect/>
          </a:stretch>
        </p:blipFill>
        <p:spPr bwMode="auto">
          <a:xfrm>
            <a:off x="285720" y="3429006"/>
            <a:ext cx="428627" cy="422715"/>
          </a:xfrm>
          <a:prstGeom prst="rect">
            <a:avLst/>
          </a:prstGeom>
          <a:noFill/>
        </p:spPr>
      </p:pic>
      <p:sp>
        <p:nvSpPr>
          <p:cNvPr id="61"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Quản lý an ninh</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62" name="Picture 13"/>
          <p:cNvPicPr>
            <a:picLocks noChangeAspect="1" noChangeArrowheads="1"/>
          </p:cNvPicPr>
          <p:nvPr/>
        </p:nvPicPr>
        <p:blipFill>
          <a:blip r:embed="rId23" cstate="print"/>
          <a:srcRect/>
          <a:stretch>
            <a:fillRect/>
          </a:stretch>
        </p:blipFill>
        <p:spPr bwMode="auto">
          <a:xfrm>
            <a:off x="1078685" y="642924"/>
            <a:ext cx="350043" cy="428624"/>
          </a:xfrm>
          <a:prstGeom prst="rect">
            <a:avLst/>
          </a:prstGeom>
          <a:noFill/>
          <a:ln w="9525">
            <a:noFill/>
            <a:miter lim="800000"/>
            <a:headEnd/>
            <a:tailEnd/>
          </a:ln>
          <a:effectLst/>
        </p:spPr>
      </p:pic>
      <p:cxnSp>
        <p:nvCxnSpPr>
          <p:cNvPr id="83" name="肘形连接符 82"/>
          <p:cNvCxnSpPr>
            <a:stCxn id="25" idx="3"/>
            <a:endCxn id="7170" idx="1"/>
          </p:cNvCxnSpPr>
          <p:nvPr/>
        </p:nvCxnSpPr>
        <p:spPr>
          <a:xfrm flipV="1">
            <a:off x="1429638" y="1257681"/>
            <a:ext cx="528911" cy="187301"/>
          </a:xfrm>
          <a:prstGeom prst="bentConnector3">
            <a:avLst>
              <a:gd name="adj1" fmla="val -4277"/>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肘形连接符 85"/>
          <p:cNvCxnSpPr/>
          <p:nvPr/>
        </p:nvCxnSpPr>
        <p:spPr>
          <a:xfrm rot="10800000">
            <a:off x="1357290" y="1000114"/>
            <a:ext cx="571504" cy="142876"/>
          </a:xfrm>
          <a:prstGeom prst="bentConnector3">
            <a:avLst>
              <a:gd name="adj1" fmla="val 92790"/>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0" y="642924"/>
            <a:ext cx="1014794" cy="461655"/>
          </a:xfrm>
          <a:prstGeom prst="rect">
            <a:avLst/>
          </a:prstGeom>
        </p:spPr>
        <p:txBody>
          <a:bodyPr wrap="square" lIns="91430" tIns="45715" rIns="91430" bIns="45715">
            <a:spAutoFit/>
          </a:bodyPr>
          <a:lstStyle/>
          <a:p>
            <a:pPr algn="ctr" fontAlgn="base">
              <a:spcBef>
                <a:spcPct val="0"/>
              </a:spcBef>
              <a:spcAft>
                <a:spcPct val="0"/>
              </a:spcAft>
            </a:pP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Cảm biến</a:t>
            </a:r>
            <a:endPar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endParaRPr>
          </a:p>
          <a:p>
            <a:pPr algn="ctr" fontAlgn="base">
              <a:spcBef>
                <a:spcPct val="0"/>
              </a:spcBef>
              <a:spcAft>
                <a:spcPct val="0"/>
              </a:spcAft>
            </a:pP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h</a:t>
            </a:r>
            <a:r>
              <a:rPr lang="en-US" altLang="zh-CN" sz="1200" smtClean="0">
                <a:solidFill>
                  <a:srgbClr val="C00000"/>
                </a:solidFill>
                <a:latin typeface="Arial" panose="020B0604020202020204" pitchFamily="34" charset="0"/>
                <a:ea typeface="微软雅黑" pitchFamily="34" charset="-122"/>
                <a:cs typeface="Arial" panose="020B0604020202020204" pitchFamily="34" charset="0"/>
              </a:rPr>
              <a:t>ồng </a:t>
            </a:r>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ngoại</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9" name="圆角矩形 88"/>
          <p:cNvSpPr/>
          <p:nvPr/>
        </p:nvSpPr>
        <p:spPr>
          <a:xfrm>
            <a:off x="5786446" y="782950"/>
            <a:ext cx="2232248" cy="36004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bg1"/>
                </a:solidFill>
                <a:latin typeface="Arial" panose="020B0604020202020204" pitchFamily="34" charset="0"/>
                <a:cs typeface="Arial" panose="020B0604020202020204" pitchFamily="34" charset="0"/>
              </a:rPr>
              <a:t>Nhà kho</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78980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26369\Desktop\u=3458394888,1623676307&amp;fm=21&amp;gp=0.jpg"/>
          <p:cNvPicPr>
            <a:picLocks noChangeAspect="1" noChangeArrowheads="1"/>
          </p:cNvPicPr>
          <p:nvPr/>
        </p:nvPicPr>
        <p:blipFill>
          <a:blip r:embed="rId2" cstate="print"/>
          <a:srcRect/>
          <a:stretch>
            <a:fillRect/>
          </a:stretch>
        </p:blipFill>
        <p:spPr bwMode="auto">
          <a:xfrm>
            <a:off x="1254216" y="2355726"/>
            <a:ext cx="738088" cy="738088"/>
          </a:xfrm>
          <a:prstGeom prst="rect">
            <a:avLst/>
          </a:prstGeom>
          <a:noFill/>
        </p:spPr>
      </p:pic>
      <p:pic>
        <p:nvPicPr>
          <p:cNvPr id="5" name="Picture 2" descr="嵌入式并口数据采集器 NE-NP60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6384" y="2593758"/>
            <a:ext cx="500056" cy="50005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直接连接符 6"/>
          <p:cNvCxnSpPr/>
          <p:nvPr/>
        </p:nvCxnSpPr>
        <p:spPr>
          <a:xfrm flipH="1">
            <a:off x="1902288" y="2843786"/>
            <a:ext cx="864096" cy="1"/>
          </a:xfrm>
          <a:prstGeom prst="line">
            <a:avLst/>
          </a:prstGeom>
          <a:ln w="19050">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830280" y="2499742"/>
            <a:ext cx="1375698" cy="276999"/>
          </a:xfrm>
          <a:prstGeom prst="rect">
            <a:avLst/>
          </a:prstGeom>
        </p:spPr>
        <p:txBody>
          <a:bodyPr wrap="none">
            <a:spAutoFit/>
          </a:bodyPr>
          <a:lstStyle/>
          <a:p>
            <a:r>
              <a:rPr lang="en-US" altLang="zh-CN" sz="1200" dirty="0" smtClean="0">
                <a:latin typeface="Arial Unicode MS" pitchFamily="34" charset="-122"/>
                <a:ea typeface="Arial Unicode MS" pitchFamily="34" charset="-122"/>
                <a:cs typeface="Arial Unicode MS" pitchFamily="34" charset="-122"/>
              </a:rPr>
              <a:t>Cổng song song</a:t>
            </a:r>
            <a:endParaRPr lang="en-US" altLang="zh-CN" sz="1200" dirty="0">
              <a:latin typeface="Arial Unicode MS" pitchFamily="34" charset="-122"/>
              <a:ea typeface="Arial Unicode MS" pitchFamily="34" charset="-122"/>
              <a:cs typeface="Arial Unicode MS" pitchFamily="34" charset="-122"/>
            </a:endParaRPr>
          </a:p>
        </p:txBody>
      </p:sp>
      <p:sp>
        <p:nvSpPr>
          <p:cNvPr id="18" name="矩形 17"/>
          <p:cNvSpPr/>
          <p:nvPr/>
        </p:nvSpPr>
        <p:spPr>
          <a:xfrm>
            <a:off x="1892548" y="3004180"/>
            <a:ext cx="1157689" cy="276999"/>
          </a:xfrm>
          <a:prstGeom prst="rect">
            <a:avLst/>
          </a:prstGeom>
        </p:spPr>
        <p:txBody>
          <a:bodyPr wrap="none">
            <a:spAutoFit/>
          </a:bodyPr>
          <a:lstStyle/>
          <a:p>
            <a:r>
              <a:rPr lang="en-US" altLang="zh-CN" sz="1200" dirty="0" smtClean="0">
                <a:latin typeface="Arial Unicode MS" pitchFamily="34" charset="-122"/>
                <a:ea typeface="Arial Unicode MS" pitchFamily="34" charset="-122"/>
                <a:cs typeface="Arial Unicode MS" pitchFamily="34" charset="-122"/>
              </a:rPr>
              <a:t>Cổng nối tiếp</a:t>
            </a:r>
            <a:endParaRPr lang="en-US" altLang="zh-CN" sz="1200" dirty="0">
              <a:latin typeface="Arial Unicode MS" pitchFamily="34" charset="-122"/>
              <a:ea typeface="Arial Unicode MS" pitchFamily="34" charset="-122"/>
              <a:cs typeface="Arial Unicode MS" pitchFamily="34" charset="-122"/>
            </a:endParaRPr>
          </a:p>
        </p:txBody>
      </p:sp>
      <p:sp>
        <p:nvSpPr>
          <p:cNvPr id="19" name="矩形 18"/>
          <p:cNvSpPr/>
          <p:nvPr/>
        </p:nvSpPr>
        <p:spPr>
          <a:xfrm>
            <a:off x="3198432" y="2643758"/>
            <a:ext cx="1031051" cy="276999"/>
          </a:xfrm>
          <a:prstGeom prst="rect">
            <a:avLst/>
          </a:prstGeom>
        </p:spPr>
        <p:txBody>
          <a:bodyPr wrap="none">
            <a:spAutoFit/>
          </a:bodyPr>
          <a:lstStyle/>
          <a:p>
            <a:r>
              <a:rPr lang="en-US" altLang="zh-CN" sz="1200" dirty="0" smtClean="0">
                <a:latin typeface="Arial Unicode MS" pitchFamily="34" charset="-122"/>
                <a:ea typeface="Arial Unicode MS" pitchFamily="34" charset="-122"/>
                <a:cs typeface="Arial Unicode MS" pitchFamily="34" charset="-122"/>
              </a:rPr>
              <a:t>Cổng mạng</a:t>
            </a:r>
            <a:endParaRPr lang="en-US" altLang="zh-CN" sz="1200" dirty="0">
              <a:latin typeface="Arial Unicode MS" pitchFamily="34" charset="-122"/>
              <a:ea typeface="Arial Unicode MS" pitchFamily="34" charset="-122"/>
              <a:cs typeface="Arial Unicode MS" pitchFamily="34" charset="-122"/>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32250" y="2779387"/>
            <a:ext cx="771726" cy="304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 descr="C:\Users\26369\AppData\Local\Temp\Rar$DIa0.826\正视图.1.jpg"/>
          <p:cNvPicPr>
            <a:picLocks noChangeAspect="1" noChangeArrowheads="1"/>
          </p:cNvPicPr>
          <p:nvPr/>
        </p:nvPicPr>
        <p:blipFill>
          <a:blip r:embed="rId5" cstate="print"/>
          <a:srcRect/>
          <a:stretch>
            <a:fillRect/>
          </a:stretch>
        </p:blipFill>
        <p:spPr bwMode="auto">
          <a:xfrm>
            <a:off x="6087302" y="2547389"/>
            <a:ext cx="1071570" cy="744441"/>
          </a:xfrm>
          <a:prstGeom prst="rect">
            <a:avLst/>
          </a:prstGeom>
          <a:noFill/>
        </p:spPr>
      </p:pic>
      <p:cxnSp>
        <p:nvCxnSpPr>
          <p:cNvPr id="31" name="直接连接符 30"/>
          <p:cNvCxnSpPr/>
          <p:nvPr/>
        </p:nvCxnSpPr>
        <p:spPr>
          <a:xfrm flipH="1">
            <a:off x="1907704" y="3003795"/>
            <a:ext cx="885043"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5103976" y="2927974"/>
            <a:ext cx="983326" cy="3816"/>
          </a:xfrm>
          <a:prstGeom prst="line">
            <a:avLst/>
          </a:prstGeom>
          <a:ln w="22225">
            <a:head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3266440" y="2931787"/>
            <a:ext cx="1012112" cy="3"/>
          </a:xfrm>
          <a:prstGeom prst="line">
            <a:avLst/>
          </a:prstGeom>
          <a:ln w="22225">
            <a:head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5070640" y="2654791"/>
            <a:ext cx="1031051" cy="276999"/>
          </a:xfrm>
          <a:prstGeom prst="rect">
            <a:avLst/>
          </a:prstGeom>
        </p:spPr>
        <p:txBody>
          <a:bodyPr wrap="none">
            <a:spAutoFit/>
          </a:bodyPr>
          <a:lstStyle/>
          <a:p>
            <a:r>
              <a:rPr lang="en-US" altLang="zh-CN" sz="1200" dirty="0" smtClean="0">
                <a:latin typeface="Arial Unicode MS" pitchFamily="34" charset="-122"/>
                <a:ea typeface="Arial Unicode MS" pitchFamily="34" charset="-122"/>
                <a:cs typeface="Arial Unicode MS" pitchFamily="34" charset="-122"/>
              </a:rPr>
              <a:t>Cổng mạng</a:t>
            </a:r>
            <a:endParaRPr lang="en-US" altLang="zh-CN" sz="1200" dirty="0">
              <a:latin typeface="Arial Unicode MS" pitchFamily="34" charset="-122"/>
              <a:ea typeface="Arial Unicode MS" pitchFamily="34" charset="-122"/>
              <a:cs typeface="Arial Unicode MS" pitchFamily="34" charset="-122"/>
            </a:endParaRPr>
          </a:p>
        </p:txBody>
      </p:sp>
      <p:pic>
        <p:nvPicPr>
          <p:cNvPr id="44"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43302" y="2211710"/>
            <a:ext cx="727338" cy="565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5"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59418" y="2222066"/>
            <a:ext cx="727338" cy="565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6" name="矩形 45"/>
          <p:cNvSpPr/>
          <p:nvPr/>
        </p:nvSpPr>
        <p:spPr>
          <a:xfrm>
            <a:off x="1870074" y="3435846"/>
            <a:ext cx="1684244"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Truyền dẫn thuần</a:t>
            </a:r>
            <a:endParaRPr lang="en-US" altLang="zh-CN" sz="1400" dirty="0">
              <a:latin typeface="Arial Unicode MS" pitchFamily="34" charset="-122"/>
              <a:ea typeface="Arial Unicode MS" pitchFamily="34" charset="-122"/>
              <a:cs typeface="Arial Unicode MS" pitchFamily="34" charset="-122"/>
            </a:endParaRPr>
          </a:p>
        </p:txBody>
      </p:sp>
      <p:pic>
        <p:nvPicPr>
          <p:cNvPr id="47" name="Picture 5" descr="C:\Program Files\Microsoft Resource DVD Artwork\DVD_ART\Artwork_Imagery\Shapes and Graphics\Arrows - arrow\Straight\floating yellow arrow.png"/>
          <p:cNvPicPr>
            <a:picLocks noChangeAspect="1" noChangeArrowheads="1"/>
          </p:cNvPicPr>
          <p:nvPr/>
        </p:nvPicPr>
        <p:blipFill>
          <a:blip r:embed="rId7" cstate="print">
            <a:lum contrast="40000"/>
            <a:extLst>
              <a:ext uri="{28A0092B-C50C-407E-A947-70E740481C1C}">
                <a14:useLocalDpi xmlns:a14="http://schemas.microsoft.com/office/drawing/2010/main" xmlns="" val="0"/>
              </a:ext>
            </a:extLst>
          </a:blip>
          <a:srcRect/>
          <a:stretch>
            <a:fillRect/>
          </a:stretch>
        </p:blipFill>
        <p:spPr bwMode="auto">
          <a:xfrm>
            <a:off x="-252536" y="3093814"/>
            <a:ext cx="9283616" cy="1587239"/>
          </a:xfrm>
          <a:prstGeom prst="rect">
            <a:avLst/>
          </a:prstGeom>
          <a:noFill/>
        </p:spPr>
      </p:pic>
      <p:pic>
        <p:nvPicPr>
          <p:cNvPr id="48" name="Picture 5" descr="C:\Program Files\Microsoft Resource DVD Artwork\DVD_ART\Artwork_Imagery\Shapes and Graphics\Arrows - arrow\Straight\floating yellow arrow.png"/>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sharpenSoften amount="2000"/>
                    </a14:imgEffect>
                  </a14:imgLayer>
                </a14:imgProps>
              </a:ext>
              <a:ext uri="{28A0092B-C50C-407E-A947-70E740481C1C}">
                <a14:useLocalDpi xmlns:a14="http://schemas.microsoft.com/office/drawing/2010/main" xmlns="" val="0"/>
              </a:ext>
            </a:extLst>
          </a:blip>
          <a:srcRect/>
          <a:stretch>
            <a:fillRect/>
          </a:stretch>
        </p:blipFill>
        <p:spPr bwMode="auto">
          <a:xfrm>
            <a:off x="-252536" y="987574"/>
            <a:ext cx="9283616" cy="1587239"/>
          </a:xfrm>
          <a:prstGeom prst="rect">
            <a:avLst/>
          </a:prstGeom>
          <a:noFill/>
        </p:spPr>
      </p:pic>
      <p:sp>
        <p:nvSpPr>
          <p:cNvPr id="49" name="矩形 48"/>
          <p:cNvSpPr/>
          <p:nvPr/>
        </p:nvSpPr>
        <p:spPr>
          <a:xfrm>
            <a:off x="1152618" y="1473416"/>
            <a:ext cx="1153714"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Dữ liệu Pos</a:t>
            </a:r>
            <a:endParaRPr lang="en-US" altLang="zh-CN" sz="1400" dirty="0">
              <a:latin typeface="Arial Unicode MS" pitchFamily="34" charset="-122"/>
              <a:ea typeface="Arial Unicode MS" pitchFamily="34" charset="-122"/>
              <a:cs typeface="Arial Unicode MS" pitchFamily="34" charset="-122"/>
            </a:endParaRPr>
          </a:p>
        </p:txBody>
      </p:sp>
      <p:sp>
        <p:nvSpPr>
          <p:cNvPr id="51" name="矩形 50"/>
          <p:cNvSpPr/>
          <p:nvPr/>
        </p:nvSpPr>
        <p:spPr>
          <a:xfrm>
            <a:off x="5718712" y="3435846"/>
            <a:ext cx="1866858"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Quản lý kinh doanh</a:t>
            </a:r>
            <a:endParaRPr lang="en-US" altLang="zh-CN" sz="1400" dirty="0">
              <a:latin typeface="Arial Unicode MS" pitchFamily="34" charset="-122"/>
              <a:ea typeface="Arial Unicode MS" pitchFamily="34" charset="-122"/>
              <a:cs typeface="Arial Unicode MS" pitchFamily="34" charset="-122"/>
            </a:endParaRPr>
          </a:p>
        </p:txBody>
      </p:sp>
      <p:sp>
        <p:nvSpPr>
          <p:cNvPr id="52" name="矩形 51"/>
          <p:cNvSpPr/>
          <p:nvPr/>
        </p:nvSpPr>
        <p:spPr>
          <a:xfrm>
            <a:off x="3845724" y="1473416"/>
            <a:ext cx="1509580"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Lớp dữ liệu Pos</a:t>
            </a:r>
            <a:endParaRPr lang="en-US" altLang="zh-CN" sz="1400" dirty="0">
              <a:latin typeface="Arial Unicode MS" pitchFamily="34" charset="-122"/>
              <a:ea typeface="Arial Unicode MS" pitchFamily="34" charset="-122"/>
              <a:cs typeface="Arial Unicode MS" pitchFamily="34" charset="-122"/>
            </a:endParaRPr>
          </a:p>
        </p:txBody>
      </p:sp>
      <p:sp>
        <p:nvSpPr>
          <p:cNvPr id="54" name="Line 17"/>
          <p:cNvSpPr>
            <a:spLocks noChangeShapeType="1"/>
          </p:cNvSpPr>
          <p:nvPr/>
        </p:nvSpPr>
        <p:spPr bwMode="auto">
          <a:xfrm flipH="1" flipV="1">
            <a:off x="4706969" y="3291830"/>
            <a:ext cx="11143" cy="1008112"/>
          </a:xfrm>
          <a:prstGeom prst="line">
            <a:avLst/>
          </a:prstGeom>
          <a:noFill/>
          <a:ln w="19050" cap="rnd">
            <a:solidFill>
              <a:srgbClr val="968C8C">
                <a:lumMod val="75000"/>
              </a:srgbClr>
            </a:solidFill>
            <a:prstDash val="sysDot"/>
            <a:round/>
            <a:headEnd type="oval"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8" latinLnBrk="1">
              <a:defRPr/>
            </a:pPr>
            <a:endParaRPr kumimoji="1" lang="zh-CN" altLang="en-US" kern="0">
              <a:solidFill>
                <a:srgbClr val="000000"/>
              </a:solidFill>
              <a:latin typeface="굴림" charset="-127"/>
              <a:ea typeface="굴림" charset="-127"/>
            </a:endParaRPr>
          </a:p>
        </p:txBody>
      </p:sp>
      <p:sp>
        <p:nvSpPr>
          <p:cNvPr id="55" name="Line 17"/>
          <p:cNvSpPr>
            <a:spLocks noChangeShapeType="1"/>
          </p:cNvSpPr>
          <p:nvPr/>
        </p:nvSpPr>
        <p:spPr bwMode="auto">
          <a:xfrm>
            <a:off x="6623087" y="874187"/>
            <a:ext cx="0" cy="977483"/>
          </a:xfrm>
          <a:prstGeom prst="line">
            <a:avLst/>
          </a:prstGeom>
          <a:noFill/>
          <a:ln w="19050" cap="rnd">
            <a:solidFill>
              <a:srgbClr val="968C8C">
                <a:lumMod val="75000"/>
              </a:srgbClr>
            </a:solidFill>
            <a:prstDash val="sysDot"/>
            <a:round/>
            <a:headEnd type="oval"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8" latinLnBrk="1">
              <a:defRPr/>
            </a:pPr>
            <a:endParaRPr kumimoji="1" lang="zh-CN" altLang="en-US" kern="0">
              <a:solidFill>
                <a:srgbClr val="000000"/>
              </a:solidFill>
              <a:latin typeface="굴림" charset="-127"/>
              <a:ea typeface="굴림" charset="-127"/>
            </a:endParaRPr>
          </a:p>
        </p:txBody>
      </p:sp>
      <p:sp>
        <p:nvSpPr>
          <p:cNvPr id="56" name="Line 17"/>
          <p:cNvSpPr>
            <a:spLocks noChangeShapeType="1"/>
          </p:cNvSpPr>
          <p:nvPr/>
        </p:nvSpPr>
        <p:spPr bwMode="auto">
          <a:xfrm>
            <a:off x="2331378" y="874186"/>
            <a:ext cx="0" cy="977483"/>
          </a:xfrm>
          <a:prstGeom prst="line">
            <a:avLst/>
          </a:prstGeom>
          <a:noFill/>
          <a:ln w="19050" cap="rnd">
            <a:solidFill>
              <a:srgbClr val="968C8C">
                <a:lumMod val="75000"/>
              </a:srgbClr>
            </a:solidFill>
            <a:prstDash val="sysDot"/>
            <a:round/>
            <a:headEnd type="oval"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378" latinLnBrk="1">
              <a:defRPr/>
            </a:pPr>
            <a:endParaRPr kumimoji="1" lang="zh-CN" altLang="en-US" kern="0">
              <a:solidFill>
                <a:srgbClr val="000000"/>
              </a:solidFill>
              <a:latin typeface="굴림" charset="-127"/>
              <a:ea typeface="굴림" charset="-127"/>
            </a:endParaRPr>
          </a:p>
        </p:txBody>
      </p:sp>
      <p:pic>
        <p:nvPicPr>
          <p:cNvPr id="57" name="图片 56"/>
          <p:cNvPicPr>
            <a:picLocks noChangeAspect="1"/>
          </p:cNvPicPr>
          <p:nvPr/>
        </p:nvPicPr>
        <p:blipFill>
          <a:blip r:embed="rId10" cstate="print"/>
          <a:stretch>
            <a:fillRect/>
          </a:stretch>
        </p:blipFill>
        <p:spPr>
          <a:xfrm>
            <a:off x="4365404" y="2283777"/>
            <a:ext cx="683130" cy="359981"/>
          </a:xfrm>
          <a:prstGeom prst="rect">
            <a:avLst/>
          </a:prstGeom>
        </p:spPr>
      </p:pic>
      <p:pic>
        <p:nvPicPr>
          <p:cNvPr id="58" name="图片 57"/>
          <p:cNvPicPr>
            <a:picLocks noChangeAspect="1"/>
          </p:cNvPicPr>
          <p:nvPr/>
        </p:nvPicPr>
        <p:blipFill>
          <a:blip r:embed="rId11" cstate="print"/>
          <a:stretch>
            <a:fillRect/>
          </a:stretch>
        </p:blipFill>
        <p:spPr>
          <a:xfrm>
            <a:off x="6281522" y="2283777"/>
            <a:ext cx="683130" cy="354464"/>
          </a:xfrm>
          <a:prstGeom prst="rect">
            <a:avLst/>
          </a:prstGeom>
        </p:spPr>
      </p:pic>
      <p:sp>
        <p:nvSpPr>
          <p:cNvPr id="28" name="标题 1"/>
          <p:cNvSpPr txBox="1">
            <a:spLocks/>
          </p:cNvSpPr>
          <p:nvPr/>
        </p:nvSpPr>
        <p:spPr>
          <a:xfrm>
            <a:off x="370242" y="123478"/>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Tích hợp POS</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29" name="矩形 28"/>
          <p:cNvSpPr/>
          <p:nvPr/>
        </p:nvSpPr>
        <p:spPr>
          <a:xfrm>
            <a:off x="2170917" y="2795744"/>
            <a:ext cx="562975" cy="276999"/>
          </a:xfrm>
          <a:prstGeom prst="rect">
            <a:avLst/>
          </a:prstGeom>
        </p:spPr>
        <p:txBody>
          <a:bodyPr wrap="none">
            <a:spAutoFit/>
          </a:bodyPr>
          <a:lstStyle/>
          <a:p>
            <a:r>
              <a:rPr lang="en-US" altLang="zh-CN" sz="1200" dirty="0" smtClean="0">
                <a:latin typeface="Arial Unicode MS" pitchFamily="34" charset="-122"/>
                <a:ea typeface="Arial Unicode MS" pitchFamily="34" charset="-122"/>
                <a:cs typeface="Arial Unicode MS" pitchFamily="34" charset="-122"/>
              </a:rPr>
              <a:t>Hoặc</a:t>
            </a:r>
            <a:endParaRPr lang="en-US" altLang="zh-CN" sz="1200" dirty="0">
              <a:latin typeface="Arial Unicode MS" pitchFamily="34" charset="-122"/>
              <a:ea typeface="Arial Unicode MS" pitchFamily="34" charset="-122"/>
              <a:cs typeface="Arial Unicode MS" pitchFamily="34" charset="-122"/>
            </a:endParaRPr>
          </a:p>
        </p:txBody>
      </p:sp>
      <p:sp>
        <p:nvSpPr>
          <p:cNvPr id="30" name="矩形 29"/>
          <p:cNvSpPr/>
          <p:nvPr/>
        </p:nvSpPr>
        <p:spPr>
          <a:xfrm>
            <a:off x="1341650" y="3017726"/>
            <a:ext cx="494046" cy="307777"/>
          </a:xfrm>
          <a:prstGeom prst="rect">
            <a:avLst/>
          </a:prstGeom>
        </p:spPr>
        <p:txBody>
          <a:bodyPr wrap="none">
            <a:spAutoFit/>
          </a:bodyPr>
          <a:lstStyle/>
          <a:p>
            <a:r>
              <a:rPr lang="en-US" altLang="zh-CN" sz="1400" dirty="0" err="1" smtClean="0">
                <a:latin typeface="Arial Unicode MS" pitchFamily="34" charset="-122"/>
                <a:ea typeface="Arial Unicode MS" pitchFamily="34" charset="-122"/>
                <a:cs typeface="Arial Unicode MS" pitchFamily="34" charset="-122"/>
              </a:rPr>
              <a:t>Pos</a:t>
            </a:r>
            <a:endParaRPr lang="en-US" altLang="zh-CN" sz="1400" dirty="0">
              <a:latin typeface="Arial Unicode MS" pitchFamily="34" charset="-122"/>
              <a:ea typeface="Arial Unicode MS" pitchFamily="34" charset="-122"/>
              <a:cs typeface="Arial Unicode MS" pitchFamily="34" charset="-122"/>
            </a:endParaRPr>
          </a:p>
        </p:txBody>
      </p:sp>
      <p:sp>
        <p:nvSpPr>
          <p:cNvPr id="33" name="矩形 32"/>
          <p:cNvSpPr/>
          <p:nvPr/>
        </p:nvSpPr>
        <p:spPr>
          <a:xfrm>
            <a:off x="4427984" y="3003798"/>
            <a:ext cx="564578"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NVR</a:t>
            </a:r>
            <a:endParaRPr lang="en-US" altLang="zh-CN" sz="1400" dirty="0">
              <a:latin typeface="Arial Unicode MS" pitchFamily="34" charset="-122"/>
              <a:ea typeface="Arial Unicode MS" pitchFamily="34" charset="-122"/>
              <a:cs typeface="Arial Unicode MS" pitchFamily="34" charset="-122"/>
            </a:endParaRPr>
          </a:p>
        </p:txBody>
      </p:sp>
      <p:sp>
        <p:nvSpPr>
          <p:cNvPr id="35" name="矩形 34"/>
          <p:cNvSpPr/>
          <p:nvPr/>
        </p:nvSpPr>
        <p:spPr>
          <a:xfrm>
            <a:off x="6156176" y="3017726"/>
            <a:ext cx="1141659" cy="307777"/>
          </a:xfrm>
          <a:prstGeom prst="rect">
            <a:avLst/>
          </a:prstGeom>
        </p:spPr>
        <p:txBody>
          <a:bodyPr wrap="none">
            <a:spAutoFit/>
          </a:bodyPr>
          <a:lstStyle/>
          <a:p>
            <a:r>
              <a:rPr lang="en-US" altLang="zh-CN" sz="1400" dirty="0" smtClean="0">
                <a:latin typeface="Arial Unicode MS" pitchFamily="34" charset="-122"/>
                <a:ea typeface="Arial Unicode MS" pitchFamily="34" charset="-122"/>
                <a:cs typeface="Arial Unicode MS" pitchFamily="34" charset="-122"/>
              </a:rPr>
              <a:t>DSS4004-R</a:t>
            </a:r>
            <a:endParaRPr lang="en-US" altLang="zh-CN" sz="1400" dirty="0">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4249559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Lớp dữ liệu POS</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3075" name="Picture 3" descr="C:\Users\26369\AppData\Local\Microsoft\Windows\Temporary Internet Files\Content.Outlook\LNX4WTTQ\pos实时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680862"/>
            <a:ext cx="5102305" cy="39622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000100" y="4786328"/>
            <a:ext cx="8280920" cy="276999"/>
          </a:xfrm>
          <a:prstGeom prst="rect">
            <a:avLst/>
          </a:prstGeom>
          <a:noFill/>
        </p:spPr>
        <p:txBody>
          <a:bodyPr wrap="square" rtlCol="0">
            <a:spAutoFit/>
          </a:bodyPr>
          <a:lstStyle/>
          <a:p>
            <a:pPr marL="171450" indent="-171450">
              <a:buFont typeface="Arial" pitchFamily="34" charset="0"/>
              <a:buChar char="•"/>
            </a:pPr>
            <a:r>
              <a:rPr lang="en-US" altLang="zh-CN" sz="1200" dirty="0" smtClean="0">
                <a:latin typeface="Arial Unicode MS" pitchFamily="34" charset="-122"/>
                <a:ea typeface="Arial Unicode MS" pitchFamily="34" charset="-122"/>
                <a:cs typeface="Arial Unicode MS" pitchFamily="34" charset="-122"/>
              </a:rPr>
              <a:t>Video thời gian thực cùng thông </a:t>
            </a:r>
            <a:r>
              <a:rPr lang="en-US" altLang="zh-CN" sz="1200" smtClean="0">
                <a:latin typeface="Arial Unicode MS" pitchFamily="34" charset="-122"/>
                <a:ea typeface="Arial Unicode MS" pitchFamily="34" charset="-122"/>
                <a:cs typeface="Arial Unicode MS" pitchFamily="34" charset="-122"/>
              </a:rPr>
              <a:t>tin </a:t>
            </a:r>
            <a:r>
              <a:rPr lang="en-US" altLang="zh-CN" sz="1200" smtClean="0">
                <a:latin typeface="Arial Unicode MS" pitchFamily="34" charset="-122"/>
                <a:ea typeface="Arial Unicode MS" pitchFamily="34" charset="-122"/>
                <a:cs typeface="Arial Unicode MS" pitchFamily="34" charset="-122"/>
              </a:rPr>
              <a:t>POS </a:t>
            </a:r>
            <a:r>
              <a:rPr lang="en-US" altLang="zh-CN" sz="1200" dirty="0" smtClean="0">
                <a:latin typeface="Arial Unicode MS" pitchFamily="34" charset="-122"/>
                <a:ea typeface="Arial Unicode MS" pitchFamily="34" charset="-122"/>
                <a:cs typeface="Arial Unicode MS" pitchFamily="34" charset="-122"/>
              </a:rPr>
              <a:t>được hiển thị đồng thời trong cửa </a:t>
            </a:r>
            <a:r>
              <a:rPr lang="en-US" altLang="zh-CN" sz="1200" smtClean="0">
                <a:latin typeface="Arial Unicode MS" pitchFamily="34" charset="-122"/>
                <a:ea typeface="Arial Unicode MS" pitchFamily="34" charset="-122"/>
                <a:cs typeface="Arial Unicode MS" pitchFamily="34" charset="-122"/>
              </a:rPr>
              <a:t>sổ  khi xem </a:t>
            </a:r>
            <a:r>
              <a:rPr lang="en-US" altLang="zh-CN" sz="1200" dirty="0" smtClean="0">
                <a:latin typeface="Arial Unicode MS" pitchFamily="34" charset="-122"/>
                <a:ea typeface="Arial Unicode MS" pitchFamily="34" charset="-122"/>
                <a:cs typeface="Arial Unicode MS" pitchFamily="34" charset="-122"/>
              </a:rPr>
              <a:t>lại</a:t>
            </a:r>
            <a:endParaRPr lang="zh-CN" altLang="en-US" sz="1200" dirty="0">
              <a:latin typeface="Arial Unicode MS" pitchFamily="34" charset="-122"/>
              <a:ea typeface="Arial Unicode MS" pitchFamily="34" charset="-122"/>
              <a:cs typeface="Arial Unicode MS" pitchFamily="34" charset="-122"/>
            </a:endParaRPr>
          </a:p>
        </p:txBody>
      </p:sp>
      <p:cxnSp>
        <p:nvCxnSpPr>
          <p:cNvPr id="6" name="肘形连接符 5"/>
          <p:cNvCxnSpPr/>
          <p:nvPr/>
        </p:nvCxnSpPr>
        <p:spPr>
          <a:xfrm rot="10800000" flipV="1">
            <a:off x="683568" y="1851669"/>
            <a:ext cx="2232248" cy="292903"/>
          </a:xfrm>
          <a:prstGeom prst="bentConnector3">
            <a:avLst>
              <a:gd name="adj1" fmla="val 100713"/>
            </a:avLst>
          </a:prstGeom>
          <a:ln>
            <a:tailEnd type="oval"/>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77765" y="2169501"/>
            <a:ext cx="1325883" cy="978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77765" y="2169501"/>
            <a:ext cx="1368152" cy="923330"/>
          </a:xfrm>
          <a:prstGeom prst="rect">
            <a:avLst/>
          </a:prstGeom>
          <a:noFill/>
        </p:spPr>
        <p:txBody>
          <a:bodyPr wrap="square" rtlCol="0">
            <a:spAutoFit/>
          </a:bodyPr>
          <a:lstStyle/>
          <a:p>
            <a:pPr algn="ctr"/>
            <a:r>
              <a:rPr lang="en-US" altLang="zh-CN" b="1" dirty="0" smtClean="0">
                <a:solidFill>
                  <a:schemeClr val="bg1"/>
                </a:solidFill>
                <a:latin typeface="Arial Unicode MS" pitchFamily="34" charset="-122"/>
                <a:ea typeface="Arial Unicode MS" pitchFamily="34" charset="-122"/>
                <a:cs typeface="Arial Unicode MS" pitchFamily="34" charset="-122"/>
              </a:rPr>
              <a:t>Video </a:t>
            </a:r>
          </a:p>
          <a:p>
            <a:pPr algn="ctr"/>
            <a:r>
              <a:rPr lang="en-US" altLang="zh-CN" b="1" smtClean="0">
                <a:solidFill>
                  <a:schemeClr val="bg1"/>
                </a:solidFill>
                <a:latin typeface="Arial Unicode MS" pitchFamily="34" charset="-122"/>
                <a:ea typeface="Arial Unicode MS" pitchFamily="34" charset="-122"/>
                <a:cs typeface="Arial Unicode MS" pitchFamily="34" charset="-122"/>
              </a:rPr>
              <a:t>thời gian thực</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sp>
        <p:nvSpPr>
          <p:cNvPr id="22" name="圆角矩形 21"/>
          <p:cNvSpPr/>
          <p:nvPr/>
        </p:nvSpPr>
        <p:spPr>
          <a:xfrm>
            <a:off x="7295284" y="2241151"/>
            <a:ext cx="1316387" cy="7626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7295285" y="2261644"/>
            <a:ext cx="1316386" cy="646331"/>
          </a:xfrm>
          <a:prstGeom prst="rect">
            <a:avLst/>
          </a:prstGeom>
          <a:noFill/>
        </p:spPr>
        <p:txBody>
          <a:bodyPr wrap="none" rtlCol="0">
            <a:spAutoFit/>
          </a:bodyPr>
          <a:lstStyle/>
          <a:p>
            <a:pPr algn="ctr"/>
            <a:r>
              <a:rPr lang="en-US" altLang="zh-CN" b="1" dirty="0" smtClean="0">
                <a:solidFill>
                  <a:schemeClr val="bg1"/>
                </a:solidFill>
                <a:latin typeface="Arial Unicode MS" pitchFamily="34" charset="-122"/>
                <a:ea typeface="Arial Unicode MS" pitchFamily="34" charset="-122"/>
                <a:cs typeface="Arial Unicode MS" pitchFamily="34" charset="-122"/>
              </a:rPr>
              <a:t>Thông tin</a:t>
            </a:r>
          </a:p>
          <a:p>
            <a:pPr algn="ctr"/>
            <a:r>
              <a:rPr lang="en-US" altLang="zh-CN" b="1" dirty="0" smtClean="0">
                <a:solidFill>
                  <a:schemeClr val="bg1"/>
                </a:solidFill>
                <a:latin typeface="Arial Unicode MS" pitchFamily="34" charset="-122"/>
                <a:ea typeface="Arial Unicode MS" pitchFamily="34" charset="-122"/>
                <a:cs typeface="Arial Unicode MS" pitchFamily="34" charset="-122"/>
              </a:rPr>
              <a:t>POS</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cxnSp>
        <p:nvCxnSpPr>
          <p:cNvPr id="18" name="肘形连接符 17"/>
          <p:cNvCxnSpPr>
            <a:stCxn id="22" idx="0"/>
          </p:cNvCxnSpPr>
          <p:nvPr/>
        </p:nvCxnSpPr>
        <p:spPr>
          <a:xfrm rot="16200000" flipV="1">
            <a:off x="6465261" y="752934"/>
            <a:ext cx="243030" cy="2733404"/>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2275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a:solidFill>
                  <a:srgbClr val="FF0000"/>
                </a:solidFill>
                <a:latin typeface="Arial" panose="020B0604020202020204" pitchFamily="34" charset="0"/>
                <a:ea typeface="微软雅黑" panose="020B0503020204020204" pitchFamily="34" charset="-122"/>
                <a:cs typeface="Arial" panose="020B0604020202020204" pitchFamily="34" charset="0"/>
              </a:rPr>
              <a:t>POS </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tìm kiếm và xem lại</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
          <p:cNvSpPr txBox="1"/>
          <p:nvPr/>
        </p:nvSpPr>
        <p:spPr>
          <a:xfrm>
            <a:off x="35496" y="1482338"/>
            <a:ext cx="2428870" cy="369332"/>
          </a:xfrm>
          <a:prstGeom prst="rect">
            <a:avLst/>
          </a:prstGeom>
          <a:noFill/>
        </p:spPr>
        <p:txBody>
          <a:bodyPr wrap="none" rtlCol="0">
            <a:spAutoFit/>
          </a:bodyPr>
          <a:lstStyle/>
          <a:p>
            <a:r>
              <a:rPr lang="en-US" altLang="zh-CN" b="1" dirty="0" smtClean="0">
                <a:solidFill>
                  <a:srgbClr val="FF0000"/>
                </a:solidFill>
                <a:latin typeface="Arial Unicode MS" pitchFamily="34" charset="-122"/>
                <a:ea typeface="Arial Unicode MS" pitchFamily="34" charset="-122"/>
                <a:cs typeface="Arial Unicode MS" pitchFamily="34" charset="-122"/>
              </a:rPr>
              <a:t> </a:t>
            </a:r>
            <a:r>
              <a:rPr lang="en-US" altLang="zh-CN" b="1" dirty="0" smtClean="0">
                <a:solidFill>
                  <a:schemeClr val="bg1"/>
                </a:solidFill>
                <a:latin typeface="Arial Unicode MS" pitchFamily="34" charset="-122"/>
                <a:ea typeface="Arial Unicode MS" pitchFamily="34" charset="-122"/>
                <a:cs typeface="Arial Unicode MS" pitchFamily="34" charset="-122"/>
              </a:rPr>
              <a:t>Search and Playback</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pic>
        <p:nvPicPr>
          <p:cNvPr id="4098" name="Picture 2" descr="C:\Users\26369\AppData\Local\Microsoft\Windows\Temporary Internet Files\Content.Outlook\LNX4WTTQ\pos搜索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9712" y="699542"/>
            <a:ext cx="5019354" cy="376451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圆角矩形 10"/>
          <p:cNvSpPr/>
          <p:nvPr/>
        </p:nvSpPr>
        <p:spPr>
          <a:xfrm>
            <a:off x="7089382" y="2241151"/>
            <a:ext cx="172819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7089382" y="2325306"/>
            <a:ext cx="1754776" cy="369332"/>
          </a:xfrm>
          <a:prstGeom prst="rect">
            <a:avLst/>
          </a:prstGeom>
          <a:noFill/>
        </p:spPr>
        <p:txBody>
          <a:bodyPr wrap="none" rtlCol="0">
            <a:spAutoFit/>
          </a:bodyPr>
          <a:lstStyle/>
          <a:p>
            <a:r>
              <a:rPr lang="en-US" altLang="zh-CN" b="1" dirty="0" smtClean="0">
                <a:solidFill>
                  <a:schemeClr val="bg1"/>
                </a:solidFill>
                <a:latin typeface="Arial Unicode MS" pitchFamily="34" charset="-122"/>
                <a:ea typeface="Arial Unicode MS" pitchFamily="34" charset="-122"/>
                <a:cs typeface="Arial Unicode MS" pitchFamily="34" charset="-122"/>
              </a:rPr>
              <a:t>Video xem lại</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sp>
        <p:nvSpPr>
          <p:cNvPr id="12" name="TextBox 11"/>
          <p:cNvSpPr txBox="1"/>
          <p:nvPr/>
        </p:nvSpPr>
        <p:spPr>
          <a:xfrm>
            <a:off x="35496" y="2203427"/>
            <a:ext cx="1774845" cy="369332"/>
          </a:xfrm>
          <a:prstGeom prst="rect">
            <a:avLst/>
          </a:prstGeom>
          <a:noFill/>
        </p:spPr>
        <p:txBody>
          <a:bodyPr wrap="none" rtlCol="0">
            <a:spAutoFit/>
          </a:bodyPr>
          <a:lstStyle/>
          <a:p>
            <a:r>
              <a:rPr lang="en-US" altLang="zh-CN" b="1" dirty="0" smtClean="0">
                <a:solidFill>
                  <a:schemeClr val="bg1"/>
                </a:solidFill>
                <a:latin typeface="Arial Unicode MS" pitchFamily="34" charset="-122"/>
                <a:ea typeface="Arial Unicode MS" pitchFamily="34" charset="-122"/>
                <a:cs typeface="Arial Unicode MS" pitchFamily="34" charset="-122"/>
              </a:rPr>
              <a:t>Video Playback</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sp>
        <p:nvSpPr>
          <p:cNvPr id="13" name="圆角矩形 12"/>
          <p:cNvSpPr/>
          <p:nvPr/>
        </p:nvSpPr>
        <p:spPr>
          <a:xfrm>
            <a:off x="251520" y="2355726"/>
            <a:ext cx="144016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13407" y="2437125"/>
            <a:ext cx="1316386" cy="646331"/>
          </a:xfrm>
          <a:prstGeom prst="rect">
            <a:avLst/>
          </a:prstGeom>
          <a:noFill/>
        </p:spPr>
        <p:txBody>
          <a:bodyPr wrap="none" rtlCol="0">
            <a:spAutoFit/>
          </a:bodyPr>
          <a:lstStyle/>
          <a:p>
            <a:pPr algn="ctr"/>
            <a:r>
              <a:rPr lang="en-US" altLang="zh-CN" b="1" dirty="0" smtClean="0">
                <a:solidFill>
                  <a:schemeClr val="bg1"/>
                </a:solidFill>
                <a:latin typeface="Arial Unicode MS" pitchFamily="34" charset="-122"/>
                <a:ea typeface="Arial Unicode MS" pitchFamily="34" charset="-122"/>
                <a:cs typeface="Arial Unicode MS" pitchFamily="34" charset="-122"/>
              </a:rPr>
              <a:t>Thông tin</a:t>
            </a:r>
          </a:p>
          <a:p>
            <a:pPr algn="ctr"/>
            <a:r>
              <a:rPr lang="en-US" altLang="zh-CN" b="1" dirty="0" smtClean="0">
                <a:solidFill>
                  <a:schemeClr val="bg1"/>
                </a:solidFill>
                <a:latin typeface="Arial Unicode MS" pitchFamily="34" charset="-122"/>
                <a:ea typeface="Arial Unicode MS" pitchFamily="34" charset="-122"/>
                <a:cs typeface="Arial Unicode MS" pitchFamily="34" charset="-122"/>
              </a:rPr>
              <a:t>POS</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cxnSp>
        <p:nvCxnSpPr>
          <p:cNvPr id="9" name="肘形连接符 8"/>
          <p:cNvCxnSpPr/>
          <p:nvPr/>
        </p:nvCxnSpPr>
        <p:spPr>
          <a:xfrm flipV="1">
            <a:off x="922918" y="2067694"/>
            <a:ext cx="1920890" cy="257612"/>
          </a:xfrm>
          <a:prstGeom prst="bentConnector3">
            <a:avLst>
              <a:gd name="adj1" fmla="val -248"/>
            </a:avLst>
          </a:prstGeom>
          <a:ln>
            <a:tailEnd type="oval"/>
          </a:ln>
        </p:spPr>
        <p:style>
          <a:lnRef idx="1">
            <a:schemeClr val="accent1"/>
          </a:lnRef>
          <a:fillRef idx="0">
            <a:schemeClr val="accent1"/>
          </a:fillRef>
          <a:effectRef idx="0">
            <a:schemeClr val="accent1"/>
          </a:effectRef>
          <a:fontRef idx="minor">
            <a:schemeClr val="tx1"/>
          </a:fontRef>
        </p:style>
      </p:cxnSp>
      <p:cxnSp>
        <p:nvCxnSpPr>
          <p:cNvPr id="16" name="肘形连接符 15"/>
          <p:cNvCxnSpPr>
            <a:stCxn id="11" idx="0"/>
          </p:cNvCxnSpPr>
          <p:nvPr/>
        </p:nvCxnSpPr>
        <p:spPr>
          <a:xfrm rot="16200000" flipV="1">
            <a:off x="6572055" y="859728"/>
            <a:ext cx="245465" cy="2517382"/>
          </a:xfrm>
          <a:prstGeom prst="bentConnector2">
            <a:avLst/>
          </a:prstGeom>
          <a:ln>
            <a:tail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7356" y="4643452"/>
            <a:ext cx="5288627" cy="276999"/>
          </a:xfrm>
          <a:prstGeom prst="rect">
            <a:avLst/>
          </a:prstGeom>
          <a:noFill/>
        </p:spPr>
        <p:txBody>
          <a:bodyPr wrap="none" rtlCol="0">
            <a:spAutoFit/>
          </a:bodyPr>
          <a:lstStyle/>
          <a:p>
            <a:pPr marL="171450" indent="-171450">
              <a:buFont typeface="Arial" pitchFamily="34" charset="0"/>
              <a:buChar char="•"/>
            </a:pPr>
            <a:r>
              <a:rPr lang="en-US" altLang="zh-CN" sz="1200" dirty="0" smtClean="0">
                <a:latin typeface="Arial Unicode MS" pitchFamily="34" charset="-122"/>
                <a:ea typeface="Arial Unicode MS" pitchFamily="34" charset="-122"/>
                <a:cs typeface="Arial Unicode MS" pitchFamily="34" charset="-122"/>
              </a:rPr>
              <a:t>Tìm kiếm từ </a:t>
            </a:r>
            <a:r>
              <a:rPr lang="en-US" altLang="zh-CN" sz="1200" smtClean="0">
                <a:latin typeface="Arial Unicode MS" pitchFamily="34" charset="-122"/>
                <a:ea typeface="Arial Unicode MS" pitchFamily="34" charset="-122"/>
                <a:cs typeface="Arial Unicode MS" pitchFamily="34" charset="-122"/>
              </a:rPr>
              <a:t>khóa : </a:t>
            </a:r>
            <a:r>
              <a:rPr lang="en-US" altLang="zh-CN" sz="1200" dirty="0" smtClean="0">
                <a:latin typeface="Arial Unicode MS" pitchFamily="34" charset="-122"/>
                <a:ea typeface="Arial Unicode MS" pitchFamily="34" charset="-122"/>
                <a:cs typeface="Arial Unicode MS" pitchFamily="34" charset="-122"/>
              </a:rPr>
              <a:t>thời gian</a:t>
            </a:r>
            <a:r>
              <a:rPr lang="en-US" altLang="zh-CN" sz="1200" smtClean="0">
                <a:latin typeface="Arial Unicode MS" pitchFamily="34" charset="-122"/>
                <a:ea typeface="Arial Unicode MS" pitchFamily="34" charset="-122"/>
                <a:cs typeface="Arial Unicode MS" pitchFamily="34" charset="-122"/>
              </a:rPr>
              <a:t>, số hóa đơn… để tìm kiếm video cần xem lại</a:t>
            </a:r>
            <a:endParaRPr lang="zh-CN" altLang="en-US" sz="1200" dirty="0">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1188106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4517083" y="3651870"/>
            <a:ext cx="1" cy="22970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1" descr="C:\Users\26369\AppData\Local\Temp\Rar$DIa0.826\正视图.1.jpg"/>
          <p:cNvPicPr>
            <a:picLocks noChangeAspect="1" noChangeArrowheads="1"/>
          </p:cNvPicPr>
          <p:nvPr/>
        </p:nvPicPr>
        <p:blipFill>
          <a:blip r:embed="rId2" cstate="print"/>
          <a:srcRect/>
          <a:stretch>
            <a:fillRect/>
          </a:stretch>
        </p:blipFill>
        <p:spPr bwMode="auto">
          <a:xfrm>
            <a:off x="4033222" y="2787774"/>
            <a:ext cx="1000132" cy="815879"/>
          </a:xfrm>
          <a:prstGeom prst="rect">
            <a:avLst/>
          </a:prstGeom>
          <a:noFill/>
        </p:spPr>
      </p:pic>
      <p:pic>
        <p:nvPicPr>
          <p:cNvPr id="38" name="Picture 2" descr="嵌入式并口数据采集器 NE-NP60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0249" y="3363838"/>
            <a:ext cx="415687" cy="4156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标题 1"/>
          <p:cNvSpPr txBox="1">
            <a:spLocks/>
          </p:cNvSpPr>
          <p:nvPr/>
        </p:nvSpPr>
        <p:spPr>
          <a:xfrm>
            <a:off x="366031"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Tích hợp POS</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4"/>
          <a:stretch>
            <a:fillRect/>
          </a:stretch>
        </p:blipFill>
        <p:spPr>
          <a:xfrm>
            <a:off x="428597" y="714362"/>
            <a:ext cx="1916366" cy="1260000"/>
          </a:xfrm>
          <a:prstGeom prst="rect">
            <a:avLst/>
          </a:prstGeom>
        </p:spPr>
      </p:pic>
      <p:sp>
        <p:nvSpPr>
          <p:cNvPr id="7" name="TextBox 6"/>
          <p:cNvSpPr txBox="1"/>
          <p:nvPr/>
        </p:nvSpPr>
        <p:spPr>
          <a:xfrm>
            <a:off x="4998621" y="3025457"/>
            <a:ext cx="1002139"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DSS4004-R</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4810" y="2857502"/>
            <a:ext cx="549591" cy="1470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矩形 21"/>
          <p:cNvSpPr/>
          <p:nvPr/>
        </p:nvSpPr>
        <p:spPr>
          <a:xfrm>
            <a:off x="2928926" y="1071552"/>
            <a:ext cx="3071834" cy="1785950"/>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descr="C:\Users\26369\Desktop\u=3312518304,834276269&amp;fm=21&amp;gp=0.jpg"/>
          <p:cNvPicPr>
            <a:picLocks noChangeAspect="1" noChangeArrowheads="1"/>
          </p:cNvPicPr>
          <p:nvPr/>
        </p:nvPicPr>
        <p:blipFill>
          <a:blip r:embed="rId7"/>
          <a:srcRect/>
          <a:stretch>
            <a:fillRect/>
          </a:stretch>
        </p:blipFill>
        <p:spPr bwMode="auto">
          <a:xfrm>
            <a:off x="428596" y="2928940"/>
            <a:ext cx="1895727" cy="1260000"/>
          </a:xfrm>
          <a:prstGeom prst="rect">
            <a:avLst/>
          </a:prstGeom>
          <a:noFill/>
        </p:spPr>
      </p:pic>
      <p:pic>
        <p:nvPicPr>
          <p:cNvPr id="2054" name="Picture 6" descr="C:\Users\26369\Desktop\u=3796537989,1953931135&amp;fm=21&amp;gp=0.jpg"/>
          <p:cNvPicPr>
            <a:picLocks noChangeAspect="1" noChangeArrowheads="1"/>
          </p:cNvPicPr>
          <p:nvPr/>
        </p:nvPicPr>
        <p:blipFill>
          <a:blip r:embed="rId8"/>
          <a:srcRect/>
          <a:stretch>
            <a:fillRect/>
          </a:stretch>
        </p:blipFill>
        <p:spPr bwMode="auto">
          <a:xfrm>
            <a:off x="6645147" y="3000378"/>
            <a:ext cx="1998819" cy="1260000"/>
          </a:xfrm>
          <a:prstGeom prst="rect">
            <a:avLst/>
          </a:prstGeom>
          <a:noFill/>
        </p:spPr>
      </p:pic>
      <p:sp>
        <p:nvSpPr>
          <p:cNvPr id="28" name="矩形 27"/>
          <p:cNvSpPr/>
          <p:nvPr/>
        </p:nvSpPr>
        <p:spPr>
          <a:xfrm>
            <a:off x="3830534" y="1000114"/>
            <a:ext cx="2098788" cy="171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900" dirty="0" smtClean="0">
                <a:ln>
                  <a:solidFill>
                    <a:schemeClr val="tx1"/>
                  </a:solidFill>
                </a:ln>
                <a:solidFill>
                  <a:srgbClr val="FFFF00"/>
                </a:solidFill>
                <a:latin typeface="Courier New" panose="02070309020205020404" pitchFamily="49" charset="0"/>
                <a:cs typeface="Courier New" panose="02070309020205020404" pitchFamily="49" charset="0"/>
              </a:rPr>
              <a:t>Store: A</a:t>
            </a: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Operator: Emily</a:t>
            </a:r>
          </a:p>
          <a:p>
            <a:endPar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endParaRP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Item : XX</a:t>
            </a: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      XXX</a:t>
            </a: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      XX</a:t>
            </a:r>
            <a:endParaRPr lang="en-US" altLang="zh-CN" sz="900" dirty="0">
              <a:ln>
                <a:solidFill>
                  <a:schemeClr val="tx1"/>
                </a:solidFill>
              </a:ln>
              <a:solidFill>
                <a:schemeClr val="bg1"/>
              </a:solidFill>
              <a:latin typeface="Courier New" panose="02070309020205020404" pitchFamily="49" charset="0"/>
              <a:cs typeface="Courier New" panose="02070309020205020404" pitchFamily="49" charset="0"/>
            </a:endParaRP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Price: $12.93</a:t>
            </a:r>
          </a:p>
          <a:p>
            <a:r>
              <a:rPr lang="en-US" altLang="zh-CN" sz="900" dirty="0" smtClean="0">
                <a:ln>
                  <a:solidFill>
                    <a:schemeClr val="tx1"/>
                  </a:solidFill>
                </a:ln>
                <a:solidFill>
                  <a:schemeClr val="bg1"/>
                </a:solidFill>
                <a:latin typeface="Courier New" panose="02070309020205020404" pitchFamily="49" charset="0"/>
                <a:cs typeface="Courier New" panose="02070309020205020404" pitchFamily="49" charset="0"/>
              </a:rPr>
              <a:t>Date : 2015-01-01</a:t>
            </a:r>
          </a:p>
        </p:txBody>
      </p:sp>
      <p:sp>
        <p:nvSpPr>
          <p:cNvPr id="29" name="TextBox 28"/>
          <p:cNvSpPr txBox="1"/>
          <p:nvPr/>
        </p:nvSpPr>
        <p:spPr>
          <a:xfrm>
            <a:off x="214283" y="2071684"/>
            <a:ext cx="2143140" cy="461665"/>
          </a:xfrm>
          <a:prstGeom prst="rect">
            <a:avLst/>
          </a:prstGeom>
          <a:noFill/>
        </p:spPr>
        <p:txBody>
          <a:bodyPr wrap="square" rtlCol="0">
            <a:spAutoFit/>
          </a:bodyPr>
          <a:lstStyle/>
          <a:p>
            <a:pPr algn="ctr">
              <a:buFont typeface="Arial"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Mỗi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giao dịch được lưu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trữ với video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đính kèm</a:t>
            </a:r>
            <a:endParaRPr lang="zh-CN" altLang="en-US"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30" name="TextBox 29"/>
          <p:cNvSpPr txBox="1"/>
          <p:nvPr/>
        </p:nvSpPr>
        <p:spPr>
          <a:xfrm>
            <a:off x="71406" y="4286262"/>
            <a:ext cx="2746265" cy="646331"/>
          </a:xfrm>
          <a:prstGeom prst="rect">
            <a:avLst/>
          </a:prstGeom>
          <a:noFill/>
        </p:spPr>
        <p:txBody>
          <a:bodyPr wrap="none" rtlCol="0">
            <a:spAutoFit/>
          </a:bodyPr>
          <a:lstStyle/>
          <a:p>
            <a:pPr algn="ctr">
              <a:buFont typeface="Arial" pitchFamily="34" charset="0"/>
              <a:buChar char="•"/>
            </a:pPr>
            <a:r>
              <a:rPr lang="en-US" altLang="zh-CN" sz="1200" dirty="0" smtClean="0">
                <a:solidFill>
                  <a:srgbClr val="C00000"/>
                </a:solidFill>
                <a:latin typeface="Arial" pitchFamily="34" charset="0"/>
                <a:cs typeface="Arial" pitchFamily="34" charset="0"/>
              </a:rPr>
              <a:t>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Dữ liệu giao dịch cùng video đính</a:t>
            </a:r>
          </a:p>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kèm có thể giải thích rõ tại sao giao </a:t>
            </a:r>
          </a:p>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dịch bị hủy</a:t>
            </a:r>
          </a:p>
        </p:txBody>
      </p:sp>
      <p:sp>
        <p:nvSpPr>
          <p:cNvPr id="31" name="TextBox 30"/>
          <p:cNvSpPr txBox="1"/>
          <p:nvPr/>
        </p:nvSpPr>
        <p:spPr>
          <a:xfrm>
            <a:off x="6215075" y="2071684"/>
            <a:ext cx="2928926" cy="830997"/>
          </a:xfrm>
          <a:prstGeom prst="rect">
            <a:avLst/>
          </a:prstGeom>
          <a:noFill/>
        </p:spPr>
        <p:txBody>
          <a:bodyPr wrap="square" rtlCol="0">
            <a:spAutoFit/>
          </a:bodyPr>
          <a:lstStyle/>
          <a:p>
            <a:pPr algn="ct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Khi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khách hàng yêu cầu thay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đổi sản phẩm, video cùng dữ liệu giao dịch sẽ hạn chế những tranh chấp</a:t>
            </a:r>
            <a:endParaRPr lang="zh-CN" altLang="en-US"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a:buFont typeface="Arial" pitchFamily="34" charset="0"/>
              <a:buChar char="•"/>
            </a:pPr>
            <a:endPar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pic>
        <p:nvPicPr>
          <p:cNvPr id="2056" name="Picture 8" descr="http://img1.imgtn.bdimg.com/it/u=1060067628,2086222129&amp;fm=21&amp;gp=0.jpg"/>
          <p:cNvPicPr>
            <a:picLocks noChangeAspect="1" noChangeArrowheads="1"/>
          </p:cNvPicPr>
          <p:nvPr/>
        </p:nvPicPr>
        <p:blipFill>
          <a:blip r:embed="rId9"/>
          <a:srcRect/>
          <a:stretch>
            <a:fillRect/>
          </a:stretch>
        </p:blipFill>
        <p:spPr bwMode="auto">
          <a:xfrm>
            <a:off x="6643702" y="714362"/>
            <a:ext cx="1980000" cy="1206648"/>
          </a:xfrm>
          <a:prstGeom prst="rect">
            <a:avLst/>
          </a:prstGeom>
          <a:noFill/>
        </p:spPr>
      </p:pic>
      <p:sp>
        <p:nvSpPr>
          <p:cNvPr id="33" name="TextBox 32"/>
          <p:cNvSpPr txBox="1"/>
          <p:nvPr/>
        </p:nvSpPr>
        <p:spPr>
          <a:xfrm>
            <a:off x="6215074" y="4357700"/>
            <a:ext cx="2999539" cy="646331"/>
          </a:xfrm>
          <a:prstGeom prst="rect">
            <a:avLst/>
          </a:prstGeom>
          <a:noFill/>
        </p:spPr>
        <p:txBody>
          <a:bodyPr wrap="none" rtlCol="0">
            <a:spAutoFit/>
          </a:bodyPr>
          <a:lstStyle/>
          <a:p>
            <a:pPr algn="ctr">
              <a:buFont typeface="Arial" pitchFamily="34" charset="0"/>
              <a:buChar char="•"/>
            </a:pP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Thông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báo sẽ được gửi tới quản lý khi </a:t>
            </a:r>
          </a:p>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ị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ăn bớt</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mất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lợi nhuận từ việc gian</a:t>
            </a:r>
          </a:p>
          <a:p>
            <a:pPr algn="ct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lận của nhân viên</a:t>
            </a:r>
          </a:p>
        </p:txBody>
      </p:sp>
      <p:pic>
        <p:nvPicPr>
          <p:cNvPr id="35" name="Picture 1" descr="C:\Users\26369\Desktop\u=3458394888,1623676307&amp;fm=21&amp;gp=0.jpg"/>
          <p:cNvPicPr>
            <a:picLocks noChangeAspect="1" noChangeArrowheads="1"/>
          </p:cNvPicPr>
          <p:nvPr/>
        </p:nvPicPr>
        <p:blipFill>
          <a:blip r:embed="rId10"/>
          <a:srcRect/>
          <a:stretch>
            <a:fillRect/>
          </a:stretch>
        </p:blipFill>
        <p:spPr bwMode="auto">
          <a:xfrm>
            <a:off x="2707545" y="3075806"/>
            <a:ext cx="761998" cy="761998"/>
          </a:xfrm>
          <a:prstGeom prst="rect">
            <a:avLst/>
          </a:prstGeom>
          <a:noFill/>
        </p:spPr>
      </p:pic>
      <p:pic>
        <p:nvPicPr>
          <p:cNvPr id="36" name="Picture 10"/>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214810" y="3795886"/>
            <a:ext cx="604546" cy="433868"/>
          </a:xfrm>
          <a:prstGeom prst="rect">
            <a:avLst/>
          </a:prstGeom>
          <a:noFill/>
          <a:ln w="9525">
            <a:noFill/>
            <a:miter lim="800000"/>
            <a:headEnd/>
            <a:tailEnd/>
          </a:ln>
        </p:spPr>
      </p:pic>
      <p:cxnSp>
        <p:nvCxnSpPr>
          <p:cNvPr id="40" name="直接连接符 39"/>
          <p:cNvCxnSpPr>
            <a:stCxn id="36" idx="1"/>
          </p:cNvCxnSpPr>
          <p:nvPr/>
        </p:nvCxnSpPr>
        <p:spPr>
          <a:xfrm rot="10800000">
            <a:off x="3643306" y="4010200"/>
            <a:ext cx="571504" cy="2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3312356" y="3569112"/>
            <a:ext cx="267893"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a:blip r:embed="rId12" cstate="print"/>
          <a:srcRect/>
          <a:stretch>
            <a:fillRect/>
          </a:stretch>
        </p:blipFill>
        <p:spPr bwMode="auto">
          <a:xfrm rot="20143503">
            <a:off x="1814880" y="697309"/>
            <a:ext cx="673558" cy="285752"/>
          </a:xfrm>
          <a:prstGeom prst="rect">
            <a:avLst/>
          </a:prstGeom>
          <a:noFill/>
          <a:ln w="9525">
            <a:noFill/>
            <a:miter lim="800000"/>
            <a:headEnd/>
            <a:tailEnd/>
          </a:ln>
          <a:effectLst/>
        </p:spPr>
      </p:pic>
      <p:pic>
        <p:nvPicPr>
          <p:cNvPr id="47" name="Picture 2"/>
          <p:cNvPicPr>
            <a:picLocks noChangeAspect="1" noChangeArrowheads="1"/>
          </p:cNvPicPr>
          <p:nvPr/>
        </p:nvPicPr>
        <p:blipFill>
          <a:blip r:embed="rId12" cstate="print"/>
          <a:srcRect/>
          <a:stretch>
            <a:fillRect/>
          </a:stretch>
        </p:blipFill>
        <p:spPr bwMode="auto">
          <a:xfrm rot="20143503">
            <a:off x="1743443" y="2983324"/>
            <a:ext cx="673558" cy="285752"/>
          </a:xfrm>
          <a:prstGeom prst="rect">
            <a:avLst/>
          </a:prstGeom>
          <a:noFill/>
          <a:ln w="9525">
            <a:noFill/>
            <a:miter lim="800000"/>
            <a:headEnd/>
            <a:tailEnd/>
          </a:ln>
          <a:effectLst/>
        </p:spPr>
      </p:pic>
      <p:pic>
        <p:nvPicPr>
          <p:cNvPr id="48" name="Picture 2"/>
          <p:cNvPicPr>
            <a:picLocks noChangeAspect="1" noChangeArrowheads="1"/>
          </p:cNvPicPr>
          <p:nvPr/>
        </p:nvPicPr>
        <p:blipFill>
          <a:blip r:embed="rId12" cstate="print"/>
          <a:srcRect/>
          <a:stretch>
            <a:fillRect/>
          </a:stretch>
        </p:blipFill>
        <p:spPr bwMode="auto">
          <a:xfrm rot="13109257">
            <a:off x="6588014" y="821477"/>
            <a:ext cx="673558" cy="285752"/>
          </a:xfrm>
          <a:prstGeom prst="rect">
            <a:avLst/>
          </a:prstGeom>
          <a:noFill/>
          <a:ln w="9525">
            <a:noFill/>
            <a:miter lim="800000"/>
            <a:headEnd/>
            <a:tailEnd/>
          </a:ln>
          <a:effectLst/>
        </p:spPr>
      </p:pic>
      <p:pic>
        <p:nvPicPr>
          <p:cNvPr id="49" name="Picture 2"/>
          <p:cNvPicPr>
            <a:picLocks noChangeAspect="1" noChangeArrowheads="1"/>
          </p:cNvPicPr>
          <p:nvPr/>
        </p:nvPicPr>
        <p:blipFill>
          <a:blip r:embed="rId12" cstate="print"/>
          <a:srcRect/>
          <a:stretch>
            <a:fillRect/>
          </a:stretch>
        </p:blipFill>
        <p:spPr bwMode="auto">
          <a:xfrm rot="13327602">
            <a:off x="6509660" y="3046494"/>
            <a:ext cx="673558" cy="285752"/>
          </a:xfrm>
          <a:prstGeom prst="rect">
            <a:avLst/>
          </a:prstGeom>
          <a:noFill/>
          <a:ln w="9525">
            <a:noFill/>
            <a:miter lim="800000"/>
            <a:headEnd/>
            <a:tailEnd/>
          </a:ln>
          <a:effectLst/>
        </p:spPr>
      </p:pic>
      <p:cxnSp>
        <p:nvCxnSpPr>
          <p:cNvPr id="51" name="肘形连接符 50"/>
          <p:cNvCxnSpPr>
            <a:stCxn id="46" idx="3"/>
            <a:endCxn id="36" idx="1"/>
          </p:cNvCxnSpPr>
          <p:nvPr/>
        </p:nvCxnSpPr>
        <p:spPr>
          <a:xfrm>
            <a:off x="2458661" y="701730"/>
            <a:ext cx="1756149" cy="3311090"/>
          </a:xfrm>
          <a:prstGeom prst="bentConnector3">
            <a:avLst>
              <a:gd name="adj1" fmla="val 17602"/>
            </a:avLst>
          </a:prstGeom>
        </p:spPr>
        <p:style>
          <a:lnRef idx="1">
            <a:schemeClr val="accent1"/>
          </a:lnRef>
          <a:fillRef idx="0">
            <a:schemeClr val="accent1"/>
          </a:fillRef>
          <a:effectRef idx="0">
            <a:schemeClr val="accent1"/>
          </a:effectRef>
          <a:fontRef idx="minor">
            <a:schemeClr val="tx1"/>
          </a:fontRef>
        </p:style>
      </p:cxnSp>
      <p:cxnSp>
        <p:nvCxnSpPr>
          <p:cNvPr id="55" name="肘形连接符 54"/>
          <p:cNvCxnSpPr>
            <a:stCxn id="47" idx="3"/>
          </p:cNvCxnSpPr>
          <p:nvPr/>
        </p:nvCxnSpPr>
        <p:spPr>
          <a:xfrm>
            <a:off x="2387224" y="2987745"/>
            <a:ext cx="1970462" cy="1155641"/>
          </a:xfrm>
          <a:prstGeom prst="bentConnector3">
            <a:avLst>
              <a:gd name="adj1" fmla="val 12228"/>
            </a:avLst>
          </a:prstGeom>
        </p:spPr>
        <p:style>
          <a:lnRef idx="1">
            <a:schemeClr val="accent1"/>
          </a:lnRef>
          <a:fillRef idx="0">
            <a:schemeClr val="accent1"/>
          </a:fillRef>
          <a:effectRef idx="0">
            <a:schemeClr val="accent1"/>
          </a:effectRef>
          <a:fontRef idx="minor">
            <a:schemeClr val="tx1"/>
          </a:fontRef>
        </p:style>
      </p:cxnSp>
      <p:cxnSp>
        <p:nvCxnSpPr>
          <p:cNvPr id="68" name="肘形连接符 67"/>
          <p:cNvCxnSpPr>
            <a:stCxn id="49" idx="3"/>
          </p:cNvCxnSpPr>
          <p:nvPr/>
        </p:nvCxnSpPr>
        <p:spPr>
          <a:xfrm rot="10800000" flipV="1">
            <a:off x="4714876" y="2963468"/>
            <a:ext cx="1881786" cy="1179918"/>
          </a:xfrm>
          <a:prstGeom prst="bentConnector3">
            <a:avLst>
              <a:gd name="adj1" fmla="val 14403"/>
            </a:avLst>
          </a:prstGeom>
        </p:spPr>
        <p:style>
          <a:lnRef idx="1">
            <a:schemeClr val="accent1"/>
          </a:lnRef>
          <a:fillRef idx="0">
            <a:schemeClr val="accent1"/>
          </a:fillRef>
          <a:effectRef idx="0">
            <a:schemeClr val="accent1"/>
          </a:effectRef>
          <a:fontRef idx="minor">
            <a:schemeClr val="tx1"/>
          </a:fontRef>
        </p:style>
      </p:cxnSp>
      <p:cxnSp>
        <p:nvCxnSpPr>
          <p:cNvPr id="73" name="肘形连接符 72"/>
          <p:cNvCxnSpPr>
            <a:stCxn id="48" idx="3"/>
            <a:endCxn id="36" idx="3"/>
          </p:cNvCxnSpPr>
          <p:nvPr/>
        </p:nvCxnSpPr>
        <p:spPr>
          <a:xfrm rot="10800000" flipV="1">
            <a:off x="4819356" y="754760"/>
            <a:ext cx="1841826" cy="3258060"/>
          </a:xfrm>
          <a:prstGeom prst="bentConnector3">
            <a:avLst>
              <a:gd name="adj1" fmla="val 25728"/>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285984" y="785800"/>
            <a:ext cx="441088"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0" name="TextBox 79"/>
          <p:cNvSpPr txBox="1"/>
          <p:nvPr/>
        </p:nvSpPr>
        <p:spPr>
          <a:xfrm>
            <a:off x="2285984" y="3143254"/>
            <a:ext cx="441088"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1" name="TextBox 80"/>
          <p:cNvSpPr txBox="1"/>
          <p:nvPr/>
        </p:nvSpPr>
        <p:spPr>
          <a:xfrm>
            <a:off x="6215074" y="928676"/>
            <a:ext cx="441088"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2" name="TextBox 81"/>
          <p:cNvSpPr txBox="1"/>
          <p:nvPr/>
        </p:nvSpPr>
        <p:spPr>
          <a:xfrm>
            <a:off x="6286512" y="3071816"/>
            <a:ext cx="441088" cy="276969"/>
          </a:xfrm>
          <a:prstGeom prst="rect">
            <a:avLst/>
          </a:prstGeom>
          <a:noFill/>
        </p:spPr>
        <p:txBody>
          <a:bodyPr wrap="none" lIns="91411" tIns="45705" rIns="91411" bIns="45705" rtlCol="0">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IPC</a:t>
            </a:r>
            <a:endParaRPr lang="zh-CN" altLang="en-US" sz="1200"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34" name="图片 33"/>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211960" y="3508994"/>
            <a:ext cx="758572" cy="14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p:cNvSpPr txBox="1"/>
          <p:nvPr/>
        </p:nvSpPr>
        <p:spPr>
          <a:xfrm>
            <a:off x="5044175" y="3528774"/>
            <a:ext cx="455515" cy="246191"/>
          </a:xfrm>
          <a:prstGeom prst="rect">
            <a:avLst/>
          </a:prstGeom>
          <a:noFill/>
        </p:spPr>
        <p:txBody>
          <a:bodyPr wrap="none" lIns="91411" tIns="45705" rIns="91411" bIns="45705" rtlCol="0">
            <a:spAutoFit/>
          </a:bodyPr>
          <a:lstStyle/>
          <a:p>
            <a:r>
              <a:rPr lang="en-US" altLang="zh-CN" sz="1000" dirty="0">
                <a:solidFill>
                  <a:srgbClr val="C00000"/>
                </a:solidFill>
                <a:latin typeface="Arial" panose="020B0604020202020204" pitchFamily="34" charset="0"/>
                <a:ea typeface="微软雅黑" pitchFamily="34" charset="-122"/>
                <a:cs typeface="Arial" panose="020B0604020202020204" pitchFamily="34" charset="0"/>
              </a:rPr>
              <a:t>NVR</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cxnSp>
        <p:nvCxnSpPr>
          <p:cNvPr id="39" name="直接连接符 38"/>
          <p:cNvCxnSpPr/>
          <p:nvPr/>
        </p:nvCxnSpPr>
        <p:spPr>
          <a:xfrm flipH="1">
            <a:off x="3929057" y="3558940"/>
            <a:ext cx="3520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4533287" y="3278150"/>
            <a:ext cx="1" cy="229704"/>
          </a:xfrm>
          <a:prstGeom prst="line">
            <a:avLst/>
          </a:prstGeom>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347864" y="3219822"/>
            <a:ext cx="1342420" cy="276999"/>
          </a:xfrm>
          <a:prstGeom prst="rect">
            <a:avLst/>
          </a:prstGeom>
        </p:spPr>
        <p:txBody>
          <a:bodyPr wrap="square">
            <a:spAutoFit/>
          </a:bodyPr>
          <a:lstStyle/>
          <a:p>
            <a:r>
              <a:rPr lang="en-US" altLang="zh-CN" sz="1200" dirty="0" smtClean="0">
                <a:solidFill>
                  <a:srgbClr val="C00000"/>
                </a:solidFill>
                <a:latin typeface="Arial" panose="020B0604020202020204" pitchFamily="34" charset="0"/>
                <a:ea typeface="微软雅黑" pitchFamily="34" charset="-122"/>
                <a:cs typeface="Arial" panose="020B0604020202020204" pitchFamily="34" charset="0"/>
              </a:rPr>
              <a:t>Thu thập dữ liệu</a:t>
            </a:r>
            <a:endParaRPr lang="en-US" altLang="zh-CN" sz="12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3" name="TextBox 52"/>
          <p:cNvSpPr txBox="1"/>
          <p:nvPr/>
        </p:nvSpPr>
        <p:spPr>
          <a:xfrm>
            <a:off x="2915816" y="3757103"/>
            <a:ext cx="453912" cy="246191"/>
          </a:xfrm>
          <a:prstGeom prst="rect">
            <a:avLst/>
          </a:prstGeom>
          <a:noFill/>
        </p:spPr>
        <p:txBody>
          <a:bodyPr wrap="none" lIns="91411" tIns="45705" rIns="91411" bIns="45705" rtlCol="0">
            <a:spAutoFit/>
          </a:bodyPr>
          <a:lstStyle/>
          <a:p>
            <a:r>
              <a:rPr lang="en-US" altLang="zh-CN" sz="1000" dirty="0" smtClean="0">
                <a:solidFill>
                  <a:srgbClr val="C00000"/>
                </a:solidFill>
                <a:latin typeface="Arial" panose="020B0604020202020204" pitchFamily="34" charset="0"/>
                <a:ea typeface="微软雅黑" pitchFamily="34" charset="-122"/>
                <a:cs typeface="Arial" panose="020B0604020202020204" pitchFamily="34" charset="0"/>
              </a:rPr>
              <a:t>POS</a:t>
            </a:r>
            <a:endParaRPr lang="zh-CN" altLang="en-US" sz="1000" dirty="0">
              <a:solidFill>
                <a:srgbClr val="C00000"/>
              </a:solidFill>
              <a:latin typeface="Arial" panose="020B0604020202020204" pitchFamily="34" charset="0"/>
              <a:ea typeface="微软雅黑"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a:spLocks/>
          </p:cNvSpPr>
          <p:nvPr/>
        </p:nvSpPr>
        <p:spPr>
          <a:xfrm>
            <a:off x="323528" y="123478"/>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4" name="圆角矩形 3"/>
          <p:cNvSpPr/>
          <p:nvPr/>
        </p:nvSpPr>
        <p:spPr>
          <a:xfrm>
            <a:off x="5357818" y="1000114"/>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Lợi ích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 name="圆角矩形 4"/>
          <p:cNvSpPr/>
          <p:nvPr/>
        </p:nvSpPr>
        <p:spPr>
          <a:xfrm>
            <a:off x="4929190" y="1142990"/>
            <a:ext cx="4214810" cy="2857520"/>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marL="171450" indent="-171450">
              <a:lnSpc>
                <a:spcPct val="120000"/>
              </a:lnSpc>
              <a:spcAft>
                <a:spcPts val="150"/>
              </a:spcAft>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Giám sát cửa hàng của mình</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bất cứ lúc nào và bất cứ ở đâu</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Kích hoạt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gửi email cảnh báo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tức thời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về điện thoại của bạn đi có báo động trong vùng cảnh báo mà bạn đã thiết đặt</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Biết được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tình hình trực tiếp của </a:t>
            </a:r>
            <a:r>
              <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cửa </a:t>
            </a:r>
            <a:r>
              <a:rPr lang="en-US" altLang="zh-CN" sz="1200" b="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hàng giúp nâng cao hiệu quả quản lý</a:t>
            </a: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spcAft>
                <a:spcPts val="150"/>
              </a:spcAft>
              <a:buFont typeface="Arial" panose="020B0604020202020204" pitchFamily="34" charset="0"/>
              <a:buChar char="•"/>
            </a:pPr>
            <a:endParaRPr lang="en-US" altLang="zh-CN" sz="1200" b="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a:lnSpc>
                <a:spcPct val="120000"/>
              </a:lnSpc>
              <a:buFont typeface="Arial" panose="020B0604020202020204" pitchFamily="34" charset="0"/>
              <a:buChar char="•"/>
            </a:pPr>
            <a:endParaRPr lang="en-US" altLang="zh-CN" sz="1200" b="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6" name="Line 21"/>
          <p:cNvSpPr>
            <a:spLocks noChangeShapeType="1"/>
          </p:cNvSpPr>
          <p:nvPr/>
        </p:nvSpPr>
        <p:spPr bwMode="auto">
          <a:xfrm flipH="1" flipV="1">
            <a:off x="5286380" y="1357304"/>
            <a:ext cx="3511604"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4387" y="1025399"/>
            <a:ext cx="1901536" cy="1331558"/>
          </a:xfrm>
          <a:prstGeom prst="rect">
            <a:avLst/>
          </a:prstGeom>
        </p:spPr>
      </p:pic>
      <p:pic>
        <p:nvPicPr>
          <p:cNvPr id="15" name="Picture 6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4861"/>
          <a:stretch/>
        </p:blipFill>
        <p:spPr bwMode="auto">
          <a:xfrm>
            <a:off x="1424964" y="915455"/>
            <a:ext cx="367434" cy="328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圆角矩形 34"/>
          <p:cNvSpPr/>
          <p:nvPr/>
        </p:nvSpPr>
        <p:spPr>
          <a:xfrm>
            <a:off x="142844" y="857239"/>
            <a:ext cx="2237464" cy="1736526"/>
          </a:xfrm>
          <a:prstGeom prst="roundRect">
            <a:avLst>
              <a:gd name="adj" fmla="val 10236"/>
            </a:avLst>
          </a:prstGeom>
          <a:no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endParaRPr lang="zh-CN" altLang="en-US" sz="140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36" name="TextBox 117"/>
          <p:cNvSpPr txBox="1"/>
          <p:nvPr/>
        </p:nvSpPr>
        <p:spPr>
          <a:xfrm>
            <a:off x="214282" y="2214560"/>
            <a:ext cx="2344290" cy="261610"/>
          </a:xfrm>
          <a:prstGeom prst="rect">
            <a:avLst/>
          </a:prstGeom>
          <a:noFill/>
        </p:spPr>
        <p:txBody>
          <a:bodyPr wrap="square" rtlCol="0">
            <a:spAutoFit/>
          </a:bodyPr>
          <a:lstStyle/>
          <a:p>
            <a:r>
              <a:rPr lang="en-US" altLang="zh-CN" sz="1100" dirty="0" smtClean="0">
                <a:solidFill>
                  <a:srgbClr val="C00000"/>
                </a:solidFill>
                <a:latin typeface="Arial" panose="020B0604020202020204" pitchFamily="34" charset="0"/>
                <a:cs typeface="Arial" panose="020B0604020202020204" pitchFamily="34" charset="0"/>
              </a:rPr>
              <a:t>Máy tính hoặc </a:t>
            </a:r>
            <a:r>
              <a:rPr lang="en-US" altLang="zh-CN" sz="1100" smtClean="0">
                <a:solidFill>
                  <a:srgbClr val="C00000"/>
                </a:solidFill>
                <a:latin typeface="Arial" panose="020B0604020202020204" pitchFamily="34" charset="0"/>
                <a:cs typeface="Arial" panose="020B0604020202020204" pitchFamily="34" charset="0"/>
              </a:rPr>
              <a:t>DMSS (DTDD)</a:t>
            </a:r>
            <a:endParaRPr lang="en-US" altLang="zh-CN" sz="1100" dirty="0">
              <a:solidFill>
                <a:srgbClr val="C00000"/>
              </a:solidFill>
              <a:latin typeface="Arial" panose="020B0604020202020204" pitchFamily="34" charset="0"/>
              <a:cs typeface="Arial" panose="020B0604020202020204" pitchFamily="34" charset="0"/>
            </a:endParaRPr>
          </a:p>
        </p:txBody>
      </p:sp>
      <p:pic>
        <p:nvPicPr>
          <p:cNvPr id="55298" name="Picture 2" descr="http://img4.imgtn.bdimg.com/it/u=3018148995,2542002065&amp;fm=21&amp;gp=0.jpg"/>
          <p:cNvPicPr>
            <a:picLocks noChangeAspect="1" noChangeArrowheads="1"/>
          </p:cNvPicPr>
          <p:nvPr/>
        </p:nvPicPr>
        <p:blipFill>
          <a:blip r:embed="rId4" cstate="print"/>
          <a:srcRect/>
          <a:stretch>
            <a:fillRect/>
          </a:stretch>
        </p:blipFill>
        <p:spPr bwMode="auto">
          <a:xfrm>
            <a:off x="1195327" y="1428742"/>
            <a:ext cx="876343" cy="511200"/>
          </a:xfrm>
          <a:prstGeom prst="rect">
            <a:avLst/>
          </a:prstGeom>
          <a:noFill/>
        </p:spPr>
      </p:pic>
      <p:sp>
        <p:nvSpPr>
          <p:cNvPr id="45" name="TextBox 44"/>
          <p:cNvSpPr txBox="1"/>
          <p:nvPr/>
        </p:nvSpPr>
        <p:spPr>
          <a:xfrm>
            <a:off x="71406" y="4415867"/>
            <a:ext cx="4544834" cy="584775"/>
          </a:xfrm>
          <a:prstGeom prst="rect">
            <a:avLst/>
          </a:prstGeom>
          <a:noFill/>
        </p:spPr>
        <p:txBody>
          <a:bodyPr wrap="none" rtlCol="0">
            <a:spAutoFit/>
          </a:bodyPr>
          <a:lstStyle/>
          <a:p>
            <a:r>
              <a:rPr lang="en-US" altLang="zh-CN" sz="1600" b="1" smtClean="0">
                <a:solidFill>
                  <a:schemeClr val="tx1">
                    <a:lumMod val="75000"/>
                    <a:lumOff val="25000"/>
                  </a:schemeClr>
                </a:solidFill>
                <a:latin typeface="Arial" panose="020B0604020202020204" pitchFamily="34" charset="0"/>
                <a:ea typeface="微软雅黑" panose="020B0503020204020204" pitchFamily="34" charset="-122"/>
              </a:rPr>
              <a:t>Kết nối </a:t>
            </a:r>
            <a:r>
              <a:rPr lang="en-US" altLang="zh-CN" sz="1600" b="1" dirty="0" smtClean="0">
                <a:solidFill>
                  <a:schemeClr val="tx1">
                    <a:lumMod val="75000"/>
                    <a:lumOff val="25000"/>
                  </a:schemeClr>
                </a:solidFill>
                <a:latin typeface="Arial" panose="020B0604020202020204" pitchFamily="34" charset="0"/>
                <a:ea typeface="微软雅黑" panose="020B0503020204020204" pitchFamily="34" charset="-122"/>
              </a:rPr>
              <a:t>hệ thống giám sát của </a:t>
            </a:r>
            <a:r>
              <a:rPr lang="en-US" altLang="zh-CN" sz="1600" b="1" smtClean="0">
                <a:solidFill>
                  <a:schemeClr val="tx1">
                    <a:lumMod val="75000"/>
                    <a:lumOff val="25000"/>
                  </a:schemeClr>
                </a:solidFill>
                <a:latin typeface="Arial" panose="020B0604020202020204" pitchFamily="34" charset="0"/>
                <a:ea typeface="微软雅黑" panose="020B0503020204020204" pitchFamily="34" charset="-122"/>
              </a:rPr>
              <a:t>bạn với thiết</a:t>
            </a:r>
            <a:endParaRPr lang="en-US" altLang="zh-CN" sz="1600" b="1" dirty="0" smtClean="0">
              <a:solidFill>
                <a:schemeClr val="tx1">
                  <a:lumMod val="75000"/>
                  <a:lumOff val="25000"/>
                </a:schemeClr>
              </a:solidFill>
              <a:latin typeface="Arial" panose="020B0604020202020204" pitchFamily="34" charset="0"/>
              <a:ea typeface="微软雅黑" panose="020B0503020204020204" pitchFamily="34" charset="-122"/>
            </a:endParaRPr>
          </a:p>
          <a:p>
            <a:r>
              <a:rPr lang="en-US" altLang="zh-CN" sz="1600" b="1" dirty="0" smtClean="0">
                <a:solidFill>
                  <a:schemeClr val="tx1">
                    <a:lumMod val="75000"/>
                    <a:lumOff val="25000"/>
                  </a:schemeClr>
                </a:solidFill>
                <a:latin typeface="Arial" panose="020B0604020202020204" pitchFamily="34" charset="0"/>
                <a:ea typeface="微软雅黑" panose="020B0503020204020204" pitchFamily="34" charset="-122"/>
              </a:rPr>
              <a:t>bị di </a:t>
            </a:r>
            <a:r>
              <a:rPr lang="en-US" altLang="zh-CN" sz="1600" b="1" smtClean="0">
                <a:solidFill>
                  <a:schemeClr val="tx1">
                    <a:lumMod val="75000"/>
                    <a:lumOff val="25000"/>
                  </a:schemeClr>
                </a:solidFill>
                <a:latin typeface="Arial" panose="020B0604020202020204" pitchFamily="34" charset="0"/>
                <a:ea typeface="微软雅黑" panose="020B0503020204020204" pitchFamily="34" charset="-122"/>
              </a:rPr>
              <a:t>động (bất </a:t>
            </a:r>
            <a:r>
              <a:rPr lang="en-US" altLang="zh-CN" sz="1600" b="1" dirty="0" smtClean="0">
                <a:solidFill>
                  <a:schemeClr val="tx1">
                    <a:lumMod val="75000"/>
                    <a:lumOff val="25000"/>
                  </a:schemeClr>
                </a:solidFill>
                <a:latin typeface="Arial" panose="020B0604020202020204" pitchFamily="34" charset="0"/>
                <a:ea typeface="微软雅黑" panose="020B0503020204020204" pitchFamily="34" charset="-122"/>
              </a:rPr>
              <a:t>cứ khi nào và bất cứ </a:t>
            </a:r>
            <a:r>
              <a:rPr lang="en-US" altLang="zh-CN" sz="1600" b="1" smtClean="0">
                <a:solidFill>
                  <a:schemeClr val="tx1">
                    <a:lumMod val="75000"/>
                    <a:lumOff val="25000"/>
                  </a:schemeClr>
                </a:solidFill>
                <a:latin typeface="Arial" panose="020B0604020202020204" pitchFamily="34" charset="0"/>
                <a:ea typeface="微软雅黑" panose="020B0503020204020204" pitchFamily="34" charset="-122"/>
              </a:rPr>
              <a:t>nơi đâu)</a:t>
            </a:r>
            <a:endParaRPr lang="zh-CN" altLang="en-US" sz="1600" b="1" dirty="0" smtClean="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46" name="Line 21"/>
          <p:cNvSpPr>
            <a:spLocks noChangeShapeType="1"/>
          </p:cNvSpPr>
          <p:nvPr/>
        </p:nvSpPr>
        <p:spPr bwMode="auto">
          <a:xfrm flipH="1" flipV="1">
            <a:off x="2843438" y="1857370"/>
            <a:ext cx="1800000" cy="0"/>
          </a:xfrm>
          <a:prstGeom prst="line">
            <a:avLst/>
          </a:prstGeom>
          <a:noFill/>
          <a:ln w="12700" cap="rnd">
            <a:solidFill>
              <a:srgbClr val="CC0000"/>
            </a:solidFill>
            <a:prstDash val="solid"/>
            <a:round/>
            <a:headEnd type="oval"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47" name="圆角矩形 46"/>
          <p:cNvSpPr/>
          <p:nvPr/>
        </p:nvSpPr>
        <p:spPr>
          <a:xfrm>
            <a:off x="2854898" y="1500180"/>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Xem trực tiếp</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48" name="Line 21"/>
          <p:cNvSpPr>
            <a:spLocks noChangeShapeType="1"/>
          </p:cNvSpPr>
          <p:nvPr/>
        </p:nvSpPr>
        <p:spPr bwMode="auto">
          <a:xfrm flipH="1" flipV="1">
            <a:off x="2848838" y="2357436"/>
            <a:ext cx="1800000" cy="0"/>
          </a:xfrm>
          <a:prstGeom prst="line">
            <a:avLst/>
          </a:prstGeom>
          <a:noFill/>
          <a:ln w="12700" cap="rnd">
            <a:solidFill>
              <a:srgbClr val="CC0000"/>
            </a:solidFill>
            <a:prstDash val="solid"/>
            <a:round/>
            <a:headEnd type="oval"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49" name="圆角矩形 48"/>
          <p:cNvSpPr/>
          <p:nvPr/>
        </p:nvSpPr>
        <p:spPr>
          <a:xfrm>
            <a:off x="2786050" y="2000246"/>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Xem lại</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0" name="Line 21"/>
          <p:cNvSpPr>
            <a:spLocks noChangeShapeType="1"/>
          </p:cNvSpPr>
          <p:nvPr/>
        </p:nvSpPr>
        <p:spPr bwMode="auto">
          <a:xfrm flipH="1" flipV="1">
            <a:off x="2846248" y="2928940"/>
            <a:ext cx="1800000" cy="0"/>
          </a:xfrm>
          <a:prstGeom prst="line">
            <a:avLst/>
          </a:prstGeom>
          <a:noFill/>
          <a:ln w="12700" cap="rnd">
            <a:solidFill>
              <a:srgbClr val="CC0000"/>
            </a:solidFill>
            <a:prstDash val="solid"/>
            <a:round/>
            <a:headEnd type="oval"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51" name="圆角矩形 50"/>
          <p:cNvSpPr/>
          <p:nvPr/>
        </p:nvSpPr>
        <p:spPr>
          <a:xfrm>
            <a:off x="2783460" y="2571750"/>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Gửi thông báo</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2" name="Line 21"/>
          <p:cNvSpPr>
            <a:spLocks noChangeShapeType="1"/>
          </p:cNvSpPr>
          <p:nvPr/>
        </p:nvSpPr>
        <p:spPr bwMode="auto">
          <a:xfrm flipH="1" flipV="1">
            <a:off x="2848838" y="3500444"/>
            <a:ext cx="1800000" cy="0"/>
          </a:xfrm>
          <a:prstGeom prst="line">
            <a:avLst/>
          </a:prstGeom>
          <a:noFill/>
          <a:ln w="12700" cap="rnd">
            <a:solidFill>
              <a:srgbClr val="CC0000"/>
            </a:solidFill>
            <a:prstDash val="solid"/>
            <a:round/>
            <a:headEnd type="oval"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53" name="圆角矩形 52"/>
          <p:cNvSpPr/>
          <p:nvPr/>
        </p:nvSpPr>
        <p:spPr>
          <a:xfrm>
            <a:off x="2786050" y="3143254"/>
            <a:ext cx="2431482"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Chụp ảnh</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4" name="圆角矩形 53"/>
          <p:cNvSpPr/>
          <p:nvPr/>
        </p:nvSpPr>
        <p:spPr>
          <a:xfrm>
            <a:off x="142844" y="2643188"/>
            <a:ext cx="2237464" cy="1584746"/>
          </a:xfrm>
          <a:prstGeom prst="roundRect">
            <a:avLst>
              <a:gd name="adj" fmla="val 10236"/>
            </a:avLst>
          </a:prstGeom>
          <a:no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endParaRPr lang="zh-CN" altLang="en-US" sz="140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43013" name="Picture 5"/>
          <p:cNvPicPr>
            <a:picLocks noChangeAspect="1" noChangeArrowheads="1"/>
          </p:cNvPicPr>
          <p:nvPr/>
        </p:nvPicPr>
        <p:blipFill>
          <a:blip r:embed="rId5"/>
          <a:srcRect/>
          <a:stretch>
            <a:fillRect/>
          </a:stretch>
        </p:blipFill>
        <p:spPr bwMode="auto">
          <a:xfrm>
            <a:off x="5286380" y="3143254"/>
            <a:ext cx="1285884" cy="1381560"/>
          </a:xfrm>
          <a:prstGeom prst="rect">
            <a:avLst/>
          </a:prstGeom>
          <a:noFill/>
          <a:ln w="9525">
            <a:noFill/>
            <a:miter lim="800000"/>
            <a:headEnd/>
            <a:tailEnd/>
          </a:ln>
          <a:effectLst/>
        </p:spPr>
      </p:pic>
      <p:sp>
        <p:nvSpPr>
          <p:cNvPr id="55" name="TextBox 54"/>
          <p:cNvSpPr txBox="1"/>
          <p:nvPr/>
        </p:nvSpPr>
        <p:spPr>
          <a:xfrm>
            <a:off x="4697494" y="4643452"/>
            <a:ext cx="4293163" cy="307777"/>
          </a:xfrm>
          <a:prstGeom prst="rect">
            <a:avLst/>
          </a:prstGeom>
          <a:noFill/>
        </p:spPr>
        <p:txBody>
          <a:bodyPr wrap="none" rtlCol="0">
            <a:spAutoFit/>
          </a:bodyPr>
          <a:lstStyle/>
          <a:p>
            <a:r>
              <a:rPr lang="en-US" altLang="zh-CN" sz="1400" b="1" dirty="0" smtClean="0">
                <a:solidFill>
                  <a:srgbClr val="FF0000"/>
                </a:solidFill>
                <a:latin typeface="Arial" panose="020B0604020202020204" pitchFamily="34" charset="0"/>
                <a:ea typeface="微软雅黑" panose="020B0503020204020204" pitchFamily="34" charset="-122"/>
              </a:rPr>
              <a:t>Có quá nhiều khách, vui lòng bổ sung nhân viên</a:t>
            </a:r>
            <a:endParaRPr lang="zh-CN" altLang="en-US" sz="1400" b="1" dirty="0" smtClean="0">
              <a:solidFill>
                <a:srgbClr val="FF0000"/>
              </a:solidFill>
              <a:latin typeface="Arial" panose="020B0604020202020204" pitchFamily="34" charset="0"/>
              <a:ea typeface="微软雅黑" panose="020B0503020204020204" pitchFamily="34" charset="-122"/>
            </a:endParaRPr>
          </a:p>
        </p:txBody>
      </p:sp>
      <p:pic>
        <p:nvPicPr>
          <p:cNvPr id="43015" name="Picture 7"/>
          <p:cNvPicPr>
            <a:picLocks noChangeAspect="1" noChangeArrowheads="1"/>
          </p:cNvPicPr>
          <p:nvPr/>
        </p:nvPicPr>
        <p:blipFill>
          <a:blip r:embed="rId6" cstate="print"/>
          <a:srcRect/>
          <a:stretch>
            <a:fillRect/>
          </a:stretch>
        </p:blipFill>
        <p:spPr bwMode="auto">
          <a:xfrm>
            <a:off x="7000893" y="3357568"/>
            <a:ext cx="1214445" cy="1085705"/>
          </a:xfrm>
          <a:prstGeom prst="rect">
            <a:avLst/>
          </a:prstGeom>
          <a:noFill/>
          <a:ln w="9525">
            <a:noFill/>
            <a:miter lim="800000"/>
            <a:headEnd/>
            <a:tailEnd/>
          </a:ln>
          <a:effectLst/>
        </p:spPr>
      </p:pic>
      <p:sp>
        <p:nvSpPr>
          <p:cNvPr id="56" name="环形箭头 55"/>
          <p:cNvSpPr/>
          <p:nvPr/>
        </p:nvSpPr>
        <p:spPr>
          <a:xfrm>
            <a:off x="6500826" y="3357568"/>
            <a:ext cx="714380" cy="57150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环形箭头 56"/>
          <p:cNvSpPr/>
          <p:nvPr/>
        </p:nvSpPr>
        <p:spPr>
          <a:xfrm rot="5001769">
            <a:off x="7813376" y="3655320"/>
            <a:ext cx="1117563" cy="904913"/>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标题 1"/>
          <p:cNvSpPr txBox="1">
            <a:spLocks/>
          </p:cNvSpPr>
          <p:nvPr/>
        </p:nvSpPr>
        <p:spPr>
          <a:xfrm>
            <a:off x="142844" y="142858"/>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Điều khiển từ xa</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5122" name="Picture 2" descr="E:\零售Retail方案\零售方案产品图片\新建文件夹 (2)\P6\Nipic_17961491_2015010809281189300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4387" y="2797082"/>
            <a:ext cx="1958112" cy="13588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6936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14" y="807824"/>
            <a:ext cx="5361931" cy="4121380"/>
          </a:xfrm>
          <a:prstGeom prst="rect">
            <a:avLst/>
          </a:prstGeom>
          <a:solidFill>
            <a:schemeClr val="bg1">
              <a:lumMod val="9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AutoShape 2"/>
          <p:cNvSpPr>
            <a:spLocks noChangeArrowheads="1"/>
          </p:cNvSpPr>
          <p:nvPr/>
        </p:nvSpPr>
        <p:spPr bwMode="auto">
          <a:xfrm>
            <a:off x="539552" y="1687562"/>
            <a:ext cx="1307495" cy="2172813"/>
          </a:xfrm>
          <a:prstGeom prst="roundRect">
            <a:avLst>
              <a:gd name="adj" fmla="val 6710"/>
            </a:avLst>
          </a:prstGeom>
          <a:noFill/>
          <a:ln w="19050" algn="ctr">
            <a:solidFill>
              <a:srgbClr val="8000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26" name="标题 1"/>
          <p:cNvSpPr txBox="1">
            <a:spLocks/>
          </p:cNvSpPr>
          <p:nvPr/>
        </p:nvSpPr>
        <p:spPr>
          <a:xfrm>
            <a:off x="214282" y="71420"/>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Quản lý thiết bị</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2" name="TextBox 1"/>
          <p:cNvSpPr txBox="1"/>
          <p:nvPr/>
        </p:nvSpPr>
        <p:spPr>
          <a:xfrm>
            <a:off x="5375138" y="1698650"/>
            <a:ext cx="3629459" cy="2606867"/>
          </a:xfrm>
          <a:prstGeom prst="rect">
            <a:avLst/>
          </a:prstGeom>
          <a:noFill/>
        </p:spPr>
        <p:txBody>
          <a:bodyPr wrap="square" rtlCol="0">
            <a:spAutoFit/>
          </a:bodyPr>
          <a:lstStyle/>
          <a:p>
            <a:pPr marL="171450" indent="-171450" fontAlgn="base">
              <a:lnSpc>
                <a:spcPct val="120000"/>
              </a:lnSpc>
              <a:spcBef>
                <a:spcPct val="0"/>
              </a:spcBef>
              <a:spcAft>
                <a:spcPts val="150"/>
              </a:spcAft>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Các thiết bị liên quan đến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giám sát, kiểm soát video đều được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tích hợp vào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nền tảng hệ thống. </a:t>
            </a:r>
            <a:endParaRPr lang="en-US" altLang="zh-CN"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fontAlgn="base">
              <a:lnSpc>
                <a:spcPct val="120000"/>
              </a:lnSpc>
              <a:spcBef>
                <a:spcPct val="0"/>
              </a:spcBef>
              <a:spcAft>
                <a:spcPts val="150"/>
              </a:spcAft>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Giao diện người sử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dụng được cung cấp thống nhất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để quản lý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và vận hành các thiết bị. Vì vậy có thể thêm, sửa, loại bỏ và cấu hình cho thiết bị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từ xa</a:t>
            </a:r>
          </a:p>
          <a:p>
            <a:pPr marL="171450" indent="-171450" fontAlgn="base">
              <a:lnSpc>
                <a:spcPct val="120000"/>
              </a:lnSpc>
              <a:spcBef>
                <a:spcPct val="0"/>
              </a:spcBef>
              <a:spcAft>
                <a:spcPts val="150"/>
              </a:spcAft>
              <a:buFont typeface="Arial" panose="020B0604020202020204" pitchFamily="34" charset="0"/>
              <a:buChar char="•"/>
            </a:pPr>
            <a:r>
              <a:rPr lang="vi-VN"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Khi thiết bị bị lỗi sẽ được thông báo tới nhà điều hành</a:t>
            </a:r>
            <a:endParaRPr lang="en-US" altLang="zh-CN"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a:p>
            <a:pPr marL="171450" indent="-171450" fontAlgn="base">
              <a:lnSpc>
                <a:spcPct val="120000"/>
              </a:lnSpc>
              <a:spcBef>
                <a:spcPct val="0"/>
              </a:spcBef>
              <a:spcAft>
                <a:spcPts val="150"/>
              </a:spcAft>
              <a:buFont typeface="Arial" panose="020B0604020202020204" pitchFamily="34" charset="0"/>
              <a:buChar char="•"/>
            </a:pP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Tình </a:t>
            </a:r>
            <a:r>
              <a:rPr lang="en-US" altLang="zh-CN" sz="120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trạng thiết bị và môi trường hoạt động được sử dụng </a:t>
            </a:r>
            <a:r>
              <a:rPr lang="en-US" altLang="zh-CN" sz="1200" dirty="0" smtClean="0">
                <a:solidFill>
                  <a:schemeClr val="tx1">
                    <a:lumMod val="75000"/>
                    <a:lumOff val="25000"/>
                  </a:schemeClr>
                </a:solidFill>
                <a:latin typeface="Arial" panose="020B0604020202020204" pitchFamily="34" charset="0"/>
                <a:ea typeface="微软雅黑" pitchFamily="34" charset="-122"/>
                <a:cs typeface="Arial" panose="020B0604020202020204" pitchFamily="34" charset="0"/>
              </a:rPr>
              <a:t>như nguồn tham khảo để chia sẻ tài nguyên</a:t>
            </a:r>
            <a:endParaRPr lang="zh-CN" altLang="en-US" sz="1200" dirty="0">
              <a:solidFill>
                <a:schemeClr val="tx1">
                  <a:lumMod val="75000"/>
                  <a:lumOff val="25000"/>
                </a:schemeClr>
              </a:solidFill>
              <a:latin typeface="Arial" panose="020B0604020202020204" pitchFamily="34" charset="0"/>
              <a:ea typeface="微软雅黑" pitchFamily="34" charset="-122"/>
              <a:cs typeface="Arial" panose="020B0604020202020204" pitchFamily="34" charset="0"/>
            </a:endParaRPr>
          </a:p>
        </p:txBody>
      </p:sp>
      <p:sp>
        <p:nvSpPr>
          <p:cNvPr id="5" name="圆角矩形 4"/>
          <p:cNvSpPr/>
          <p:nvPr/>
        </p:nvSpPr>
        <p:spPr>
          <a:xfrm>
            <a:off x="5422661" y="1360642"/>
            <a:ext cx="3397811" cy="230823"/>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Quản lý thống nhất</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6" name="Line 21"/>
          <p:cNvSpPr>
            <a:spLocks noChangeShapeType="1"/>
          </p:cNvSpPr>
          <p:nvPr/>
        </p:nvSpPr>
        <p:spPr bwMode="auto">
          <a:xfrm flipH="1" flipV="1">
            <a:off x="5454560" y="1623364"/>
            <a:ext cx="3509928"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4" name="文本框 43"/>
          <p:cNvSpPr txBox="1"/>
          <p:nvPr/>
        </p:nvSpPr>
        <p:spPr>
          <a:xfrm>
            <a:off x="2171496" y="3149735"/>
            <a:ext cx="2985235" cy="461665"/>
          </a:xfrm>
          <a:prstGeom prst="rect">
            <a:avLst/>
          </a:prstGeom>
          <a:noFill/>
        </p:spPr>
        <p:txBody>
          <a:bodyPr wrap="square" rtlCol="0">
            <a:spAutoFit/>
          </a:bodyPr>
          <a:lstStyle/>
          <a:p>
            <a:pPr algn="ctr" fontAlgn="base">
              <a:spcBef>
                <a:spcPct val="0"/>
              </a:spcBef>
              <a:spcAft>
                <a:spcPct val="0"/>
              </a:spcAft>
            </a:pPr>
            <a:r>
              <a:rPr lang="en-US" altLang="zh-CN" sz="1200" b="1" dirty="0" smtClean="0">
                <a:solidFill>
                  <a:srgbClr val="C00000"/>
                </a:solidFill>
                <a:latin typeface="Arial" panose="020B0604020202020204" pitchFamily="34" charset="0"/>
                <a:ea typeface="微软雅黑" pitchFamily="34" charset="-122"/>
                <a:cs typeface="Arial" panose="020B0604020202020204" pitchFamily="34" charset="0"/>
              </a:rPr>
              <a:t>Giao diện thống nhất </a:t>
            </a:r>
          </a:p>
          <a:p>
            <a:pPr algn="ctr" fontAlgn="base">
              <a:spcBef>
                <a:spcPct val="0"/>
              </a:spcBef>
              <a:spcAft>
                <a:spcPct val="0"/>
              </a:spcAft>
            </a:pPr>
            <a:r>
              <a:rPr lang="en-US" altLang="zh-CN" sz="1200" b="1" dirty="0" smtClean="0">
                <a:solidFill>
                  <a:srgbClr val="C00000"/>
                </a:solidFill>
                <a:latin typeface="Arial" panose="020B0604020202020204" pitchFamily="34" charset="0"/>
                <a:ea typeface="微软雅黑" pitchFamily="34" charset="-122"/>
                <a:cs typeface="Arial" panose="020B0604020202020204" pitchFamily="34" charset="0"/>
              </a:rPr>
              <a:t>cho quản lý thiết bị</a:t>
            </a:r>
            <a:endParaRPr lang="zh-CN" altLang="en-US" sz="1200" b="1"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1963" y="2758021"/>
            <a:ext cx="499930" cy="2694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 name="AutoShape 45"/>
          <p:cNvSpPr>
            <a:spLocks noChangeArrowheads="1"/>
          </p:cNvSpPr>
          <p:nvPr/>
        </p:nvSpPr>
        <p:spPr bwMode="auto">
          <a:xfrm>
            <a:off x="99638" y="3720240"/>
            <a:ext cx="1194036" cy="280270"/>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r>
              <a:rPr kumimoji="0" lang="en-US" altLang="zh-CN" sz="11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Thiết</a:t>
            </a:r>
            <a:r>
              <a:rPr kumimoji="0" lang="en-US" altLang="zh-CN" sz="1100" b="1" i="0" u="none" strike="noStrike" kern="0" cap="none" spc="0" normalizeH="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 bị hư hỏng</a:t>
            </a:r>
            <a:endParaRPr kumimoji="0" lang="zh-CN" alt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48" name="AutoShape 45"/>
          <p:cNvSpPr>
            <a:spLocks noChangeArrowheads="1"/>
          </p:cNvSpPr>
          <p:nvPr/>
        </p:nvSpPr>
        <p:spPr bwMode="auto">
          <a:xfrm>
            <a:off x="36163" y="2206374"/>
            <a:ext cx="1106746" cy="393511"/>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spcBef>
                <a:spcPct val="20000"/>
              </a:spcBef>
              <a:spcAft>
                <a:spcPct val="0"/>
              </a:spcAft>
              <a:buClr>
                <a:srgbClr val="E1B40C"/>
              </a:buClr>
              <a:buSzTx/>
              <a:buFont typeface="微软雅黑" pitchFamily="34" charset="-122"/>
              <a:buNone/>
              <a:tabLst/>
              <a:defRPr/>
            </a:pPr>
            <a:r>
              <a:rPr kumimoji="0" lang="en-US" altLang="zh-CN" sz="105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Thực</a:t>
            </a:r>
            <a:r>
              <a:rPr kumimoji="0" lang="en-US" altLang="zh-CN" sz="1050" b="1" i="0" u="none" strike="noStrike" kern="0" cap="none" spc="0" normalizeH="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 hiện </a:t>
            </a:r>
          </a:p>
          <a:p>
            <a:pPr marL="0" marR="0" lvl="0" indent="0" algn="ctr" defTabSz="914400" eaLnBrk="1" fontAlgn="base" latinLnBrk="0" hangingPunct="1">
              <a:spcBef>
                <a:spcPct val="20000"/>
              </a:spcBef>
              <a:spcAft>
                <a:spcPct val="0"/>
              </a:spcAft>
              <a:buClr>
                <a:srgbClr val="E1B40C"/>
              </a:buClr>
              <a:buSzTx/>
              <a:buFont typeface="微软雅黑" pitchFamily="34" charset="-122"/>
              <a:buNone/>
              <a:tabLst/>
              <a:defRPr/>
            </a:pPr>
            <a:r>
              <a:rPr lang="en-US" altLang="zh-CN" sz="1050" b="1" kern="0" baseline="0" dirty="0" smtClean="0">
                <a:solidFill>
                  <a:srgbClr val="FFFFFF"/>
                </a:solidFill>
                <a:effectLst>
                  <a:outerShdw blurRad="38100" dist="38100" dir="2700000" algn="tl">
                    <a:srgbClr val="000000"/>
                  </a:outerShdw>
                </a:effectLst>
                <a:latin typeface="Arial" panose="020B0604020202020204" pitchFamily="34" charset="0"/>
                <a:ea typeface="华文细黑" panose="02010600040101010101" pitchFamily="2" charset="-122"/>
                <a:cs typeface="Arial" panose="020B0604020202020204" pitchFamily="34" charset="0"/>
              </a:rPr>
              <a:t>Chẩn</a:t>
            </a:r>
            <a:r>
              <a:rPr lang="en-US" altLang="zh-CN" sz="1050" b="1" kern="0" dirty="0" smtClean="0">
                <a:solidFill>
                  <a:srgbClr val="FFFFFF"/>
                </a:solidFill>
                <a:effectLst>
                  <a:outerShdw blurRad="38100" dist="38100" dir="2700000" algn="tl">
                    <a:srgbClr val="000000"/>
                  </a:outerShdw>
                </a:effectLst>
                <a:latin typeface="Arial" panose="020B0604020202020204" pitchFamily="34" charset="0"/>
                <a:ea typeface="华文细黑" panose="02010600040101010101" pitchFamily="2" charset="-122"/>
                <a:cs typeface="Arial" panose="020B0604020202020204" pitchFamily="34" charset="0"/>
              </a:rPr>
              <a:t> đoán</a:t>
            </a:r>
            <a:endParaRPr kumimoji="0" lang="zh-CN" altLang="en-US" sz="105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50" name="AutoShape 45"/>
          <p:cNvSpPr>
            <a:spLocks noChangeArrowheads="1"/>
          </p:cNvSpPr>
          <p:nvPr/>
        </p:nvSpPr>
        <p:spPr bwMode="auto">
          <a:xfrm>
            <a:off x="1293674" y="3060497"/>
            <a:ext cx="899966" cy="393511"/>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spcBef>
                <a:spcPct val="20000"/>
              </a:spcBef>
              <a:spcAft>
                <a:spcPct val="0"/>
              </a:spcAft>
              <a:buClr>
                <a:srgbClr val="E1B40C"/>
              </a:buClr>
              <a:buSzTx/>
              <a:buFont typeface="微软雅黑" pitchFamily="34" charset="-122"/>
              <a:buNone/>
              <a:tabLst/>
              <a:defRPr/>
            </a:pPr>
            <a:r>
              <a:rPr kumimoji="0" lang="en-US" altLang="zh-CN" sz="105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Phân</a:t>
            </a:r>
            <a:r>
              <a:rPr kumimoji="0" lang="en-US" altLang="zh-CN" sz="1050" b="1" i="0" u="none" strike="noStrike" kern="0" cap="none" spc="0" normalizeH="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 tích</a:t>
            </a:r>
          </a:p>
          <a:p>
            <a:pPr marL="0" marR="0" lvl="0" indent="0" algn="ctr" defTabSz="914400" eaLnBrk="1" fontAlgn="base" latinLnBrk="0" hangingPunct="1">
              <a:spcBef>
                <a:spcPct val="20000"/>
              </a:spcBef>
              <a:spcAft>
                <a:spcPct val="0"/>
              </a:spcAft>
              <a:buClr>
                <a:srgbClr val="E1B40C"/>
              </a:buClr>
              <a:buSzTx/>
              <a:buFont typeface="微软雅黑" pitchFamily="34" charset="-122"/>
              <a:buNone/>
              <a:tabLst/>
              <a:defRPr/>
            </a:pPr>
            <a:r>
              <a:rPr lang="en-US" altLang="zh-CN" sz="1050" b="1" kern="0" baseline="0" dirty="0" smtClean="0">
                <a:solidFill>
                  <a:srgbClr val="FFFFFF"/>
                </a:solidFill>
                <a:effectLst>
                  <a:outerShdw blurRad="38100" dist="38100" dir="2700000" algn="tl">
                    <a:srgbClr val="000000"/>
                  </a:outerShdw>
                </a:effectLst>
                <a:latin typeface="Arial" panose="020B0604020202020204" pitchFamily="34" charset="0"/>
                <a:ea typeface="华文细黑" panose="02010600040101010101" pitchFamily="2" charset="-122"/>
                <a:cs typeface="Arial" panose="020B0604020202020204" pitchFamily="34" charset="0"/>
              </a:rPr>
              <a:t>Thống kê</a:t>
            </a:r>
            <a:endParaRPr kumimoji="0" lang="zh-CN" altLang="en-US" sz="105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pic>
        <p:nvPicPr>
          <p:cNvPr id="5125" name="Picture 5"/>
          <p:cNvPicPr>
            <a:picLocks noChangeAspect="1" noChangeArrowheads="1"/>
          </p:cNvPicPr>
          <p:nvPr/>
        </p:nvPicPr>
        <p:blipFill>
          <a:blip r:embed="rId4" cstate="print">
            <a:grayscl/>
            <a:extLst>
              <a:ext uri="{BEBA8EAE-BF5A-486C-A8C5-ECC9F3942E4B}">
                <a14:imgProps xmlns:a14="http://schemas.microsoft.com/office/drawing/2010/main" xmlns="">
                  <a14:imgLayer r:embed="rId5">
                    <a14:imgEffect>
                      <a14:brightnessContrast bright="-20000" contrast="58000"/>
                    </a14:imgEffect>
                  </a14:imgLayer>
                </a14:imgProps>
              </a:ext>
              <a:ext uri="{28A0092B-C50C-407E-A947-70E740481C1C}">
                <a14:useLocalDpi xmlns:a14="http://schemas.microsoft.com/office/drawing/2010/main" xmlns="" val="0"/>
              </a:ext>
            </a:extLst>
          </a:blip>
          <a:srcRect/>
          <a:stretch>
            <a:fillRect/>
          </a:stretch>
        </p:blipFill>
        <p:spPr bwMode="auto">
          <a:xfrm>
            <a:off x="248941" y="2619624"/>
            <a:ext cx="488783" cy="472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descr="http://ico.ooopic.com/ajax/iconpng/?id=123810.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7224" y="1428742"/>
            <a:ext cx="482425" cy="482425"/>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AutoShape 45"/>
          <p:cNvSpPr>
            <a:spLocks noChangeArrowheads="1"/>
          </p:cNvSpPr>
          <p:nvPr/>
        </p:nvSpPr>
        <p:spPr bwMode="auto">
          <a:xfrm>
            <a:off x="1384121" y="1636851"/>
            <a:ext cx="1292730" cy="280270"/>
          </a:xfrm>
          <a:prstGeom prst="roundRect">
            <a:avLst>
              <a:gd name="adj" fmla="val 5630"/>
            </a:avLst>
          </a:prstGeom>
          <a:gradFill rotWithShape="1">
            <a:gsLst>
              <a:gs pos="0">
                <a:srgbClr val="E20000"/>
              </a:gs>
              <a:gs pos="100000">
                <a:srgbClr val="CC0000"/>
              </a:gs>
            </a:gsLst>
            <a:lin ang="5400000" scaled="1"/>
          </a:gradFill>
          <a:ln w="6350" algn="ctr">
            <a:noFill/>
            <a:round/>
            <a:headEnd/>
            <a:tailEnd/>
          </a:ln>
          <a:effectLst/>
        </p:spPr>
        <p:txBody>
          <a:bodyPr wrap="none" anchor="ctr"/>
          <a:lstStyle/>
          <a:p>
            <a:pPr marL="0" marR="0" lvl="0" indent="0" algn="ctr" defTabSz="914400" eaLnBrk="1" fontAlgn="base" latinLnBrk="0" hangingPunct="1">
              <a:lnSpc>
                <a:spcPct val="120000"/>
              </a:lnSpc>
              <a:spcBef>
                <a:spcPct val="20000"/>
              </a:spcBef>
              <a:spcAft>
                <a:spcPct val="0"/>
              </a:spcAft>
              <a:buClr>
                <a:srgbClr val="E1B40C"/>
              </a:buClr>
              <a:buSzTx/>
              <a:buFont typeface="微软雅黑" pitchFamily="34" charset="-122"/>
              <a:buNone/>
              <a:tabLst/>
              <a:defRPr/>
            </a:pPr>
            <a:r>
              <a:rPr kumimoji="0" lang="en-US" altLang="zh-CN" sz="11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Kết</a:t>
            </a:r>
            <a:r>
              <a:rPr kumimoji="0" lang="en-US" altLang="zh-CN" sz="1100" b="1" i="0" u="none" strike="noStrike" kern="0" cap="none" spc="0" normalizeH="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rPr>
              <a:t> quả quá trình</a:t>
            </a:r>
            <a:endParaRPr kumimoji="0" lang="zh-CN" alt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51" name="AutoShape 52"/>
          <p:cNvSpPr>
            <a:spLocks noChangeArrowheads="1"/>
          </p:cNvSpPr>
          <p:nvPr/>
        </p:nvSpPr>
        <p:spPr bwMode="auto">
          <a:xfrm rot="5400000">
            <a:off x="657777" y="1610151"/>
            <a:ext cx="146136" cy="175889"/>
          </a:xfrm>
          <a:prstGeom prst="triangle">
            <a:avLst>
              <a:gd name="adj" fmla="val 50000"/>
            </a:avLst>
          </a:prstGeom>
          <a:solidFill>
            <a:srgbClr val="800000"/>
          </a:solidFill>
          <a:ln w="19050" algn="ctr">
            <a:solidFill>
              <a:srgbClr val="800000"/>
            </a:solidFill>
            <a:miter lim="800000"/>
            <a:headEnd/>
            <a:tailEnd/>
          </a:ln>
        </p:spPr>
        <p:txBody>
          <a:bodyPr rot="10800000"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sp>
        <p:nvSpPr>
          <p:cNvPr id="52" name="AutoShape 51"/>
          <p:cNvSpPr>
            <a:spLocks noChangeArrowheads="1"/>
          </p:cNvSpPr>
          <p:nvPr/>
        </p:nvSpPr>
        <p:spPr bwMode="auto">
          <a:xfrm rot="-5400000">
            <a:off x="1567462" y="3761726"/>
            <a:ext cx="138895" cy="157225"/>
          </a:xfrm>
          <a:prstGeom prst="triangle">
            <a:avLst>
              <a:gd name="adj" fmla="val 50000"/>
            </a:avLst>
          </a:prstGeom>
          <a:solidFill>
            <a:srgbClr val="800000"/>
          </a:solidFill>
          <a:ln w="19050" algn="ctr">
            <a:solidFill>
              <a:srgbClr val="800000"/>
            </a:solidFill>
            <a:miter lim="800000"/>
            <a:headEnd/>
            <a:tailEnd/>
          </a:ln>
        </p:spPr>
        <p:txBody>
          <a:bodyPr vert="eaVert" wrap="none" lIns="87313" tIns="44450" rIns="87313" bIns="44450"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600" b="0" i="0" u="none" strike="noStrike" kern="0" cap="none" spc="0" normalizeH="0" baseline="0" noProof="0">
              <a:ln>
                <a:noFill/>
              </a:ln>
              <a:solidFill>
                <a:srgbClr val="FFFFFF"/>
              </a:solidFill>
              <a:effectLst/>
              <a:uLnTx/>
              <a:uFillTx/>
              <a:latin typeface="Arial" panose="020B0604020202020204" pitchFamily="34" charset="0"/>
              <a:ea typeface="PMingLiU" panose="02020500000000000000" pitchFamily="18" charset="-120"/>
            </a:endParaRPr>
          </a:p>
        </p:txBody>
      </p:sp>
      <p:pic>
        <p:nvPicPr>
          <p:cNvPr id="31" name="图片 30" descr="DSS 副本.png"/>
          <p:cNvPicPr/>
          <p:nvPr/>
        </p:nvPicPr>
        <p:blipFill>
          <a:blip r:embed="rId7" cstate="print"/>
          <a:stretch>
            <a:fillRect/>
          </a:stretch>
        </p:blipFill>
        <p:spPr>
          <a:xfrm>
            <a:off x="2123728" y="1797578"/>
            <a:ext cx="3226295" cy="1274238"/>
          </a:xfrm>
          <a:prstGeom prst="rect">
            <a:avLst/>
          </a:prstGeom>
        </p:spPr>
      </p:pic>
    </p:spTree>
    <p:extLst>
      <p:ext uri="{BB962C8B-B14F-4D97-AF65-F5344CB8AC3E}">
        <p14:creationId xmlns:p14="http://schemas.microsoft.com/office/powerpoint/2010/main" xmlns="" val="2199351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57158" y="142858"/>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Báo cáo</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3" name="Text Box 46"/>
          <p:cNvSpPr txBox="1">
            <a:spLocks noChangeArrowheads="1"/>
          </p:cNvSpPr>
          <p:nvPr/>
        </p:nvSpPr>
        <p:spPr bwMode="auto">
          <a:xfrm>
            <a:off x="467544" y="1026924"/>
            <a:ext cx="7488832" cy="56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1434" tIns="45717" rIns="91434" bIns="45717">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171450" indent="-171450" eaLnBrk="1" fontAlgn="base" hangingPunct="1">
              <a:lnSpc>
                <a:spcPct val="120000"/>
              </a:lnSpc>
              <a:spcBef>
                <a:spcPct val="0"/>
              </a:spcBef>
              <a:spcAft>
                <a:spcPts val="150"/>
              </a:spcAft>
              <a:buClr>
                <a:schemeClr val="tx1">
                  <a:lumMod val="75000"/>
                  <a:lumOff val="25000"/>
                </a:schemeClr>
              </a:buClr>
              <a:buSzPct val="80000"/>
              <a:buFont typeface="Arial" panose="020B0604020202020204" pitchFamily="34" charset="0"/>
              <a:buChar char="•"/>
              <a:defRPr/>
            </a:pPr>
            <a:r>
              <a:rPr lang="en-US" altLang="zh-CN" sz="1200" smtClean="0">
                <a:solidFill>
                  <a:schemeClr val="tx1">
                    <a:lumMod val="75000"/>
                    <a:lumOff val="25000"/>
                  </a:schemeClr>
                </a:solidFill>
                <a:ea typeface="微软雅黑" pitchFamily="34" charset="-122"/>
                <a:cs typeface="Arial" panose="020B0604020202020204" pitchFamily="34" charset="0"/>
              </a:rPr>
              <a:t>Báo cáo </a:t>
            </a:r>
            <a:r>
              <a:rPr lang="en-US" altLang="zh-CN" sz="1200" dirty="0" smtClean="0">
                <a:solidFill>
                  <a:schemeClr val="tx1">
                    <a:lumMod val="75000"/>
                    <a:lumOff val="25000"/>
                  </a:schemeClr>
                </a:solidFill>
                <a:ea typeface="微软雅黑" pitchFamily="34" charset="-122"/>
                <a:cs typeface="Arial" panose="020B0604020202020204" pitchFamily="34" charset="0"/>
              </a:rPr>
              <a:t>kinh </a:t>
            </a:r>
            <a:r>
              <a:rPr lang="en-US" altLang="zh-CN" sz="1200" smtClean="0">
                <a:solidFill>
                  <a:schemeClr val="tx1">
                    <a:lumMod val="75000"/>
                    <a:lumOff val="25000"/>
                  </a:schemeClr>
                </a:solidFill>
                <a:ea typeface="微软雅黑" pitchFamily="34" charset="-122"/>
                <a:cs typeface="Arial" panose="020B0604020202020204" pitchFamily="34" charset="0"/>
              </a:rPr>
              <a:t>doanh được xây dựng dựa trên dữ liệu từ </a:t>
            </a:r>
            <a:r>
              <a:rPr lang="en-US" altLang="zh-CN" sz="1200" dirty="0" smtClean="0">
                <a:solidFill>
                  <a:schemeClr val="tx1">
                    <a:lumMod val="75000"/>
                    <a:lumOff val="25000"/>
                  </a:schemeClr>
                </a:solidFill>
                <a:ea typeface="微软雅黑" pitchFamily="34" charset="-122"/>
                <a:cs typeface="Arial" panose="020B0604020202020204" pitchFamily="34" charset="0"/>
              </a:rPr>
              <a:t>POS</a:t>
            </a:r>
          </a:p>
          <a:p>
            <a:pPr marL="171450" indent="-171450" eaLnBrk="1" fontAlgn="base" hangingPunct="1">
              <a:lnSpc>
                <a:spcPct val="120000"/>
              </a:lnSpc>
              <a:spcBef>
                <a:spcPct val="0"/>
              </a:spcBef>
              <a:spcAft>
                <a:spcPts val="150"/>
              </a:spcAft>
              <a:buClr>
                <a:schemeClr val="tx1">
                  <a:lumMod val="75000"/>
                  <a:lumOff val="25000"/>
                </a:schemeClr>
              </a:buClr>
              <a:buSzPct val="80000"/>
              <a:buFont typeface="Arial" panose="020B0604020202020204" pitchFamily="34" charset="0"/>
              <a:buChar char="•"/>
              <a:defRPr/>
            </a:pPr>
            <a:r>
              <a:rPr lang="en-US" altLang="zh-CN" sz="1200" smtClean="0"/>
              <a:t>Báo cáo sẽ mô tả chi tiết tình trạng kinh doanh các mặt hàng ở </a:t>
            </a:r>
            <a:r>
              <a:rPr lang="en-US" altLang="zh-CN" sz="1200" smtClean="0"/>
              <a:t>từng</a:t>
            </a:r>
            <a:r>
              <a:rPr lang="en-US" altLang="zh-CN" sz="1200" smtClean="0"/>
              <a:t> </a:t>
            </a:r>
            <a:r>
              <a:rPr lang="en-US" altLang="zh-CN" sz="1200" smtClean="0"/>
              <a:t>giai đoạn khác nhau</a:t>
            </a:r>
            <a:endParaRPr lang="en-US" altLang="zh-CN" sz="1200" dirty="0"/>
          </a:p>
        </p:txBody>
      </p:sp>
      <p:sp>
        <p:nvSpPr>
          <p:cNvPr id="4" name="圆角矩形 3"/>
          <p:cNvSpPr/>
          <p:nvPr/>
        </p:nvSpPr>
        <p:spPr>
          <a:xfrm>
            <a:off x="536385" y="699542"/>
            <a:ext cx="4325764" cy="249386"/>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Unicode MS" pitchFamily="34" charset="-122"/>
                <a:ea typeface="Arial Unicode MS" pitchFamily="34" charset="-122"/>
                <a:cs typeface="Arial Unicode MS" pitchFamily="34" charset="-122"/>
              </a:rPr>
              <a:t>Báo cáo kinh doanh</a:t>
            </a:r>
            <a:endParaRPr lang="zh-CN" altLang="en-US" sz="1600" dirty="0">
              <a:solidFill>
                <a:srgbClr val="C00000"/>
              </a:solidFill>
              <a:latin typeface="Arial Unicode MS" pitchFamily="34" charset="-122"/>
              <a:ea typeface="Arial Unicode MS" pitchFamily="34" charset="-122"/>
              <a:cs typeface="Arial Unicode MS" pitchFamily="34" charset="-122"/>
            </a:endParaRPr>
          </a:p>
        </p:txBody>
      </p:sp>
      <p:sp>
        <p:nvSpPr>
          <p:cNvPr id="5" name="Line 21"/>
          <p:cNvSpPr>
            <a:spLocks noChangeShapeType="1"/>
          </p:cNvSpPr>
          <p:nvPr/>
        </p:nvSpPr>
        <p:spPr bwMode="auto">
          <a:xfrm flipH="1" flipV="1">
            <a:off x="536384" y="980217"/>
            <a:ext cx="7220823"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graphicFrame>
        <p:nvGraphicFramePr>
          <p:cNvPr id="7" name="图表 6"/>
          <p:cNvGraphicFramePr>
            <a:graphicFrameLocks/>
          </p:cNvGraphicFramePr>
          <p:nvPr>
            <p:extLst>
              <p:ext uri="{D42A27DB-BD31-4B8C-83A1-F6EECF244321}">
                <p14:modId xmlns:p14="http://schemas.microsoft.com/office/powerpoint/2010/main" xmlns="" val="3026950782"/>
              </p:ext>
            </p:extLst>
          </p:nvPr>
        </p:nvGraphicFramePr>
        <p:xfrm>
          <a:off x="539553" y="1750516"/>
          <a:ext cx="3838124" cy="27654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5"/>
          <p:cNvSpPr txBox="1"/>
          <p:nvPr/>
        </p:nvSpPr>
        <p:spPr>
          <a:xfrm>
            <a:off x="1363512" y="4371950"/>
            <a:ext cx="256160"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a:t>7</a:t>
            </a:r>
            <a:endParaRPr lang="zh-CN" altLang="en-US" sz="1100" dirty="0"/>
          </a:p>
        </p:txBody>
      </p:sp>
      <p:sp>
        <p:nvSpPr>
          <p:cNvPr id="9" name="TextBox 6"/>
          <p:cNvSpPr txBox="1"/>
          <p:nvPr/>
        </p:nvSpPr>
        <p:spPr>
          <a:xfrm>
            <a:off x="2051720" y="4371950"/>
            <a:ext cx="32765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a:t>30</a:t>
            </a:r>
            <a:endParaRPr lang="zh-CN" altLang="en-US" sz="1100" dirty="0"/>
          </a:p>
        </p:txBody>
      </p:sp>
      <p:sp>
        <p:nvSpPr>
          <p:cNvPr id="10" name="TextBox 7"/>
          <p:cNvSpPr txBox="1"/>
          <p:nvPr/>
        </p:nvSpPr>
        <p:spPr>
          <a:xfrm>
            <a:off x="2771800" y="4395422"/>
            <a:ext cx="327654"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a:t>90</a:t>
            </a:r>
            <a:endParaRPr lang="zh-CN" altLang="en-US" sz="1100"/>
          </a:p>
        </p:txBody>
      </p:sp>
      <p:sp>
        <p:nvSpPr>
          <p:cNvPr id="11" name="TextBox 8"/>
          <p:cNvSpPr txBox="1"/>
          <p:nvPr/>
        </p:nvSpPr>
        <p:spPr>
          <a:xfrm>
            <a:off x="3491880" y="4371950"/>
            <a:ext cx="399148"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a:t>365</a:t>
            </a:r>
            <a:endParaRPr lang="zh-CN" altLang="en-US" sz="1100" dirty="0"/>
          </a:p>
        </p:txBody>
      </p:sp>
      <p:sp>
        <p:nvSpPr>
          <p:cNvPr id="12" name="TextBox 9"/>
          <p:cNvSpPr txBox="1"/>
          <p:nvPr/>
        </p:nvSpPr>
        <p:spPr>
          <a:xfrm>
            <a:off x="3884374" y="4371950"/>
            <a:ext cx="516488"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smtClean="0"/>
              <a:t>Ngày)</a:t>
            </a:r>
            <a:endParaRPr lang="zh-CN" altLang="en-US" sz="1100" dirty="0"/>
          </a:p>
        </p:txBody>
      </p:sp>
      <p:sp>
        <p:nvSpPr>
          <p:cNvPr id="13" name="TextBox 11"/>
          <p:cNvSpPr txBox="1"/>
          <p:nvPr/>
        </p:nvSpPr>
        <p:spPr>
          <a:xfrm>
            <a:off x="558602" y="1821954"/>
            <a:ext cx="511807"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a:t>(Qty.)</a:t>
            </a:r>
            <a:endParaRPr lang="zh-CN" altLang="en-US" sz="1100" dirty="0"/>
          </a:p>
        </p:txBody>
      </p:sp>
      <p:sp>
        <p:nvSpPr>
          <p:cNvPr id="14" name="TextBox 12"/>
          <p:cNvSpPr txBox="1"/>
          <p:nvPr/>
        </p:nvSpPr>
        <p:spPr>
          <a:xfrm>
            <a:off x="2587427" y="1707654"/>
            <a:ext cx="1128835"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smtClean="0"/>
              <a:t>Kinh doanh cô la</a:t>
            </a:r>
            <a:endParaRPr lang="zh-CN" altLang="en-US" sz="1100" dirty="0"/>
          </a:p>
        </p:txBody>
      </p:sp>
      <p:graphicFrame>
        <p:nvGraphicFramePr>
          <p:cNvPr id="15" name="图表 14"/>
          <p:cNvGraphicFramePr>
            <a:graphicFrameLocks/>
          </p:cNvGraphicFramePr>
          <p:nvPr>
            <p:extLst>
              <p:ext uri="{D42A27DB-BD31-4B8C-83A1-F6EECF244321}">
                <p14:modId xmlns:p14="http://schemas.microsoft.com/office/powerpoint/2010/main" xmlns="" val="2380538437"/>
              </p:ext>
            </p:extLst>
          </p:nvPr>
        </p:nvGraphicFramePr>
        <p:xfrm>
          <a:off x="4644008" y="1972214"/>
          <a:ext cx="3838277" cy="243169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5"/>
          <p:cNvSpPr txBox="1"/>
          <p:nvPr/>
        </p:nvSpPr>
        <p:spPr>
          <a:xfrm>
            <a:off x="5436096" y="4299942"/>
            <a:ext cx="433132"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smtClean="0"/>
              <a:t>Cola</a:t>
            </a:r>
            <a:endParaRPr lang="zh-CN" altLang="en-US" sz="1100" dirty="0"/>
          </a:p>
        </p:txBody>
      </p:sp>
      <p:sp>
        <p:nvSpPr>
          <p:cNvPr id="17" name="TextBox 5"/>
          <p:cNvSpPr txBox="1"/>
          <p:nvPr/>
        </p:nvSpPr>
        <p:spPr>
          <a:xfrm>
            <a:off x="5968763" y="4326364"/>
            <a:ext cx="835485"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dirty="0" smtClean="0"/>
              <a:t>Hamburger</a:t>
            </a:r>
            <a:endParaRPr lang="en-US" altLang="zh-CN" dirty="0"/>
          </a:p>
        </p:txBody>
      </p:sp>
      <p:sp>
        <p:nvSpPr>
          <p:cNvPr id="18" name="矩形 17"/>
          <p:cNvSpPr/>
          <p:nvPr/>
        </p:nvSpPr>
        <p:spPr>
          <a:xfrm>
            <a:off x="6879221" y="4326364"/>
            <a:ext cx="494046" cy="261610"/>
          </a:xfrm>
          <a:prstGeom prst="rect">
            <a:avLst/>
          </a:prstGeom>
        </p:spPr>
        <p:txBody>
          <a:bodyPr wrap="none">
            <a:spAutoFit/>
          </a:bodyPr>
          <a:lstStyle/>
          <a:p>
            <a:r>
              <a:rPr lang="en-US" altLang="zh-CN" sz="1100" dirty="0" smtClean="0"/>
              <a:t>Chips</a:t>
            </a:r>
            <a:endParaRPr lang="en-US" altLang="zh-CN" sz="1100" dirty="0"/>
          </a:p>
        </p:txBody>
      </p:sp>
      <p:sp>
        <p:nvSpPr>
          <p:cNvPr id="19" name="矩形 18"/>
          <p:cNvSpPr/>
          <p:nvPr/>
        </p:nvSpPr>
        <p:spPr>
          <a:xfrm>
            <a:off x="7596336" y="4326364"/>
            <a:ext cx="516488" cy="261610"/>
          </a:xfrm>
          <a:prstGeom prst="rect">
            <a:avLst/>
          </a:prstGeom>
        </p:spPr>
        <p:txBody>
          <a:bodyPr wrap="none">
            <a:spAutoFit/>
          </a:bodyPr>
          <a:lstStyle/>
          <a:p>
            <a:r>
              <a:rPr lang="en-US" altLang="zh-CN" sz="1100" dirty="0" smtClean="0"/>
              <a:t>Apple</a:t>
            </a:r>
            <a:endParaRPr lang="en-US" altLang="zh-CN" sz="1100" dirty="0"/>
          </a:p>
        </p:txBody>
      </p:sp>
      <p:sp>
        <p:nvSpPr>
          <p:cNvPr id="20" name="TextBox 11"/>
          <p:cNvSpPr txBox="1"/>
          <p:nvPr/>
        </p:nvSpPr>
        <p:spPr>
          <a:xfrm>
            <a:off x="4572000" y="1950100"/>
            <a:ext cx="684803"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CN" sz="1100" dirty="0" smtClean="0"/>
              <a:t>(</a:t>
            </a:r>
            <a:r>
              <a:rPr lang="en-US" altLang="zh-CN" dirty="0" smtClean="0"/>
              <a:t>Weight</a:t>
            </a:r>
            <a:r>
              <a:rPr lang="en-US" altLang="zh-CN" sz="1100" dirty="0" smtClean="0"/>
              <a:t>)</a:t>
            </a:r>
            <a:endParaRPr lang="zh-CN" altLang="en-US" sz="1100" dirty="0"/>
          </a:p>
        </p:txBody>
      </p:sp>
    </p:spTree>
    <p:extLst>
      <p:ext uri="{BB962C8B-B14F-4D97-AF65-F5344CB8AC3E}">
        <p14:creationId xmlns:p14="http://schemas.microsoft.com/office/powerpoint/2010/main" xmlns="" val="2641106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000" y="2139702"/>
            <a:ext cx="9134999" cy="2520280"/>
          </a:xfrm>
          <a:prstGeom prst="rect">
            <a:avLst/>
          </a:prstGeom>
          <a:solidFill>
            <a:schemeClr val="bg1">
              <a:lumMod val="9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标题 1"/>
          <p:cNvSpPr txBox="1">
            <a:spLocks/>
          </p:cNvSpPr>
          <p:nvPr/>
        </p:nvSpPr>
        <p:spPr>
          <a:xfrm>
            <a:off x="355427"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Giải pháp </a:t>
            </a:r>
            <a:r>
              <a:rPr lang="zh-CN" altLang="en-US"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Báo cáo</a:t>
            </a:r>
            <a:endParaRPr kumimoji="1" lang="zh-CN" altLang="en-US" sz="2400" b="1" i="1" dirty="0">
              <a:solidFill>
                <a:srgbClr val="FF0000"/>
              </a:solidFill>
              <a:effectLst>
                <a:outerShdw blurRad="38100" dist="38100" dir="2700000" algn="tl">
                  <a:srgbClr val="C0C0C0"/>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9" name="Text Box 46"/>
          <p:cNvSpPr txBox="1">
            <a:spLocks noChangeArrowheads="1"/>
          </p:cNvSpPr>
          <p:nvPr/>
        </p:nvSpPr>
        <p:spPr bwMode="auto">
          <a:xfrm>
            <a:off x="357158" y="1357304"/>
            <a:ext cx="7488832" cy="1004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1434" tIns="45717" rIns="91434" bIns="45717">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171450" indent="-171450" eaLnBrk="1" fontAlgn="base" hangingPunct="1">
              <a:lnSpc>
                <a:spcPct val="120000"/>
              </a:lnSpc>
              <a:spcBef>
                <a:spcPct val="0"/>
              </a:spcBef>
              <a:spcAft>
                <a:spcPts val="150"/>
              </a:spcAft>
              <a:buClr>
                <a:schemeClr val="tx1">
                  <a:lumMod val="75000"/>
                  <a:lumOff val="25000"/>
                </a:schemeClr>
              </a:buClr>
              <a:buSzPct val="80000"/>
              <a:buFont typeface="Arial" panose="020B0604020202020204" pitchFamily="34" charset="0"/>
              <a:buChar char="•"/>
              <a:defRPr/>
            </a:pPr>
            <a:r>
              <a:rPr lang="en-US" altLang="zh-CN" sz="1200" dirty="0" smtClean="0">
                <a:solidFill>
                  <a:schemeClr val="tx1">
                    <a:lumMod val="75000"/>
                    <a:lumOff val="25000"/>
                  </a:schemeClr>
                </a:solidFill>
                <a:ea typeface="微软雅黑" pitchFamily="34" charset="-122"/>
                <a:cs typeface="Arial" panose="020B0604020202020204" pitchFamily="34" charset="0"/>
              </a:rPr>
              <a:t>Phân tích </a:t>
            </a:r>
            <a:r>
              <a:rPr lang="en-US" altLang="zh-CN" sz="1200" smtClean="0">
                <a:solidFill>
                  <a:schemeClr val="tx1">
                    <a:lumMod val="75000"/>
                    <a:lumOff val="25000"/>
                  </a:schemeClr>
                </a:solidFill>
                <a:ea typeface="微软雅黑" pitchFamily="34" charset="-122"/>
                <a:cs typeface="Arial" panose="020B0604020202020204" pitchFamily="34" charset="0"/>
              </a:rPr>
              <a:t>chiến lược kinh doanh</a:t>
            </a:r>
            <a:r>
              <a:rPr lang="en-US" sz="1200" smtClean="0">
                <a:solidFill>
                  <a:schemeClr val="tx1">
                    <a:lumMod val="75000"/>
                    <a:lumOff val="25000"/>
                  </a:schemeClr>
                </a:solidFill>
                <a:ea typeface="微软雅黑" pitchFamily="34" charset="-122"/>
                <a:cs typeface="Arial" panose="020B0604020202020204" pitchFamily="34" charset="0"/>
              </a:rPr>
              <a:t>, </a:t>
            </a:r>
            <a:r>
              <a:rPr lang="en-US" sz="1200" dirty="0" smtClean="0">
                <a:solidFill>
                  <a:schemeClr val="tx1">
                    <a:lumMod val="75000"/>
                    <a:lumOff val="25000"/>
                  </a:schemeClr>
                </a:solidFill>
                <a:ea typeface="微软雅黑" pitchFamily="34" charset="-122"/>
                <a:cs typeface="Arial" panose="020B0604020202020204" pitchFamily="34" charset="0"/>
              </a:rPr>
              <a:t>bố trí </a:t>
            </a:r>
            <a:r>
              <a:rPr lang="en-US" sz="1200" smtClean="0">
                <a:solidFill>
                  <a:schemeClr val="tx1">
                    <a:lumMod val="75000"/>
                    <a:lumOff val="25000"/>
                  </a:schemeClr>
                </a:solidFill>
                <a:ea typeface="微软雅黑" pitchFamily="34" charset="-122"/>
                <a:cs typeface="Arial" panose="020B0604020202020204" pitchFamily="34" charset="0"/>
              </a:rPr>
              <a:t>nhân lực hợp lý, </a:t>
            </a:r>
            <a:r>
              <a:rPr lang="en-US" sz="1200" dirty="0" smtClean="0">
                <a:solidFill>
                  <a:schemeClr val="tx1">
                    <a:lumMod val="75000"/>
                    <a:lumOff val="25000"/>
                  </a:schemeClr>
                </a:solidFill>
                <a:ea typeface="微软雅黑" pitchFamily="34" charset="-122"/>
                <a:cs typeface="Arial" panose="020B0604020202020204" pitchFamily="34" charset="0"/>
              </a:rPr>
              <a:t>đánh giá </a:t>
            </a:r>
            <a:r>
              <a:rPr lang="en-US" sz="1200" smtClean="0">
                <a:solidFill>
                  <a:schemeClr val="tx1">
                    <a:lumMod val="75000"/>
                    <a:lumOff val="25000"/>
                  </a:schemeClr>
                </a:solidFill>
                <a:ea typeface="微软雅黑" pitchFamily="34" charset="-122"/>
                <a:cs typeface="Arial" panose="020B0604020202020204" pitchFamily="34" charset="0"/>
              </a:rPr>
              <a:t>chuyên nghiệp, </a:t>
            </a:r>
            <a:r>
              <a:rPr lang="en-US" sz="1200" dirty="0" smtClean="0">
                <a:solidFill>
                  <a:schemeClr val="tx1">
                    <a:lumMod val="75000"/>
                    <a:lumOff val="25000"/>
                  </a:schemeClr>
                </a:solidFill>
                <a:ea typeface="微软雅黑" pitchFamily="34" charset="-122"/>
                <a:cs typeface="Arial" panose="020B0604020202020204" pitchFamily="34" charset="0"/>
              </a:rPr>
              <a:t>lập kế </a:t>
            </a:r>
            <a:r>
              <a:rPr lang="en-US" sz="1200" smtClean="0">
                <a:solidFill>
                  <a:schemeClr val="tx1">
                    <a:lumMod val="75000"/>
                    <a:lumOff val="25000"/>
                  </a:schemeClr>
                </a:solidFill>
                <a:ea typeface="微软雅黑" pitchFamily="34" charset="-122"/>
                <a:cs typeface="Arial" panose="020B0604020202020204" pitchFamily="34" charset="0"/>
              </a:rPr>
              <a:t>hoạch dựa theo số khách và  báo cáo của </a:t>
            </a:r>
            <a:r>
              <a:rPr lang="en-US" sz="1200" dirty="0" smtClean="0">
                <a:solidFill>
                  <a:schemeClr val="tx1">
                    <a:lumMod val="75000"/>
                    <a:lumOff val="25000"/>
                  </a:schemeClr>
                </a:solidFill>
                <a:ea typeface="微软雅黑" pitchFamily="34" charset="-122"/>
                <a:cs typeface="Arial" panose="020B0604020202020204" pitchFamily="34" charset="0"/>
              </a:rPr>
              <a:t>bản đồ nhiệt</a:t>
            </a:r>
          </a:p>
          <a:p>
            <a:pPr marL="171450" indent="-171450" eaLnBrk="1" fontAlgn="base" hangingPunct="1">
              <a:lnSpc>
                <a:spcPct val="120000"/>
              </a:lnSpc>
              <a:spcBef>
                <a:spcPct val="0"/>
              </a:spcBef>
              <a:spcAft>
                <a:spcPts val="150"/>
              </a:spcAft>
              <a:buClr>
                <a:schemeClr val="tx1">
                  <a:lumMod val="75000"/>
                  <a:lumOff val="25000"/>
                </a:schemeClr>
              </a:buClr>
              <a:buSzPct val="80000"/>
              <a:buFont typeface="Arial" panose="020B0604020202020204" pitchFamily="34" charset="0"/>
              <a:buChar char="•"/>
              <a:defRPr/>
            </a:pPr>
            <a:r>
              <a:rPr lang="en-US" altLang="zh-CN" sz="1200" smtClean="0">
                <a:solidFill>
                  <a:schemeClr val="tx1">
                    <a:lumMod val="75000"/>
                    <a:lumOff val="25000"/>
                  </a:schemeClr>
                </a:solidFill>
                <a:ea typeface="微软雅黑" pitchFamily="34" charset="-122"/>
                <a:cs typeface="Arial" panose="020B0604020202020204" pitchFamily="34" charset="0"/>
              </a:rPr>
              <a:t>Báo cáo đầy đủ phụ thuộc vào </a:t>
            </a:r>
            <a:r>
              <a:rPr lang="en-US" altLang="zh-CN" sz="1200" dirty="0" smtClean="0">
                <a:solidFill>
                  <a:schemeClr val="tx1">
                    <a:lumMod val="75000"/>
                    <a:lumOff val="25000"/>
                  </a:schemeClr>
                </a:solidFill>
                <a:ea typeface="微软雅黑" pitchFamily="34" charset="-122"/>
                <a:cs typeface="Arial" panose="020B0604020202020204" pitchFamily="34" charset="0"/>
              </a:rPr>
              <a:t>tình trạng </a:t>
            </a:r>
            <a:r>
              <a:rPr lang="en-US" altLang="zh-CN" sz="1200" smtClean="0">
                <a:solidFill>
                  <a:schemeClr val="tx1">
                    <a:lumMod val="75000"/>
                    <a:lumOff val="25000"/>
                  </a:schemeClr>
                </a:solidFill>
                <a:ea typeface="微软雅黑" pitchFamily="34" charset="-122"/>
                <a:cs typeface="Arial" panose="020B0604020202020204" pitchFamily="34" charset="0"/>
              </a:rPr>
              <a:t>hoạt động của </a:t>
            </a:r>
            <a:r>
              <a:rPr lang="en-US" altLang="zh-CN" sz="1200" dirty="0" smtClean="0">
                <a:solidFill>
                  <a:schemeClr val="tx1">
                    <a:lumMod val="75000"/>
                    <a:lumOff val="25000"/>
                  </a:schemeClr>
                </a:solidFill>
                <a:ea typeface="微软雅黑" pitchFamily="34" charset="-122"/>
                <a:cs typeface="Arial" panose="020B0604020202020204" pitchFamily="34" charset="0"/>
              </a:rPr>
              <a:t>thiết bị</a:t>
            </a:r>
            <a:r>
              <a:rPr lang="en-US" altLang="zh-CN" sz="1200" smtClean="0">
                <a:solidFill>
                  <a:schemeClr val="tx1">
                    <a:lumMod val="75000"/>
                    <a:lumOff val="25000"/>
                  </a:schemeClr>
                </a:solidFill>
                <a:ea typeface="微软雅黑" pitchFamily="34" charset="-122"/>
                <a:cs typeface="Arial" panose="020B0604020202020204" pitchFamily="34" charset="0"/>
              </a:rPr>
              <a:t>, dung lượng dữ liệu lưu trữ trên ổ </a:t>
            </a:r>
            <a:r>
              <a:rPr lang="en-US" altLang="zh-CN" sz="1200" smtClean="0">
                <a:solidFill>
                  <a:schemeClr val="tx1">
                    <a:lumMod val="75000"/>
                    <a:lumOff val="25000"/>
                  </a:schemeClr>
                </a:solidFill>
                <a:ea typeface="微软雅黑" pitchFamily="34" charset="-122"/>
                <a:cs typeface="Arial" panose="020B0604020202020204" pitchFamily="34" charset="0"/>
              </a:rPr>
              <a:t>cứng &amp; </a:t>
            </a:r>
            <a:r>
              <a:rPr lang="en-US" altLang="zh-CN" sz="1200" dirty="0" smtClean="0">
                <a:solidFill>
                  <a:schemeClr val="tx1">
                    <a:lumMod val="75000"/>
                    <a:lumOff val="25000"/>
                  </a:schemeClr>
                </a:solidFill>
                <a:ea typeface="微软雅黑" pitchFamily="34" charset="-122"/>
                <a:cs typeface="Arial" panose="020B0604020202020204" pitchFamily="34" charset="0"/>
              </a:rPr>
              <a:t>báo cáo thống kê </a:t>
            </a:r>
            <a:r>
              <a:rPr lang="en-US" altLang="zh-CN" sz="1200" smtClean="0">
                <a:solidFill>
                  <a:schemeClr val="tx1">
                    <a:lumMod val="75000"/>
                    <a:lumOff val="25000"/>
                  </a:schemeClr>
                </a:solidFill>
                <a:ea typeface="微软雅黑" pitchFamily="34" charset="-122"/>
                <a:cs typeface="Arial" panose="020B0604020202020204" pitchFamily="34" charset="0"/>
              </a:rPr>
              <a:t>được xuất ra.</a:t>
            </a:r>
            <a:endParaRPr lang="en-US" altLang="zh-CN" sz="1200" dirty="0">
              <a:solidFill>
                <a:schemeClr val="tx1">
                  <a:lumMod val="75000"/>
                  <a:lumOff val="25000"/>
                </a:schemeClr>
              </a:solidFill>
              <a:ea typeface="微软雅黑" pitchFamily="34" charset="-122"/>
              <a:cs typeface="Arial" panose="020B0604020202020204" pitchFamily="34" charset="0"/>
            </a:endParaRPr>
          </a:p>
        </p:txBody>
      </p:sp>
      <p:pic>
        <p:nvPicPr>
          <p:cNvPr id="10" name="图片 4" descr="1.bmp"/>
          <p:cNvPicPr>
            <a:picLocks noChangeAspect="1"/>
          </p:cNvPicPr>
          <p:nvPr/>
        </p:nvPicPr>
        <p:blipFill>
          <a:blip r:embed="rId3" cstate="print">
            <a:grayscl/>
            <a:extLst>
              <a:ext uri="{BEBA8EAE-BF5A-486C-A8C5-ECC9F3942E4B}">
                <a14:imgProps xmlns:a14="http://schemas.microsoft.com/office/drawing/2010/main" xmlns="">
                  <a14:imgLayer r:embed="rId4">
                    <a14:imgEffect>
                      <a14:brightnessContrast bright="-20000" contrast="58000"/>
                    </a14:imgEffect>
                  </a14:imgLayer>
                </a14:imgProps>
              </a:ext>
              <a:ext uri="{28A0092B-C50C-407E-A947-70E740481C1C}">
                <a14:useLocalDpi xmlns:a14="http://schemas.microsoft.com/office/drawing/2010/main" xmlns="" val="0"/>
              </a:ext>
            </a:extLst>
          </a:blip>
          <a:srcRect/>
          <a:stretch>
            <a:fillRect/>
          </a:stretch>
        </p:blipFill>
        <p:spPr bwMode="auto">
          <a:xfrm>
            <a:off x="7744957" y="2139702"/>
            <a:ext cx="889000" cy="589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圆角矩形 7"/>
          <p:cNvSpPr/>
          <p:nvPr/>
        </p:nvSpPr>
        <p:spPr>
          <a:xfrm>
            <a:off x="4557208" y="2513038"/>
            <a:ext cx="3222846" cy="1731215"/>
          </a:xfrm>
          <a:prstGeom prst="roundRect">
            <a:avLst>
              <a:gd name="adj" fmla="val 9215"/>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4498641" y="2466322"/>
            <a:ext cx="3345311" cy="1824636"/>
          </a:xfrm>
          <a:prstGeom prst="roundRect">
            <a:avLst>
              <a:gd name="adj" fmla="val 10565"/>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539552" y="2464420"/>
            <a:ext cx="3345311" cy="1824636"/>
          </a:xfrm>
          <a:prstGeom prst="roundRect">
            <a:avLst>
              <a:gd name="adj" fmla="val 10565"/>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571472" y="857238"/>
            <a:ext cx="4325764" cy="249386"/>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Đa chức năng</a:t>
            </a:r>
            <a:endParaRPr lang="zh-CN" altLang="en-US"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6" name="Line 21"/>
          <p:cNvSpPr>
            <a:spLocks noChangeShapeType="1"/>
          </p:cNvSpPr>
          <p:nvPr/>
        </p:nvSpPr>
        <p:spPr bwMode="auto">
          <a:xfrm flipH="1" flipV="1">
            <a:off x="571472" y="1214428"/>
            <a:ext cx="7220823"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graphicFrame>
        <p:nvGraphicFramePr>
          <p:cNvPr id="17" name="图表 16"/>
          <p:cNvGraphicFramePr>
            <a:graphicFrameLocks/>
          </p:cNvGraphicFramePr>
          <p:nvPr>
            <p:extLst>
              <p:ext uri="{D42A27DB-BD31-4B8C-83A1-F6EECF244321}">
                <p14:modId xmlns:p14="http://schemas.microsoft.com/office/powerpoint/2010/main" xmlns="" val="1622666698"/>
              </p:ext>
            </p:extLst>
          </p:nvPr>
        </p:nvGraphicFramePr>
        <p:xfrm>
          <a:off x="539552" y="2466321"/>
          <a:ext cx="3240360" cy="181333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2824604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6793" y="148828"/>
            <a:ext cx="3552416"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Nội dung</a:t>
            </a:r>
            <a:endParaRPr lang="zh-CN" altLang="en-US" sz="2400" b="1" i="1" dirty="0">
              <a:solidFill>
                <a:srgbClr val="FF0000"/>
              </a:solidFill>
              <a:latin typeface="微软雅黑" pitchFamily="34" charset="-122"/>
              <a:ea typeface="微软雅黑" pitchFamily="34" charset="-122"/>
            </a:endParaRPr>
          </a:p>
        </p:txBody>
      </p:sp>
      <p:sp>
        <p:nvSpPr>
          <p:cNvPr id="21" name="AutoShape 6"/>
          <p:cNvSpPr>
            <a:spLocks noChangeArrowheads="1"/>
          </p:cNvSpPr>
          <p:nvPr/>
        </p:nvSpPr>
        <p:spPr bwMode="auto">
          <a:xfrm>
            <a:off x="1464770" y="105383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4" name="Rectangle 31"/>
          <p:cNvSpPr>
            <a:spLocks noChangeArrowheads="1"/>
          </p:cNvSpPr>
          <p:nvPr/>
        </p:nvSpPr>
        <p:spPr bwMode="auto">
          <a:xfrm>
            <a:off x="1509861" y="3782628"/>
            <a:ext cx="6086475" cy="185738"/>
          </a:xfrm>
          <a:prstGeom prst="rect">
            <a:avLst/>
          </a:prstGeom>
          <a:gradFill rotWithShape="1">
            <a:gsLst>
              <a:gs pos="0">
                <a:srgbClr val="000000">
                  <a:alpha val="7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defRPr/>
            </a:pPr>
            <a:endParaRPr lang="zh-CN" altLang="en-US" kern="0">
              <a:solidFill>
                <a:srgbClr val="000000"/>
              </a:solidFill>
            </a:endParaRPr>
          </a:p>
        </p:txBody>
      </p:sp>
      <p:sp>
        <p:nvSpPr>
          <p:cNvPr id="22" name="AutoShape 9"/>
          <p:cNvSpPr>
            <a:spLocks noChangeArrowheads="1"/>
          </p:cNvSpPr>
          <p:nvPr/>
        </p:nvSpPr>
        <p:spPr bwMode="auto">
          <a:xfrm>
            <a:off x="1475953" y="3363838"/>
            <a:ext cx="6048375" cy="533400"/>
          </a:xfrm>
          <a:prstGeom prst="roundRect">
            <a:avLst>
              <a:gd name="adj" fmla="val 16667"/>
            </a:avLst>
          </a:prstGeom>
          <a:solidFill>
            <a:srgbClr val="CC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defRPr/>
            </a:pPr>
            <a:r>
              <a:rPr lang="en-US" altLang="zh-CN" kern="0" dirty="0" smtClean="0">
                <a:solidFill>
                  <a:prstClr val="white"/>
                </a:solidFill>
              </a:rPr>
              <a:t> </a:t>
            </a:r>
            <a:endParaRPr lang="zh-CN" altLang="en-US" kern="0" dirty="0">
              <a:solidFill>
                <a:prstClr val="white"/>
              </a:solidFill>
            </a:endParaRPr>
          </a:p>
        </p:txBody>
      </p:sp>
      <p:sp>
        <p:nvSpPr>
          <p:cNvPr id="27" name="AutoShape 6"/>
          <p:cNvSpPr>
            <a:spLocks noChangeArrowheads="1"/>
          </p:cNvSpPr>
          <p:nvPr/>
        </p:nvSpPr>
        <p:spPr bwMode="auto">
          <a:xfrm>
            <a:off x="1475656" y="255937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r>
              <a:rPr lang="en-US" altLang="zh-CN" kern="0" dirty="0">
                <a:solidFill>
                  <a:srgbClr val="000000"/>
                </a:solidFill>
                <a:latin typeface="Arial" panose="020B0604020202020204" pitchFamily="34" charset="0"/>
                <a:ea typeface="华文细黑" panose="02010600040101010101" pitchFamily="2" charset="-122"/>
              </a:rPr>
              <a:t> </a:t>
            </a: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9" name="AutoShape 6"/>
          <p:cNvSpPr>
            <a:spLocks noChangeArrowheads="1"/>
          </p:cNvSpPr>
          <p:nvPr/>
        </p:nvSpPr>
        <p:spPr bwMode="auto">
          <a:xfrm>
            <a:off x="1475656" y="1770598"/>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1" name="AutoShape 6"/>
          <p:cNvSpPr>
            <a:spLocks noChangeArrowheads="1"/>
          </p:cNvSpPr>
          <p:nvPr/>
        </p:nvSpPr>
        <p:spPr bwMode="auto">
          <a:xfrm>
            <a:off x="1515303" y="4095715"/>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2" name="AutoShape 19"/>
          <p:cNvSpPr>
            <a:spLocks noChangeArrowheads="1"/>
          </p:cNvSpPr>
          <p:nvPr/>
        </p:nvSpPr>
        <p:spPr bwMode="auto">
          <a:xfrm>
            <a:off x="4716264" y="3623406"/>
            <a:ext cx="431800" cy="215900"/>
          </a:xfrm>
          <a:prstGeom prst="leftArrow">
            <a:avLst>
              <a:gd name="adj1" fmla="val 50278"/>
              <a:gd name="adj2" fmla="val 7273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a:solidFill>
                <a:prstClr val="black"/>
              </a:solidFill>
            </a:endParaRPr>
          </a:p>
        </p:txBody>
      </p:sp>
      <p:sp>
        <p:nvSpPr>
          <p:cNvPr id="8" name="TextBox 7"/>
          <p:cNvSpPr txBox="1"/>
          <p:nvPr/>
        </p:nvSpPr>
        <p:spPr>
          <a:xfrm>
            <a:off x="1663216" y="352962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white"/>
                </a:solidFill>
                <a:latin typeface="微软雅黑" panose="020B0503020204020204" pitchFamily="34" charset="-122"/>
                <a:ea typeface="微软雅黑" panose="020B0503020204020204" pitchFamily="34" charset="-122"/>
              </a:rPr>
              <a:t>4</a:t>
            </a:r>
            <a:r>
              <a:rPr lang="en-US" altLang="zh-CN" b="1" kern="0" dirty="0" smtClean="0">
                <a:solidFill>
                  <a:prstClr val="white"/>
                </a:solidFill>
                <a:latin typeface="微软雅黑" panose="020B0503020204020204" pitchFamily="34" charset="-122"/>
                <a:ea typeface="微软雅黑" panose="020B0503020204020204" pitchFamily="34" charset="-122"/>
              </a:rPr>
              <a:t>  </a:t>
            </a: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Thành tựu</a:t>
            </a:r>
            <a:endParaRPr lang="zh-CN" altLang="en-US" b="1" kern="0" dirty="0">
              <a:solidFill>
                <a:prstClr val="white"/>
              </a:solidFill>
              <a:latin typeface="Arial" panose="020B0604020202020204" pitchFamily="34" charset="0"/>
              <a:ea typeface="华文细黑" panose="02010600040101010101" pitchFamily="2" charset="-122"/>
              <a:cs typeface="Arial" panose="020B0604020202020204" pitchFamily="34" charset="0"/>
            </a:endParaRPr>
          </a:p>
        </p:txBody>
      </p:sp>
      <p:sp>
        <p:nvSpPr>
          <p:cNvPr id="33" name="TextBox 32"/>
          <p:cNvSpPr txBox="1"/>
          <p:nvPr/>
        </p:nvSpPr>
        <p:spPr>
          <a:xfrm>
            <a:off x="1619672" y="1231220"/>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微软雅黑" panose="020B0503020204020204" pitchFamily="34" charset="-122"/>
                <a:cs typeface="Arial" panose="020B0604020202020204" pitchFamily="34" charset="0"/>
              </a:rPr>
              <a:t>1</a:t>
            </a:r>
            <a:r>
              <a:rPr lang="en-US" altLang="zh-CN" b="1" kern="0" dirty="0" smtClean="0">
                <a:solidFill>
                  <a:prstClr val="black"/>
                </a:solidFill>
                <a:latin typeface="Arial" panose="020B0604020202020204" pitchFamily="34" charset="0"/>
                <a:ea typeface="华文细黑" panose="02010600040101010101" pitchFamily="2" charset="-122"/>
              </a:rPr>
              <a:t>  </a:t>
            </a:r>
            <a:r>
              <a:rPr lang="en-US" altLang="zh-CN" b="1" kern="0" dirty="0">
                <a:solidFill>
                  <a:prstClr val="black"/>
                </a:solidFill>
                <a:latin typeface="Arial" panose="020B0604020202020204" pitchFamily="34" charset="0"/>
                <a:ea typeface="微软雅黑" panose="020B0503020204020204" pitchFamily="34" charset="-122"/>
                <a:cs typeface="Arial" panose="020B0604020202020204" pitchFamily="34" charset="0"/>
              </a:rPr>
              <a:t>Phân tích các yêu cầu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5" name="TextBox 34"/>
          <p:cNvSpPr txBox="1"/>
          <p:nvPr/>
        </p:nvSpPr>
        <p:spPr>
          <a:xfrm>
            <a:off x="1647888" y="2717360"/>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3  Giải pháp và chức năng</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6" name="TextBox 35"/>
          <p:cNvSpPr txBox="1"/>
          <p:nvPr/>
        </p:nvSpPr>
        <p:spPr>
          <a:xfrm>
            <a:off x="1652330" y="194366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2  Thuận lợi và lợi ích</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7" name="TextBox 36"/>
          <p:cNvSpPr txBox="1"/>
          <p:nvPr/>
        </p:nvSpPr>
        <p:spPr>
          <a:xfrm>
            <a:off x="1680546" y="428645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5  Sản phẩm chính</a:t>
            </a:r>
            <a:endParaRPr lang="zh-CN" altLang="en-US" b="1" kern="0" dirty="0">
              <a:solidFill>
                <a:prstClr val="black"/>
              </a:solidFill>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1064154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a:spLocks/>
          </p:cNvSpPr>
          <p:nvPr/>
        </p:nvSpPr>
        <p:spPr>
          <a:xfrm>
            <a:off x="344794"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Times New Roman" pitchFamily="18" charset="0"/>
                <a:ea typeface="微软雅黑" pitchFamily="34" charset="-122"/>
                <a:cs typeface="Times New Roman" pitchFamily="18" charset="0"/>
              </a:rPr>
              <a:t>Các thiết bị của </a:t>
            </a:r>
            <a:r>
              <a:rPr lang="en-US" altLang="zh-CN" sz="2400" b="1" dirty="0" smtClean="0">
                <a:solidFill>
                  <a:srgbClr val="FF0000"/>
                </a:solidFill>
                <a:latin typeface="Times New Roman" pitchFamily="18" charset="0"/>
                <a:ea typeface="微软雅黑" pitchFamily="34" charset="-122"/>
                <a:cs typeface="Times New Roman" pitchFamily="18" charset="0"/>
              </a:rPr>
              <a:t>hệ thống</a:t>
            </a:r>
            <a:endParaRPr kumimoji="1" lang="zh-CN" altLang="en-US" sz="24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71" name="图片 70"/>
          <p:cNvPicPr>
            <a:picLocks noChangeAspect="1"/>
          </p:cNvPicPr>
          <p:nvPr/>
        </p:nvPicPr>
        <p:blipFill>
          <a:blip r:embed="rId3"/>
          <a:stretch>
            <a:fillRect/>
          </a:stretch>
        </p:blipFill>
        <p:spPr>
          <a:xfrm>
            <a:off x="2920642" y="1341926"/>
            <a:ext cx="3222994" cy="2801460"/>
          </a:xfrm>
          <a:prstGeom prst="rect">
            <a:avLst/>
          </a:prstGeom>
        </p:spPr>
      </p:pic>
      <p:grpSp>
        <p:nvGrpSpPr>
          <p:cNvPr id="93" name="组合 92"/>
          <p:cNvGrpSpPr/>
          <p:nvPr/>
        </p:nvGrpSpPr>
        <p:grpSpPr>
          <a:xfrm>
            <a:off x="1128156" y="772690"/>
            <a:ext cx="1872208" cy="1656184"/>
            <a:chOff x="607194" y="1059340"/>
            <a:chExt cx="1872208" cy="1656184"/>
          </a:xfrm>
        </p:grpSpPr>
        <p:sp>
          <p:nvSpPr>
            <p:cNvPr id="94" name="矩形 93"/>
            <p:cNvSpPr/>
            <p:nvPr/>
          </p:nvSpPr>
          <p:spPr>
            <a:xfrm>
              <a:off x="607194" y="1059340"/>
              <a:ext cx="1872208"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5" name="图片 9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93909" y="1275122"/>
              <a:ext cx="737728" cy="792088"/>
            </a:xfrm>
            <a:prstGeom prst="rect">
              <a:avLst/>
            </a:prstGeom>
          </p:spPr>
        </p:pic>
        <p:sp>
          <p:nvSpPr>
            <p:cNvPr id="96" name="矩形 95"/>
            <p:cNvSpPr/>
            <p:nvPr/>
          </p:nvSpPr>
          <p:spPr>
            <a:xfrm>
              <a:off x="607194" y="2355242"/>
              <a:ext cx="1872000" cy="36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a:p>
              <a:pPr algn="ctr"/>
              <a:endParaRPr lang="en-US" altLang="zh-CN" sz="1600" b="1" dirty="0" smtClean="0"/>
            </a:p>
            <a:p>
              <a:pPr algn="ctr"/>
              <a:r>
                <a:rPr lang="en-US" altLang="zh-CN" sz="1600" b="1" smtClean="0"/>
                <a:t>Camera </a:t>
              </a:r>
              <a:r>
                <a:rPr lang="en-US" altLang="zh-CN" sz="1600" b="1" dirty="0" smtClean="0"/>
                <a:t>giám sát</a:t>
              </a:r>
            </a:p>
            <a:p>
              <a:pPr algn="ctr"/>
              <a:endParaRPr lang="zh-CN" altLang="en-US" sz="1600" b="1" dirty="0" smtClean="0"/>
            </a:p>
            <a:p>
              <a:pPr algn="ctr"/>
              <a:endParaRPr lang="zh-CN" altLang="en-US" dirty="0"/>
            </a:p>
          </p:txBody>
        </p:sp>
      </p:grpSp>
      <p:grpSp>
        <p:nvGrpSpPr>
          <p:cNvPr id="97" name="组合 96"/>
          <p:cNvGrpSpPr/>
          <p:nvPr/>
        </p:nvGrpSpPr>
        <p:grpSpPr>
          <a:xfrm>
            <a:off x="6072198" y="785800"/>
            <a:ext cx="1872208" cy="1656184"/>
            <a:chOff x="4727796" y="1059340"/>
            <a:chExt cx="1872208" cy="1656184"/>
          </a:xfrm>
        </p:grpSpPr>
        <p:sp>
          <p:nvSpPr>
            <p:cNvPr id="98" name="矩形 97"/>
            <p:cNvSpPr/>
            <p:nvPr/>
          </p:nvSpPr>
          <p:spPr>
            <a:xfrm>
              <a:off x="4727796" y="1059340"/>
              <a:ext cx="1872208" cy="16561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9" name="矩形 98"/>
            <p:cNvSpPr/>
            <p:nvPr/>
          </p:nvSpPr>
          <p:spPr>
            <a:xfrm>
              <a:off x="4727796" y="2345603"/>
              <a:ext cx="1872208" cy="36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t>Kiểm soát ra vào</a:t>
              </a:r>
              <a:endParaRPr lang="zh-CN" altLang="en-US" sz="1600" b="1" dirty="0"/>
            </a:p>
          </p:txBody>
        </p:sp>
        <p:pic>
          <p:nvPicPr>
            <p:cNvPr id="100" name="图片 9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63551" y="1275364"/>
              <a:ext cx="865217" cy="919293"/>
            </a:xfrm>
            <a:prstGeom prst="rect">
              <a:avLst/>
            </a:prstGeom>
          </p:spPr>
        </p:pic>
      </p:grpSp>
      <p:grpSp>
        <p:nvGrpSpPr>
          <p:cNvPr id="106" name="组合 105"/>
          <p:cNvGrpSpPr/>
          <p:nvPr/>
        </p:nvGrpSpPr>
        <p:grpSpPr>
          <a:xfrm>
            <a:off x="6057378" y="3000378"/>
            <a:ext cx="1872208" cy="1656184"/>
            <a:chOff x="6788097" y="1064535"/>
            <a:chExt cx="1872208" cy="1656184"/>
          </a:xfrm>
        </p:grpSpPr>
        <p:sp>
          <p:nvSpPr>
            <p:cNvPr id="108" name="矩形 107"/>
            <p:cNvSpPr/>
            <p:nvPr/>
          </p:nvSpPr>
          <p:spPr>
            <a:xfrm>
              <a:off x="6788097" y="1064535"/>
              <a:ext cx="1872208" cy="165618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109" name="矩形 108"/>
            <p:cNvSpPr/>
            <p:nvPr/>
          </p:nvSpPr>
          <p:spPr>
            <a:xfrm>
              <a:off x="6788097" y="2360437"/>
              <a:ext cx="1872208" cy="36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t>Tích hợp POS</a:t>
              </a:r>
              <a:endParaRPr lang="zh-CN" altLang="en-US" sz="1600" b="1" dirty="0"/>
            </a:p>
          </p:txBody>
        </p:sp>
        <p:sp>
          <p:nvSpPr>
            <p:cNvPr id="110" name="文本框 13"/>
            <p:cNvSpPr txBox="1"/>
            <p:nvPr/>
          </p:nvSpPr>
          <p:spPr>
            <a:xfrm>
              <a:off x="7436169" y="1065880"/>
              <a:ext cx="576063" cy="1107996"/>
            </a:xfrm>
            <a:prstGeom prst="rect">
              <a:avLst/>
            </a:prstGeom>
            <a:noFill/>
          </p:spPr>
          <p:txBody>
            <a:bodyPr wrap="square" rtlCol="0">
              <a:spAutoFit/>
            </a:bodyPr>
            <a:lstStyle/>
            <a:p>
              <a:r>
                <a:rPr lang="en-US" altLang="zh-CN" sz="6600" dirty="0" smtClean="0">
                  <a:solidFill>
                    <a:schemeClr val="bg1"/>
                  </a:solidFill>
                </a:rPr>
                <a:t>$</a:t>
              </a:r>
              <a:endParaRPr lang="zh-CN" altLang="en-US" sz="6600" dirty="0">
                <a:solidFill>
                  <a:schemeClr val="bg1"/>
                </a:solidFill>
              </a:endParaRPr>
            </a:p>
          </p:txBody>
        </p:sp>
      </p:grpSp>
      <p:grpSp>
        <p:nvGrpSpPr>
          <p:cNvPr id="111" name="组合 110"/>
          <p:cNvGrpSpPr/>
          <p:nvPr/>
        </p:nvGrpSpPr>
        <p:grpSpPr>
          <a:xfrm>
            <a:off x="1128156" y="2915830"/>
            <a:ext cx="1872208" cy="1656184"/>
            <a:chOff x="2667495" y="1059340"/>
            <a:chExt cx="1872208" cy="1656184"/>
          </a:xfrm>
        </p:grpSpPr>
        <p:sp>
          <p:nvSpPr>
            <p:cNvPr id="112" name="矩形 111"/>
            <p:cNvSpPr/>
            <p:nvPr/>
          </p:nvSpPr>
          <p:spPr>
            <a:xfrm>
              <a:off x="2667495" y="1059340"/>
              <a:ext cx="1872208" cy="16561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矩形 112"/>
            <p:cNvSpPr/>
            <p:nvPr/>
          </p:nvSpPr>
          <p:spPr>
            <a:xfrm>
              <a:off x="2667495" y="2355242"/>
              <a:ext cx="1872208" cy="36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t>Báo động</a:t>
              </a:r>
              <a:endParaRPr lang="zh-CN" altLang="en-US" sz="1600" b="1" dirty="0"/>
            </a:p>
          </p:txBody>
        </p:sp>
        <p:pic>
          <p:nvPicPr>
            <p:cNvPr id="114" name="图片 11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204095" y="1150863"/>
              <a:ext cx="736277" cy="1040605"/>
            </a:xfrm>
            <a:prstGeom prst="rect">
              <a:avLst/>
            </a:prstGeom>
          </p:spPr>
        </p:pic>
      </p:grpSp>
    </p:spTree>
    <p:extLst>
      <p:ext uri="{BB962C8B-B14F-4D97-AF65-F5344CB8AC3E}">
        <p14:creationId xmlns:p14="http://schemas.microsoft.com/office/powerpoint/2010/main" xmlns="" val="378688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20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20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286380" y="3071816"/>
            <a:ext cx="2714644" cy="428628"/>
          </a:xfrm>
          <a:prstGeom prst="rect">
            <a:avLst/>
          </a:pr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i="1" dirty="0">
              <a:latin typeface="Baskerville Old Face" pitchFamily="18" charset="0"/>
            </a:endParaRPr>
          </a:p>
        </p:txBody>
      </p:sp>
      <p:sp>
        <p:nvSpPr>
          <p:cNvPr id="21" name="矩形 20"/>
          <p:cNvSpPr/>
          <p:nvPr/>
        </p:nvSpPr>
        <p:spPr>
          <a:xfrm>
            <a:off x="928662" y="3000378"/>
            <a:ext cx="2714644" cy="428628"/>
          </a:xfrm>
          <a:prstGeom prst="rect">
            <a:avLst/>
          </a:pr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i="1" dirty="0">
              <a:latin typeface="Baskerville Old Face"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642910" y="1000114"/>
            <a:ext cx="3214734" cy="2030358"/>
          </a:xfrm>
          <a:prstGeom prst="rect">
            <a:avLst/>
          </a:prstGeom>
          <a:noFill/>
          <a:ln w="9525">
            <a:noFill/>
            <a:miter lim="800000"/>
            <a:headEnd/>
            <a:tailEnd/>
          </a:ln>
          <a:effectLst/>
        </p:spPr>
      </p:pic>
      <p:pic>
        <p:nvPicPr>
          <p:cNvPr id="6" name="Picture 7" descr="西班牙"/>
          <p:cNvPicPr>
            <a:picLocks noChangeAspect="1" noChangeArrowheads="1"/>
          </p:cNvPicPr>
          <p:nvPr/>
        </p:nvPicPr>
        <p:blipFill>
          <a:blip r:embed="rId3" cstate="print"/>
          <a:srcRect/>
          <a:stretch>
            <a:fillRect/>
          </a:stretch>
        </p:blipFill>
        <p:spPr bwMode="auto">
          <a:xfrm>
            <a:off x="3212294" y="2611150"/>
            <a:ext cx="645350" cy="428628"/>
          </a:xfrm>
          <a:prstGeom prst="rect">
            <a:avLst/>
          </a:prstGeom>
          <a:noFill/>
        </p:spPr>
      </p:pic>
      <p:sp>
        <p:nvSpPr>
          <p:cNvPr id="7" name="矩形 6"/>
          <p:cNvSpPr/>
          <p:nvPr/>
        </p:nvSpPr>
        <p:spPr>
          <a:xfrm>
            <a:off x="714348" y="3071816"/>
            <a:ext cx="3071834" cy="400110"/>
          </a:xfrm>
          <a:prstGeom prst="rect">
            <a:avLst/>
          </a:prstGeom>
        </p:spPr>
        <p:txBody>
          <a:bodyPr wrap="square">
            <a:spAutoFit/>
          </a:bodyPr>
          <a:lstStyle/>
          <a:p>
            <a:pPr algn="ctr"/>
            <a:r>
              <a:rPr lang="en-US" altLang="zh-CN" sz="1000" smtClean="0">
                <a:latin typeface="Arial" pitchFamily="34" charset="0"/>
                <a:cs typeface="Arial" pitchFamily="34" charset="0"/>
              </a:rPr>
              <a:t>Nâng cấp mức độ an ninh tại trung tâm mua sắm</a:t>
            </a:r>
            <a:endParaRPr lang="en-US" altLang="zh-CN" sz="1000" dirty="0" smtClean="0">
              <a:latin typeface="Arial" pitchFamily="34" charset="0"/>
              <a:cs typeface="Arial" pitchFamily="34" charset="0"/>
            </a:endParaRPr>
          </a:p>
          <a:p>
            <a:pPr algn="ctr"/>
            <a:r>
              <a:rPr lang="en-US" altLang="zh-CN" sz="1000" dirty="0" smtClean="0">
                <a:latin typeface="Arial" pitchFamily="34" charset="0"/>
                <a:cs typeface="Arial" pitchFamily="34" charset="0"/>
              </a:rPr>
              <a:t>Với </a:t>
            </a:r>
            <a:r>
              <a:rPr lang="en-US" altLang="zh-CN" sz="1000" smtClean="0">
                <a:latin typeface="Arial" pitchFamily="34" charset="0"/>
                <a:cs typeface="Arial" pitchFamily="34" charset="0"/>
              </a:rPr>
              <a:t>giải </a:t>
            </a:r>
            <a:r>
              <a:rPr lang="en-US" altLang="zh-CN" sz="1000" smtClean="0">
                <a:latin typeface="Arial" pitchFamily="34" charset="0"/>
                <a:cs typeface="Arial" pitchFamily="34" charset="0"/>
              </a:rPr>
              <a:t>pháp Camera IP </a:t>
            </a:r>
            <a:r>
              <a:rPr lang="en-US" altLang="zh-CN" sz="1000" smtClean="0">
                <a:latin typeface="Arial" pitchFamily="34" charset="0"/>
                <a:cs typeface="Arial" pitchFamily="34" charset="0"/>
              </a:rPr>
              <a:t>Dahua </a:t>
            </a:r>
            <a:r>
              <a:rPr lang="en-US" altLang="zh-CN" sz="1000" smtClean="0">
                <a:latin typeface="Arial" pitchFamily="34" charset="0"/>
                <a:cs typeface="Arial" pitchFamily="34" charset="0"/>
              </a:rPr>
              <a:t>ở </a:t>
            </a:r>
            <a:r>
              <a:rPr lang="en-US" altLang="zh-CN" sz="1000" b="1" dirty="0" smtClean="0">
                <a:latin typeface="Arial" pitchFamily="34" charset="0"/>
                <a:cs typeface="Arial" pitchFamily="34" charset="0"/>
              </a:rPr>
              <a:t>Barcelona</a:t>
            </a:r>
            <a:endParaRPr lang="zh-CN" altLang="en-US" sz="1000" dirty="0">
              <a:latin typeface="Arial" pitchFamily="34" charset="0"/>
              <a:cs typeface="Arial" pitchFamily="34" charset="0"/>
            </a:endParaRPr>
          </a:p>
        </p:txBody>
      </p:sp>
      <p:sp>
        <p:nvSpPr>
          <p:cNvPr id="8" name="矩形 7"/>
          <p:cNvSpPr/>
          <p:nvPr/>
        </p:nvSpPr>
        <p:spPr>
          <a:xfrm>
            <a:off x="214282" y="3500444"/>
            <a:ext cx="3643338" cy="1169551"/>
          </a:xfrm>
          <a:prstGeom prst="rect">
            <a:avLst/>
          </a:prstGeom>
        </p:spPr>
        <p:txBody>
          <a:bodyPr wrap="square">
            <a:spAutoFit/>
          </a:bodyPr>
          <a:lstStyle/>
          <a:p>
            <a:r>
              <a:rPr lang="en-US" altLang="zh-CN" sz="1000" smtClean="0">
                <a:latin typeface="Arial" pitchFamily="34" charset="0"/>
                <a:cs typeface="Arial" pitchFamily="34" charset="0"/>
              </a:rPr>
              <a:t>Camera IP Dahua 2MP </a:t>
            </a:r>
            <a:r>
              <a:rPr lang="en-US" altLang="zh-CN" sz="1000" dirty="0" smtClean="0">
                <a:latin typeface="Arial" pitchFamily="34" charset="0"/>
                <a:cs typeface="Arial" pitchFamily="34" charset="0"/>
              </a:rPr>
              <a:t>IR </a:t>
            </a:r>
            <a:r>
              <a:rPr lang="en-US" altLang="zh-CN" sz="1000" smtClean="0">
                <a:latin typeface="Arial" pitchFamily="34" charset="0"/>
                <a:cs typeface="Arial" pitchFamily="34" charset="0"/>
              </a:rPr>
              <a:t>dạng thân và Camera Fisheye được lắp đặt và sử dụng </a:t>
            </a:r>
            <a:r>
              <a:rPr lang="en-US" altLang="zh-CN" sz="1000" dirty="0" smtClean="0">
                <a:latin typeface="Arial" pitchFamily="34" charset="0"/>
                <a:cs typeface="Arial" pitchFamily="34" charset="0"/>
              </a:rPr>
              <a:t>phù hợp với điều </a:t>
            </a:r>
            <a:r>
              <a:rPr lang="en-US" altLang="zh-CN" sz="1000" smtClean="0">
                <a:latin typeface="Arial" pitchFamily="34" charset="0"/>
                <a:cs typeface="Arial" pitchFamily="34" charset="0"/>
              </a:rPr>
              <a:t>kiện trong </a:t>
            </a:r>
            <a:r>
              <a:rPr lang="en-US" altLang="zh-CN" sz="1000" smtClean="0">
                <a:latin typeface="Arial" pitchFamily="34" charset="0"/>
                <a:cs typeface="Arial" pitchFamily="34" charset="0"/>
              </a:rPr>
              <a:t>&amp;</a:t>
            </a:r>
            <a:r>
              <a:rPr lang="en-US" altLang="zh-CN" sz="1000" smtClean="0">
                <a:latin typeface="Arial" pitchFamily="34" charset="0"/>
                <a:cs typeface="Arial" pitchFamily="34" charset="0"/>
              </a:rPr>
              <a:t> </a:t>
            </a:r>
            <a:r>
              <a:rPr lang="en-US" altLang="zh-CN" sz="1000" smtClean="0">
                <a:latin typeface="Arial" pitchFamily="34" charset="0"/>
                <a:cs typeface="Arial" pitchFamily="34" charset="0"/>
              </a:rPr>
              <a:t>bên ngoài  trung tâm mua sắm. </a:t>
            </a:r>
            <a:r>
              <a:rPr lang="en-US" altLang="zh-CN" sz="1000" dirty="0" smtClean="0">
                <a:latin typeface="Arial" pitchFamily="34" charset="0"/>
                <a:cs typeface="Arial" pitchFamily="34" charset="0"/>
              </a:rPr>
              <a:t>Các camera này được thiết kế cho khu vực cộng đồng mở, lối vào và lối ra, quầy </a:t>
            </a:r>
            <a:r>
              <a:rPr lang="en-US" altLang="zh-CN" sz="1000" smtClean="0">
                <a:latin typeface="Arial" pitchFamily="34" charset="0"/>
                <a:cs typeface="Arial" pitchFamily="34" charset="0"/>
              </a:rPr>
              <a:t>thu ngân </a:t>
            </a:r>
            <a:r>
              <a:rPr lang="en-US" altLang="zh-CN" sz="1000" dirty="0" smtClean="0">
                <a:latin typeface="Arial" pitchFamily="34" charset="0"/>
                <a:cs typeface="Arial" pitchFamily="34" charset="0"/>
              </a:rPr>
              <a:t>và bãi đỗ xe</a:t>
            </a:r>
            <a:r>
              <a:rPr lang="en-US" altLang="zh-CN" sz="1000" smtClean="0">
                <a:latin typeface="Arial" pitchFamily="34" charset="0"/>
                <a:cs typeface="Arial" pitchFamily="34" charset="0"/>
              </a:rPr>
              <a:t>. Đầu ghi POE NVR giảm bớt rất nhiều chi phí thi công . </a:t>
            </a:r>
            <a:r>
              <a:rPr lang="en-US" altLang="zh-CN" sz="1000" smtClean="0">
                <a:latin typeface="Arial" pitchFamily="34" charset="0"/>
                <a:cs typeface="Arial" pitchFamily="34" charset="0"/>
              </a:rPr>
              <a:t>H</a:t>
            </a:r>
            <a:r>
              <a:rPr lang="en-US" altLang="zh-CN" sz="1000" smtClean="0">
                <a:latin typeface="Arial" pitchFamily="34" charset="0"/>
                <a:cs typeface="Arial" pitchFamily="34" charset="0"/>
              </a:rPr>
              <a:t>ỗ </a:t>
            </a:r>
            <a:r>
              <a:rPr lang="en-US" altLang="zh-CN" sz="1000" dirty="0" smtClean="0">
                <a:latin typeface="Arial" pitchFamily="34" charset="0"/>
                <a:cs typeface="Arial" pitchFamily="34" charset="0"/>
              </a:rPr>
              <a:t>trợ xem lại 8 </a:t>
            </a:r>
            <a:r>
              <a:rPr lang="en-US" altLang="zh-CN" sz="1000" smtClean="0">
                <a:latin typeface="Arial" pitchFamily="34" charset="0"/>
                <a:cs typeface="Arial" pitchFamily="34" charset="0"/>
              </a:rPr>
              <a:t>kênh 1080P, 2 luồng dữ liệu thời gian thực cho </a:t>
            </a:r>
            <a:r>
              <a:rPr lang="en-US" altLang="zh-CN" sz="1000" dirty="0" smtClean="0">
                <a:latin typeface="Arial" pitchFamily="34" charset="0"/>
                <a:cs typeface="Arial" pitchFamily="34" charset="0"/>
              </a:rPr>
              <a:t>tất cả </a:t>
            </a:r>
            <a:r>
              <a:rPr lang="en-US" altLang="zh-CN" sz="1000" smtClean="0">
                <a:latin typeface="Arial" pitchFamily="34" charset="0"/>
                <a:cs typeface="Arial" pitchFamily="34" charset="0"/>
              </a:rPr>
              <a:t>camera IP.</a:t>
            </a:r>
            <a:endParaRPr lang="zh-CN" altLang="en-US" sz="1000" dirty="0" smtClean="0">
              <a:latin typeface="Arial" pitchFamily="34" charset="0"/>
              <a:cs typeface="Arial" pitchFamily="34" charset="0"/>
            </a:endParaRPr>
          </a:p>
        </p:txBody>
      </p:sp>
      <p:pic>
        <p:nvPicPr>
          <p:cNvPr id="17" name="图片 16"/>
          <p:cNvPicPr>
            <a:picLocks noChangeAspect="1"/>
          </p:cNvPicPr>
          <p:nvPr/>
        </p:nvPicPr>
        <p:blipFill rotWithShape="1">
          <a:blip r:embed="rId4" cstate="print">
            <a:extLst>
              <a:ext uri="{28A0092B-C50C-407E-A947-70E740481C1C}">
                <a14:useLocalDpi xmlns:a14="http://schemas.microsoft.com/office/drawing/2010/main" xmlns="" val="0"/>
              </a:ext>
            </a:extLst>
          </a:blip>
          <a:srcRect l="6569" r="5357" b="5707"/>
          <a:stretch/>
        </p:blipFill>
        <p:spPr>
          <a:xfrm>
            <a:off x="5000628" y="928676"/>
            <a:ext cx="3284438" cy="2074382"/>
          </a:xfrm>
          <a:prstGeom prst="rect">
            <a:avLst/>
          </a:prstGeom>
        </p:spPr>
      </p:pic>
      <p:pic>
        <p:nvPicPr>
          <p:cNvPr id="18" name="Picture 9" descr="阿曼"/>
          <p:cNvPicPr>
            <a:picLocks noChangeAspect="1" noChangeArrowheads="1"/>
          </p:cNvPicPr>
          <p:nvPr/>
        </p:nvPicPr>
        <p:blipFill>
          <a:blip r:embed="rId5" cstate="print"/>
          <a:srcRect/>
          <a:stretch>
            <a:fillRect/>
          </a:stretch>
        </p:blipFill>
        <p:spPr bwMode="auto">
          <a:xfrm>
            <a:off x="7643834" y="2571750"/>
            <a:ext cx="649387" cy="428628"/>
          </a:xfrm>
          <a:prstGeom prst="rect">
            <a:avLst/>
          </a:prstGeom>
          <a:noFill/>
        </p:spPr>
      </p:pic>
      <p:sp>
        <p:nvSpPr>
          <p:cNvPr id="19" name="TextBox 18"/>
          <p:cNvSpPr txBox="1"/>
          <p:nvPr/>
        </p:nvSpPr>
        <p:spPr>
          <a:xfrm>
            <a:off x="4786314" y="3450729"/>
            <a:ext cx="3857652" cy="1692771"/>
          </a:xfrm>
          <a:prstGeom prst="rect">
            <a:avLst/>
          </a:prstGeom>
          <a:noFill/>
        </p:spPr>
        <p:txBody>
          <a:bodyPr wrap="square" rtlCol="0">
            <a:spAutoFit/>
          </a:bodyPr>
          <a:lstStyle/>
          <a:p>
            <a:pPr defTabSz="896386">
              <a:spcBef>
                <a:spcPct val="20000"/>
              </a:spcBef>
              <a:defRPr/>
            </a:pPr>
            <a:r>
              <a:rPr lang="en-US" altLang="zh-CN" sz="1000" dirty="0" smtClean="0">
                <a:latin typeface="Arial" pitchFamily="34" charset="0"/>
                <a:cs typeface="Arial" pitchFamily="34" charset="0"/>
              </a:rPr>
              <a:t>Trung tâm LULU được đặt tại Muscat, kết hợp với 3 trung tâm </a:t>
            </a:r>
            <a:r>
              <a:rPr lang="en-US" altLang="zh-CN" sz="1000" smtClean="0">
                <a:latin typeface="Arial" pitchFamily="34" charset="0"/>
                <a:cs typeface="Arial" pitchFamily="34" charset="0"/>
              </a:rPr>
              <a:t>hiện </a:t>
            </a:r>
            <a:r>
              <a:rPr lang="en-US" altLang="zh-CN" sz="1000" smtClean="0">
                <a:latin typeface="Arial" pitchFamily="34" charset="0"/>
                <a:cs typeface="Arial" pitchFamily="34" charset="0"/>
              </a:rPr>
              <a:t>có giúp</a:t>
            </a:r>
            <a:r>
              <a:rPr lang="en-US" altLang="zh-CN" sz="1000" smtClean="0">
                <a:latin typeface="Arial" pitchFamily="34" charset="0"/>
                <a:cs typeface="Arial" pitchFamily="34" charset="0"/>
              </a:rPr>
              <a:t> </a:t>
            </a:r>
            <a:r>
              <a:rPr lang="en-US" altLang="zh-CN" sz="1000" dirty="0" smtClean="0">
                <a:latin typeface="Arial" pitchFamily="34" charset="0"/>
                <a:cs typeface="Arial" pitchFamily="34" charset="0"/>
              </a:rPr>
              <a:t>nó là trung tâm mua sắm lớn </a:t>
            </a:r>
            <a:r>
              <a:rPr lang="en-US" altLang="zh-CN" sz="1000" smtClean="0">
                <a:latin typeface="Arial" pitchFamily="34" charset="0"/>
                <a:cs typeface="Arial" pitchFamily="34" charset="0"/>
              </a:rPr>
              <a:t>nhất </a:t>
            </a:r>
            <a:r>
              <a:rPr lang="en-US" altLang="zh-CN" sz="1000" smtClean="0">
                <a:latin typeface="Arial" pitchFamily="34" charset="0"/>
                <a:cs typeface="Arial" pitchFamily="34" charset="0"/>
              </a:rPr>
              <a:t> tại Oman</a:t>
            </a:r>
            <a:r>
              <a:rPr lang="en-US" altLang="zh-CN" sz="1000" dirty="0" smtClean="0">
                <a:latin typeface="Arial" pitchFamily="34" charset="0"/>
                <a:cs typeface="Arial" pitchFamily="34" charset="0"/>
              </a:rPr>
              <a:t>. </a:t>
            </a:r>
            <a:r>
              <a:rPr lang="en-US" altLang="zh-CN" sz="1000" smtClean="0">
                <a:latin typeface="Arial" pitchFamily="34" charset="0"/>
                <a:cs typeface="Arial" pitchFamily="34" charset="0"/>
              </a:rPr>
              <a:t>Dahua </a:t>
            </a:r>
            <a:r>
              <a:rPr lang="en-US" altLang="zh-CN" sz="1000" smtClean="0">
                <a:latin typeface="Arial" pitchFamily="34" charset="0"/>
                <a:cs typeface="Arial" pitchFamily="34" charset="0"/>
              </a:rPr>
              <a:t>đã </a:t>
            </a:r>
            <a:r>
              <a:rPr lang="en-US" altLang="zh-CN" sz="1000" smtClean="0">
                <a:latin typeface="Arial" pitchFamily="34" charset="0"/>
                <a:cs typeface="Arial" pitchFamily="34" charset="0"/>
              </a:rPr>
              <a:t>cung </a:t>
            </a:r>
            <a:r>
              <a:rPr lang="en-US" altLang="zh-CN" sz="1000" dirty="0" smtClean="0">
                <a:latin typeface="Arial" pitchFamily="34" charset="0"/>
                <a:cs typeface="Arial" pitchFamily="34" charset="0"/>
              </a:rPr>
              <a:t>cấp giải pháp HDCVI để </a:t>
            </a:r>
            <a:r>
              <a:rPr lang="en-US" altLang="zh-CN" sz="1000" smtClean="0">
                <a:latin typeface="Arial" pitchFamily="34" charset="0"/>
                <a:cs typeface="Arial" pitchFamily="34" charset="0"/>
              </a:rPr>
              <a:t>bảo </a:t>
            </a:r>
            <a:r>
              <a:rPr lang="en-US" altLang="zh-CN" sz="1000" smtClean="0">
                <a:latin typeface="Arial" pitchFamily="34" charset="0"/>
                <a:cs typeface="Arial" pitchFamily="34" charset="0"/>
              </a:rPr>
              <a:t>an ninh </a:t>
            </a:r>
            <a:r>
              <a:rPr lang="en-US" altLang="zh-CN" sz="1000" dirty="0" smtClean="0">
                <a:latin typeface="Arial" pitchFamily="34" charset="0"/>
                <a:cs typeface="Arial" pitchFamily="34" charset="0"/>
              </a:rPr>
              <a:t>bên trong </a:t>
            </a:r>
            <a:r>
              <a:rPr lang="en-US" altLang="zh-CN" sz="1000" smtClean="0">
                <a:latin typeface="Arial" pitchFamily="34" charset="0"/>
                <a:cs typeface="Arial" pitchFamily="34" charset="0"/>
              </a:rPr>
              <a:t>và </a:t>
            </a:r>
            <a:r>
              <a:rPr lang="en-US" altLang="zh-CN" sz="1000" smtClean="0">
                <a:latin typeface="Arial" pitchFamily="34" charset="0"/>
                <a:cs typeface="Arial" pitchFamily="34" charset="0"/>
              </a:rPr>
              <a:t>ngoài </a:t>
            </a:r>
            <a:r>
              <a:rPr lang="en-US" altLang="zh-CN" sz="1000" dirty="0" smtClean="0">
                <a:latin typeface="Arial" pitchFamily="34" charset="0"/>
                <a:cs typeface="Arial" pitchFamily="34" charset="0"/>
              </a:rPr>
              <a:t>trung tâm, cũng như </a:t>
            </a:r>
            <a:r>
              <a:rPr lang="en-US" altLang="zh-CN" sz="1000" smtClean="0">
                <a:latin typeface="Arial" pitchFamily="34" charset="0"/>
                <a:cs typeface="Arial" pitchFamily="34" charset="0"/>
              </a:rPr>
              <a:t>các </a:t>
            </a:r>
            <a:r>
              <a:rPr lang="en-US" altLang="zh-CN" sz="1000" smtClean="0">
                <a:latin typeface="Arial" pitchFamily="34" charset="0"/>
                <a:cs typeface="Arial" pitchFamily="34" charset="0"/>
              </a:rPr>
              <a:t>tầng hầm </a:t>
            </a:r>
            <a:r>
              <a:rPr lang="en-US" altLang="zh-CN" sz="1000" smtClean="0">
                <a:latin typeface="Arial" pitchFamily="34" charset="0"/>
                <a:cs typeface="Arial" pitchFamily="34" charset="0"/>
              </a:rPr>
              <a:t>đỗ </a:t>
            </a:r>
            <a:r>
              <a:rPr lang="en-US" altLang="zh-CN" sz="1000" smtClean="0">
                <a:latin typeface="Arial" pitchFamily="34" charset="0"/>
                <a:cs typeface="Arial" pitchFamily="34" charset="0"/>
              </a:rPr>
              <a:t>xe. Khoảng </a:t>
            </a:r>
            <a:r>
              <a:rPr lang="en-US" altLang="zh-CN" sz="1000" dirty="0" smtClean="0">
                <a:latin typeface="Arial" pitchFamily="34" charset="0"/>
                <a:cs typeface="Arial" pitchFamily="34" charset="0"/>
              </a:rPr>
              <a:t>cách truyền </a:t>
            </a:r>
            <a:r>
              <a:rPr lang="en-US" altLang="zh-CN" sz="1000" smtClean="0">
                <a:latin typeface="Arial" pitchFamily="34" charset="0"/>
                <a:cs typeface="Arial" pitchFamily="34" charset="0"/>
              </a:rPr>
              <a:t>tải </a:t>
            </a:r>
            <a:r>
              <a:rPr lang="en-US" altLang="zh-CN" sz="1000" smtClean="0">
                <a:latin typeface="Arial" pitchFamily="34" charset="0"/>
                <a:cs typeface="Arial" pitchFamily="34" charset="0"/>
              </a:rPr>
              <a:t>xa và độ </a:t>
            </a:r>
            <a:r>
              <a:rPr lang="en-US" altLang="zh-CN" sz="1000" smtClean="0">
                <a:latin typeface="Arial" pitchFamily="34" charset="0"/>
                <a:cs typeface="Arial" pitchFamily="34" charset="0"/>
              </a:rPr>
              <a:t>nét </a:t>
            </a:r>
            <a:r>
              <a:rPr lang="en-US" altLang="zh-CN" sz="1000" smtClean="0">
                <a:latin typeface="Arial" pitchFamily="34" charset="0"/>
                <a:cs typeface="Arial" pitchFamily="34" charset="0"/>
              </a:rPr>
              <a:t>cao là ưu thế công nghệ của Dahua.  Hơn </a:t>
            </a:r>
            <a:r>
              <a:rPr lang="en-US" altLang="zh-CN" sz="1000" dirty="0" smtClean="0">
                <a:latin typeface="Arial" pitchFamily="34" charset="0"/>
                <a:cs typeface="Arial" pitchFamily="34" charset="0"/>
              </a:rPr>
              <a:t>thế nữa, Dahua cũng cung cấp thiết bị lưu trữ trung tâm, trung tâm điều </a:t>
            </a:r>
            <a:r>
              <a:rPr lang="en-US" altLang="zh-CN" sz="1000" smtClean="0">
                <a:latin typeface="Arial" pitchFamily="34" charset="0"/>
                <a:cs typeface="Arial" pitchFamily="34" charset="0"/>
              </a:rPr>
              <a:t>khiển </a:t>
            </a:r>
            <a:r>
              <a:rPr lang="en-US" altLang="zh-CN" sz="1000" smtClean="0">
                <a:latin typeface="Arial" pitchFamily="34" charset="0"/>
                <a:cs typeface="Arial" pitchFamily="34" charset="0"/>
              </a:rPr>
              <a:t>với </a:t>
            </a:r>
            <a:r>
              <a:rPr lang="en-US" altLang="zh-CN" sz="1000" dirty="0" smtClean="0">
                <a:latin typeface="Arial" pitchFamily="34" charset="0"/>
                <a:cs typeface="Arial" pitchFamily="34" charset="0"/>
              </a:rPr>
              <a:t>nền tảng quản lý DSS </a:t>
            </a:r>
            <a:r>
              <a:rPr lang="en-US" altLang="zh-CN" sz="1000" smtClean="0">
                <a:latin typeface="Arial" pitchFamily="34" charset="0"/>
                <a:cs typeface="Arial" pitchFamily="34" charset="0"/>
              </a:rPr>
              <a:t>để </a:t>
            </a:r>
            <a:r>
              <a:rPr lang="en-US" altLang="zh-CN" sz="1000" smtClean="0">
                <a:latin typeface="Arial" pitchFamily="34" charset="0"/>
                <a:cs typeface="Arial" pitchFamily="34" charset="0"/>
              </a:rPr>
              <a:t>tăng mức độ an ninh cho trung tâm</a:t>
            </a:r>
            <a:endParaRPr lang="en-US" altLang="zh-CN" sz="1000" dirty="0" smtClean="0">
              <a:latin typeface="Arial" pitchFamily="34" charset="0"/>
              <a:cs typeface="Arial" pitchFamily="34" charset="0"/>
            </a:endParaRPr>
          </a:p>
          <a:p>
            <a:pPr defTabSz="896386">
              <a:spcBef>
                <a:spcPct val="20000"/>
              </a:spcBef>
              <a:defRPr/>
            </a:pPr>
            <a:endParaRPr lang="en-US" altLang="zh-CN" sz="1000" dirty="0" smtClean="0">
              <a:latin typeface="Arial" pitchFamily="34" charset="0"/>
              <a:cs typeface="Arial" pitchFamily="34" charset="0"/>
            </a:endParaRPr>
          </a:p>
          <a:p>
            <a:pPr defTabSz="896386">
              <a:spcBef>
                <a:spcPct val="20000"/>
              </a:spcBef>
              <a:defRPr/>
            </a:pPr>
            <a:endParaRPr lang="en-US" altLang="zh-CN" sz="1000" dirty="0">
              <a:latin typeface="Arial" pitchFamily="34" charset="0"/>
              <a:cs typeface="Arial" pitchFamily="34" charset="0"/>
            </a:endParaRPr>
          </a:p>
        </p:txBody>
      </p:sp>
      <p:sp>
        <p:nvSpPr>
          <p:cNvPr id="20" name="矩形 19"/>
          <p:cNvSpPr/>
          <p:nvPr/>
        </p:nvSpPr>
        <p:spPr>
          <a:xfrm>
            <a:off x="5072066" y="3071816"/>
            <a:ext cx="3000396" cy="400110"/>
          </a:xfrm>
          <a:prstGeom prst="rect">
            <a:avLst/>
          </a:prstGeom>
        </p:spPr>
        <p:txBody>
          <a:bodyPr wrap="square">
            <a:spAutoFit/>
          </a:bodyPr>
          <a:lstStyle/>
          <a:p>
            <a:pPr algn="ctr"/>
            <a:r>
              <a:rPr lang="en-US" altLang="zh-CN" sz="1000" dirty="0" smtClean="0">
                <a:latin typeface="Arial" pitchFamily="34" charset="0"/>
                <a:cs typeface="Arial" pitchFamily="34" charset="0"/>
              </a:rPr>
              <a:t>Dahua cung cấp giải pháp HDCVI</a:t>
            </a:r>
          </a:p>
          <a:p>
            <a:pPr algn="ctr"/>
            <a:r>
              <a:rPr lang="en-US" altLang="zh-CN" sz="1000" dirty="0" smtClean="0">
                <a:latin typeface="Arial" pitchFamily="34" charset="0"/>
                <a:cs typeface="Arial" pitchFamily="34" charset="0"/>
              </a:rPr>
              <a:t>Cho </a:t>
            </a:r>
            <a:r>
              <a:rPr lang="en-US" altLang="zh-CN" sz="1000" smtClean="0">
                <a:latin typeface="Arial" pitchFamily="34" charset="0"/>
                <a:cs typeface="Arial" pitchFamily="34" charset="0"/>
              </a:rPr>
              <a:t>trung </a:t>
            </a:r>
            <a:r>
              <a:rPr lang="en-US" altLang="zh-CN" sz="1000" smtClean="0">
                <a:latin typeface="Arial" pitchFamily="34" charset="0"/>
                <a:cs typeface="Arial" pitchFamily="34" charset="0"/>
              </a:rPr>
              <a:t>tâm mua sắm lớn nhất </a:t>
            </a:r>
            <a:r>
              <a:rPr lang="en-US" altLang="zh-CN" sz="1000" dirty="0" smtClean="0">
                <a:latin typeface="Arial" pitchFamily="34" charset="0"/>
                <a:cs typeface="Arial" pitchFamily="34" charset="0"/>
              </a:rPr>
              <a:t>ở </a:t>
            </a:r>
            <a:r>
              <a:rPr lang="en-US" altLang="zh-CN" sz="1000" b="1" dirty="0" smtClean="0">
                <a:latin typeface="Arial" pitchFamily="34" charset="0"/>
                <a:cs typeface="Arial" pitchFamily="34" charset="0"/>
              </a:rPr>
              <a:t>Muscat</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4" name="矩形 3"/>
          <p:cNvSpPr/>
          <p:nvPr/>
        </p:nvSpPr>
        <p:spPr>
          <a:xfrm>
            <a:off x="395536" y="123478"/>
            <a:ext cx="1704313" cy="461665"/>
          </a:xfrm>
          <a:prstGeom prst="rect">
            <a:avLst/>
          </a:prstGeom>
        </p:spPr>
        <p:txBody>
          <a:bodyPr wrap="none">
            <a:spAutoFit/>
          </a:bodyPr>
          <a:lstStyle/>
          <a:p>
            <a:pPr fontAlgn="base">
              <a:spcBef>
                <a:spcPct val="0"/>
              </a:spcBef>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Thành tựu</a:t>
            </a:r>
            <a:endParaRPr lang="zh-CN" altLang="en-US" sz="2400" b="1" dirty="0">
              <a:solidFill>
                <a:srgbClr val="FF0000"/>
              </a:solidFill>
              <a:latin typeface="Arial" panose="020B0604020202020204" pitchFamily="34" charset="0"/>
              <a:ea typeface="微软雅黑" pitchFamily="34" charset="-122"/>
              <a:cs typeface="Arial" panose="020B0604020202020204" pitchFamily="34" charset="0"/>
            </a:endParaRPr>
          </a:p>
        </p:txBody>
      </p:sp>
      <p:cxnSp>
        <p:nvCxnSpPr>
          <p:cNvPr id="24" name="直接连接符 23"/>
          <p:cNvCxnSpPr/>
          <p:nvPr/>
        </p:nvCxnSpPr>
        <p:spPr>
          <a:xfrm>
            <a:off x="4355976" y="929246"/>
            <a:ext cx="0" cy="3802744"/>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2762" y="148828"/>
            <a:ext cx="3552416"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Nội dung</a:t>
            </a:r>
            <a:endParaRPr lang="zh-CN" altLang="en-US" sz="2400" b="1" i="1" dirty="0">
              <a:solidFill>
                <a:srgbClr val="FF0000"/>
              </a:solidFill>
              <a:latin typeface="微软雅黑" pitchFamily="34" charset="-122"/>
              <a:ea typeface="微软雅黑" pitchFamily="34" charset="-122"/>
            </a:endParaRPr>
          </a:p>
        </p:txBody>
      </p:sp>
      <p:sp>
        <p:nvSpPr>
          <p:cNvPr id="21" name="AutoShape 6"/>
          <p:cNvSpPr>
            <a:spLocks noChangeArrowheads="1"/>
          </p:cNvSpPr>
          <p:nvPr/>
        </p:nvSpPr>
        <p:spPr bwMode="auto">
          <a:xfrm>
            <a:off x="1464770" y="105383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2" name="AutoShape 9"/>
          <p:cNvSpPr>
            <a:spLocks noChangeArrowheads="1"/>
          </p:cNvSpPr>
          <p:nvPr/>
        </p:nvSpPr>
        <p:spPr bwMode="auto">
          <a:xfrm>
            <a:off x="1475953" y="4041316"/>
            <a:ext cx="6048375" cy="533400"/>
          </a:xfrm>
          <a:prstGeom prst="roundRect">
            <a:avLst>
              <a:gd name="adj" fmla="val 16667"/>
            </a:avLst>
          </a:prstGeom>
          <a:solidFill>
            <a:srgbClr val="CC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defRPr/>
            </a:pPr>
            <a:r>
              <a:rPr lang="en-US" altLang="zh-CN" kern="0" dirty="0" smtClean="0">
                <a:solidFill>
                  <a:prstClr val="white"/>
                </a:solidFill>
              </a:rPr>
              <a:t> </a:t>
            </a:r>
            <a:endParaRPr lang="zh-CN" altLang="en-US" kern="0" dirty="0">
              <a:solidFill>
                <a:prstClr val="white"/>
              </a:solidFill>
            </a:endParaRPr>
          </a:p>
        </p:txBody>
      </p:sp>
      <p:sp>
        <p:nvSpPr>
          <p:cNvPr id="27" name="AutoShape 6"/>
          <p:cNvSpPr>
            <a:spLocks noChangeArrowheads="1"/>
          </p:cNvSpPr>
          <p:nvPr/>
        </p:nvSpPr>
        <p:spPr bwMode="auto">
          <a:xfrm>
            <a:off x="1475656" y="255937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r>
              <a:rPr lang="en-US" altLang="zh-CN" kern="0" dirty="0">
                <a:solidFill>
                  <a:srgbClr val="000000"/>
                </a:solidFill>
                <a:latin typeface="Arial" panose="020B0604020202020204" pitchFamily="34" charset="0"/>
                <a:ea typeface="华文细黑" panose="02010600040101010101" pitchFamily="2" charset="-122"/>
              </a:rPr>
              <a:t> </a:t>
            </a: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9" name="AutoShape 6"/>
          <p:cNvSpPr>
            <a:spLocks noChangeArrowheads="1"/>
          </p:cNvSpPr>
          <p:nvPr/>
        </p:nvSpPr>
        <p:spPr bwMode="auto">
          <a:xfrm>
            <a:off x="1486542" y="3340574"/>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1" name="AutoShape 6"/>
          <p:cNvSpPr>
            <a:spLocks noChangeArrowheads="1"/>
          </p:cNvSpPr>
          <p:nvPr/>
        </p:nvSpPr>
        <p:spPr bwMode="auto">
          <a:xfrm>
            <a:off x="1475953" y="177966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2" name="AutoShape 19"/>
          <p:cNvSpPr>
            <a:spLocks noChangeArrowheads="1"/>
          </p:cNvSpPr>
          <p:nvPr/>
        </p:nvSpPr>
        <p:spPr bwMode="auto">
          <a:xfrm>
            <a:off x="4716264" y="4300884"/>
            <a:ext cx="431800" cy="215900"/>
          </a:xfrm>
          <a:prstGeom prst="leftArrow">
            <a:avLst>
              <a:gd name="adj1" fmla="val 50278"/>
              <a:gd name="adj2" fmla="val 7273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a:solidFill>
                <a:prstClr val="black"/>
              </a:solidFill>
            </a:endParaRPr>
          </a:p>
        </p:txBody>
      </p:sp>
      <p:sp>
        <p:nvSpPr>
          <p:cNvPr id="8" name="TextBox 7"/>
          <p:cNvSpPr txBox="1"/>
          <p:nvPr/>
        </p:nvSpPr>
        <p:spPr>
          <a:xfrm>
            <a:off x="1658774" y="4207104"/>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5</a:t>
            </a:r>
            <a:r>
              <a:rPr lang="en-US" altLang="zh-CN" b="1" kern="0" dirty="0" smtClean="0">
                <a:solidFill>
                  <a:prstClr val="white"/>
                </a:solidFill>
                <a:latin typeface="微软雅黑" panose="020B0503020204020204" pitchFamily="34" charset="-122"/>
                <a:ea typeface="微软雅黑" panose="020B0503020204020204" pitchFamily="34" charset="-122"/>
              </a:rPr>
              <a:t>  </a:t>
            </a: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Sản phẩm chính</a:t>
            </a:r>
            <a:endParaRPr lang="zh-CN" altLang="en-US" b="1" kern="0" dirty="0">
              <a:solidFill>
                <a:prstClr val="white"/>
              </a:solidFill>
              <a:latin typeface="Arial" panose="020B0604020202020204" pitchFamily="34" charset="0"/>
              <a:ea typeface="华文细黑" panose="02010600040101010101" pitchFamily="2" charset="-122"/>
              <a:cs typeface="Arial" panose="020B0604020202020204" pitchFamily="34" charset="0"/>
            </a:endParaRPr>
          </a:p>
        </p:txBody>
      </p:sp>
      <p:sp>
        <p:nvSpPr>
          <p:cNvPr id="33" name="TextBox 32"/>
          <p:cNvSpPr txBox="1"/>
          <p:nvPr/>
        </p:nvSpPr>
        <p:spPr>
          <a:xfrm>
            <a:off x="1619672" y="1231220"/>
            <a:ext cx="3096592" cy="646331"/>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微软雅黑" panose="020B0503020204020204" pitchFamily="34" charset="-122"/>
                <a:cs typeface="Arial" panose="020B0604020202020204" pitchFamily="34" charset="0"/>
              </a:rPr>
              <a:t>1</a:t>
            </a:r>
            <a:r>
              <a:rPr lang="en-US" altLang="zh-CN" b="1" kern="0" dirty="0" smtClean="0">
                <a:solidFill>
                  <a:prstClr val="black"/>
                </a:solidFill>
                <a:latin typeface="Arial" panose="020B0604020202020204" pitchFamily="34" charset="0"/>
                <a:ea typeface="华文细黑" panose="02010600040101010101" pitchFamily="2" charset="-122"/>
              </a:rPr>
              <a:t>  </a:t>
            </a:r>
            <a:r>
              <a:rPr lang="en-US" altLang="zh-CN" b="1" kern="0" dirty="0">
                <a:solidFill>
                  <a:prstClr val="black"/>
                </a:solidFill>
                <a:latin typeface="Arial" panose="020B0604020202020204" pitchFamily="34" charset="0"/>
                <a:ea typeface="微软雅黑" panose="020B0503020204020204" pitchFamily="34" charset="-122"/>
                <a:cs typeface="Arial" panose="020B0604020202020204" pitchFamily="34" charset="0"/>
              </a:rPr>
              <a:t>Phân tích các yêu cầu</a:t>
            </a:r>
            <a:endParaRPr lang="zh-CN" altLang="en-US" b="1" kern="0" dirty="0">
              <a:solidFill>
                <a:prstClr val="black"/>
              </a:solidFill>
              <a:latin typeface="Arial" panose="020B0604020202020204" pitchFamily="34" charset="0"/>
              <a:ea typeface="华文细黑" panose="02010600040101010101" pitchFamily="2" charset="-122"/>
            </a:endParaRPr>
          </a:p>
          <a:p>
            <a:pPr fontAlgn="base">
              <a:spcBef>
                <a:spcPct val="0"/>
              </a:spcBef>
              <a:spcAft>
                <a:spcPct val="0"/>
              </a:spcAft>
              <a:defRPr/>
            </a:pP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5" name="TextBox 34"/>
          <p:cNvSpPr txBox="1"/>
          <p:nvPr/>
        </p:nvSpPr>
        <p:spPr>
          <a:xfrm>
            <a:off x="1647888" y="2717360"/>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3  Giải pháp và chức năng</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6" name="TextBox 35"/>
          <p:cNvSpPr txBox="1"/>
          <p:nvPr/>
        </p:nvSpPr>
        <p:spPr>
          <a:xfrm>
            <a:off x="1663216" y="3513642"/>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华文细黑" panose="02010600040101010101" pitchFamily="2" charset="-122"/>
              </a:rPr>
              <a:t>4</a:t>
            </a:r>
            <a:r>
              <a:rPr lang="en-US" altLang="zh-CN" b="1" kern="0" dirty="0" smtClean="0">
                <a:solidFill>
                  <a:prstClr val="black"/>
                </a:solidFill>
                <a:latin typeface="Arial" panose="020B0604020202020204" pitchFamily="34" charset="0"/>
                <a:ea typeface="华文细黑" panose="02010600040101010101" pitchFamily="2" charset="-122"/>
              </a:rPr>
              <a:t>  Thành tựu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7" name="TextBox 36"/>
          <p:cNvSpPr txBox="1"/>
          <p:nvPr/>
        </p:nvSpPr>
        <p:spPr>
          <a:xfrm>
            <a:off x="1641196" y="1970403"/>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华文细黑" panose="02010600040101010101" pitchFamily="2" charset="-122"/>
              </a:rPr>
              <a:t>2</a:t>
            </a:r>
            <a:r>
              <a:rPr lang="en-US" altLang="zh-CN" b="1" kern="0" dirty="0" smtClean="0">
                <a:solidFill>
                  <a:prstClr val="black"/>
                </a:solidFill>
                <a:latin typeface="Arial" panose="020B0604020202020204" pitchFamily="34" charset="0"/>
                <a:ea typeface="华文细黑" panose="02010600040101010101" pitchFamily="2" charset="-122"/>
              </a:rPr>
              <a:t>  Điểm mạnh và lợi ích</a:t>
            </a:r>
            <a:endParaRPr lang="zh-CN" altLang="en-US" b="1" kern="0" dirty="0">
              <a:solidFill>
                <a:prstClr val="black"/>
              </a:solidFill>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1064154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C:\Users\26369\AppData\Local\Temp\Rar$DIa0.826\正视图.1.jpg"/>
          <p:cNvPicPr>
            <a:picLocks noChangeAspect="1" noChangeArrowheads="1"/>
          </p:cNvPicPr>
          <p:nvPr/>
        </p:nvPicPr>
        <p:blipFill>
          <a:blip r:embed="rId3" cstate="print"/>
          <a:srcRect/>
          <a:stretch>
            <a:fillRect/>
          </a:stretch>
        </p:blipFill>
        <p:spPr bwMode="auto">
          <a:xfrm>
            <a:off x="962442" y="1198109"/>
            <a:ext cx="2714644" cy="1885917"/>
          </a:xfrm>
          <a:prstGeom prst="rect">
            <a:avLst/>
          </a:prstGeom>
          <a:noFill/>
        </p:spPr>
      </p:pic>
      <p:sp>
        <p:nvSpPr>
          <p:cNvPr id="4"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DSS4004-R</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170966" y="2602073"/>
            <a:ext cx="4425305" cy="646331"/>
          </a:xfrm>
          <a:prstGeom prst="rect">
            <a:avLst/>
          </a:prstGeom>
          <a:noFill/>
        </p:spPr>
        <p:txBody>
          <a:bodyPr wrap="square" rtlCol="0">
            <a:spAutoFit/>
          </a:bodyPr>
          <a:lstStyle/>
          <a:p>
            <a:pPr algn="ctr"/>
            <a:r>
              <a:rPr lang="en-US" b="1" dirty="0" smtClean="0">
                <a:solidFill>
                  <a:srgbClr val="C00000"/>
                </a:solidFill>
                <a:latin typeface="Arial" panose="020B0604020202020204" pitchFamily="34" charset="0"/>
                <a:cs typeface="Arial" panose="020B0604020202020204" pitchFamily="34" charset="0"/>
              </a:rPr>
              <a:t>Thiết </a:t>
            </a:r>
            <a:r>
              <a:rPr lang="en-US" b="1" smtClean="0">
                <a:solidFill>
                  <a:srgbClr val="C00000"/>
                </a:solidFill>
                <a:latin typeface="Arial" panose="020B0604020202020204" pitchFamily="34" charset="0"/>
                <a:cs typeface="Arial" panose="020B0604020202020204" pitchFamily="34" charset="0"/>
              </a:rPr>
              <a:t>bị </a:t>
            </a:r>
            <a:r>
              <a:rPr lang="en-US" b="1" smtClean="0">
                <a:solidFill>
                  <a:srgbClr val="C00000"/>
                </a:solidFill>
                <a:latin typeface="Arial" panose="020B0604020202020204" pitchFamily="34" charset="0"/>
                <a:cs typeface="Arial" panose="020B0604020202020204" pitchFamily="34" charset="0"/>
              </a:rPr>
              <a:t>quản lý trung tâm</a:t>
            </a:r>
          </a:p>
          <a:p>
            <a:pPr algn="ctr"/>
            <a:r>
              <a:rPr lang="en-US" b="1" smtClean="0">
                <a:solidFill>
                  <a:srgbClr val="C00000"/>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tất cả trong một</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6" name="矩形 5"/>
          <p:cNvSpPr/>
          <p:nvPr/>
        </p:nvSpPr>
        <p:spPr>
          <a:xfrm>
            <a:off x="4304893" y="1004014"/>
            <a:ext cx="4443571" cy="4160024"/>
          </a:xfrm>
          <a:prstGeom prst="rect">
            <a:avLst/>
          </a:prstGeom>
          <a:noFill/>
          <a:ln w="12700" algn="ctr">
            <a:noFill/>
            <a:miter lim="800000"/>
            <a:headEnd/>
            <a:tailEnd/>
          </a:ln>
          <a:effectLst/>
        </p:spPr>
        <p:txBody>
          <a:bodyPr lIns="287923" tIns="0" rIns="0" bIns="0" anchor="ctr"/>
          <a:lstStyle/>
          <a:p>
            <a:pPr>
              <a:lnSpc>
                <a:spcPct val="120000"/>
              </a:lnSpc>
            </a:pPr>
            <a:endParaRPr lang="en-US" altLang="zh-CN"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p:cNvSpPr txBox="1"/>
          <p:nvPr/>
        </p:nvSpPr>
        <p:spPr>
          <a:xfrm>
            <a:off x="214282" y="3286130"/>
            <a:ext cx="4143404" cy="369332"/>
          </a:xfrm>
          <a:prstGeom prst="rect">
            <a:avLst/>
          </a:prstGeom>
          <a:noFill/>
        </p:spPr>
        <p:txBody>
          <a:bodyPr wrap="square">
            <a:spAutoFit/>
          </a:bodyPr>
          <a:lstStyle/>
          <a:p>
            <a:pPr algn="ctr">
              <a:defRPr/>
            </a:pP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Mã sản phẩm :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DH-DSS4004-R</a:t>
            </a:r>
          </a:p>
        </p:txBody>
      </p:sp>
      <p:sp>
        <p:nvSpPr>
          <p:cNvPr id="10" name="圆角矩形 9"/>
          <p:cNvSpPr/>
          <p:nvPr/>
        </p:nvSpPr>
        <p:spPr>
          <a:xfrm>
            <a:off x="4674431" y="1595611"/>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 name="Line 21"/>
          <p:cNvSpPr>
            <a:spLocks noChangeShapeType="1"/>
          </p:cNvSpPr>
          <p:nvPr/>
        </p:nvSpPr>
        <p:spPr bwMode="auto">
          <a:xfrm flipH="1" flipV="1">
            <a:off x="4685063" y="1891168"/>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13" name="矩形 12"/>
          <p:cNvSpPr/>
          <p:nvPr/>
        </p:nvSpPr>
        <p:spPr>
          <a:xfrm>
            <a:off x="4427984" y="2001909"/>
            <a:ext cx="4540082" cy="1791260"/>
          </a:xfrm>
          <a:prstGeom prst="rect">
            <a:avLst/>
          </a:prstGeom>
        </p:spPr>
        <p:txBody>
          <a:bodyPr wrap="square">
            <a:spAutoFit/>
          </a:bodyPr>
          <a:lstStyle/>
          <a:p>
            <a:pPr marL="171450">
              <a:lnSpc>
                <a:spcPct val="120000"/>
              </a:lnSpc>
              <a:buFont typeface="Arial" panose="020B0604020202020204" pitchFamily="34" charset="0"/>
              <a:buChar char="•"/>
            </a:pPr>
            <a:r>
              <a:rPr lang="en-US" altLang="zh-CN" sz="1200" smtClean="0">
                <a:latin typeface="Arial Unicode MS" pitchFamily="34" charset="-122"/>
                <a:ea typeface="Arial Unicode MS" pitchFamily="34" charset="-122"/>
                <a:cs typeface="Arial Unicode MS" pitchFamily="34" charset="-122"/>
              </a:rPr>
              <a:t> Hệ thống nhúng trên </a:t>
            </a:r>
            <a:r>
              <a:rPr lang="en-US" altLang="zh-CN" sz="1200" dirty="0" smtClean="0">
                <a:latin typeface="Arial Unicode MS" pitchFamily="34" charset="-122"/>
                <a:ea typeface="Arial Unicode MS" pitchFamily="34" charset="-122"/>
                <a:cs typeface="Arial Unicode MS" pitchFamily="34" charset="-122"/>
              </a:rPr>
              <a:t>nền tảng Linux, hoạt động 30 </a:t>
            </a:r>
            <a:r>
              <a:rPr lang="en-US" altLang="zh-CN" sz="1200" smtClean="0">
                <a:latin typeface="Arial Unicode MS" pitchFamily="34" charset="-122"/>
                <a:ea typeface="Arial Unicode MS" pitchFamily="34" charset="-122"/>
                <a:cs typeface="Arial Unicode MS" pitchFamily="34" charset="-122"/>
              </a:rPr>
              <a:t>* </a:t>
            </a:r>
            <a:r>
              <a:rPr lang="en-US" altLang="zh-CN" sz="1200" smtClean="0">
                <a:latin typeface="Arial Unicode MS" pitchFamily="34" charset="-122"/>
                <a:ea typeface="Arial Unicode MS" pitchFamily="34" charset="-122"/>
                <a:cs typeface="Arial Unicode MS" pitchFamily="34" charset="-122"/>
              </a:rPr>
              <a:t>24h </a:t>
            </a:r>
            <a:r>
              <a:rPr lang="en-US" altLang="zh-CN" sz="1200" smtClean="0">
                <a:latin typeface="Arial Unicode MS" pitchFamily="34" charset="-122"/>
                <a:ea typeface="Arial Unicode MS" pitchFamily="34" charset="-122"/>
                <a:cs typeface="Arial Unicode MS" pitchFamily="34" charset="-122"/>
              </a:rPr>
              <a:t>ổn </a:t>
            </a:r>
            <a:r>
              <a:rPr lang="en-US" altLang="zh-CN" sz="1200" smtClean="0">
                <a:latin typeface="Arial Unicode MS" pitchFamily="34" charset="-122"/>
                <a:ea typeface="Arial Unicode MS" pitchFamily="34" charset="-122"/>
                <a:cs typeface="Arial Unicode MS" pitchFamily="34" charset="-122"/>
              </a:rPr>
              <a:t> định</a:t>
            </a:r>
            <a:endParaRPr lang="en-US" altLang="zh-CN" sz="1200" dirty="0" smtClean="0">
              <a:latin typeface="Arial Unicode MS" pitchFamily="34" charset="-122"/>
              <a:ea typeface="Arial Unicode MS" pitchFamily="34" charset="-122"/>
              <a:cs typeface="Arial Unicode MS" pitchFamily="34" charset="-122"/>
            </a:endParaRPr>
          </a:p>
          <a:p>
            <a:pPr marL="171450">
              <a:lnSpc>
                <a:spcPct val="120000"/>
              </a:lnSpc>
              <a:buFont typeface="Arial" panose="020B0604020202020204" pitchFamily="34" charset="0"/>
              <a:buChar char="•"/>
            </a:pPr>
            <a:r>
              <a:rPr lang="en-US" altLang="zh-CN" sz="1200" smtClean="0">
                <a:latin typeface="Arial Unicode MS" pitchFamily="34" charset="-122"/>
                <a:ea typeface="Arial Unicode MS" pitchFamily="34" charset="-122"/>
                <a:cs typeface="Arial Unicode MS" pitchFamily="34" charset="-122"/>
              </a:rPr>
              <a:t> Giám </a:t>
            </a:r>
            <a:r>
              <a:rPr lang="en-US" altLang="zh-CN" sz="1200" dirty="0" smtClean="0">
                <a:latin typeface="Arial Unicode MS" pitchFamily="34" charset="-122"/>
                <a:ea typeface="Arial Unicode MS" pitchFamily="34" charset="-122"/>
                <a:cs typeface="Arial Unicode MS" pitchFamily="34" charset="-122"/>
              </a:rPr>
              <a:t>sát video, báo động, kiểm soát ra vào, tích hợp POS</a:t>
            </a:r>
          </a:p>
          <a:p>
            <a:pPr marL="171450">
              <a:lnSpc>
                <a:spcPct val="120000"/>
              </a:lnSpc>
              <a:buFont typeface="Arial" panose="020B0604020202020204"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một đầu vào 300Mbps, chuyển tiếp 300Mbps, lưu trữ 100Mbps.</a:t>
            </a:r>
            <a:endParaRPr lang="zh-CN" altLang="en-US" sz="1200" dirty="0" smtClean="0">
              <a:latin typeface="Arial Unicode MS" pitchFamily="34" charset="-122"/>
              <a:ea typeface="Arial Unicode MS" pitchFamily="34" charset="-122"/>
              <a:cs typeface="Arial Unicode MS" pitchFamily="34" charset="-122"/>
            </a:endParaRPr>
          </a:p>
          <a:p>
            <a:pPr marL="171450">
              <a:lnSpc>
                <a:spcPct val="120000"/>
              </a:lnSpc>
              <a:buFont typeface="Arial" panose="020B0604020202020204" pitchFamily="34" charset="0"/>
              <a:buChar char="•"/>
            </a:pPr>
            <a:r>
              <a:rPr lang="en-US" altLang="zh-CN" sz="1200" smtClean="0">
                <a:latin typeface="Arial Unicode MS" pitchFamily="34" charset="-122"/>
                <a:ea typeface="Arial Unicode MS" pitchFamily="34" charset="-122"/>
                <a:cs typeface="Arial Unicode MS" pitchFamily="34" charset="-122"/>
              </a:rPr>
              <a:t> Hỗ trợ lắp đặt 4 ổ cứng lưu trữ</a:t>
            </a:r>
            <a:endParaRPr lang="zh-CN" altLang="en-US" sz="1200" dirty="0" smtClean="0">
              <a:latin typeface="Arial Unicode MS" pitchFamily="34" charset="-122"/>
              <a:ea typeface="Arial Unicode MS" pitchFamily="34" charset="-122"/>
              <a:cs typeface="Arial Unicode MS" pitchFamily="34" charset="-122"/>
            </a:endParaRPr>
          </a:p>
          <a:p>
            <a:pPr marL="171450">
              <a:lnSpc>
                <a:spcPct val="120000"/>
              </a:lnSpc>
            </a:pPr>
            <a:endParaRPr lang="en-US" altLang="zh-CN" sz="1000" dirty="0" smtClean="0"/>
          </a:p>
          <a:p>
            <a:pPr marL="171450" indent="-171450">
              <a:lnSpc>
                <a:spcPct val="120000"/>
              </a:lnSpc>
              <a:buFont typeface="Arial" panose="020B0604020202020204" pitchFamily="34" charset="0"/>
              <a:buChar char="•"/>
            </a:pPr>
            <a:endParaRPr lang="en-US" altLang="zh-CN" sz="1000" dirty="0" smtClean="0"/>
          </a:p>
        </p:txBody>
      </p:sp>
    </p:spTree>
    <p:extLst>
      <p:ext uri="{BB962C8B-B14F-4D97-AF65-F5344CB8AC3E}">
        <p14:creationId xmlns:p14="http://schemas.microsoft.com/office/powerpoint/2010/main" xmlns="" val="3600963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IPC | HFW5221E-Z</a:t>
            </a:r>
            <a:endParaRPr lang="en-US" altLang="zh-CN" sz="2400" b="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3" name="TextBox 2"/>
          <p:cNvSpPr txBox="1"/>
          <p:nvPr/>
        </p:nvSpPr>
        <p:spPr>
          <a:xfrm>
            <a:off x="785786" y="3071816"/>
            <a:ext cx="3261626" cy="646331"/>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2MP Full HD WDR </a:t>
            </a:r>
            <a:r>
              <a:rPr lang="en-US" altLang="zh-CN" b="1" dirty="0" smtClean="0">
                <a:solidFill>
                  <a:srgbClr val="C00000"/>
                </a:solidFill>
                <a:latin typeface="Arial" panose="020B0604020202020204" pitchFamily="34" charset="0"/>
                <a:cs typeface="Arial" panose="020B0604020202020204" pitchFamily="34" charset="0"/>
              </a:rPr>
              <a:t>Network</a:t>
            </a:r>
          </a:p>
          <a:p>
            <a:r>
              <a:rPr lang="en-US" altLang="zh-CN" b="1" dirty="0">
                <a:solidFill>
                  <a:srgbClr val="C00000"/>
                </a:solidFill>
                <a:latin typeface="Arial" panose="020B0604020202020204" pitchFamily="34" charset="0"/>
                <a:cs typeface="Arial" panose="020B0604020202020204" pitchFamily="34" charset="0"/>
              </a:rPr>
              <a:t> </a:t>
            </a:r>
            <a:r>
              <a:rPr lang="en-US" altLang="zh-CN" b="1" dirty="0" smtClean="0">
                <a:solidFill>
                  <a:srgbClr val="C00000"/>
                </a:solidFill>
                <a:latin typeface="Arial" panose="020B0604020202020204" pitchFamily="34" charset="0"/>
                <a:cs typeface="Arial" panose="020B0604020202020204" pitchFamily="34" charset="0"/>
              </a:rPr>
              <a:t>     </a:t>
            </a:r>
            <a:r>
              <a:rPr lang="en-US" altLang="zh-CN" b="1" dirty="0">
                <a:solidFill>
                  <a:srgbClr val="C00000"/>
                </a:solidFill>
                <a:latin typeface="Arial" panose="020B0604020202020204" pitchFamily="34" charset="0"/>
                <a:cs typeface="Arial" panose="020B0604020202020204" pitchFamily="34" charset="0"/>
              </a:rPr>
              <a:t>IR-Bullet Camera</a:t>
            </a:r>
          </a:p>
        </p:txBody>
      </p:sp>
      <p:sp>
        <p:nvSpPr>
          <p:cNvPr id="4" name="TextBox 3"/>
          <p:cNvSpPr txBox="1"/>
          <p:nvPr/>
        </p:nvSpPr>
        <p:spPr>
          <a:xfrm>
            <a:off x="212572" y="3858602"/>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Model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DH-IPC-</a:t>
            </a:r>
            <a:r>
              <a:rPr lang="en-US" altLang="zh-CN" dirty="0" smtClean="0">
                <a:solidFill>
                  <a:srgbClr val="C00000"/>
                </a:solidFill>
                <a:latin typeface="Arial" panose="020B0604020202020204" pitchFamily="34" charset="0"/>
                <a:ea typeface="微软雅黑" pitchFamily="34" charset="-122"/>
                <a:cs typeface="Arial" panose="020B0604020202020204" pitchFamily="34" charset="0"/>
              </a:rPr>
              <a:t>HFW5221E-Z</a:t>
            </a:r>
            <a:endParaRPr lang="en-US" altLang="zh-CN"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7475" y="1059582"/>
            <a:ext cx="3294309" cy="20416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4674431" y="2184712"/>
            <a:ext cx="3429000" cy="1015663"/>
          </a:xfrm>
          <a:prstGeom prst="rect">
            <a:avLst/>
          </a:prstGeom>
        </p:spPr>
        <p:txBody>
          <a:bodyPr wrap="square">
            <a:spAutoFit/>
          </a:bodyPr>
          <a:lstStyle/>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2MP 25/30fps@1080P(1920</a:t>
            </a:r>
            <a:r>
              <a:rPr lang="en-US" altLang="zh-CN" sz="1200" dirty="0">
                <a:latin typeface="Arial Unicode MS" pitchFamily="34" charset="-122"/>
                <a:ea typeface="Arial Unicode MS" pitchFamily="34" charset="-122"/>
                <a:cs typeface="Arial Unicode MS" pitchFamily="34" charset="-122"/>
              </a:rPr>
              <a:t>× 1080</a:t>
            </a:r>
            <a:r>
              <a:rPr lang="en-US" altLang="zh-CN" sz="1200">
                <a:latin typeface="Arial Unicode MS" pitchFamily="34" charset="-122"/>
                <a:ea typeface="Arial Unicode MS" pitchFamily="34" charset="-122"/>
                <a:cs typeface="Arial Unicode MS" pitchFamily="34" charset="-122"/>
              </a:rPr>
              <a:t>) </a:t>
            </a:r>
            <a:r>
              <a:rPr lang="en-US" altLang="zh-CN" sz="1200" smtClean="0">
                <a:latin typeface="Arial Unicode MS" pitchFamily="34" charset="-122"/>
                <a:ea typeface="Arial Unicode MS" pitchFamily="34" charset="-122"/>
                <a:cs typeface="Arial Unicode MS" pitchFamily="34" charset="-122"/>
              </a:rPr>
              <a:t> </a:t>
            </a:r>
            <a:endParaRPr lang="en-US" altLang="zh-CN" sz="1200" dirty="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DWDR</a:t>
            </a:r>
            <a:endParaRPr lang="en-US" altLang="zh-CN" sz="1200" dirty="0">
              <a:latin typeface="Arial Unicode MS" pitchFamily="34" charset="-122"/>
              <a:ea typeface="Arial Unicode MS" pitchFamily="34" charset="-122"/>
              <a:cs typeface="Arial Unicode MS" pitchFamily="34" charset="-122"/>
            </a:endParaRPr>
          </a:p>
          <a:p>
            <a:pPr>
              <a:buFont typeface="Arial" pitchFamily="34" charset="0"/>
              <a:buChar char="•"/>
            </a:pPr>
            <a:r>
              <a:rPr lang="pt-BR" altLang="zh-CN" sz="1200" smtClean="0">
                <a:latin typeface="Arial Unicode MS" pitchFamily="34" charset="-122"/>
                <a:ea typeface="Arial Unicode MS" pitchFamily="34" charset="-122"/>
                <a:cs typeface="Arial Unicode MS" pitchFamily="34" charset="-122"/>
              </a:rPr>
              <a:t> Ống </a:t>
            </a:r>
            <a:r>
              <a:rPr lang="pt-BR" altLang="zh-CN" sz="1200" smtClean="0">
                <a:latin typeface="Arial Unicode MS" pitchFamily="34" charset="-122"/>
                <a:ea typeface="Arial Unicode MS" pitchFamily="34" charset="-122"/>
                <a:cs typeface="Arial Unicode MS" pitchFamily="34" charset="-122"/>
              </a:rPr>
              <a:t>kính </a:t>
            </a:r>
            <a:r>
              <a:rPr lang="pt-BR" altLang="zh-CN" sz="1200" smtClean="0">
                <a:latin typeface="Arial Unicode MS" pitchFamily="34" charset="-122"/>
                <a:ea typeface="Arial Unicode MS" pitchFamily="34" charset="-122"/>
                <a:cs typeface="Arial Unicode MS" pitchFamily="34" charset="-122"/>
              </a:rPr>
              <a:t>điều chỉnh </a:t>
            </a:r>
            <a:r>
              <a:rPr lang="pt-BR" altLang="zh-CN" sz="1200" dirty="0" smtClean="0">
                <a:latin typeface="Arial Unicode MS" pitchFamily="34" charset="-122"/>
                <a:ea typeface="Arial Unicode MS" pitchFamily="34" charset="-122"/>
                <a:cs typeface="Arial Unicode MS" pitchFamily="34" charset="-122"/>
              </a:rPr>
              <a:t>2.7~12mm</a:t>
            </a:r>
            <a:endParaRPr lang="pt-BR" altLang="zh-CN" sz="1200" dirty="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Khoảng cách hồng ngoại IR LED </a:t>
            </a:r>
            <a:r>
              <a:rPr lang="en-US" altLang="zh-CN" sz="1200" smtClean="0">
                <a:latin typeface="Arial Unicode MS" pitchFamily="34" charset="-122"/>
                <a:ea typeface="Arial Unicode MS" pitchFamily="34" charset="-122"/>
                <a:cs typeface="Arial Unicode MS" pitchFamily="34" charset="-122"/>
              </a:rPr>
              <a:t>50m </a:t>
            </a:r>
            <a:endParaRPr lang="en-US" altLang="zh-CN" sz="1200" dirty="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IP67</a:t>
            </a:r>
            <a:r>
              <a:rPr lang="en-US" altLang="zh-CN" sz="1200" dirty="0" smtClean="0">
                <a:latin typeface="Arial Unicode MS" pitchFamily="34" charset="-122"/>
                <a:ea typeface="Arial Unicode MS" pitchFamily="34" charset="-122"/>
                <a:cs typeface="Arial Unicode MS" pitchFamily="34" charset="-122"/>
              </a:rPr>
              <a:t>, </a:t>
            </a:r>
            <a:r>
              <a:rPr lang="en-US" altLang="zh-CN" sz="1200" dirty="0">
                <a:latin typeface="Arial Unicode MS" pitchFamily="34" charset="-122"/>
                <a:ea typeface="Arial Unicode MS" pitchFamily="34" charset="-122"/>
                <a:cs typeface="Arial Unicode MS" pitchFamily="34" charset="-122"/>
              </a:rPr>
              <a:t>POE</a:t>
            </a:r>
            <a:endParaRPr lang="zh-CN" altLang="en-US" sz="1200" dirty="0">
              <a:latin typeface="Arial Unicode MS" pitchFamily="34" charset="-122"/>
              <a:ea typeface="Arial Unicode MS" pitchFamily="34" charset="-122"/>
              <a:cs typeface="Arial Unicode MS" pitchFamily="34" charset="-122"/>
            </a:endParaRPr>
          </a:p>
        </p:txBody>
      </p:sp>
      <p:sp>
        <p:nvSpPr>
          <p:cNvPr id="7" name="圆角矩形 6"/>
          <p:cNvSpPr/>
          <p:nvPr/>
        </p:nvSpPr>
        <p:spPr>
          <a:xfrm>
            <a:off x="4674431" y="1595611"/>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 name="Line 21"/>
          <p:cNvSpPr>
            <a:spLocks noChangeShapeType="1"/>
          </p:cNvSpPr>
          <p:nvPr/>
        </p:nvSpPr>
        <p:spPr bwMode="auto">
          <a:xfrm flipH="1" flipV="1">
            <a:off x="4685063" y="1891168"/>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3770928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Smart IPC | </a:t>
            </a:r>
            <a:r>
              <a:rPr lang="en-US" altLang="zh-CN" sz="2400" b="1" dirty="0">
                <a:solidFill>
                  <a:srgbClr val="FF0000"/>
                </a:solidFill>
                <a:latin typeface="Arial" panose="020B0604020202020204" pitchFamily="34" charset="0"/>
                <a:ea typeface="微软雅黑" pitchFamily="34" charset="-122"/>
                <a:cs typeface="Arial" panose="020B0604020202020204" pitchFamily="34" charset="0"/>
              </a:rPr>
              <a:t>HFW8281E-Z</a:t>
            </a:r>
          </a:p>
        </p:txBody>
      </p:sp>
      <p:sp>
        <p:nvSpPr>
          <p:cNvPr id="5" name="TextBox 4"/>
          <p:cNvSpPr txBox="1"/>
          <p:nvPr/>
        </p:nvSpPr>
        <p:spPr>
          <a:xfrm>
            <a:off x="158246" y="3200375"/>
            <a:ext cx="4425305" cy="646331"/>
          </a:xfrm>
          <a:prstGeom prst="rect">
            <a:avLst/>
          </a:prstGeom>
          <a:noFill/>
        </p:spPr>
        <p:txBody>
          <a:bodyPr wrap="square" rtlCol="0">
            <a:spAutoFit/>
          </a:bodyPr>
          <a:lstStyle/>
          <a:p>
            <a:pPr algn="ctr"/>
            <a:r>
              <a:rPr lang="en-US" b="1" dirty="0" smtClean="0">
                <a:solidFill>
                  <a:srgbClr val="C00000"/>
                </a:solidFill>
                <a:latin typeface="Arial" panose="020B0604020202020204" pitchFamily="34" charset="0"/>
                <a:cs typeface="Arial" panose="020B0604020202020204" pitchFamily="34" charset="0"/>
              </a:rPr>
              <a:t>2 Mega </a:t>
            </a:r>
            <a:r>
              <a:rPr lang="en-US" b="1" dirty="0">
                <a:solidFill>
                  <a:srgbClr val="C00000"/>
                </a:solidFill>
                <a:latin typeface="Arial" panose="020B0604020202020204" pitchFamily="34" charset="0"/>
                <a:cs typeface="Arial" panose="020B0604020202020204" pitchFamily="34" charset="0"/>
              </a:rPr>
              <a:t>Star-light WDR Ultra-Smart Network Camera</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212572" y="3858602"/>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Model sản phẩm: </a:t>
            </a:r>
            <a:r>
              <a:rPr lang="en-US" altLang="en-US" dirty="0">
                <a:solidFill>
                  <a:srgbClr val="C00000"/>
                </a:solidFill>
                <a:latin typeface="Arial" panose="020B0604020202020204" pitchFamily="34" charset="0"/>
                <a:ea typeface="微软雅黑" pitchFamily="34" charset="-122"/>
                <a:cs typeface="Arial" panose="020B0604020202020204" pitchFamily="34" charset="0"/>
              </a:rPr>
              <a:t>DH-IPC-HFW8281E-Z</a:t>
            </a:r>
          </a:p>
        </p:txBody>
      </p:sp>
      <p:sp>
        <p:nvSpPr>
          <p:cNvPr id="10" name="圆角矩形 9"/>
          <p:cNvSpPr/>
          <p:nvPr/>
        </p:nvSpPr>
        <p:spPr>
          <a:xfrm>
            <a:off x="4658082" y="1284208"/>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 name="Line 21"/>
          <p:cNvSpPr>
            <a:spLocks noChangeShapeType="1"/>
          </p:cNvSpPr>
          <p:nvPr/>
        </p:nvSpPr>
        <p:spPr bwMode="auto">
          <a:xfrm flipH="1" flipV="1">
            <a:off x="4668714" y="1579765"/>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7475" y="1059582"/>
            <a:ext cx="3294309" cy="20416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矩形 11"/>
          <p:cNvSpPr/>
          <p:nvPr/>
        </p:nvSpPr>
        <p:spPr>
          <a:xfrm>
            <a:off x="4714876" y="1643056"/>
            <a:ext cx="4104456" cy="2308324"/>
          </a:xfrm>
          <a:prstGeom prst="rect">
            <a:avLst/>
          </a:prstGeom>
        </p:spPr>
        <p:txBody>
          <a:bodyPr wrap="square">
            <a:spAutoFit/>
          </a:bodyPr>
          <a:lstStyle/>
          <a:p>
            <a:endParaRPr lang="zh-CN" altLang="en-US"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2MP hỗ trợ tới </a:t>
            </a:r>
            <a:r>
              <a:rPr lang="en-US" altLang="zh-CN" sz="1200" smtClean="0">
                <a:latin typeface="Arial Unicode MS" pitchFamily="34" charset="-122"/>
                <a:ea typeface="Arial Unicode MS" pitchFamily="34" charset="-122"/>
                <a:cs typeface="Arial Unicode MS" pitchFamily="34" charset="-122"/>
              </a:rPr>
              <a:t>50/60fps@1080P </a:t>
            </a:r>
            <a:endParaRPr lang="en-US" altLang="zh-CN" sz="1200" smtClean="0">
              <a:latin typeface="Arial Unicode MS" pitchFamily="34" charset="-122"/>
              <a:ea typeface="Arial Unicode MS" pitchFamily="34" charset="-122"/>
              <a:cs typeface="Arial Unicode MS" pitchFamily="34" charset="-122"/>
            </a:endParaRPr>
          </a:p>
          <a:p>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Ultra </a:t>
            </a:r>
            <a:r>
              <a:rPr lang="en-US" altLang="zh-CN" sz="1200" dirty="0" smtClean="0">
                <a:latin typeface="Arial Unicode MS" pitchFamily="34" charset="-122"/>
                <a:ea typeface="Arial Unicode MS" pitchFamily="34" charset="-122"/>
                <a:cs typeface="Arial Unicode MS" pitchFamily="34" charset="-122"/>
              </a:rPr>
              <a:t>WDR lên </a:t>
            </a:r>
            <a:r>
              <a:rPr lang="en-US" altLang="zh-CN" sz="1200" smtClean="0">
                <a:latin typeface="Arial Unicode MS" pitchFamily="34" charset="-122"/>
                <a:ea typeface="Arial Unicode MS" pitchFamily="34" charset="-122"/>
                <a:cs typeface="Arial Unicode MS" pitchFamily="34" charset="-122"/>
              </a:rPr>
              <a:t>tới120dB </a:t>
            </a:r>
            <a:endParaRPr lang="en-US" altLang="zh-CN" sz="1200" smtClean="0">
              <a:latin typeface="Arial Unicode MS" pitchFamily="34" charset="-122"/>
              <a:ea typeface="Arial Unicode MS" pitchFamily="34" charset="-122"/>
              <a:cs typeface="Arial Unicode MS" pitchFamily="34" charset="-122"/>
            </a:endParaRPr>
          </a:p>
          <a:p>
            <a:pPr>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dirty="0" smtClean="0">
                <a:latin typeface="Arial Unicode MS" pitchFamily="34" charset="-122"/>
                <a:ea typeface="Arial Unicode MS" pitchFamily="34" charset="-122"/>
                <a:cs typeface="Arial Unicode MS" pitchFamily="34" charset="-122"/>
              </a:rPr>
              <a:t> Ultra 3D </a:t>
            </a:r>
            <a:r>
              <a:rPr lang="en-US" altLang="zh-CN" sz="1200" smtClean="0">
                <a:latin typeface="Arial Unicode MS" pitchFamily="34" charset="-122"/>
                <a:ea typeface="Arial Unicode MS" pitchFamily="34" charset="-122"/>
                <a:cs typeface="Arial Unicode MS" pitchFamily="34" charset="-122"/>
              </a:rPr>
              <a:t>DNR </a:t>
            </a:r>
            <a:endParaRPr lang="en-US" altLang="zh-CN" sz="1200" smtClean="0">
              <a:latin typeface="Arial Unicode MS" pitchFamily="34" charset="-122"/>
              <a:ea typeface="Arial Unicode MS" pitchFamily="34" charset="-122"/>
              <a:cs typeface="Arial Unicode MS" pitchFamily="34" charset="-122"/>
            </a:endParaRPr>
          </a:p>
          <a:p>
            <a:pPr>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Tính </a:t>
            </a:r>
            <a:r>
              <a:rPr lang="en-US" altLang="zh-CN" sz="1200" dirty="0" smtClean="0">
                <a:latin typeface="Arial Unicode MS" pitchFamily="34" charset="-122"/>
                <a:ea typeface="Arial Unicode MS" pitchFamily="34" charset="-122"/>
                <a:cs typeface="Arial Unicode MS" pitchFamily="34" charset="-122"/>
              </a:rPr>
              <a:t>năng phát hiện </a:t>
            </a:r>
            <a:r>
              <a:rPr lang="en-US" altLang="zh-CN" sz="1200" smtClean="0">
                <a:latin typeface="Arial Unicode MS" pitchFamily="34" charset="-122"/>
                <a:ea typeface="Arial Unicode MS" pitchFamily="34" charset="-122"/>
                <a:cs typeface="Arial Unicode MS" pitchFamily="34" charset="-122"/>
              </a:rPr>
              <a:t>thông </a:t>
            </a:r>
            <a:r>
              <a:rPr lang="en-US" altLang="zh-CN" sz="1200" smtClean="0">
                <a:latin typeface="Arial Unicode MS" pitchFamily="34" charset="-122"/>
                <a:ea typeface="Arial Unicode MS" pitchFamily="34" charset="-122"/>
                <a:cs typeface="Arial Unicode MS" pitchFamily="34" charset="-122"/>
              </a:rPr>
              <a:t>minh</a:t>
            </a:r>
          </a:p>
          <a:p>
            <a:pPr>
              <a:buChar char="•"/>
            </a:pPr>
            <a:endParaRPr lang="en-US" altLang="zh-CN" sz="1200" dirty="0" smtClean="0">
              <a:latin typeface="Arial Unicode MS" pitchFamily="34" charset="-122"/>
              <a:ea typeface="Arial Unicode MS" pitchFamily="34" charset="-122"/>
              <a:cs typeface="Arial Unicode MS" pitchFamily="34" charset="-122"/>
            </a:endParaRPr>
          </a:p>
          <a:p>
            <a:pPr>
              <a:buFontTx/>
              <a:buChar char="•"/>
            </a:pPr>
            <a:r>
              <a:rPr lang="en-US" altLang="zh-CN" sz="1200" smtClean="0">
                <a:latin typeface="Arial Unicode MS" pitchFamily="34" charset="-122"/>
                <a:ea typeface="Arial Unicode MS" pitchFamily="34" charset="-122"/>
                <a:cs typeface="Arial Unicode MS" pitchFamily="34" charset="-122"/>
              </a:rPr>
              <a:t> Đếm người</a:t>
            </a:r>
          </a:p>
          <a:p>
            <a:pPr>
              <a:buFontTx/>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Bộ </a:t>
            </a:r>
            <a:r>
              <a:rPr lang="en-US" altLang="zh-CN" sz="1200" dirty="0" smtClean="0">
                <a:latin typeface="Arial Unicode MS" pitchFamily="34" charset="-122"/>
                <a:ea typeface="Arial Unicode MS" pitchFamily="34" charset="-122"/>
                <a:cs typeface="Arial Unicode MS" pitchFamily="34" charset="-122"/>
              </a:rPr>
              <a:t>nhớ Micro SD, IP66, IK10, PoE </a:t>
            </a:r>
          </a:p>
        </p:txBody>
      </p:sp>
    </p:spTree>
    <p:extLst>
      <p:ext uri="{BB962C8B-B14F-4D97-AF65-F5344CB8AC3E}">
        <p14:creationId xmlns:p14="http://schemas.microsoft.com/office/powerpoint/2010/main" xmlns="" val="915283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Smart IPC | HDB(W)8281-Z</a:t>
            </a:r>
            <a:endParaRPr lang="en-US" altLang="zh-CN" sz="2400" b="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3" name="矩形 2"/>
          <p:cNvSpPr/>
          <p:nvPr/>
        </p:nvSpPr>
        <p:spPr>
          <a:xfrm>
            <a:off x="142844" y="2643188"/>
            <a:ext cx="4608512" cy="923330"/>
          </a:xfrm>
          <a:prstGeom prst="rect">
            <a:avLst/>
          </a:prstGeom>
        </p:spPr>
        <p:txBody>
          <a:bodyPr wrap="square">
            <a:spAutoFit/>
          </a:bodyPr>
          <a:lstStyle/>
          <a:p>
            <a:pPr algn="ctr"/>
            <a:r>
              <a:rPr lang="en-US" altLang="zh-CN" b="1" dirty="0">
                <a:solidFill>
                  <a:srgbClr val="0070C0"/>
                </a:solidFill>
                <a:latin typeface="Arial" panose="020B0604020202020204" pitchFamily="34" charset="0"/>
                <a:cs typeface="Arial" panose="020B0604020202020204" pitchFamily="34" charset="0"/>
              </a:rPr>
              <a:t>2MP Starlight </a:t>
            </a:r>
            <a:r>
              <a:rPr lang="en-US" altLang="zh-CN" b="1">
                <a:solidFill>
                  <a:srgbClr val="0070C0"/>
                </a:solidFill>
                <a:latin typeface="Arial" panose="020B0604020202020204" pitchFamily="34" charset="0"/>
                <a:cs typeface="Arial" panose="020B0604020202020204" pitchFamily="34" charset="0"/>
              </a:rPr>
              <a:t>Ultra-smart </a:t>
            </a:r>
            <a:endParaRPr lang="en-US" altLang="zh-CN" b="1" smtClean="0">
              <a:solidFill>
                <a:srgbClr val="0070C0"/>
              </a:solidFill>
              <a:latin typeface="Arial" panose="020B0604020202020204" pitchFamily="34" charset="0"/>
              <a:cs typeface="Arial" panose="020B0604020202020204" pitchFamily="34" charset="0"/>
            </a:endParaRPr>
          </a:p>
          <a:p>
            <a:pPr algn="ctr"/>
            <a:endParaRPr lang="en-US" altLang="zh-CN" b="1" dirty="0" smtClean="0">
              <a:solidFill>
                <a:srgbClr val="0070C0"/>
              </a:solidFill>
              <a:latin typeface="Arial" panose="020B0604020202020204" pitchFamily="34" charset="0"/>
              <a:cs typeface="Arial" panose="020B0604020202020204" pitchFamily="34" charset="0"/>
            </a:endParaRPr>
          </a:p>
          <a:p>
            <a:pPr algn="ctr"/>
            <a:r>
              <a:rPr lang="en-US" altLang="zh-CN" b="1" dirty="0" smtClean="0">
                <a:solidFill>
                  <a:srgbClr val="0070C0"/>
                </a:solidFill>
                <a:latin typeface="Arial" panose="020B0604020202020204" pitchFamily="34" charset="0"/>
                <a:cs typeface="Arial" panose="020B0604020202020204" pitchFamily="34" charset="0"/>
              </a:rPr>
              <a:t>Network </a:t>
            </a:r>
            <a:r>
              <a:rPr lang="en-US" altLang="zh-CN" b="1" dirty="0">
                <a:solidFill>
                  <a:srgbClr val="0070C0"/>
                </a:solidFill>
                <a:latin typeface="Arial" panose="020B0604020202020204" pitchFamily="34" charset="0"/>
                <a:cs typeface="Arial" panose="020B0604020202020204" pitchFamily="34" charset="0"/>
              </a:rPr>
              <a:t>(IR) Dome Camera</a:t>
            </a:r>
          </a:p>
        </p:txBody>
      </p:sp>
      <p:sp>
        <p:nvSpPr>
          <p:cNvPr id="4" name="TextBox 3"/>
          <p:cNvSpPr txBox="1"/>
          <p:nvPr/>
        </p:nvSpPr>
        <p:spPr>
          <a:xfrm>
            <a:off x="0" y="3786196"/>
            <a:ext cx="4914388"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Model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DH-IPC-HDB(W)W8281E-Z</a:t>
            </a:r>
            <a:endParaRPr lang="en-US" altLang="en-US" dirty="0">
              <a:solidFill>
                <a:srgbClr val="C00000"/>
              </a:solidFill>
              <a:latin typeface="Arial" panose="020B0604020202020204" pitchFamily="34" charset="0"/>
              <a:ea typeface="微软雅黑" pitchFamily="34" charset="-122"/>
              <a:cs typeface="Arial" panose="020B0604020202020204" pitchFamily="34" charset="0"/>
            </a:endParaRPr>
          </a:p>
        </p:txBody>
      </p:sp>
      <p:pic>
        <p:nvPicPr>
          <p:cNvPr id="6146" name="Picture 2" descr="E:\零售Retail方案\零售方案产品图片\IPC\IPC-HDBW 5100 5200 5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0166" y="1000114"/>
            <a:ext cx="1673872" cy="15121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圆角矩形 5"/>
          <p:cNvSpPr/>
          <p:nvPr/>
        </p:nvSpPr>
        <p:spPr>
          <a:xfrm>
            <a:off x="4658082" y="1284208"/>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7" name="Line 21"/>
          <p:cNvSpPr>
            <a:spLocks noChangeShapeType="1"/>
          </p:cNvSpPr>
          <p:nvPr/>
        </p:nvSpPr>
        <p:spPr bwMode="auto">
          <a:xfrm flipH="1" flipV="1">
            <a:off x="4668714" y="1579765"/>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8" name="矩形 7"/>
          <p:cNvSpPr/>
          <p:nvPr/>
        </p:nvSpPr>
        <p:spPr>
          <a:xfrm>
            <a:off x="5072066" y="1571618"/>
            <a:ext cx="2736304" cy="2400657"/>
          </a:xfrm>
          <a:prstGeom prst="rect">
            <a:avLst/>
          </a:prstGeom>
        </p:spPr>
        <p:txBody>
          <a:bodyPr wrap="square">
            <a:spAutoFit/>
          </a:bodyPr>
          <a:lstStyle/>
          <a:p>
            <a:endParaRPr lang="zh-CN" altLang="en-US"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Tối </a:t>
            </a:r>
            <a:r>
              <a:rPr lang="en-US" altLang="zh-CN" sz="1200" dirty="0" smtClean="0">
                <a:latin typeface="Arial Unicode MS" pitchFamily="34" charset="-122"/>
                <a:ea typeface="Arial Unicode MS" pitchFamily="34" charset="-122"/>
                <a:cs typeface="Arial Unicode MS" pitchFamily="34" charset="-122"/>
              </a:rPr>
              <a:t>đa </a:t>
            </a:r>
            <a:r>
              <a:rPr lang="en-US" altLang="zh-CN" sz="1200" smtClean="0">
                <a:latin typeface="Arial Unicode MS" pitchFamily="34" charset="-122"/>
                <a:ea typeface="Arial Unicode MS" pitchFamily="34" charset="-122"/>
                <a:cs typeface="Arial Unicode MS" pitchFamily="34" charset="-122"/>
              </a:rPr>
              <a:t>50/60fps@1080P </a:t>
            </a:r>
            <a:endParaRPr lang="en-US" altLang="zh-CN" sz="1200" smtClean="0">
              <a:latin typeface="Arial Unicode MS" pitchFamily="34" charset="-122"/>
              <a:ea typeface="Arial Unicode MS" pitchFamily="34" charset="-122"/>
              <a:cs typeface="Arial Unicode MS" pitchFamily="34" charset="-122"/>
            </a:endParaRPr>
          </a:p>
          <a:p>
            <a:pPr>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Ultra </a:t>
            </a:r>
            <a:r>
              <a:rPr lang="en-US" altLang="zh-CN" sz="1200" dirty="0" smtClean="0">
                <a:latin typeface="Arial Unicode MS" pitchFamily="34" charset="-122"/>
                <a:ea typeface="Arial Unicode MS" pitchFamily="34" charset="-122"/>
                <a:cs typeface="Arial Unicode MS" pitchFamily="34" charset="-122"/>
              </a:rPr>
              <a:t>WDR lên tới </a:t>
            </a:r>
            <a:r>
              <a:rPr lang="en-US" altLang="zh-CN" sz="1200" smtClean="0">
                <a:latin typeface="Arial Unicode MS" pitchFamily="34" charset="-122"/>
                <a:ea typeface="Arial Unicode MS" pitchFamily="34" charset="-122"/>
                <a:cs typeface="Arial Unicode MS" pitchFamily="34" charset="-122"/>
              </a:rPr>
              <a:t>120dB </a:t>
            </a:r>
            <a:endParaRPr lang="en-US" altLang="zh-CN" sz="1200" smtClean="0">
              <a:latin typeface="Arial Unicode MS" pitchFamily="34" charset="-122"/>
              <a:ea typeface="Arial Unicode MS" pitchFamily="34" charset="-122"/>
              <a:cs typeface="Arial Unicode MS" pitchFamily="34" charset="-122"/>
            </a:endParaRPr>
          </a:p>
          <a:p>
            <a:pPr>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dirty="0" smtClean="0">
                <a:latin typeface="Arial Unicode MS" pitchFamily="34" charset="-122"/>
                <a:ea typeface="Arial Unicode MS" pitchFamily="34" charset="-122"/>
                <a:cs typeface="Arial Unicode MS" pitchFamily="34" charset="-122"/>
              </a:rPr>
              <a:t> </a:t>
            </a:r>
            <a:r>
              <a:rPr lang="en-US" altLang="zh-CN" sz="1200" dirty="0">
                <a:solidFill>
                  <a:schemeClr val="tx1">
                    <a:lumMod val="75000"/>
                    <a:lumOff val="25000"/>
                  </a:schemeClr>
                </a:solidFill>
                <a:latin typeface="Arial Unicode MS" pitchFamily="34" charset="-122"/>
                <a:ea typeface="Arial Unicode MS" pitchFamily="34" charset="-122"/>
                <a:cs typeface="Arial Unicode MS" pitchFamily="34" charset="-122"/>
              </a:rPr>
              <a:t>Ultra</a:t>
            </a:r>
            <a:r>
              <a:rPr lang="en-US" altLang="zh-CN" sz="1200" dirty="0" smtClean="0">
                <a:latin typeface="Arial Unicode MS" pitchFamily="34" charset="-122"/>
                <a:ea typeface="Arial Unicode MS" pitchFamily="34" charset="-122"/>
                <a:cs typeface="Arial Unicode MS" pitchFamily="34" charset="-122"/>
              </a:rPr>
              <a:t> 3D </a:t>
            </a:r>
            <a:r>
              <a:rPr lang="en-US" altLang="zh-CN" sz="1200" smtClean="0">
                <a:latin typeface="Arial Unicode MS" pitchFamily="34" charset="-122"/>
                <a:ea typeface="Arial Unicode MS" pitchFamily="34" charset="-122"/>
                <a:cs typeface="Arial Unicode MS" pitchFamily="34" charset="-122"/>
              </a:rPr>
              <a:t>DNR </a:t>
            </a:r>
            <a:endParaRPr lang="en-US" altLang="zh-CN" sz="1200" smtClean="0">
              <a:latin typeface="Arial Unicode MS" pitchFamily="34" charset="-122"/>
              <a:ea typeface="Arial Unicode MS" pitchFamily="34" charset="-122"/>
              <a:cs typeface="Arial Unicode MS" pitchFamily="34" charset="-122"/>
            </a:endParaRPr>
          </a:p>
          <a:p>
            <a:pPr>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Tính </a:t>
            </a:r>
            <a:r>
              <a:rPr lang="en-US" altLang="zh-CN" sz="1200" dirty="0">
                <a:latin typeface="Arial Unicode MS" pitchFamily="34" charset="-122"/>
                <a:ea typeface="Arial Unicode MS" pitchFamily="34" charset="-122"/>
                <a:cs typeface="Arial Unicode MS" pitchFamily="34" charset="-122"/>
              </a:rPr>
              <a:t>năng phát hiện </a:t>
            </a:r>
            <a:r>
              <a:rPr lang="en-US" altLang="zh-CN" sz="1200">
                <a:latin typeface="Arial Unicode MS" pitchFamily="34" charset="-122"/>
                <a:ea typeface="Arial Unicode MS" pitchFamily="34" charset="-122"/>
                <a:cs typeface="Arial Unicode MS" pitchFamily="34" charset="-122"/>
              </a:rPr>
              <a:t>thông </a:t>
            </a:r>
            <a:r>
              <a:rPr lang="en-US" altLang="zh-CN" sz="1200" smtClean="0">
                <a:latin typeface="Arial Unicode MS" pitchFamily="34" charset="-122"/>
                <a:ea typeface="Arial Unicode MS" pitchFamily="34" charset="-122"/>
                <a:cs typeface="Arial Unicode MS" pitchFamily="34" charset="-122"/>
              </a:rPr>
              <a:t>minh</a:t>
            </a:r>
          </a:p>
          <a:p>
            <a:pPr>
              <a:buChar char="•"/>
            </a:pPr>
            <a:endParaRPr lang="en-US" altLang="zh-CN" sz="1200" dirty="0">
              <a:latin typeface="Arial Unicode MS" pitchFamily="34" charset="-122"/>
              <a:ea typeface="Arial Unicode MS" pitchFamily="34" charset="-122"/>
              <a:cs typeface="Arial Unicode MS" pitchFamily="34" charset="-122"/>
            </a:endParaRPr>
          </a:p>
          <a:p>
            <a:pPr>
              <a:buFontTx/>
              <a:buChar char="•"/>
            </a:pPr>
            <a:r>
              <a:rPr lang="en-US" altLang="zh-CN" sz="1200" smtClean="0">
                <a:latin typeface="Arial Unicode MS" pitchFamily="34" charset="-122"/>
                <a:ea typeface="Arial Unicode MS" pitchFamily="34" charset="-122"/>
                <a:cs typeface="Arial Unicode MS" pitchFamily="34" charset="-122"/>
              </a:rPr>
              <a:t> Đếm người</a:t>
            </a:r>
          </a:p>
          <a:p>
            <a:pPr>
              <a:buFontTx/>
              <a:buChar char="•"/>
            </a:pPr>
            <a:endParaRPr lang="en-US" altLang="zh-CN" sz="1200" dirty="0" smtClean="0">
              <a:latin typeface="Arial Unicode MS" pitchFamily="34" charset="-122"/>
              <a:ea typeface="Arial Unicode MS" pitchFamily="34" charset="-122"/>
              <a:cs typeface="Arial Unicode MS" pitchFamily="34" charset="-122"/>
            </a:endParaRPr>
          </a:p>
          <a:p>
            <a:pPr>
              <a:buChar char="•"/>
            </a:pPr>
            <a:r>
              <a:rPr lang="en-US" altLang="zh-CN" sz="1200" smtClean="0">
                <a:latin typeface="Arial Unicode MS" pitchFamily="34" charset="-122"/>
                <a:ea typeface="Arial Unicode MS" pitchFamily="34" charset="-122"/>
                <a:cs typeface="Arial Unicode MS" pitchFamily="34" charset="-122"/>
              </a:rPr>
              <a:t> Bộ </a:t>
            </a:r>
            <a:r>
              <a:rPr lang="en-US" altLang="zh-CN" sz="1200" dirty="0" smtClean="0">
                <a:latin typeface="Arial Unicode MS" pitchFamily="34" charset="-122"/>
                <a:ea typeface="Arial Unicode MS" pitchFamily="34" charset="-122"/>
                <a:cs typeface="Arial Unicode MS" pitchFamily="34" charset="-122"/>
              </a:rPr>
              <a:t>nhớ Micro SD, IP66, IK10, PoE </a:t>
            </a:r>
          </a:p>
        </p:txBody>
      </p:sp>
    </p:spTree>
    <p:extLst>
      <p:ext uri="{BB962C8B-B14F-4D97-AF65-F5344CB8AC3E}">
        <p14:creationId xmlns:p14="http://schemas.microsoft.com/office/powerpoint/2010/main" xmlns="" val="1361922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IPC | EB(W)8600</a:t>
            </a:r>
            <a:endParaRPr lang="en-US" altLang="zh-CN" sz="2400" b="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73182" y="3200375"/>
            <a:ext cx="4425305" cy="646331"/>
          </a:xfrm>
          <a:prstGeom prst="rect">
            <a:avLst/>
          </a:prstGeom>
          <a:noFill/>
        </p:spPr>
        <p:txBody>
          <a:bodyPr wrap="square" rtlCol="0">
            <a:spAutoFit/>
          </a:bodyPr>
          <a:lstStyle/>
          <a:p>
            <a:pPr algn="ctr"/>
            <a:r>
              <a:rPr lang="en-US" b="1" dirty="0" smtClean="0">
                <a:solidFill>
                  <a:srgbClr val="C00000"/>
                </a:solidFill>
                <a:latin typeface="Arial" panose="020B0604020202020204" pitchFamily="34" charset="0"/>
                <a:cs typeface="Arial" panose="020B0604020202020204" pitchFamily="34" charset="0"/>
              </a:rPr>
              <a:t>6 Mega </a:t>
            </a:r>
            <a:r>
              <a:rPr lang="en-US" b="1" dirty="0">
                <a:solidFill>
                  <a:srgbClr val="C00000"/>
                </a:solidFill>
                <a:latin typeface="Arial" panose="020B0604020202020204" pitchFamily="34" charset="0"/>
                <a:cs typeface="Arial" panose="020B0604020202020204" pitchFamily="34" charset="0"/>
              </a:rPr>
              <a:t>Full HD Vandal-proof IR Network Fisheye Camera</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212571" y="3858602"/>
            <a:ext cx="4285915"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DH-IPC-IPC-EB(W)8600</a:t>
            </a:r>
            <a:endParaRPr lang="en-US" altLang="en-US"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0" name="圆角矩形 9"/>
          <p:cNvSpPr/>
          <p:nvPr/>
        </p:nvSpPr>
        <p:spPr>
          <a:xfrm>
            <a:off x="4658082" y="1347614"/>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 name="Line 21"/>
          <p:cNvSpPr>
            <a:spLocks noChangeShapeType="1"/>
          </p:cNvSpPr>
          <p:nvPr/>
        </p:nvSpPr>
        <p:spPr bwMode="auto">
          <a:xfrm flipH="1" flipV="1">
            <a:off x="4668714" y="1643171"/>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8616" y="774210"/>
            <a:ext cx="2941150" cy="21575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矩形 11"/>
          <p:cNvSpPr/>
          <p:nvPr/>
        </p:nvSpPr>
        <p:spPr>
          <a:xfrm>
            <a:off x="4714876" y="1857370"/>
            <a:ext cx="3714776" cy="2277547"/>
          </a:xfrm>
          <a:prstGeom prst="rect">
            <a:avLst/>
          </a:prstGeom>
        </p:spPr>
        <p:txBody>
          <a:bodyPr wrap="square">
            <a:spAutoFit/>
          </a:bodyPr>
          <a:lstStyle/>
          <a:p>
            <a:pPr eaLnBrk="0" fontAlgn="base" hangingPunct="0">
              <a:spcBef>
                <a:spcPct val="0"/>
              </a:spcBef>
              <a:spcAft>
                <a:spcPct val="0"/>
              </a:spcAft>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6MP hỗ trợ </a:t>
            </a:r>
            <a:r>
              <a:rPr lang="en-US" altLang="zh-CN" sz="1200" smtClean="0">
                <a:latin typeface="Arial Unicode MS" pitchFamily="34" charset="-122"/>
                <a:ea typeface="Arial Unicode MS" pitchFamily="34" charset="-122"/>
                <a:cs typeface="Arial Unicode MS" pitchFamily="34" charset="-122"/>
                <a:hlinkClick r:id="rId4"/>
              </a:rPr>
              <a:t>25/30fps@6.0M(3072x2048)</a:t>
            </a:r>
            <a:endParaRPr lang="en-US" altLang="zh-CN" sz="1200" smtClean="0">
              <a:latin typeface="Arial Unicode MS" pitchFamily="34" charset="-122"/>
              <a:ea typeface="Arial Unicode MS" pitchFamily="34" charset="-122"/>
              <a:cs typeface="Arial Unicode MS" pitchFamily="34" charset="-122"/>
            </a:endParaRPr>
          </a:p>
          <a:p>
            <a:pPr eaLnBrk="0" fontAlgn="base" hangingPunct="0">
              <a:spcBef>
                <a:spcPct val="0"/>
              </a:spcBef>
              <a:spcAft>
                <a:spcPct val="0"/>
              </a:spcAft>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eaLnBrk="0" fontAlgn="base" hangingPunct="0">
              <a:spcBef>
                <a:spcPct val="0"/>
              </a:spcBef>
              <a:spcAft>
                <a:spcPct val="0"/>
              </a:spcAft>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Nhiều chế độ hiển thị De-wrap</a:t>
            </a:r>
            <a:r>
              <a:rPr lang="en-US" altLang="zh-CN" sz="1200" dirty="0" smtClean="0">
                <a:latin typeface="Arial Unicode MS" pitchFamily="34" charset="-122"/>
                <a:ea typeface="Arial Unicode MS" pitchFamily="34" charset="-122"/>
                <a:cs typeface="Arial Unicode MS" pitchFamily="34" charset="-122"/>
              </a:rPr>
              <a:t>: Original ,</a:t>
            </a:r>
          </a:p>
          <a:p>
            <a:pPr algn="ctr" eaLnBrk="0" fontAlgn="base" hangingPunct="0">
              <a:spcBef>
                <a:spcPct val="0"/>
              </a:spcBef>
              <a:spcAft>
                <a:spcPct val="0"/>
              </a:spcAft>
            </a:pPr>
            <a:r>
              <a:rPr lang="en-US" altLang="zh-CN" sz="1200" dirty="0" smtClean="0">
                <a:latin typeface="Arial Unicode MS" pitchFamily="34" charset="-122"/>
                <a:ea typeface="Arial Unicode MS" pitchFamily="34" charset="-122"/>
                <a:cs typeface="Arial Unicode MS" pitchFamily="34" charset="-122"/>
              </a:rPr>
              <a:t>  Panoramic, Double Panoramic,</a:t>
            </a:r>
          </a:p>
          <a:p>
            <a:pPr algn="ctr" eaLnBrk="0" fontAlgn="base" hangingPunct="0">
              <a:spcBef>
                <a:spcPct val="0"/>
              </a:spcBef>
              <a:spcAft>
                <a:spcPct val="0"/>
              </a:spcAft>
            </a:pPr>
            <a:r>
              <a:rPr lang="en-US" altLang="zh-CN" sz="1200" dirty="0" smtClean="0">
                <a:latin typeface="Arial Unicode MS" pitchFamily="34" charset="-122"/>
                <a:ea typeface="Arial Unicode MS" pitchFamily="34" charset="-122"/>
                <a:cs typeface="Arial Unicode MS" pitchFamily="34" charset="-122"/>
              </a:rPr>
              <a:t>  </a:t>
            </a:r>
            <a:r>
              <a:rPr lang="en-US" altLang="zh-CN" sz="1200" smtClean="0">
                <a:latin typeface="Arial Unicode MS" pitchFamily="34" charset="-122"/>
                <a:ea typeface="Arial Unicode MS" pitchFamily="34" charset="-122"/>
                <a:cs typeface="Arial Unicode MS" pitchFamily="34" charset="-122"/>
              </a:rPr>
              <a:t>1+3,Eptz,4 </a:t>
            </a:r>
            <a:r>
              <a:rPr lang="en-US" altLang="zh-CN" sz="1200" smtClean="0">
                <a:latin typeface="Arial Unicode MS" pitchFamily="34" charset="-122"/>
                <a:ea typeface="Arial Unicode MS" pitchFamily="34" charset="-122"/>
                <a:cs typeface="Arial Unicode MS" pitchFamily="34" charset="-122"/>
              </a:rPr>
              <a:t>pictures</a:t>
            </a:r>
          </a:p>
          <a:p>
            <a:pPr eaLnBrk="0" fontAlgn="base" hangingPunct="0">
              <a:spcBef>
                <a:spcPct val="0"/>
              </a:spcBef>
              <a:spcAft>
                <a:spcPct val="0"/>
              </a:spcAft>
            </a:pPr>
            <a:endParaRPr lang="en-US" altLang="zh-CN" sz="1200" dirty="0" smtClean="0">
              <a:latin typeface="Arial Unicode MS" pitchFamily="34" charset="-122"/>
              <a:ea typeface="Arial Unicode MS" pitchFamily="34" charset="-122"/>
              <a:cs typeface="Arial Unicode MS" pitchFamily="34" charset="-122"/>
            </a:endParaRPr>
          </a:p>
          <a:p>
            <a:pPr eaLnBrk="0" fontAlgn="base" hangingPunct="0">
              <a:spcBef>
                <a:spcPct val="0"/>
              </a:spcBef>
              <a:spcAft>
                <a:spcPct val="0"/>
              </a:spcAft>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DWDR</a:t>
            </a:r>
          </a:p>
          <a:p>
            <a:pPr eaLnBrk="0" fontAlgn="base" hangingPunct="0">
              <a:spcBef>
                <a:spcPct val="0"/>
              </a:spcBef>
              <a:spcAft>
                <a:spcPct val="0"/>
              </a:spcAft>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eaLnBrk="0" fontAlgn="base" hangingPunct="0">
              <a:spcBef>
                <a:spcPct val="0"/>
              </a:spcBef>
              <a:spcAft>
                <a:spcPct val="0"/>
              </a:spcAft>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Khoảng cách hồng ngoại IR </a:t>
            </a:r>
            <a:r>
              <a:rPr lang="en-US" altLang="zh-CN" sz="1200" smtClean="0">
                <a:latin typeface="Arial Unicode MS" pitchFamily="34" charset="-122"/>
                <a:ea typeface="Arial Unicode MS" pitchFamily="34" charset="-122"/>
                <a:cs typeface="Arial Unicode MS" pitchFamily="34" charset="-122"/>
              </a:rPr>
              <a:t>LED </a:t>
            </a:r>
            <a:r>
              <a:rPr lang="en-US" altLang="zh-CN" sz="1200" smtClean="0">
                <a:latin typeface="Arial Unicode MS" pitchFamily="34" charset="-122"/>
                <a:ea typeface="Arial Unicode MS" pitchFamily="34" charset="-122"/>
                <a:cs typeface="Arial Unicode MS" pitchFamily="34" charset="-122"/>
              </a:rPr>
              <a:t>10m</a:t>
            </a:r>
          </a:p>
          <a:p>
            <a:pPr eaLnBrk="0" fontAlgn="base" hangingPunct="0">
              <a:spcBef>
                <a:spcPct val="0"/>
              </a:spcBef>
              <a:spcAft>
                <a:spcPct val="0"/>
              </a:spcAft>
            </a:pPr>
            <a:endParaRPr lang="en-US" altLang="zh-CN" sz="1200" dirty="0" smtClean="0">
              <a:latin typeface="Arial Unicode MS" pitchFamily="34" charset="-122"/>
              <a:ea typeface="Arial Unicode MS" pitchFamily="34" charset="-122"/>
              <a:cs typeface="Arial Unicode MS" pitchFamily="34" charset="-122"/>
            </a:endParaRPr>
          </a:p>
          <a:p>
            <a:pPr eaLnBrk="0" fontAlgn="base" hangingPunct="0">
              <a:spcBef>
                <a:spcPct val="0"/>
              </a:spcBef>
              <a:spcAft>
                <a:spcPct val="0"/>
              </a:spcAft>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Bộ </a:t>
            </a:r>
            <a:r>
              <a:rPr lang="en-US" altLang="zh-CN" sz="1200" dirty="0" smtClean="0">
                <a:latin typeface="Arial Unicode MS" pitchFamily="34" charset="-122"/>
                <a:ea typeface="Arial Unicode MS" pitchFamily="34" charset="-122"/>
                <a:cs typeface="Arial Unicode MS" pitchFamily="34" charset="-122"/>
              </a:rPr>
              <a:t>nhớ Micro SD, IP67, IK10, PoE</a:t>
            </a:r>
            <a:r>
              <a:rPr lang="en-US" altLang="zh-CN" sz="1000" dirty="0" smtClean="0"/>
              <a:t/>
            </a:r>
            <a:br>
              <a:rPr lang="en-US" altLang="zh-CN" sz="1000" dirty="0" smtClean="0"/>
            </a:br>
            <a:endParaRPr lang="zh-CN" altLang="en-US" sz="1000" dirty="0" smtClean="0"/>
          </a:p>
        </p:txBody>
      </p:sp>
    </p:spTree>
    <p:extLst>
      <p:ext uri="{BB962C8B-B14F-4D97-AF65-F5344CB8AC3E}">
        <p14:creationId xmlns:p14="http://schemas.microsoft.com/office/powerpoint/2010/main" xmlns="" val="2608483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85285"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HDCVI | HDBW2220R-VF</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74687" y="2842076"/>
            <a:ext cx="4425305" cy="646331"/>
          </a:xfrm>
          <a:prstGeom prst="rect">
            <a:avLst/>
          </a:prstGeom>
          <a:noFill/>
        </p:spPr>
        <p:txBody>
          <a:bodyPr wrap="square" rtlCol="0">
            <a:spAutoFit/>
          </a:bodyPr>
          <a:lstStyle/>
          <a:p>
            <a:pPr algn="ctr"/>
            <a:r>
              <a:rPr lang="en-US" altLang="zh-CN" b="1" smtClean="0">
                <a:solidFill>
                  <a:srgbClr val="C00000"/>
                </a:solidFill>
                <a:latin typeface="Arial" panose="020B0604020202020204" pitchFamily="34" charset="0"/>
                <a:cs typeface="Arial" panose="020B0604020202020204" pitchFamily="34" charset="0"/>
              </a:rPr>
              <a:t>2.4 Megapixel </a:t>
            </a:r>
            <a:r>
              <a:rPr lang="en-US" altLang="zh-CN" b="1" dirty="0">
                <a:solidFill>
                  <a:srgbClr val="C00000"/>
                </a:solidFill>
                <a:latin typeface="Arial" panose="020B0604020202020204" pitchFamily="34" charset="0"/>
                <a:cs typeface="Arial" panose="020B0604020202020204" pitchFamily="34" charset="0"/>
              </a:rPr>
              <a:t>1080P Water-proof </a:t>
            </a:r>
            <a:r>
              <a:rPr lang="en-US" altLang="zh-CN" b="1" dirty="0" smtClean="0">
                <a:solidFill>
                  <a:srgbClr val="C00000"/>
                </a:solidFill>
                <a:latin typeface="Arial" panose="020B0604020202020204" pitchFamily="34" charset="0"/>
                <a:cs typeface="Arial" panose="020B0604020202020204" pitchFamily="34" charset="0"/>
              </a:rPr>
              <a:t>IR HDCVI Dome </a:t>
            </a:r>
            <a:r>
              <a:rPr lang="en-US" altLang="zh-CN" b="1" dirty="0">
                <a:solidFill>
                  <a:srgbClr val="C00000"/>
                </a:solidFill>
                <a:latin typeface="Arial" panose="020B0604020202020204" pitchFamily="34" charset="0"/>
                <a:cs typeface="Arial" panose="020B0604020202020204" pitchFamily="34" charset="0"/>
              </a:rPr>
              <a:t>Camera</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71470" y="3571882"/>
            <a:ext cx="4503444" cy="923330"/>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sản phẩm: </a:t>
            </a:r>
            <a:r>
              <a:rPr lang="en-US" altLang="en-US" dirty="0">
                <a:solidFill>
                  <a:srgbClr val="C00000"/>
                </a:solidFill>
                <a:latin typeface="Arial" panose="020B0604020202020204" pitchFamily="34" charset="0"/>
                <a:ea typeface="微软雅黑" pitchFamily="34" charset="-122"/>
                <a:cs typeface="Arial" panose="020B0604020202020204" pitchFamily="34" charset="0"/>
              </a:rPr>
              <a:t>DH-HAC-</a:t>
            </a:r>
            <a:r>
              <a:rPr lang="en-US" altLang="zh-CN" dirty="0">
                <a:solidFill>
                  <a:srgbClr val="C00000"/>
                </a:solidFill>
                <a:latin typeface="Arial" panose="020B0604020202020204" pitchFamily="34" charset="0"/>
                <a:ea typeface="微软雅黑" pitchFamily="34" charset="-122"/>
                <a:cs typeface="Arial" panose="020B0604020202020204" pitchFamily="34" charset="0"/>
              </a:rPr>
              <a:t>HDBW2220R-VF</a:t>
            </a:r>
            <a:endParaRPr lang="zh-CN" altLang="en-US" dirty="0">
              <a:solidFill>
                <a:srgbClr val="C00000"/>
              </a:solidFill>
              <a:latin typeface="Arial" panose="020B0604020202020204" pitchFamily="34" charset="0"/>
              <a:ea typeface="微软雅黑" pitchFamily="34" charset="-122"/>
              <a:cs typeface="Arial" panose="020B0604020202020204" pitchFamily="34" charset="0"/>
            </a:endParaRPr>
          </a:p>
          <a:p>
            <a:pPr algn="ctr">
              <a:defRPr/>
            </a:pPr>
            <a:endParaRPr lang="en-US" altLang="en-US" dirty="0">
              <a:solidFill>
                <a:srgbClr val="C00000"/>
              </a:solidFill>
              <a:latin typeface="Arial" panose="020B0604020202020204" pitchFamily="34" charset="0"/>
              <a:ea typeface="微软雅黑" pitchFamily="34" charset="-122"/>
              <a:cs typeface="Arial" panose="020B0604020202020204" pitchFamily="34" charset="0"/>
            </a:endParaRPr>
          </a:p>
          <a:p>
            <a:pPr algn="ctr">
              <a:defRPr/>
            </a:pPr>
            <a:endParaRPr lang="en-US" altLang="en-US" dirty="0" smtClean="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7" name="圆角矩形 6"/>
          <p:cNvSpPr/>
          <p:nvPr/>
        </p:nvSpPr>
        <p:spPr>
          <a:xfrm>
            <a:off x="4786314" y="1285866"/>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 name="Line 21"/>
          <p:cNvSpPr>
            <a:spLocks noChangeShapeType="1"/>
          </p:cNvSpPr>
          <p:nvPr/>
        </p:nvSpPr>
        <p:spPr bwMode="auto">
          <a:xfrm flipH="1" flipV="1">
            <a:off x="4707464" y="1651773"/>
            <a:ext cx="3701885"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pic>
        <p:nvPicPr>
          <p:cNvPr id="7170" name="Picture 2" descr="E:\零售Retail方案\零售方案产品图片\HDCVI\HAC-HDBW2220R-Z.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1567" y="1206860"/>
            <a:ext cx="1773406" cy="142377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矩形 9"/>
          <p:cNvSpPr/>
          <p:nvPr/>
        </p:nvSpPr>
        <p:spPr>
          <a:xfrm>
            <a:off x="4707464" y="1918746"/>
            <a:ext cx="3936502" cy="2585323"/>
          </a:xfrm>
          <a:prstGeom prst="rect">
            <a:avLst/>
          </a:prstGeom>
        </p:spPr>
        <p:txBody>
          <a:bodyPr wrap="square">
            <a:spAutoFit/>
          </a:bodyPr>
          <a:lstStyle/>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2.4 MP 25/30@1080P</a:t>
            </a:r>
            <a:r>
              <a:rPr lang="en-US" altLang="zh-CN" sz="1200" smtClean="0">
                <a:latin typeface="Arial Unicode MS" pitchFamily="34" charset="-122"/>
                <a:ea typeface="Arial Unicode MS" pitchFamily="34" charset="-122"/>
                <a:cs typeface="Arial Unicode MS" pitchFamily="34" charset="-122"/>
              </a:rPr>
              <a:t>, </a:t>
            </a:r>
            <a:r>
              <a:rPr lang="en-US" altLang="zh-CN" sz="1200" smtClean="0">
                <a:latin typeface="Arial Unicode MS" pitchFamily="34" charset="-122"/>
                <a:ea typeface="Arial Unicode MS" pitchFamily="34" charset="-122"/>
                <a:cs typeface="Arial Unicode MS" pitchFamily="34" charset="-122"/>
              </a:rPr>
              <a:t>25/30/50/60fps@720P</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sz="1200" smtClean="0">
                <a:latin typeface="Arial Unicode MS" pitchFamily="34" charset="-122"/>
                <a:ea typeface="Arial Unicode MS" pitchFamily="34" charset="-122"/>
                <a:cs typeface="Arial Unicode MS" pitchFamily="34" charset="-122"/>
              </a:rPr>
              <a:t> Truyền </a:t>
            </a:r>
            <a:r>
              <a:rPr lang="en-US" sz="1200" dirty="0" smtClean="0">
                <a:latin typeface="Arial Unicode MS" pitchFamily="34" charset="-122"/>
                <a:ea typeface="Arial Unicode MS" pitchFamily="34" charset="-122"/>
                <a:cs typeface="Arial Unicode MS" pitchFamily="34" charset="-122"/>
              </a:rPr>
              <a:t>tải tốc độ cao, khoảng cách xa thời </a:t>
            </a:r>
            <a:r>
              <a:rPr lang="en-US" sz="1200" smtClean="0">
                <a:latin typeface="Arial Unicode MS" pitchFamily="34" charset="-122"/>
                <a:ea typeface="Arial Unicode MS" pitchFamily="34" charset="-122"/>
                <a:cs typeface="Arial Unicode MS" pitchFamily="34" charset="-122"/>
              </a:rPr>
              <a:t>gian </a:t>
            </a:r>
            <a:r>
              <a:rPr lang="en-US" sz="1200" smtClean="0">
                <a:latin typeface="Arial Unicode MS" pitchFamily="34" charset="-122"/>
                <a:ea typeface="Arial Unicode MS" pitchFamily="34" charset="-122"/>
                <a:cs typeface="Arial Unicode MS" pitchFamily="34" charset="-122"/>
              </a:rPr>
              <a:t>thực</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Ngày</a:t>
            </a:r>
            <a:r>
              <a:rPr lang="en-US" altLang="zh-CN" sz="1200" dirty="0" smtClean="0">
                <a:latin typeface="Arial Unicode MS" pitchFamily="34" charset="-122"/>
                <a:ea typeface="Arial Unicode MS" pitchFamily="34" charset="-122"/>
                <a:cs typeface="Arial Unicode MS" pitchFamily="34" charset="-122"/>
              </a:rPr>
              <a:t>/ Đêm(ICR), AWB, AGC, BLC, </a:t>
            </a:r>
            <a:r>
              <a:rPr lang="en-US" altLang="zh-CN" sz="1200" smtClean="0">
                <a:latin typeface="Arial Unicode MS" pitchFamily="34" charset="-122"/>
                <a:ea typeface="Arial Unicode MS" pitchFamily="34" charset="-122"/>
                <a:cs typeface="Arial Unicode MS" pitchFamily="34" charset="-122"/>
              </a:rPr>
              <a:t>3D-DNR </a:t>
            </a:r>
            <a:endParaRPr lang="en-US" altLang="zh-CN" sz="1200" smtClean="0">
              <a:latin typeface="Arial Unicode MS" pitchFamily="34" charset="-122"/>
              <a:ea typeface="Arial Unicode MS" pitchFamily="34" charset="-122"/>
              <a:cs typeface="Arial Unicode MS" pitchFamily="34" charset="-122"/>
            </a:endParaRP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2.7~12mm </a:t>
            </a:r>
            <a:r>
              <a:rPr lang="en-US" altLang="zh-CN" sz="1200" dirty="0" err="1" smtClean="0">
                <a:latin typeface="Arial Unicode MS" pitchFamily="34" charset="-122"/>
                <a:ea typeface="Arial Unicode MS" pitchFamily="34" charset="-122"/>
                <a:cs typeface="Arial Unicode MS" pitchFamily="34" charset="-122"/>
              </a:rPr>
              <a:t>vari</a:t>
            </a:r>
            <a:r>
              <a:rPr lang="en-US" altLang="zh-CN" sz="1200" dirty="0" smtClean="0">
                <a:latin typeface="Arial Unicode MS" pitchFamily="34" charset="-122"/>
                <a:ea typeface="Arial Unicode MS" pitchFamily="34" charset="-122"/>
                <a:cs typeface="Arial Unicode MS" pitchFamily="34" charset="-122"/>
              </a:rPr>
              <a:t>-focal </a:t>
            </a:r>
            <a:r>
              <a:rPr lang="en-US" altLang="zh-CN" sz="1200" smtClean="0">
                <a:latin typeface="Arial Unicode MS" pitchFamily="34" charset="-122"/>
                <a:ea typeface="Arial Unicode MS" pitchFamily="34" charset="-122"/>
                <a:cs typeface="Arial Unicode MS" pitchFamily="34" charset="-122"/>
              </a:rPr>
              <a:t>lens </a:t>
            </a:r>
            <a:endParaRPr lang="en-US" altLang="zh-CN" sz="1200" smtClean="0">
              <a:latin typeface="Arial Unicode MS" pitchFamily="34" charset="-122"/>
              <a:ea typeface="Arial Unicode MS" pitchFamily="34" charset="-122"/>
              <a:cs typeface="Arial Unicode MS" pitchFamily="34" charset="-122"/>
            </a:endParaRP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Độ </a:t>
            </a:r>
            <a:r>
              <a:rPr lang="en-US" altLang="zh-CN" sz="1200" dirty="0" smtClean="0">
                <a:latin typeface="Arial Unicode MS" pitchFamily="34" charset="-122"/>
                <a:ea typeface="Arial Unicode MS" pitchFamily="34" charset="-122"/>
                <a:cs typeface="Arial Unicode MS" pitchFamily="34" charset="-122"/>
              </a:rPr>
              <a:t>dài tối đa IR LEDs 30m, IR </a:t>
            </a:r>
            <a:r>
              <a:rPr lang="en-US" altLang="zh-CN" sz="1200" smtClean="0">
                <a:latin typeface="Arial Unicode MS" pitchFamily="34" charset="-122"/>
                <a:ea typeface="Arial Unicode MS" pitchFamily="34" charset="-122"/>
                <a:cs typeface="Arial Unicode MS" pitchFamily="34" charset="-122"/>
              </a:rPr>
              <a:t>thông </a:t>
            </a:r>
            <a:r>
              <a:rPr lang="en-US" altLang="zh-CN" sz="1200" smtClean="0">
                <a:latin typeface="Arial Unicode MS" pitchFamily="34" charset="-122"/>
                <a:ea typeface="Arial Unicode MS" pitchFamily="34" charset="-122"/>
                <a:cs typeface="Arial Unicode MS" pitchFamily="34" charset="-122"/>
              </a:rPr>
              <a:t>minh</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IP66</a:t>
            </a:r>
            <a:r>
              <a:rPr lang="en-US" altLang="zh-CN" sz="1200" dirty="0" smtClean="0">
                <a:latin typeface="Arial Unicode MS" pitchFamily="34" charset="-122"/>
                <a:ea typeface="Arial Unicode MS" pitchFamily="34" charset="-122"/>
                <a:cs typeface="Arial Unicode MS" pitchFamily="34" charset="-122"/>
              </a:rPr>
              <a:t>, IK10, DC12V </a:t>
            </a:r>
            <a:r>
              <a:rPr lang="en-US" altLang="zh-CN" sz="1000" dirty="0" smtClean="0"/>
              <a:t/>
            </a:r>
            <a:br>
              <a:rPr lang="en-US" altLang="zh-CN" sz="1000" dirty="0" smtClean="0"/>
            </a:br>
            <a:r>
              <a:rPr lang="en-US" altLang="zh-CN" sz="1000" dirty="0" smtClean="0"/>
              <a:t/>
            </a:r>
            <a:br>
              <a:rPr lang="en-US" altLang="zh-CN" sz="1000" dirty="0" smtClean="0"/>
            </a:br>
            <a:r>
              <a:rPr lang="en-US" altLang="zh-CN" sz="1000" dirty="0" smtClean="0"/>
              <a:t/>
            </a:r>
            <a:br>
              <a:rPr lang="en-US" altLang="zh-CN" sz="1000" dirty="0" smtClean="0"/>
            </a:br>
            <a:endParaRPr lang="zh-CN" altLang="en-US" sz="1000" dirty="0" smtClean="0"/>
          </a:p>
        </p:txBody>
      </p:sp>
    </p:spTree>
    <p:extLst>
      <p:ext uri="{BB962C8B-B14F-4D97-AF65-F5344CB8AC3E}">
        <p14:creationId xmlns:p14="http://schemas.microsoft.com/office/powerpoint/2010/main" xmlns="" val="4138158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NVR | NVR4416-4K </a:t>
            </a:r>
            <a:endParaRPr lang="en-US" altLang="zh-CN" sz="2400" b="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214282" y="2714626"/>
            <a:ext cx="3578273" cy="369332"/>
          </a:xfrm>
          <a:prstGeom prst="rect">
            <a:avLst/>
          </a:prstGeom>
          <a:noFill/>
        </p:spPr>
        <p:txBody>
          <a:bodyPr wrap="square" rtlCol="0">
            <a:spAutoFit/>
          </a:bodyPr>
          <a:lstStyle/>
          <a:p>
            <a:pPr algn="ctr"/>
            <a:r>
              <a:rPr lang="en-US" b="1" dirty="0" smtClean="0">
                <a:solidFill>
                  <a:srgbClr val="C00000"/>
                </a:solidFill>
                <a:latin typeface="Arial" panose="020B0604020202020204" pitchFamily="34" charset="0"/>
                <a:cs typeface="Arial" panose="020B0604020202020204" pitchFamily="34" charset="0"/>
              </a:rPr>
              <a:t>Network Video Recorder</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71470" y="3214692"/>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sản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phẩm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 </a:t>
            </a:r>
            <a:r>
              <a:rPr lang="en-US" altLang="zh-CN" smtClean="0">
                <a:solidFill>
                  <a:srgbClr val="C00000"/>
                </a:solidFill>
                <a:latin typeface="Arial" panose="020B0604020202020204" pitchFamily="34" charset="0"/>
                <a:ea typeface="微软雅黑" pitchFamily="34" charset="-122"/>
                <a:cs typeface="Arial" panose="020B0604020202020204" pitchFamily="34" charset="0"/>
              </a:rPr>
              <a:t>NVR 4416-16P</a:t>
            </a:r>
            <a:endParaRPr lang="en-US" altLang="zh-CN"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0" name="圆角矩形 9"/>
          <p:cNvSpPr/>
          <p:nvPr/>
        </p:nvSpPr>
        <p:spPr>
          <a:xfrm>
            <a:off x="4442399" y="832925"/>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 name="Line 21"/>
          <p:cNvSpPr>
            <a:spLocks noChangeShapeType="1"/>
          </p:cNvSpPr>
          <p:nvPr/>
        </p:nvSpPr>
        <p:spPr bwMode="auto">
          <a:xfrm flipH="1" flipV="1">
            <a:off x="4453030" y="1128482"/>
            <a:ext cx="4183657"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pic>
        <p:nvPicPr>
          <p:cNvPr id="12" name="Picture 4"/>
          <p:cNvPicPr>
            <a:picLocks noChangeAspect="1" noChangeArrowheads="1"/>
          </p:cNvPicPr>
          <p:nvPr/>
        </p:nvPicPr>
        <p:blipFill>
          <a:blip r:embed="rId3" cstate="print"/>
          <a:srcRect/>
          <a:stretch>
            <a:fillRect/>
          </a:stretch>
        </p:blipFill>
        <p:spPr bwMode="auto">
          <a:xfrm>
            <a:off x="936440" y="1635646"/>
            <a:ext cx="2123392" cy="677678"/>
          </a:xfrm>
          <a:prstGeom prst="rect">
            <a:avLst/>
          </a:prstGeom>
          <a:noFill/>
          <a:ln w="9525">
            <a:noFill/>
            <a:miter lim="800000"/>
            <a:headEnd/>
            <a:tailEnd/>
          </a:ln>
          <a:effectLst/>
        </p:spPr>
      </p:pic>
      <p:sp>
        <p:nvSpPr>
          <p:cNvPr id="13" name="矩形 12"/>
          <p:cNvSpPr/>
          <p:nvPr/>
        </p:nvSpPr>
        <p:spPr>
          <a:xfrm>
            <a:off x="4442398" y="1349648"/>
            <a:ext cx="4130129" cy="2492990"/>
          </a:xfrm>
          <a:prstGeom prst="rect">
            <a:avLst/>
          </a:prstGeom>
        </p:spPr>
        <p:txBody>
          <a:bodyPr wrap="square">
            <a:spAutoFit/>
          </a:bodyPr>
          <a:lstStyle/>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Giải </a:t>
            </a:r>
            <a:r>
              <a:rPr lang="en-US" altLang="zh-CN" sz="1200" dirty="0" smtClean="0">
                <a:latin typeface="Arial Unicode MS" pitchFamily="34" charset="-122"/>
                <a:ea typeface="Arial Unicode MS" pitchFamily="34" charset="-122"/>
                <a:cs typeface="Arial Unicode MS" pitchFamily="34" charset="-122"/>
              </a:rPr>
              <a:t>mã, giải mã kép </a:t>
            </a:r>
            <a:r>
              <a:rPr lang="en-US" altLang="zh-CN" sz="1200" smtClean="0">
                <a:latin typeface="Arial Unicode MS" pitchFamily="34" charset="-122"/>
                <a:ea typeface="Arial Unicode MS" pitchFamily="34" charset="-122"/>
                <a:cs typeface="Arial Unicode MS" pitchFamily="34" charset="-122"/>
              </a:rPr>
              <a:t>H.264/MJPEG </a:t>
            </a:r>
            <a:endParaRPr lang="en-US" altLang="zh-CN" sz="1200" smtClean="0">
              <a:latin typeface="Arial Unicode MS" pitchFamily="34" charset="-122"/>
              <a:ea typeface="Arial Unicode MS" pitchFamily="34" charset="-122"/>
              <a:cs typeface="Arial Unicode MS" pitchFamily="34" charset="-122"/>
            </a:endParaRP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Băng thông đầu </a:t>
            </a:r>
            <a:r>
              <a:rPr lang="en-US" altLang="zh-CN" sz="1200" smtClean="0">
                <a:latin typeface="Arial Unicode MS" pitchFamily="34" charset="-122"/>
                <a:ea typeface="Arial Unicode MS" pitchFamily="34" charset="-122"/>
                <a:cs typeface="Arial Unicode MS" pitchFamily="34" charset="-122"/>
              </a:rPr>
              <a:t>vào </a:t>
            </a:r>
            <a:r>
              <a:rPr lang="en-US" altLang="zh-CN" sz="1200" smtClean="0">
                <a:latin typeface="Arial Unicode MS" pitchFamily="34" charset="-122"/>
                <a:ea typeface="Arial Unicode MS" pitchFamily="34" charset="-122"/>
                <a:cs typeface="Arial Unicode MS" pitchFamily="34" charset="-122"/>
              </a:rPr>
              <a:t>max</a:t>
            </a:r>
            <a:r>
              <a:rPr lang="en-US" altLang="zh-CN" sz="1200" smtClean="0">
                <a:latin typeface="Arial Unicode MS" pitchFamily="34" charset="-122"/>
                <a:ea typeface="Arial Unicode MS" pitchFamily="34" charset="-122"/>
                <a:cs typeface="Arial Unicode MS" pitchFamily="34" charset="-122"/>
              </a:rPr>
              <a:t> 200Mbps</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Độ </a:t>
            </a:r>
            <a:r>
              <a:rPr lang="en-US" altLang="zh-CN" sz="1200" dirty="0" smtClean="0">
                <a:latin typeface="Arial Unicode MS" pitchFamily="34" charset="-122"/>
                <a:ea typeface="Arial Unicode MS" pitchFamily="34" charset="-122"/>
                <a:cs typeface="Arial Unicode MS" pitchFamily="34" charset="-122"/>
              </a:rPr>
              <a:t>phân </a:t>
            </a:r>
            <a:r>
              <a:rPr lang="en-US" altLang="zh-CN" sz="1200" smtClean="0">
                <a:latin typeface="Arial Unicode MS" pitchFamily="34" charset="-122"/>
                <a:ea typeface="Arial Unicode MS" pitchFamily="34" charset="-122"/>
                <a:cs typeface="Arial Unicode MS" pitchFamily="34" charset="-122"/>
              </a:rPr>
              <a:t>giải </a:t>
            </a:r>
            <a:r>
              <a:rPr lang="en-US" altLang="zh-CN" sz="1200" smtClean="0">
                <a:latin typeface="Arial Unicode MS" pitchFamily="34" charset="-122"/>
                <a:ea typeface="Arial Unicode MS" pitchFamily="34" charset="-122"/>
                <a:cs typeface="Arial Unicode MS" pitchFamily="34" charset="-122"/>
              </a:rPr>
              <a:t>khi xem trực tiếp </a:t>
            </a:r>
            <a:r>
              <a:rPr lang="en-US" altLang="zh-CN" sz="1200" dirty="0" smtClean="0">
                <a:latin typeface="Arial Unicode MS" pitchFamily="34" charset="-122"/>
                <a:ea typeface="Arial Unicode MS" pitchFamily="34" charset="-122"/>
                <a:cs typeface="Arial Unicode MS" pitchFamily="34" charset="-122"/>
              </a:rPr>
              <a:t>và phát lại lên </a:t>
            </a:r>
            <a:r>
              <a:rPr lang="en-US" altLang="zh-CN" sz="1200" smtClean="0">
                <a:latin typeface="Arial Unicode MS" pitchFamily="34" charset="-122"/>
                <a:ea typeface="Arial Unicode MS" pitchFamily="34" charset="-122"/>
                <a:cs typeface="Arial Unicode MS" pitchFamily="34" charset="-122"/>
              </a:rPr>
              <a:t>tới </a:t>
            </a:r>
            <a:r>
              <a:rPr lang="en-US" altLang="zh-CN" sz="1200" smtClean="0">
                <a:latin typeface="Arial Unicode MS" pitchFamily="34" charset="-122"/>
                <a:ea typeface="Arial Unicode MS" pitchFamily="34" charset="-122"/>
                <a:cs typeface="Arial Unicode MS" pitchFamily="34" charset="-122"/>
              </a:rPr>
              <a:t>5MP</a:t>
            </a: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a:t>
            </a: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Xem </a:t>
            </a:r>
            <a:r>
              <a:rPr lang="en-US" altLang="zh-CN" sz="1200" dirty="0" smtClean="0">
                <a:latin typeface="Arial Unicode MS" pitchFamily="34" charset="-122"/>
                <a:ea typeface="Arial Unicode MS" pitchFamily="34" charset="-122"/>
                <a:cs typeface="Arial Unicode MS" pitchFamily="34" charset="-122"/>
              </a:rPr>
              <a:t>lại 16 kênh đồng bộ thời gian thực, giao </a:t>
            </a:r>
            <a:r>
              <a:rPr lang="en-US" altLang="zh-CN" sz="1200" smtClean="0">
                <a:latin typeface="Arial Unicode MS" pitchFamily="34" charset="-122"/>
                <a:ea typeface="Arial Unicode MS" pitchFamily="34" charset="-122"/>
                <a:cs typeface="Arial Unicode MS" pitchFamily="34" charset="-122"/>
              </a:rPr>
              <a:t>diện </a:t>
            </a:r>
            <a:r>
              <a:rPr lang="en-US" altLang="zh-CN" sz="1200" smtClean="0">
                <a:latin typeface="Arial Unicode MS" pitchFamily="34" charset="-122"/>
                <a:ea typeface="Arial Unicode MS" pitchFamily="34" charset="-122"/>
                <a:cs typeface="Arial Unicode MS" pitchFamily="34" charset="-122"/>
              </a:rPr>
              <a:t>GRID</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Multi-brand network cameras, ONVIF </a:t>
            </a:r>
            <a:r>
              <a:rPr lang="en-US" altLang="zh-CN" sz="1200" smtClean="0">
                <a:latin typeface="Arial Unicode MS" pitchFamily="34" charset="-122"/>
                <a:ea typeface="Arial Unicode MS" pitchFamily="34" charset="-122"/>
                <a:cs typeface="Arial Unicode MS" pitchFamily="34" charset="-122"/>
              </a:rPr>
              <a:t>2.4 </a:t>
            </a:r>
            <a:endParaRPr lang="en-US" altLang="zh-CN" sz="1200" smtClean="0">
              <a:latin typeface="Arial Unicode MS" pitchFamily="34" charset="-122"/>
              <a:ea typeface="Arial Unicode MS" pitchFamily="34" charset="-122"/>
              <a:cs typeface="Arial Unicode MS" pitchFamily="34" charset="-122"/>
            </a:endParaRP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4 SATA HDDs lên tới 16TB, 1 eSATA lên </a:t>
            </a:r>
            <a:r>
              <a:rPr lang="en-US" altLang="zh-CN" sz="1200" smtClean="0">
                <a:latin typeface="Arial Unicode MS" pitchFamily="34" charset="-122"/>
                <a:ea typeface="Arial Unicode MS" pitchFamily="34" charset="-122"/>
                <a:cs typeface="Arial Unicode MS" pitchFamily="34" charset="-122"/>
              </a:rPr>
              <a:t>tới </a:t>
            </a:r>
            <a:r>
              <a:rPr lang="en-US" altLang="zh-CN" sz="1200" smtClean="0">
                <a:latin typeface="Arial Unicode MS" pitchFamily="34" charset="-122"/>
                <a:ea typeface="Arial Unicode MS" pitchFamily="34" charset="-122"/>
                <a:cs typeface="Arial Unicode MS" pitchFamily="34" charset="-122"/>
              </a:rPr>
              <a:t>16TB</a:t>
            </a:r>
          </a:p>
          <a:p>
            <a:pPr>
              <a:buFont typeface="Arial" pitchFamily="34" charset="0"/>
              <a:buChar char="•"/>
            </a:pPr>
            <a:endParaRPr lang="en-US" altLang="zh-CN" sz="1200" dirty="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IPC UPnP, 16 cổng PoE</a:t>
            </a:r>
            <a:endParaRPr lang="zh-CN" altLang="en-US" dirty="0"/>
          </a:p>
        </p:txBody>
      </p:sp>
    </p:spTree>
    <p:extLst>
      <p:ext uri="{BB962C8B-B14F-4D97-AF65-F5344CB8AC3E}">
        <p14:creationId xmlns:p14="http://schemas.microsoft.com/office/powerpoint/2010/main" xmlns="" val="2087648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NVR | </a:t>
            </a:r>
            <a:r>
              <a:rPr lang="en-US" altLang="en-US" sz="2400" b="1" dirty="0" smtClean="0">
                <a:solidFill>
                  <a:srgbClr val="FF0000"/>
                </a:solidFill>
                <a:latin typeface="Arial" pitchFamily="34" charset="0"/>
                <a:ea typeface="Myriad Pro SemiCond"/>
                <a:cs typeface="Arial" pitchFamily="34" charset="0"/>
              </a:rPr>
              <a:t>NVR616-128-4K</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 </a:t>
            </a:r>
            <a:endParaRPr lang="en-US" altLang="zh-CN" sz="2400" b="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3" name="矩形 2"/>
          <p:cNvSpPr/>
          <p:nvPr/>
        </p:nvSpPr>
        <p:spPr>
          <a:xfrm>
            <a:off x="4572000" y="1419622"/>
            <a:ext cx="3429000" cy="2954655"/>
          </a:xfrm>
          <a:prstGeom prst="rect">
            <a:avLst/>
          </a:prstGeom>
        </p:spPr>
        <p:txBody>
          <a:bodyPr>
            <a:spAutoFit/>
          </a:bodyPr>
          <a:lstStyle/>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trợ kết </a:t>
            </a:r>
            <a:r>
              <a:rPr lang="en-US" altLang="zh-CN" sz="1200" dirty="0" smtClean="0">
                <a:latin typeface="Arial Unicode MS" pitchFamily="34" charset="-122"/>
                <a:ea typeface="Arial Unicode MS" pitchFamily="34" charset="-122"/>
                <a:cs typeface="Arial Unicode MS" pitchFamily="34" charset="-122"/>
              </a:rPr>
              <a:t>nối tối đa </a:t>
            </a:r>
            <a:r>
              <a:rPr lang="en-US" altLang="zh-CN" sz="1200" smtClean="0">
                <a:latin typeface="Arial Unicode MS" pitchFamily="34" charset="-122"/>
                <a:ea typeface="Arial Unicode MS" pitchFamily="34" charset="-122"/>
                <a:cs typeface="Arial Unicode MS" pitchFamily="34" charset="-122"/>
              </a:rPr>
              <a:t>128 </a:t>
            </a:r>
            <a:r>
              <a:rPr lang="en-US" altLang="zh-CN" sz="1200" smtClean="0">
                <a:latin typeface="Arial Unicode MS" pitchFamily="34" charset="-122"/>
                <a:ea typeface="Arial Unicode MS" pitchFamily="34" charset="-122"/>
                <a:cs typeface="Arial Unicode MS" pitchFamily="34" charset="-122"/>
              </a:rPr>
              <a:t>kênh </a:t>
            </a:r>
            <a:r>
              <a:rPr lang="en-US" altLang="zh-CN" sz="1200" smtClean="0">
                <a:latin typeface="Arial Unicode MS" pitchFamily="34" charset="-122"/>
                <a:ea typeface="Arial Unicode MS" pitchFamily="34" charset="-122"/>
                <a:cs typeface="Arial Unicode MS" pitchFamily="34" charset="-122"/>
              </a:rPr>
              <a:t>camera  </a:t>
            </a:r>
            <a:r>
              <a:rPr lang="en-US" altLang="zh-CN" sz="1200" smtClean="0">
                <a:latin typeface="Arial Unicode MS" pitchFamily="34" charset="-122"/>
                <a:ea typeface="Arial Unicode MS" pitchFamily="34" charset="-122"/>
                <a:cs typeface="Arial Unicode MS" pitchFamily="34" charset="-122"/>
              </a:rPr>
              <a:t>IP</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Băng thông đầu </a:t>
            </a:r>
            <a:r>
              <a:rPr lang="en-US" altLang="zh-CN" sz="1200" smtClean="0">
                <a:latin typeface="Arial Unicode MS" pitchFamily="34" charset="-122"/>
                <a:ea typeface="Arial Unicode MS" pitchFamily="34" charset="-122"/>
                <a:cs typeface="Arial Unicode MS" pitchFamily="34" charset="-122"/>
              </a:rPr>
              <a:t>vào </a:t>
            </a:r>
            <a:r>
              <a:rPr lang="en-US" altLang="zh-CN" sz="1200" smtClean="0">
                <a:latin typeface="Arial Unicode MS" pitchFamily="34" charset="-122"/>
                <a:ea typeface="Arial Unicode MS" pitchFamily="34" charset="-122"/>
                <a:cs typeface="Arial Unicode MS" pitchFamily="34" charset="-122"/>
              </a:rPr>
              <a:t>max 384Mbps</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trợ 16 HDD hot-swap</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a:t>
            </a:r>
            <a:r>
              <a:rPr lang="en-US" altLang="zh-CN" sz="1200" smtClean="0">
                <a:latin typeface="Arial Unicode MS" pitchFamily="34" charset="-122"/>
                <a:ea typeface="Arial Unicode MS" pitchFamily="34" charset="-122"/>
                <a:cs typeface="Arial Unicode MS" pitchFamily="34" charset="-122"/>
              </a:rPr>
              <a:t>RAID </a:t>
            </a:r>
            <a:r>
              <a:rPr lang="en-US" altLang="zh-CN" sz="1200" smtClean="0">
                <a:latin typeface="Arial Unicode MS" pitchFamily="34" charset="-122"/>
                <a:ea typeface="Arial Unicode MS" pitchFamily="34" charset="-122"/>
                <a:cs typeface="Arial Unicode MS" pitchFamily="34" charset="-122"/>
              </a:rPr>
              <a:t>0/1/5/6/10/50/60</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dirty="0" smtClean="0">
                <a:latin typeface="Arial Unicode MS" pitchFamily="34" charset="-122"/>
                <a:ea typeface="Arial Unicode MS" pitchFamily="34" charset="-122"/>
                <a:cs typeface="Arial Unicode MS" pitchFamily="34" charset="-122"/>
              </a:rPr>
              <a:t>trợ iSCSI &amp; Mini SAS để mở rộng không gian </a:t>
            </a:r>
            <a:r>
              <a:rPr lang="en-US" altLang="zh-CN" sz="1200" smtClean="0">
                <a:latin typeface="Arial Unicode MS" pitchFamily="34" charset="-122"/>
                <a:ea typeface="Arial Unicode MS" pitchFamily="34" charset="-122"/>
                <a:cs typeface="Arial Unicode MS" pitchFamily="34" charset="-122"/>
              </a:rPr>
              <a:t>lưu </a:t>
            </a:r>
            <a:r>
              <a:rPr lang="en-US" altLang="zh-CN" sz="1200" smtClean="0">
                <a:latin typeface="Arial Unicode MS" pitchFamily="34" charset="-122"/>
                <a:ea typeface="Arial Unicode MS" pitchFamily="34" charset="-122"/>
                <a:cs typeface="Arial Unicode MS" pitchFamily="34" charset="-122"/>
              </a:rPr>
              <a:t>trữ</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Có màn hình LCD hiển </a:t>
            </a:r>
            <a:r>
              <a:rPr lang="en-US" altLang="zh-CN" sz="1200" smtClean="0">
                <a:latin typeface="Arial Unicode MS" pitchFamily="34" charset="-122"/>
                <a:ea typeface="Arial Unicode MS" pitchFamily="34" charset="-122"/>
                <a:cs typeface="Arial Unicode MS" pitchFamily="34" charset="-122"/>
              </a:rPr>
              <a:t>thị </a:t>
            </a:r>
            <a:r>
              <a:rPr lang="en-US" altLang="zh-CN" sz="1200" smtClean="0">
                <a:latin typeface="Arial Unicode MS" pitchFamily="34" charset="-122"/>
                <a:ea typeface="Arial Unicode MS" pitchFamily="34" charset="-122"/>
                <a:cs typeface="Arial Unicode MS" pitchFamily="34" charset="-122"/>
              </a:rPr>
              <a:t>ở mặt </a:t>
            </a:r>
            <a:r>
              <a:rPr lang="en-US" altLang="zh-CN" sz="1200" smtClean="0">
                <a:latin typeface="Arial Unicode MS" pitchFamily="34" charset="-122"/>
                <a:ea typeface="Arial Unicode MS" pitchFamily="34" charset="-122"/>
                <a:cs typeface="Arial Unicode MS" pitchFamily="34" charset="-122"/>
              </a:rPr>
              <a:t>trước </a:t>
            </a:r>
            <a:r>
              <a:rPr lang="en-US" altLang="zh-CN" sz="1200" smtClean="0">
                <a:latin typeface="Arial Unicode MS" pitchFamily="34" charset="-122"/>
                <a:ea typeface="Arial Unicode MS" pitchFamily="34" charset="-122"/>
                <a:cs typeface="Arial Unicode MS" pitchFamily="34" charset="-122"/>
              </a:rPr>
              <a:t>đầu ghi với mã :</a:t>
            </a:r>
            <a:r>
              <a:rPr lang="en-US" altLang="zh-CN" sz="1200" smtClean="0">
                <a:latin typeface="Arial Unicode MS" pitchFamily="34" charset="-122"/>
                <a:ea typeface="Arial Unicode MS" pitchFamily="34" charset="-122"/>
                <a:cs typeface="Arial Unicode MS" pitchFamily="34" charset="-122"/>
              </a:rPr>
              <a:t> </a:t>
            </a:r>
            <a:r>
              <a:rPr lang="en-US" altLang="zh-CN" sz="1200" dirty="0" smtClean="0">
                <a:latin typeface="Arial Unicode MS" pitchFamily="34" charset="-122"/>
                <a:ea typeface="Arial Unicode MS" pitchFamily="34" charset="-122"/>
                <a:cs typeface="Arial Unicode MS" pitchFamily="34" charset="-122"/>
              </a:rPr>
              <a:t>(DH-NVR616D-128 &amp; DH-NVR616DR-128</a:t>
            </a:r>
            <a:r>
              <a:rPr lang="en-US" altLang="zh-CN" sz="1000" dirty="0" smtClean="0"/>
              <a:t>)</a:t>
            </a:r>
            <a:r>
              <a:rPr lang="en-US" dirty="0" smtClean="0"/>
              <a:t/>
            </a:r>
            <a:br>
              <a:rPr lang="en-US" dirty="0" smtClean="0"/>
            </a:br>
            <a:endParaRPr lang="zh-CN" altLang="en-US" dirty="0"/>
          </a:p>
        </p:txBody>
      </p:sp>
      <p:sp>
        <p:nvSpPr>
          <p:cNvPr id="4" name="圆角矩形 3"/>
          <p:cNvSpPr/>
          <p:nvPr/>
        </p:nvSpPr>
        <p:spPr>
          <a:xfrm>
            <a:off x="4442399" y="832925"/>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5" name="Line 21"/>
          <p:cNvSpPr>
            <a:spLocks noChangeShapeType="1"/>
          </p:cNvSpPr>
          <p:nvPr/>
        </p:nvSpPr>
        <p:spPr bwMode="auto">
          <a:xfrm flipH="1" flipV="1">
            <a:off x="4453030" y="1128482"/>
            <a:ext cx="4183657"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pic>
        <p:nvPicPr>
          <p:cNvPr id="8194" name="Picture 2" descr="E:\零售Retail方案\零售方案产品图片\NVR\图片\NVR608-32-4K.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832925"/>
            <a:ext cx="2448272" cy="187767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57158" y="2643188"/>
            <a:ext cx="3578273" cy="369332"/>
          </a:xfrm>
          <a:prstGeom prst="rect">
            <a:avLst/>
          </a:prstGeom>
          <a:noFill/>
        </p:spPr>
        <p:txBody>
          <a:bodyPr wrap="square" rtlCol="0">
            <a:spAutoFit/>
          </a:bodyPr>
          <a:lstStyle/>
          <a:p>
            <a:pPr algn="ctr"/>
            <a:r>
              <a:rPr lang="en-US" b="1" dirty="0" smtClean="0">
                <a:solidFill>
                  <a:srgbClr val="C00000"/>
                </a:solidFill>
                <a:latin typeface="Arial" panose="020B0604020202020204" pitchFamily="34" charset="0"/>
                <a:cs typeface="Arial" panose="020B0604020202020204" pitchFamily="34" charset="0"/>
              </a:rPr>
              <a:t>Network Video Recorder</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357158" y="3143254"/>
            <a:ext cx="4143404" cy="369332"/>
          </a:xfrm>
          <a:prstGeom prst="rect">
            <a:avLst/>
          </a:prstGeom>
          <a:noFill/>
        </p:spPr>
        <p:txBody>
          <a:bodyPr wrap="square">
            <a:spAutoFit/>
          </a:bodyPr>
          <a:lstStyle/>
          <a:p>
            <a:pPr fontAlgn="base">
              <a:spcAft>
                <a:spcPct val="0"/>
              </a:spcAft>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Sản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phẩm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 </a:t>
            </a:r>
            <a:r>
              <a:rPr lang="en-US" altLang="en-US" smtClean="0">
                <a:solidFill>
                  <a:srgbClr val="C00000"/>
                </a:solidFill>
                <a:latin typeface="Arial" panose="020B0604020202020204" pitchFamily="34" charset="0"/>
                <a:ea typeface="微软雅黑" pitchFamily="34" charset="-122"/>
                <a:cs typeface="Arial" panose="020B0604020202020204" pitchFamily="34" charset="0"/>
              </a:rPr>
              <a:t>NVR 616-128-4K</a:t>
            </a:r>
            <a:endParaRPr lang="en-US" altLang="zh-CN" dirty="0">
              <a:solidFill>
                <a:srgbClr val="C00000"/>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xmlns="" val="164052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149_3500x3500_zcoo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9912" y="1851670"/>
            <a:ext cx="1333100" cy="133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椭圆 2"/>
          <p:cNvSpPr/>
          <p:nvPr/>
        </p:nvSpPr>
        <p:spPr>
          <a:xfrm>
            <a:off x="2714612" y="1593036"/>
            <a:ext cx="3571900" cy="2365518"/>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745875" y="3245341"/>
            <a:ext cx="1397629" cy="1397628"/>
          </a:xfrm>
          <a:prstGeom prst="ellipse">
            <a:avLst/>
          </a:prstGeom>
          <a:blipFill>
            <a:blip r:embed="rId3"/>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031769" y="1779662"/>
            <a:ext cx="1397629" cy="1397628"/>
          </a:xfrm>
          <a:prstGeom prst="ellipse">
            <a:avLst/>
          </a:prstGeom>
          <a:blipFill>
            <a:blip r:embed="rId4"/>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716016" y="915633"/>
            <a:ext cx="1397629" cy="1397628"/>
          </a:xfrm>
          <a:prstGeom prst="ellipse">
            <a:avLst/>
          </a:prstGeom>
          <a:blipFill>
            <a:blip r:embed="rId5"/>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标题 1"/>
          <p:cNvSpPr txBox="1">
            <a:spLocks/>
          </p:cNvSpPr>
          <p:nvPr/>
        </p:nvSpPr>
        <p:spPr>
          <a:xfrm>
            <a:off x="353004" y="153332"/>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Times New Roman" pitchFamily="18" charset="0"/>
                <a:ea typeface="微软雅黑" pitchFamily="34" charset="-122"/>
                <a:cs typeface="Times New Roman" pitchFamily="18" charset="0"/>
              </a:rPr>
              <a:t>Phân tích yêu cầu</a:t>
            </a:r>
            <a:endParaRPr kumimoji="1" lang="zh-CN" altLang="en-US" sz="24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68" name="Line 11"/>
          <p:cNvSpPr>
            <a:spLocks noChangeShapeType="1"/>
          </p:cNvSpPr>
          <p:nvPr/>
        </p:nvSpPr>
        <p:spPr bwMode="auto">
          <a:xfrm flipH="1">
            <a:off x="6264694" y="1851085"/>
            <a:ext cx="2592289" cy="0"/>
          </a:xfrm>
          <a:prstGeom prst="line">
            <a:avLst/>
          </a:prstGeom>
          <a:noFill/>
          <a:ln w="9525">
            <a:solidFill>
              <a:srgbClr val="CC0000"/>
            </a:solidFill>
            <a:round/>
            <a:headEnd type="oval" w="med" len="med"/>
            <a:tailEnd/>
          </a:ln>
          <a:effectLst/>
        </p:spPr>
        <p:txBody>
          <a:bodyPr wrap="none" anchor="ctr"/>
          <a:lstStyle/>
          <a:p>
            <a:pPr>
              <a:defRPr/>
            </a:pPr>
            <a:endParaRPr lang="zh-CN" altLang="en-US">
              <a:latin typeface="+mn-ea"/>
              <a:ea typeface="+mn-ea"/>
            </a:endParaRPr>
          </a:p>
        </p:txBody>
      </p:sp>
      <p:sp>
        <p:nvSpPr>
          <p:cNvPr id="69" name="TextBox 68"/>
          <p:cNvSpPr txBox="1"/>
          <p:nvPr/>
        </p:nvSpPr>
        <p:spPr>
          <a:xfrm>
            <a:off x="6185278" y="1500570"/>
            <a:ext cx="2376264" cy="369332"/>
          </a:xfrm>
          <a:prstGeom prst="rect">
            <a:avLst/>
          </a:prstGeom>
          <a:noFill/>
        </p:spPr>
        <p:txBody>
          <a:bodyPr wrap="square" rtlCol="0">
            <a:spAutoFit/>
          </a:bodyPr>
          <a:lstStyle/>
          <a:p>
            <a:r>
              <a:rPr lang="en-US" altLang="zh-CN" b="1" dirty="0" smtClean="0">
                <a:solidFill>
                  <a:srgbClr val="CC0000"/>
                </a:solidFill>
                <a:latin typeface="Arial" panose="020B0604020202020204" pitchFamily="34" charset="0"/>
                <a:cs typeface="Arial" panose="020B0604020202020204" pitchFamily="34" charset="0"/>
              </a:rPr>
              <a:t>An ninh</a:t>
            </a:r>
            <a:endParaRPr lang="zh-CN" altLang="en-US" b="1" dirty="0">
              <a:solidFill>
                <a:srgbClr val="CC0000"/>
              </a:solidFill>
              <a:latin typeface="Arial" panose="020B0604020202020204" pitchFamily="34" charset="0"/>
              <a:cs typeface="Arial" panose="020B0604020202020204" pitchFamily="34" charset="0"/>
            </a:endParaRPr>
          </a:p>
        </p:txBody>
      </p:sp>
      <p:sp>
        <p:nvSpPr>
          <p:cNvPr id="70" name="Line 11"/>
          <p:cNvSpPr>
            <a:spLocks noChangeShapeType="1"/>
          </p:cNvSpPr>
          <p:nvPr/>
        </p:nvSpPr>
        <p:spPr bwMode="auto">
          <a:xfrm flipH="1">
            <a:off x="5500694" y="4059535"/>
            <a:ext cx="2505543" cy="0"/>
          </a:xfrm>
          <a:prstGeom prst="line">
            <a:avLst/>
          </a:prstGeom>
          <a:noFill/>
          <a:ln w="9525">
            <a:solidFill>
              <a:srgbClr val="CC0000"/>
            </a:solidFill>
            <a:round/>
            <a:headEnd type="oval" w="med" len="med"/>
            <a:tailEnd/>
          </a:ln>
          <a:effectLst/>
        </p:spPr>
        <p:txBody>
          <a:bodyPr wrap="none" anchor="ctr"/>
          <a:lstStyle/>
          <a:p>
            <a:pPr>
              <a:defRPr/>
            </a:pPr>
            <a:endParaRPr lang="zh-CN" altLang="en-US" b="1">
              <a:latin typeface="+mn-ea"/>
              <a:ea typeface="+mn-ea"/>
            </a:endParaRPr>
          </a:p>
        </p:txBody>
      </p:sp>
      <p:sp>
        <p:nvSpPr>
          <p:cNvPr id="71" name="TextBox 70"/>
          <p:cNvSpPr txBox="1"/>
          <p:nvPr/>
        </p:nvSpPr>
        <p:spPr>
          <a:xfrm>
            <a:off x="5453290" y="3723878"/>
            <a:ext cx="1476164" cy="369332"/>
          </a:xfrm>
          <a:prstGeom prst="rect">
            <a:avLst/>
          </a:prstGeom>
          <a:noFill/>
        </p:spPr>
        <p:txBody>
          <a:bodyPr wrap="square" rtlCol="0">
            <a:spAutoFit/>
          </a:bodyPr>
          <a:lstStyle/>
          <a:p>
            <a:r>
              <a:rPr lang="en-US" altLang="zh-CN" b="1" dirty="0" smtClean="0">
                <a:solidFill>
                  <a:srgbClr val="CC0000"/>
                </a:solidFill>
                <a:latin typeface="Arial" panose="020B0604020202020204" pitchFamily="34" charset="0"/>
                <a:cs typeface="Arial" panose="020B0604020202020204" pitchFamily="34" charset="0"/>
              </a:rPr>
              <a:t>Khẩn cấp</a:t>
            </a:r>
            <a:endParaRPr lang="zh-CN" altLang="en-US" b="1" dirty="0">
              <a:solidFill>
                <a:srgbClr val="CC0000"/>
              </a:solidFill>
              <a:latin typeface="Arial" panose="020B0604020202020204" pitchFamily="34" charset="0"/>
              <a:cs typeface="Arial" panose="020B0604020202020204" pitchFamily="34" charset="0"/>
            </a:endParaRPr>
          </a:p>
        </p:txBody>
      </p:sp>
      <p:sp>
        <p:nvSpPr>
          <p:cNvPr id="72" name="Line 11"/>
          <p:cNvSpPr>
            <a:spLocks noChangeShapeType="1"/>
          </p:cNvSpPr>
          <p:nvPr/>
        </p:nvSpPr>
        <p:spPr bwMode="auto">
          <a:xfrm flipH="1">
            <a:off x="384300" y="3118703"/>
            <a:ext cx="1901684" cy="0"/>
          </a:xfrm>
          <a:prstGeom prst="line">
            <a:avLst/>
          </a:prstGeom>
          <a:noFill/>
          <a:ln w="9525">
            <a:solidFill>
              <a:srgbClr val="CC0000"/>
            </a:solidFill>
            <a:round/>
            <a:headEnd type="oval" w="med" len="med"/>
            <a:tailEnd/>
          </a:ln>
          <a:effectLst/>
        </p:spPr>
        <p:txBody>
          <a:bodyPr wrap="none" anchor="ctr"/>
          <a:lstStyle/>
          <a:p>
            <a:pPr>
              <a:defRPr/>
            </a:pPr>
            <a:endParaRPr lang="zh-CN" altLang="en-US" b="1">
              <a:latin typeface="+mn-ea"/>
              <a:ea typeface="+mn-ea"/>
            </a:endParaRPr>
          </a:p>
        </p:txBody>
      </p:sp>
      <p:sp>
        <p:nvSpPr>
          <p:cNvPr id="73" name="TextBox 72"/>
          <p:cNvSpPr txBox="1"/>
          <p:nvPr/>
        </p:nvSpPr>
        <p:spPr>
          <a:xfrm>
            <a:off x="456803" y="2773922"/>
            <a:ext cx="2376264" cy="369332"/>
          </a:xfrm>
          <a:prstGeom prst="rect">
            <a:avLst/>
          </a:prstGeom>
          <a:noFill/>
        </p:spPr>
        <p:txBody>
          <a:bodyPr wrap="square" rtlCol="0">
            <a:spAutoFit/>
          </a:bodyPr>
          <a:lstStyle/>
          <a:p>
            <a:r>
              <a:rPr lang="en-US" altLang="zh-CN" b="1" dirty="0" smtClean="0">
                <a:solidFill>
                  <a:srgbClr val="CC0000"/>
                </a:solidFill>
                <a:latin typeface="Arial" panose="020B0604020202020204" pitchFamily="34" charset="0"/>
                <a:cs typeface="Arial" panose="020B0604020202020204" pitchFamily="34" charset="0"/>
              </a:rPr>
              <a:t>Điều hành</a:t>
            </a:r>
            <a:endParaRPr lang="zh-CN" altLang="en-US" b="1" dirty="0">
              <a:solidFill>
                <a:srgbClr val="CC0000"/>
              </a:solidFill>
              <a:latin typeface="Arial" panose="020B0604020202020204" pitchFamily="34" charset="0"/>
              <a:cs typeface="Arial" panose="020B0604020202020204" pitchFamily="34" charset="0"/>
            </a:endParaRPr>
          </a:p>
        </p:txBody>
      </p:sp>
      <p:sp>
        <p:nvSpPr>
          <p:cNvPr id="74" name="TextBox 52"/>
          <p:cNvSpPr txBox="1"/>
          <p:nvPr/>
        </p:nvSpPr>
        <p:spPr>
          <a:xfrm>
            <a:off x="6215074" y="1869902"/>
            <a:ext cx="2928926" cy="1643527"/>
          </a:xfrm>
          <a:prstGeom prst="rect">
            <a:avLst/>
          </a:prstGeom>
          <a:noFill/>
        </p:spPr>
        <p:txBody>
          <a:bodyPr wrap="square" rtlCol="0">
            <a:spAutoFit/>
          </a:bodyPr>
          <a:lstStyle/>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Tăng mức độ an ninh của toàn bộ cửa hàng</a:t>
            </a:r>
            <a:endParaRPr lang="en-US" altLang="zh-CN" sz="1200" dirty="0">
              <a:solidFill>
                <a:schemeClr val="tx1">
                  <a:lumMod val="75000"/>
                  <a:lumOff val="25000"/>
                </a:schemeClr>
              </a:solidFill>
              <a:latin typeface="Arial Unicode MS" pitchFamily="34" charset="-122"/>
              <a:ea typeface="Arial Unicode MS" pitchFamily="34" charset="-122"/>
              <a:cs typeface="Arial Unicode MS" pitchFamily="34" charset="-122"/>
            </a:endParaRPr>
          </a:p>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Cách phòng chống trộm cắp tại những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khu vực </a:t>
            </a: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quan trọng</a:t>
            </a:r>
          </a:p>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Tránh các tranh chấp với khách hàng khi thực hiện giao dịch</a:t>
            </a:r>
            <a:endParaRPr lang="en-US" altLang="zh-CN" sz="1200" dirty="0">
              <a:solidFill>
                <a:schemeClr val="tx1">
                  <a:lumMod val="75000"/>
                  <a:lumOff val="25000"/>
                </a:schemeClr>
              </a:solidFill>
              <a:latin typeface="Arial Unicode MS" pitchFamily="34" charset="-122"/>
              <a:ea typeface="Arial Unicode MS" pitchFamily="34" charset="-122"/>
              <a:cs typeface="Arial Unicode MS" pitchFamily="34" charset="-122"/>
            </a:endParaRPr>
          </a:p>
          <a:p>
            <a:pPr marL="171450" indent="-171450" fontAlgn="base">
              <a:lnSpc>
                <a:spcPct val="120000"/>
              </a:lnSpc>
              <a:spcBef>
                <a:spcPct val="0"/>
              </a:spcBef>
              <a:spcAft>
                <a:spcPct val="0"/>
              </a:spcAft>
              <a:buFont typeface="Arial" panose="020B0604020202020204" pitchFamily="34" charset="0"/>
              <a:buChar char="•"/>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TextBox 52"/>
          <p:cNvSpPr txBox="1"/>
          <p:nvPr/>
        </p:nvSpPr>
        <p:spPr>
          <a:xfrm>
            <a:off x="5402232" y="4040485"/>
            <a:ext cx="3527486" cy="757130"/>
          </a:xfrm>
          <a:prstGeom prst="rect">
            <a:avLst/>
          </a:prstGeom>
          <a:noFill/>
        </p:spPr>
        <p:txBody>
          <a:bodyPr wrap="square" rtlCol="0">
            <a:spAutoFit/>
          </a:bodyPr>
          <a:lstStyle/>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Chỉ đạo xử lý khi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xác định </a:t>
            </a: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được chính xác sự việc </a:t>
            </a:r>
            <a:endParaRPr lang="en-US" altLang="zh-CN" sz="1200" dirty="0">
              <a:solidFill>
                <a:schemeClr val="tx1">
                  <a:lumMod val="75000"/>
                  <a:lumOff val="25000"/>
                </a:schemeClr>
              </a:solidFill>
              <a:latin typeface="Arial Unicode MS" pitchFamily="34" charset="-122"/>
              <a:ea typeface="Arial Unicode MS" pitchFamily="34" charset="-122"/>
              <a:cs typeface="Arial Unicode MS" pitchFamily="34" charset="-122"/>
            </a:endParaRPr>
          </a:p>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Phản ứng kịp thời khi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có sự cố khẩn cấp</a:t>
            </a:r>
            <a:endParaRPr lang="zh-CN" altLang="en-US" sz="1200" dirty="0">
              <a:solidFill>
                <a:schemeClr val="tx1">
                  <a:lumMod val="75000"/>
                  <a:lumOff val="25000"/>
                </a:schemeClr>
              </a:solidFill>
              <a:latin typeface="Arial Unicode MS" pitchFamily="34" charset="-122"/>
              <a:ea typeface="Arial Unicode MS" pitchFamily="34" charset="-122"/>
              <a:cs typeface="Arial Unicode MS" pitchFamily="34" charset="-122"/>
            </a:endParaRPr>
          </a:p>
        </p:txBody>
      </p:sp>
      <p:sp>
        <p:nvSpPr>
          <p:cNvPr id="78" name="TextBox 52"/>
          <p:cNvSpPr txBox="1"/>
          <p:nvPr/>
        </p:nvSpPr>
        <p:spPr>
          <a:xfrm>
            <a:off x="-71470" y="3143254"/>
            <a:ext cx="3035736" cy="1421928"/>
          </a:xfrm>
          <a:prstGeom prst="rect">
            <a:avLst/>
          </a:prstGeom>
          <a:noFill/>
        </p:spPr>
        <p:txBody>
          <a:bodyPr wrap="square" rtlCol="0">
            <a:spAutoFit/>
          </a:bodyPr>
          <a:lstStyle/>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Cải thiện cách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quản lý hàng hóa ở cửa hàng bán lẻ</a:t>
            </a:r>
          </a:p>
          <a:p>
            <a:pPr marL="171450" indent="-171450" fontAlgn="base">
              <a:lnSpc>
                <a:spcPct val="120000"/>
              </a:lnSpc>
              <a:spcBef>
                <a:spcPct val="0"/>
              </a:spcBef>
              <a:spcAft>
                <a:spcPct val="0"/>
              </a:spcAft>
              <a:buFont typeface="Arial" panose="020B0604020202020204" pitchFamily="34" charset="0"/>
              <a:buChar char="•"/>
            </a:pP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Tối ưu hóa quá trình quản lý khách hàng</a:t>
            </a:r>
          </a:p>
          <a:p>
            <a:pPr marL="171450" indent="-171450" fontAlgn="base">
              <a:lnSpc>
                <a:spcPct val="120000"/>
              </a:lnSpc>
              <a:spcBef>
                <a:spcPct val="0"/>
              </a:spcBef>
              <a:spcAft>
                <a:spcPct val="0"/>
              </a:spcAft>
              <a:buFont typeface="Arial" panose="020B0604020202020204" pitchFamily="34" charset="0"/>
              <a:buChar char="•"/>
            </a:pP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Tăng hiệu quả của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việc quản </a:t>
            </a:r>
            <a:r>
              <a:rPr lang="en-US" altLang="zh-CN" sz="1200" smtClean="0">
                <a:solidFill>
                  <a:schemeClr val="tx1">
                    <a:lumMod val="75000"/>
                    <a:lumOff val="25000"/>
                  </a:schemeClr>
                </a:solidFill>
                <a:latin typeface="Arial Unicode MS" pitchFamily="34" charset="-122"/>
                <a:ea typeface="Arial Unicode MS" pitchFamily="34" charset="-122"/>
                <a:cs typeface="Arial Unicode MS" pitchFamily="34" charset="-122"/>
              </a:rPr>
              <a:t>lý &amp; điều </a:t>
            </a:r>
            <a:r>
              <a:rPr lang="en-US" altLang="zh-CN" sz="1200" dirty="0" smtClean="0">
                <a:solidFill>
                  <a:schemeClr val="tx1">
                    <a:lumMod val="75000"/>
                    <a:lumOff val="25000"/>
                  </a:schemeClr>
                </a:solidFill>
                <a:latin typeface="Arial Unicode MS" pitchFamily="34" charset="-122"/>
                <a:ea typeface="Arial Unicode MS" pitchFamily="34" charset="-122"/>
                <a:cs typeface="Arial Unicode MS" pitchFamily="34" charset="-122"/>
              </a:rPr>
              <a:t>hành</a:t>
            </a:r>
            <a:endParaRPr lang="zh-CN" altLang="en-US" sz="1200" dirty="0">
              <a:solidFill>
                <a:schemeClr val="tx1">
                  <a:lumMod val="75000"/>
                  <a:lumOff val="25000"/>
                </a:schemeClr>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1818251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76088"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phẩm</a:t>
            </a:r>
            <a:r>
              <a:rPr lang="zh-CN" altLang="en-US" sz="2400" b="1" dirty="0"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Video | HCVR | </a:t>
            </a:r>
            <a:r>
              <a:rPr lang="en-US" altLang="zh-CN" sz="2400" b="1" dirty="0">
                <a:solidFill>
                  <a:srgbClr val="FF0000"/>
                </a:solidFill>
                <a:latin typeface="Arial" panose="020B0604020202020204" pitchFamily="34" charset="0"/>
                <a:ea typeface="微软雅黑" pitchFamily="34" charset="-122"/>
                <a:cs typeface="Arial" panose="020B0604020202020204" pitchFamily="34" charset="0"/>
              </a:rPr>
              <a:t>HCVR7108H-V2</a:t>
            </a:r>
          </a:p>
        </p:txBody>
      </p:sp>
      <p:sp>
        <p:nvSpPr>
          <p:cNvPr id="5" name="TextBox 4"/>
          <p:cNvSpPr txBox="1"/>
          <p:nvPr/>
        </p:nvSpPr>
        <p:spPr>
          <a:xfrm>
            <a:off x="500034" y="2643188"/>
            <a:ext cx="3120761" cy="646331"/>
          </a:xfrm>
          <a:prstGeom prst="rect">
            <a:avLst/>
          </a:prstGeom>
          <a:noFill/>
        </p:spPr>
        <p:txBody>
          <a:bodyPr wrap="square" rtlCol="0">
            <a:spAutoFit/>
          </a:bodyPr>
          <a:lstStyle/>
          <a:p>
            <a:pPr algn="ctr"/>
            <a:r>
              <a:rPr lang="it-IT" altLang="zh-CN" b="1" dirty="0">
                <a:solidFill>
                  <a:srgbClr val="C00000"/>
                </a:solidFill>
                <a:latin typeface="Arial" panose="020B0604020202020204" pitchFamily="34" charset="0"/>
                <a:cs typeface="Arial" panose="020B0604020202020204" pitchFamily="34" charset="0"/>
              </a:rPr>
              <a:t>16CH Tribrid 720P-Pro Mini </a:t>
            </a:r>
            <a:r>
              <a:rPr lang="it-IT" altLang="zh-CN" b="1" dirty="0" smtClean="0">
                <a:solidFill>
                  <a:srgbClr val="C00000"/>
                </a:solidFill>
                <a:latin typeface="Arial" panose="020B0604020202020204" pitchFamily="34" charset="0"/>
                <a:cs typeface="Arial" panose="020B0604020202020204" pitchFamily="34" charset="0"/>
              </a:rPr>
              <a:t> 1U HDCVI </a:t>
            </a:r>
            <a:r>
              <a:rPr lang="it-IT" altLang="zh-CN" b="1" dirty="0">
                <a:solidFill>
                  <a:srgbClr val="C00000"/>
                </a:solidFill>
                <a:latin typeface="Arial" panose="020B0604020202020204" pitchFamily="34" charset="0"/>
                <a:cs typeface="Arial" panose="020B0604020202020204" pitchFamily="34" charset="0"/>
              </a:rPr>
              <a:t>DVR</a:t>
            </a:r>
          </a:p>
        </p:txBody>
      </p:sp>
      <p:sp>
        <p:nvSpPr>
          <p:cNvPr id="9" name="TextBox 8"/>
          <p:cNvSpPr txBox="1"/>
          <p:nvPr/>
        </p:nvSpPr>
        <p:spPr>
          <a:xfrm>
            <a:off x="357158" y="3429006"/>
            <a:ext cx="4143404" cy="369332"/>
          </a:xfrm>
          <a:prstGeom prst="rect">
            <a:avLst/>
          </a:prstGeom>
          <a:noFill/>
        </p:spPr>
        <p:txBody>
          <a:bodyPr wrap="square">
            <a:spAutoFit/>
          </a:bodyPr>
          <a:lstStyle/>
          <a:p>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sản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phẩm : </a:t>
            </a:r>
            <a:r>
              <a:rPr lang="en-US" altLang="en-US" smtClean="0">
                <a:solidFill>
                  <a:srgbClr val="C00000"/>
                </a:solidFill>
                <a:latin typeface="Arial" panose="020B0604020202020204" pitchFamily="34" charset="0"/>
                <a:ea typeface="微软雅黑" pitchFamily="34" charset="-122"/>
                <a:cs typeface="Arial" panose="020B0604020202020204" pitchFamily="34" charset="0"/>
              </a:rPr>
              <a:t>HCVR 5116H-S2</a:t>
            </a:r>
            <a:endParaRPr lang="zh-CN" altLang="en-US"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0" name="圆角矩形 9"/>
          <p:cNvSpPr/>
          <p:nvPr/>
        </p:nvSpPr>
        <p:spPr>
          <a:xfrm>
            <a:off x="4493141" y="1345583"/>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11" name="Line 21"/>
          <p:cNvSpPr>
            <a:spLocks noChangeShapeType="1"/>
          </p:cNvSpPr>
          <p:nvPr/>
        </p:nvSpPr>
        <p:spPr bwMode="auto">
          <a:xfrm flipH="1" flipV="1">
            <a:off x="4503773" y="1641140"/>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pic>
        <p:nvPicPr>
          <p:cNvPr id="9218" name="Picture 2" descr="E:\零售Retail方案\零售方案产品图片\HDCVR\HCVR5104 5108 5116H-S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1084635"/>
            <a:ext cx="2361579" cy="130623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矩形 12"/>
          <p:cNvSpPr/>
          <p:nvPr/>
        </p:nvSpPr>
        <p:spPr>
          <a:xfrm>
            <a:off x="4357686" y="1857370"/>
            <a:ext cx="4493586" cy="3354765"/>
          </a:xfrm>
          <a:prstGeom prst="rect">
            <a:avLst/>
          </a:prstGeom>
        </p:spPr>
        <p:txBody>
          <a:bodyPr wrap="square">
            <a:spAutoFit/>
          </a:bodyPr>
          <a:lstStyle/>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Đầu vào hỗ trợ các loại Camera : HDCVI/Analog/IP </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lgn="ct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Ghi lưu </a:t>
            </a:r>
            <a:r>
              <a:rPr lang="en-US" altLang="zh-CN" sz="1200" dirty="0" smtClean="0">
                <a:latin typeface="Arial Unicode MS" pitchFamily="34" charset="-122"/>
                <a:ea typeface="Arial Unicode MS" pitchFamily="34" charset="-122"/>
                <a:cs typeface="Arial Unicode MS" pitchFamily="34" charset="-122"/>
              </a:rPr>
              <a:t>tất cả </a:t>
            </a:r>
            <a:r>
              <a:rPr lang="en-US" altLang="zh-CN" sz="1200" smtClean="0">
                <a:latin typeface="Arial Unicode MS" pitchFamily="34" charset="-122"/>
                <a:ea typeface="Arial Unicode MS" pitchFamily="34" charset="-122"/>
                <a:cs typeface="Arial Unicode MS" pitchFamily="34" charset="-122"/>
              </a:rPr>
              <a:t>các </a:t>
            </a:r>
            <a:r>
              <a:rPr lang="en-US" altLang="zh-CN" sz="1200" smtClean="0">
                <a:latin typeface="Arial Unicode MS" pitchFamily="34" charset="-122"/>
                <a:ea typeface="Arial Unicode MS" pitchFamily="34" charset="-122"/>
                <a:cs typeface="Arial Unicode MS" pitchFamily="34" charset="-122"/>
              </a:rPr>
              <a:t>kênh : </a:t>
            </a:r>
            <a:r>
              <a:rPr lang="en-US" altLang="zh-CN" sz="1200" smtClean="0">
                <a:latin typeface="Arial Unicode MS" pitchFamily="34" charset="-122"/>
                <a:ea typeface="Arial Unicode MS" pitchFamily="34" charset="-122"/>
                <a:cs typeface="Arial Unicode MS" pitchFamily="34" charset="-122"/>
              </a:rPr>
              <a:t>720P </a:t>
            </a:r>
            <a:r>
              <a:rPr lang="en-US" altLang="zh-CN" sz="1200" smtClean="0">
                <a:latin typeface="Arial Unicode MS" pitchFamily="34" charset="-122"/>
                <a:ea typeface="Arial Unicode MS" pitchFamily="34" charset="-122"/>
                <a:cs typeface="Arial Unicode MS" pitchFamily="34" charset="-122"/>
              </a:rPr>
              <a:t>(thời </a:t>
            </a:r>
            <a:r>
              <a:rPr lang="en-US" altLang="zh-CN" sz="1200" smtClean="0">
                <a:latin typeface="Arial Unicode MS" pitchFamily="34" charset="-122"/>
                <a:ea typeface="Arial Unicode MS" pitchFamily="34" charset="-122"/>
                <a:cs typeface="Arial Unicode MS" pitchFamily="34" charset="-122"/>
              </a:rPr>
              <a:t>gian </a:t>
            </a:r>
            <a:r>
              <a:rPr lang="en-US" altLang="zh-CN" sz="1200" smtClean="0">
                <a:latin typeface="Arial Unicode MS" pitchFamily="34" charset="-122"/>
                <a:ea typeface="Arial Unicode MS" pitchFamily="34" charset="-122"/>
                <a:cs typeface="Arial Unicode MS" pitchFamily="34" charset="-122"/>
              </a:rPr>
              <a:t>thực) </a:t>
            </a:r>
            <a:r>
              <a:rPr lang="en-US" altLang="zh-CN" sz="1200" dirty="0" smtClean="0">
                <a:latin typeface="Arial Unicode MS" pitchFamily="34" charset="-122"/>
                <a:ea typeface="Arial Unicode MS" pitchFamily="34" charset="-122"/>
                <a:cs typeface="Arial Unicode MS" pitchFamily="34" charset="-122"/>
              </a:rPr>
              <a:t>hoặc </a:t>
            </a:r>
            <a:r>
              <a:rPr lang="en-US" altLang="zh-CN" sz="1200" smtClean="0">
                <a:latin typeface="Arial Unicode MS" pitchFamily="34" charset="-122"/>
                <a:ea typeface="Arial Unicode MS" pitchFamily="34" charset="-122"/>
                <a:cs typeface="Arial Unicode MS" pitchFamily="34" charset="-122"/>
              </a:rPr>
              <a:t>1080P </a:t>
            </a:r>
            <a:r>
              <a:rPr lang="en-US" altLang="zh-CN" sz="1200" smtClean="0">
                <a:latin typeface="Arial Unicode MS" pitchFamily="34" charset="-122"/>
                <a:ea typeface="Arial Unicode MS" pitchFamily="34" charset="-122"/>
                <a:cs typeface="Arial Unicode MS" pitchFamily="34" charset="-122"/>
              </a:rPr>
              <a:t>(thời gian </a:t>
            </a:r>
            <a:r>
              <a:rPr lang="en-US" altLang="zh-CN" sz="1200" smtClean="0">
                <a:latin typeface="Arial Unicode MS" pitchFamily="34" charset="-122"/>
                <a:ea typeface="Arial Unicode MS" pitchFamily="34" charset="-122"/>
                <a:cs typeface="Arial Unicode MS" pitchFamily="34" charset="-122"/>
              </a:rPr>
              <a:t>không </a:t>
            </a:r>
            <a:r>
              <a:rPr lang="en-US" altLang="zh-CN" sz="1200" smtClean="0">
                <a:latin typeface="Arial Unicode MS" pitchFamily="34" charset="-122"/>
                <a:ea typeface="Arial Unicode MS" pitchFamily="34" charset="-122"/>
                <a:cs typeface="Arial Unicode MS" pitchFamily="34" charset="-122"/>
              </a:rPr>
              <a:t>thực)</a:t>
            </a:r>
          </a:p>
          <a:p>
            <a:pPr algn="ct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lgn="ct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Xem </a:t>
            </a:r>
            <a:r>
              <a:rPr lang="en-US" altLang="zh-CN" sz="1200" dirty="0" smtClean="0">
                <a:latin typeface="Arial Unicode MS" pitchFamily="34" charset="-122"/>
                <a:ea typeface="Arial Unicode MS" pitchFamily="34" charset="-122"/>
                <a:cs typeface="Arial Unicode MS" pitchFamily="34" charset="-122"/>
              </a:rPr>
              <a:t>lại 16 kênh đồng bộ thời gian thực, giao diện GRID &amp; tìm kiếm thông </a:t>
            </a:r>
            <a:r>
              <a:rPr lang="en-US" altLang="zh-CN" sz="1200" smtClean="0">
                <a:latin typeface="Arial Unicode MS" pitchFamily="34" charset="-122"/>
                <a:ea typeface="Arial Unicode MS" pitchFamily="34" charset="-122"/>
                <a:cs typeface="Arial Unicode MS" pitchFamily="34" charset="-122"/>
              </a:rPr>
              <a:t>minh </a:t>
            </a:r>
            <a:endParaRPr lang="en-US" altLang="zh-CN" sz="1200" smtClean="0">
              <a:latin typeface="Arial Unicode MS" pitchFamily="34" charset="-122"/>
              <a:ea typeface="Arial Unicode MS" pitchFamily="34" charset="-122"/>
              <a:cs typeface="Arial Unicode MS" pitchFamily="34" charset="-122"/>
            </a:endParaRP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Hỗ </a:t>
            </a:r>
            <a:r>
              <a:rPr lang="en-US" altLang="zh-CN" sz="1200" smtClean="0">
                <a:latin typeface="Arial Unicode MS" pitchFamily="34" charset="-122"/>
                <a:ea typeface="Arial Unicode MS" pitchFamily="34" charset="-122"/>
                <a:cs typeface="Arial Unicode MS" pitchFamily="34" charset="-122"/>
              </a:rPr>
              <a:t>trợ </a:t>
            </a:r>
            <a:r>
              <a:rPr lang="en-US" altLang="zh-CN" sz="1200" smtClean="0">
                <a:latin typeface="Arial Unicode MS" pitchFamily="34" charset="-122"/>
                <a:ea typeface="Arial Unicode MS" pitchFamily="34" charset="-122"/>
                <a:cs typeface="Arial Unicode MS" pitchFamily="34" charset="-122"/>
              </a:rPr>
              <a:t>1 HDD </a:t>
            </a:r>
            <a:r>
              <a:rPr lang="en-US" altLang="zh-CN" sz="1200" smtClean="0">
                <a:latin typeface="Arial Unicode MS" pitchFamily="34" charset="-122"/>
                <a:ea typeface="Arial Unicode MS" pitchFamily="34" charset="-122"/>
                <a:cs typeface="Arial Unicode MS" pitchFamily="34" charset="-122"/>
              </a:rPr>
              <a:t>SATA </a:t>
            </a:r>
            <a:r>
              <a:rPr lang="en-US" altLang="zh-CN" sz="1200" smtClean="0">
                <a:latin typeface="Arial Unicode MS" pitchFamily="34" charset="-122"/>
                <a:ea typeface="Arial Unicode MS" pitchFamily="34" charset="-122"/>
                <a:cs typeface="Arial Unicode MS" pitchFamily="34" charset="-122"/>
              </a:rPr>
              <a:t>lên </a:t>
            </a:r>
            <a:r>
              <a:rPr lang="en-US" altLang="zh-CN" sz="1200" dirty="0" smtClean="0">
                <a:latin typeface="Arial Unicode MS" pitchFamily="34" charset="-122"/>
                <a:ea typeface="Arial Unicode MS" pitchFamily="34" charset="-122"/>
                <a:cs typeface="Arial Unicode MS" pitchFamily="34" charset="-122"/>
              </a:rPr>
              <a:t>tới 4TB, </a:t>
            </a:r>
            <a:r>
              <a:rPr lang="en-US" altLang="zh-CN" sz="1200" smtClean="0">
                <a:latin typeface="Arial Unicode MS" pitchFamily="34" charset="-122"/>
                <a:ea typeface="Arial Unicode MS" pitchFamily="34" charset="-122"/>
                <a:cs typeface="Arial Unicode MS" pitchFamily="34" charset="-122"/>
              </a:rPr>
              <a:t>2 </a:t>
            </a:r>
            <a:r>
              <a:rPr lang="en-US" altLang="zh-CN" sz="1200" smtClean="0">
                <a:latin typeface="Arial Unicode MS" pitchFamily="34" charset="-122"/>
                <a:ea typeface="Arial Unicode MS" pitchFamily="34" charset="-122"/>
                <a:cs typeface="Arial Unicode MS" pitchFamily="34" charset="-122"/>
              </a:rPr>
              <a:t>cổng USB 2.0</a:t>
            </a:r>
          </a:p>
          <a:p>
            <a:pPr>
              <a:buFont typeface="Arial" pitchFamily="34" charset="0"/>
              <a:buChar char="•"/>
            </a:pPr>
            <a:endParaRPr lang="en-US" altLang="zh-CN" sz="1200" dirty="0" smtClean="0">
              <a:latin typeface="Arial Unicode MS" pitchFamily="34" charset="-122"/>
              <a:ea typeface="Arial Unicode MS" pitchFamily="34" charset="-122"/>
              <a:cs typeface="Arial Unicode MS" pitchFamily="34" charset="-122"/>
            </a:endParaRPr>
          </a:p>
          <a:p>
            <a:pPr>
              <a:buFont typeface="Arial" pitchFamily="34" charset="0"/>
              <a:buChar char="•"/>
            </a:pPr>
            <a:r>
              <a:rPr lang="en-US" altLang="zh-CN" sz="1200" smtClean="0">
                <a:latin typeface="Arial Unicode MS" pitchFamily="34" charset="-122"/>
                <a:ea typeface="Arial Unicode MS" pitchFamily="34" charset="-122"/>
                <a:cs typeface="Arial Unicode MS" pitchFamily="34" charset="-122"/>
              </a:rPr>
              <a:t> Chế độ thông </a:t>
            </a:r>
            <a:r>
              <a:rPr lang="en-US" altLang="zh-CN" sz="1200" dirty="0" smtClean="0">
                <a:latin typeface="Arial Unicode MS" pitchFamily="34" charset="-122"/>
                <a:ea typeface="Arial Unicode MS" pitchFamily="34" charset="-122"/>
                <a:cs typeface="Arial Unicode MS" pitchFamily="34" charset="-122"/>
              </a:rPr>
              <a:t>minh </a:t>
            </a:r>
            <a:r>
              <a:rPr lang="en-US" altLang="zh-CN" sz="1200" dirty="0">
                <a:latin typeface="Arial Unicode MS" pitchFamily="34" charset="-122"/>
                <a:ea typeface="Arial Unicode MS" pitchFamily="34" charset="-122"/>
                <a:cs typeface="Arial Unicode MS" pitchFamily="34" charset="-122"/>
              </a:rPr>
              <a:t>3D </a:t>
            </a:r>
            <a:r>
              <a:rPr lang="en-US" altLang="zh-CN" sz="1200" smtClean="0">
                <a:latin typeface="Arial Unicode MS" pitchFamily="34" charset="-122"/>
                <a:ea typeface="Arial Unicode MS" pitchFamily="34" charset="-122"/>
                <a:cs typeface="Arial Unicode MS" pitchFamily="34" charset="-122"/>
              </a:rPr>
              <a:t>với </a:t>
            </a:r>
            <a:r>
              <a:rPr lang="en-US" altLang="zh-CN" sz="1200" smtClean="0">
                <a:latin typeface="Arial Unicode MS" pitchFamily="34" charset="-122"/>
                <a:ea typeface="Arial Unicode MS" pitchFamily="34" charset="-122"/>
                <a:cs typeface="Arial Unicode MS" pitchFamily="34" charset="-122"/>
              </a:rPr>
              <a:t>Camera Dahua </a:t>
            </a:r>
            <a:r>
              <a:rPr lang="en-US" altLang="zh-CN" sz="1200" dirty="0" smtClean="0">
                <a:latin typeface="Arial Unicode MS" pitchFamily="34" charset="-122"/>
                <a:ea typeface="Arial Unicode MS" pitchFamily="34" charset="-122"/>
                <a:cs typeface="Arial Unicode MS" pitchFamily="34" charset="-122"/>
              </a:rPr>
              <a:t>PTZ</a:t>
            </a:r>
            <a:r>
              <a:rPr lang="en-US" altLang="zh-CN" sz="1000" dirty="0" smtClean="0"/>
              <a:t/>
            </a:r>
            <a:br>
              <a:rPr lang="en-US" altLang="zh-CN" sz="1000" dirty="0" smtClean="0"/>
            </a:br>
            <a:r>
              <a:rPr lang="en-US" altLang="zh-CN" sz="1000" dirty="0" smtClean="0"/>
              <a:t/>
            </a:r>
            <a:br>
              <a:rPr lang="en-US" altLang="zh-CN" sz="1000" dirty="0" smtClean="0"/>
            </a:br>
            <a:r>
              <a:rPr lang="en-US" altLang="zh-CN" sz="1000" dirty="0" smtClean="0"/>
              <a:t>  </a:t>
            </a:r>
            <a:br>
              <a:rPr lang="en-US" altLang="zh-CN" sz="1000" dirty="0" smtClean="0"/>
            </a:br>
            <a:r>
              <a:rPr lang="en-US" altLang="zh-CN" sz="1000" dirty="0" smtClean="0"/>
              <a:t/>
            </a:r>
            <a:br>
              <a:rPr lang="en-US" altLang="zh-CN" sz="1000" dirty="0" smtClean="0"/>
            </a:br>
            <a:endParaRPr lang="en-US" altLang="zh-CN" sz="1000" dirty="0" smtClean="0"/>
          </a:p>
          <a:p>
            <a:r>
              <a:rPr lang="en-US" altLang="zh-CN" sz="1000" dirty="0" smtClean="0"/>
              <a:t/>
            </a:r>
            <a:br>
              <a:rPr lang="en-US" altLang="zh-CN" sz="1000" dirty="0" smtClean="0"/>
            </a:br>
            <a:r>
              <a:rPr lang="en-US" altLang="zh-CN" sz="1000" dirty="0" smtClean="0"/>
              <a:t/>
            </a:r>
            <a:br>
              <a:rPr lang="en-US" altLang="zh-CN" sz="1000" dirty="0" smtClean="0"/>
            </a:br>
            <a:r>
              <a:rPr lang="en-US" altLang="zh-CN" sz="1000" dirty="0" smtClean="0"/>
              <a:t/>
            </a:r>
            <a:br>
              <a:rPr lang="en-US" altLang="zh-CN" sz="1000" dirty="0" smtClean="0"/>
            </a:br>
            <a:endParaRPr lang="zh-CN" altLang="en-US" sz="1000" dirty="0" smtClean="0"/>
          </a:p>
        </p:txBody>
      </p:sp>
    </p:spTree>
    <p:extLst>
      <p:ext uri="{BB962C8B-B14F-4D97-AF65-F5344CB8AC3E}">
        <p14:creationId xmlns:p14="http://schemas.microsoft.com/office/powerpoint/2010/main" xmlns="" val="4174456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85285"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phẩm</a:t>
            </a:r>
            <a:r>
              <a:rPr lang="zh-CN" altLang="en-US" sz="2400" b="1"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Tủ báo </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động | ARC5408C/5808C</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0" y="3357568"/>
            <a:ext cx="4425305" cy="523220"/>
          </a:xfrm>
          <a:prstGeom prst="rect">
            <a:avLst/>
          </a:prstGeom>
          <a:noFill/>
        </p:spPr>
        <p:txBody>
          <a:bodyPr wrap="square" rtlCol="0">
            <a:spAutoFit/>
          </a:bodyPr>
          <a:lstStyle/>
          <a:p>
            <a:pPr algn="ctr"/>
            <a:r>
              <a:rPr lang="en-US" altLang="zh-CN" sz="2800" b="1" smtClean="0">
                <a:solidFill>
                  <a:srgbClr val="0070C0"/>
                </a:solidFill>
                <a:latin typeface="Arial" panose="020B0604020202020204" pitchFamily="34" charset="0"/>
                <a:ea typeface="微软雅黑" pitchFamily="34" charset="-122"/>
                <a:cs typeface="Arial" panose="020B0604020202020204" pitchFamily="34" charset="0"/>
              </a:rPr>
              <a:t>Tủ </a:t>
            </a:r>
            <a:r>
              <a:rPr lang="en-US" altLang="zh-CN" sz="2800" b="1" smtClean="0">
                <a:solidFill>
                  <a:srgbClr val="0070C0"/>
                </a:solidFill>
                <a:latin typeface="Arial" panose="020B0604020202020204" pitchFamily="34" charset="0"/>
                <a:ea typeface="微软雅黑" pitchFamily="34" charset="-122"/>
                <a:cs typeface="Arial" panose="020B0604020202020204" pitchFamily="34" charset="0"/>
              </a:rPr>
              <a:t>Báo Động</a:t>
            </a:r>
            <a:endParaRPr lang="en-US" altLang="zh-CN" sz="2800" b="1" dirty="0" smtClean="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212572" y="3930610"/>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Model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DH-ARC5408C/5808C</a:t>
            </a:r>
          </a:p>
        </p:txBody>
      </p:sp>
      <p:sp>
        <p:nvSpPr>
          <p:cNvPr id="7" name="圆角矩形 6"/>
          <p:cNvSpPr/>
          <p:nvPr/>
        </p:nvSpPr>
        <p:spPr>
          <a:xfrm>
            <a:off x="4462306" y="1264585"/>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a:solidFill>
                  <a:srgbClr val="C00000"/>
                </a:solidFill>
                <a:latin typeface="Arial" panose="020B0604020202020204" pitchFamily="34" charset="0"/>
                <a:ea typeface="微软雅黑" pitchFamily="34" charset="-122"/>
                <a:cs typeface="Arial" panose="020B0604020202020204" pitchFamily="34" charset="0"/>
              </a:rPr>
              <a:t>Tổng quan sản phẩm</a:t>
            </a:r>
          </a:p>
        </p:txBody>
      </p:sp>
      <p:sp>
        <p:nvSpPr>
          <p:cNvPr id="8" name="Line 21"/>
          <p:cNvSpPr>
            <a:spLocks noChangeShapeType="1"/>
          </p:cNvSpPr>
          <p:nvPr/>
        </p:nvSpPr>
        <p:spPr bwMode="auto">
          <a:xfrm flipH="1" flipV="1">
            <a:off x="4472938" y="1579765"/>
            <a:ext cx="3701885"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sp>
        <p:nvSpPr>
          <p:cNvPr id="9" name="矩形 8"/>
          <p:cNvSpPr/>
          <p:nvPr/>
        </p:nvSpPr>
        <p:spPr>
          <a:xfrm>
            <a:off x="4143373" y="1694618"/>
            <a:ext cx="4514582" cy="3091710"/>
          </a:xfrm>
          <a:prstGeom prst="rect">
            <a:avLst/>
          </a:prstGeom>
          <a:noFill/>
          <a:ln w="12700" algn="ctr">
            <a:noFill/>
            <a:miter lim="800000"/>
            <a:headEnd/>
            <a:tailEnd/>
          </a:ln>
          <a:effectLst/>
        </p:spPr>
        <p:txBody>
          <a:bodyPr lIns="287923" tIns="0" rIns="0" bIns="0" anchor="t"/>
          <a:lstStyle/>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8 zones (đầu vào kênh cảnh báo)</a:t>
            </a: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4 kênh báo động đầu ra,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1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kênh báo động bằng còi</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4 hoặc 8 kênh camera đầu vào Analog/IP tùy từng Model</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Hỗ trợ ghi âm và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phát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lại, lưu dữ liệu trong ổ cứng</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Báo động và Plug Camera ra toàn màn hình khi có báo động ở Zone đó</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Điều khiển bật tắt báo động từ xa </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Cài đặt dễ dàng và thuận tiện trên giao diện Web</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PSTN / IP Network để tải tín hiệu báo động</a:t>
            </a: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Hỗ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trợ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gửi tin nhắn vào điện thoại khi có báo động</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Hỗ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trợ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2 </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HDD</a:t>
            </a:r>
            <a:r>
              <a:rPr lang="vi-VN" altLang="zh-CN" sz="1200" smtClean="0">
                <a:solidFill>
                  <a:prstClr val="black">
                    <a:lumMod val="75000"/>
                    <a:lumOff val="25000"/>
                  </a:prstClr>
                </a:solidFill>
                <a:latin typeface="Arial" panose="020B0604020202020204" pitchFamily="34" charset="0"/>
                <a:cs typeface="Arial" panose="020B0604020202020204" pitchFamily="34" charset="0"/>
              </a:rPr>
              <a:t> SATA</a:t>
            </a:r>
            <a:endParaRPr lang="vi-VN"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vi-VN" altLang="zh-CN" sz="1200" smtClean="0">
                <a:solidFill>
                  <a:prstClr val="black">
                    <a:lumMod val="75000"/>
                    <a:lumOff val="25000"/>
                  </a:prstClr>
                </a:solidFill>
                <a:latin typeface="Arial" panose="020B0604020202020204" pitchFamily="34" charset="0"/>
                <a:cs typeface="Arial" panose="020B0604020202020204" pitchFamily="34" charset="0"/>
              </a:rPr>
              <a:t>Kích thước: 350 × 350 × 95mm</a:t>
            </a: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2" cstate="print"/>
          <a:stretch>
            <a:fillRect/>
          </a:stretch>
        </p:blipFill>
        <p:spPr>
          <a:xfrm>
            <a:off x="1643042" y="1000114"/>
            <a:ext cx="1208853" cy="2240229"/>
          </a:xfrm>
          <a:prstGeom prst="rect">
            <a:avLst/>
          </a:prstGeom>
        </p:spPr>
      </p:pic>
    </p:spTree>
    <p:extLst>
      <p:ext uri="{BB962C8B-B14F-4D97-AF65-F5344CB8AC3E}">
        <p14:creationId xmlns:p14="http://schemas.microsoft.com/office/powerpoint/2010/main" xmlns="" val="612987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71406" y="71420"/>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phẩm</a:t>
            </a:r>
            <a:r>
              <a:rPr lang="zh-CN" altLang="en-US" sz="2400" b="1"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Thiết bị k</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iểm </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soát ra vào | ASI1201A</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71470" y="3429006"/>
            <a:ext cx="4425305" cy="369332"/>
          </a:xfrm>
          <a:prstGeom prst="rect">
            <a:avLst/>
          </a:prstGeom>
          <a:noFill/>
        </p:spPr>
        <p:txBody>
          <a:bodyPr wrap="square" rtlCol="0">
            <a:spAutoFit/>
          </a:bodyPr>
          <a:lstStyle/>
          <a:p>
            <a:pPr algn="ctr"/>
            <a:r>
              <a:rPr lang="en-US" altLang="zh-CN" b="1" smtClean="0">
                <a:solidFill>
                  <a:srgbClr val="FF0000"/>
                </a:solidFill>
                <a:latin typeface="Arial" panose="020B0604020202020204" pitchFamily="34" charset="0"/>
                <a:ea typeface="微软雅黑" pitchFamily="34" charset="-122"/>
                <a:cs typeface="Arial" panose="020B0604020202020204" pitchFamily="34" charset="0"/>
              </a:rPr>
              <a:t>Thiết bị kiểm soát ra vào</a:t>
            </a:r>
            <a:endParaRPr lang="en-US" altLang="zh-CN" b="1" dirty="0" smtClean="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0" y="3786196"/>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Model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DH-ASI1201A</a:t>
            </a:r>
          </a:p>
        </p:txBody>
      </p:sp>
      <p:sp>
        <p:nvSpPr>
          <p:cNvPr id="7" name="圆角矩形 6"/>
          <p:cNvSpPr/>
          <p:nvPr/>
        </p:nvSpPr>
        <p:spPr>
          <a:xfrm>
            <a:off x="4429124" y="714362"/>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a:solidFill>
                  <a:srgbClr val="C00000"/>
                </a:solidFill>
                <a:latin typeface="Arial" panose="020B0604020202020204" pitchFamily="34" charset="0"/>
                <a:ea typeface="微软雅黑" pitchFamily="34" charset="-122"/>
                <a:cs typeface="Arial" panose="020B0604020202020204" pitchFamily="34" charset="0"/>
              </a:rPr>
              <a:t>Tổng quan sản phẩm</a:t>
            </a:r>
          </a:p>
        </p:txBody>
      </p:sp>
      <p:sp>
        <p:nvSpPr>
          <p:cNvPr id="8" name="Line 21"/>
          <p:cNvSpPr>
            <a:spLocks noChangeShapeType="1"/>
          </p:cNvSpPr>
          <p:nvPr/>
        </p:nvSpPr>
        <p:spPr bwMode="auto">
          <a:xfrm flipH="1" flipV="1">
            <a:off x="4357686" y="1071552"/>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sp>
        <p:nvSpPr>
          <p:cNvPr id="9" name="矩形 8"/>
          <p:cNvSpPr/>
          <p:nvPr/>
        </p:nvSpPr>
        <p:spPr>
          <a:xfrm>
            <a:off x="4143372" y="1142990"/>
            <a:ext cx="4857784" cy="3325404"/>
          </a:xfrm>
          <a:prstGeom prst="rect">
            <a:avLst/>
          </a:prstGeom>
          <a:noFill/>
          <a:ln w="12700" algn="ctr">
            <a:noFill/>
            <a:miter lim="800000"/>
            <a:headEnd/>
            <a:tailEnd/>
          </a:ln>
          <a:effectLst/>
        </p:spPr>
        <p:txBody>
          <a:bodyPr lIns="287923" tIns="0" rIns="0" bIns="0" anchor="t"/>
          <a:lstStyle/>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Bàn phím cảm ứng và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hiển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thị bằng màn hình LCD</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Hỗ trợ </a:t>
            </a:r>
            <a:r>
              <a:rPr lang="en-US" altLang="zh-CN" sz="1200" dirty="0">
                <a:solidFill>
                  <a:prstClr val="black">
                    <a:lumMod val="75000"/>
                    <a:lumOff val="25000"/>
                  </a:prstClr>
                </a:solidFill>
                <a:latin typeface="Arial" panose="020B0604020202020204" pitchFamily="34" charset="0"/>
                <a:cs typeface="Arial" panose="020B0604020202020204" pitchFamily="34" charset="0"/>
              </a:rPr>
              <a:t>30,000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thẻ hợp lệ và </a:t>
            </a:r>
            <a:r>
              <a:rPr lang="en-US" altLang="zh-CN" sz="1200">
                <a:solidFill>
                  <a:prstClr val="black">
                    <a:lumMod val="75000"/>
                    <a:lumOff val="25000"/>
                  </a:prstClr>
                </a:solidFill>
                <a:latin typeface="Arial" panose="020B0604020202020204" pitchFamily="34" charset="0"/>
                <a:cs typeface="Arial" panose="020B0604020202020204" pitchFamily="34" charset="0"/>
              </a:rPr>
              <a:t>300,000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mật khẩu</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Hỗ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trợ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nhiều</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loại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thẻ khác nhau (thẻ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mặc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định là thẻ IC Mifare)</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trợ mở khóa bằng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thẻ, mật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khẩu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hoặc</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kết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hợp cả hai</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Kết nối với máy tính qua cổng RS-485</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B</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áo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động đột nhập</a:t>
            </a:r>
            <a:r>
              <a:rPr lang="en-US" altLang="zh-CN" sz="1200" dirty="0">
                <a:solidFill>
                  <a:prstClr val="black">
                    <a:lumMod val="75000"/>
                    <a:lumOff val="25000"/>
                  </a:prstClr>
                </a:solidFill>
                <a:latin typeface="Arial" panose="020B0604020202020204" pitchFamily="34" charset="0"/>
                <a:cs typeface="Arial" panose="020B0604020202020204" pitchFamily="34" charset="0"/>
              </a:rPr>
              <a:t>, báo động khẩn cấp và báo </a:t>
            </a:r>
            <a:r>
              <a:rPr lang="en-US" altLang="zh-CN" sz="1200">
                <a:solidFill>
                  <a:prstClr val="black">
                    <a:lumMod val="75000"/>
                    <a:lumOff val="25000"/>
                  </a:prstClr>
                </a:solidFill>
                <a:latin typeface="Arial" panose="020B0604020202020204" pitchFamily="34" charset="0"/>
                <a:cs typeface="Arial" panose="020B0604020202020204" pitchFamily="34" charset="0"/>
              </a:rPr>
              <a:t>động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giả</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Hỗ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trợ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cài đặt 128 khoảng thời gian hoạt động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và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lịch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nghỉ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lễ</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Chức năng Watch </a:t>
            </a:r>
            <a:r>
              <a:rPr lang="en-US" altLang="zh-CN" sz="1200">
                <a:solidFill>
                  <a:prstClr val="black">
                    <a:lumMod val="75000"/>
                    <a:lumOff val="25000"/>
                  </a:prstClr>
                </a:solidFill>
                <a:latin typeface="Arial" panose="020B0604020202020204" pitchFamily="34" charset="0"/>
                <a:cs typeface="Arial" panose="020B0604020202020204" pitchFamily="34" charset="0"/>
              </a:rPr>
              <a:t>dog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giúp thiết bị tiết kiệm năng lượng trong trạng thái nghỉ</a:t>
            </a: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1" name="图片 11" descr="一体主机IMG_2675合层.tif"/>
          <p:cNvPicPr>
            <a:picLocks noChangeAspect="1"/>
          </p:cNvPicPr>
          <p:nvPr/>
        </p:nvPicPr>
        <p:blipFill>
          <a:blip r:embed="rId2" cstate="print">
            <a:extLst>
              <a:ext uri="{28A0092B-C50C-407E-A947-70E740481C1C}">
                <a14:useLocalDpi xmlns:a14="http://schemas.microsoft.com/office/drawing/2010/main" xmlns="" val="0"/>
              </a:ext>
            </a:extLst>
          </a:blip>
          <a:srcRect l="24628" t="8913" r="24583" b="12489"/>
          <a:stretch>
            <a:fillRect/>
          </a:stretch>
        </p:blipFill>
        <p:spPr bwMode="auto">
          <a:xfrm>
            <a:off x="1446302" y="1056036"/>
            <a:ext cx="1397506" cy="2163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1660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85285" y="148828"/>
            <a:ext cx="7396163"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phẩm</a:t>
            </a:r>
            <a:r>
              <a:rPr lang="zh-CN" altLang="en-US" sz="2400" b="1"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Thiết bị k</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iểm soát vào ra </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 ASI1212A</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71470" y="3143254"/>
            <a:ext cx="4425305" cy="400110"/>
          </a:xfrm>
          <a:prstGeom prst="rect">
            <a:avLst/>
          </a:prstGeom>
          <a:noFill/>
        </p:spPr>
        <p:txBody>
          <a:bodyPr wrap="square" rtlCol="0">
            <a:spAutoFit/>
          </a:bodyPr>
          <a:lstStyle/>
          <a:p>
            <a:pPr algn="ctr"/>
            <a:r>
              <a:rPr lang="en-US" altLang="zh-CN" sz="2000" b="1" smtClean="0">
                <a:solidFill>
                  <a:srgbClr val="FF0000"/>
                </a:solidFill>
                <a:latin typeface="Arial" panose="020B0604020202020204" pitchFamily="34" charset="0"/>
                <a:ea typeface="微软雅黑" pitchFamily="34" charset="-122"/>
                <a:cs typeface="Arial" panose="020B0604020202020204" pitchFamily="34" charset="0"/>
              </a:rPr>
              <a:t>Thiết bị kiểm soát vào ra</a:t>
            </a:r>
            <a:endParaRPr lang="en-US" altLang="zh-CN" sz="2000" b="1" dirty="0" smtClean="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71470" y="3714758"/>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sản </a:t>
            </a:r>
            <a:r>
              <a:rPr lang="en-US" altLang="zh-CN" sz="1400" b="1" smtClean="0">
                <a:solidFill>
                  <a:srgbClr val="C00000"/>
                </a:solidFill>
                <a:latin typeface="Arial" panose="020B0604020202020204" pitchFamily="34" charset="0"/>
                <a:ea typeface="微软雅黑" pitchFamily="34" charset="-122"/>
                <a:cs typeface="Arial" panose="020B0604020202020204" pitchFamily="34" charset="0"/>
              </a:rPr>
              <a:t>phẩm : </a:t>
            </a:r>
            <a:r>
              <a:rPr lang="en-US" altLang="en-US" smtClean="0">
                <a:solidFill>
                  <a:srgbClr val="C00000"/>
                </a:solidFill>
                <a:latin typeface="Arial" panose="020B0604020202020204" pitchFamily="34" charset="0"/>
                <a:ea typeface="微软雅黑" pitchFamily="34" charset="-122"/>
                <a:cs typeface="Arial" panose="020B0604020202020204" pitchFamily="34" charset="0"/>
              </a:rPr>
              <a:t>DH - ASI1212A</a:t>
            </a:r>
            <a:endParaRPr lang="en-US" altLang="en-US" dirty="0" smtClean="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7" name="圆角矩形 6"/>
          <p:cNvSpPr/>
          <p:nvPr/>
        </p:nvSpPr>
        <p:spPr>
          <a:xfrm>
            <a:off x="4429124" y="714362"/>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 name="Line 21"/>
          <p:cNvSpPr>
            <a:spLocks noChangeShapeType="1"/>
          </p:cNvSpPr>
          <p:nvPr/>
        </p:nvSpPr>
        <p:spPr bwMode="auto">
          <a:xfrm flipH="1" flipV="1">
            <a:off x="4286248" y="1071552"/>
            <a:ext cx="407325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sp>
        <p:nvSpPr>
          <p:cNvPr id="9" name="矩形 8"/>
          <p:cNvSpPr/>
          <p:nvPr/>
        </p:nvSpPr>
        <p:spPr>
          <a:xfrm>
            <a:off x="3714744" y="1357304"/>
            <a:ext cx="5357850" cy="3325404"/>
          </a:xfrm>
          <a:prstGeom prst="rect">
            <a:avLst/>
          </a:prstGeom>
          <a:noFill/>
          <a:ln w="12700" algn="ctr">
            <a:noFill/>
            <a:miter lim="800000"/>
            <a:headEnd/>
            <a:tailEnd/>
          </a:ln>
          <a:effectLst/>
        </p:spPr>
        <p:txBody>
          <a:bodyPr lIns="287923" tIns="0" rIns="0" bIns="0" anchor="t"/>
          <a:lstStyle/>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Bàn phím cảm ứng và hiển thị bằng màn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hình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LCD</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trợ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30.000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thẻ hợp lệ</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15.0000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mật khẩu</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và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4.500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vân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tay</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trợ nhiều loại thẻ khác nhau (thẻ mặc định là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thẻ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IC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Mifare</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trợ mở khóa bằng thẻ, mật khẩu hoặc kết hợp cả hai</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Kết nối với máy tính qua cổng RS-485</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Báo động đột nhập, báo động khẩn cấp và báo động giả</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trợ cài đặt 128 khoảng thời gian hoạt động và lịch nghỉ lễ</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Chức năng Watch dog giúp thiết bị tiết kiệm năng lượng trong trạng thái nghỉ</a:t>
            </a: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0135" y="1059582"/>
            <a:ext cx="2399737" cy="1892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90659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71406" y="142858"/>
            <a:ext cx="7786742"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Sản </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phẩm</a:t>
            </a:r>
            <a:r>
              <a:rPr lang="zh-CN" altLang="en-US" sz="2400" b="1" smtClean="0">
                <a:solidFill>
                  <a:srgbClr val="FF0000"/>
                </a:solidFill>
                <a:latin typeface="Arial" panose="020B0604020202020204" pitchFamily="34" charset="0"/>
                <a:ea typeface="微软雅黑" pitchFamily="34" charset="-122"/>
                <a:cs typeface="Arial" panose="020B0604020202020204" pitchFamily="34" charset="0"/>
              </a:rPr>
              <a:t>｜</a:t>
            </a:r>
            <a:r>
              <a:rPr lang="en-US" altLang="zh-CN" sz="2400" b="1" smtClean="0">
                <a:solidFill>
                  <a:srgbClr val="FF0000"/>
                </a:solidFill>
                <a:latin typeface="Arial" panose="020B0604020202020204" pitchFamily="34" charset="0"/>
                <a:ea typeface="微软雅黑" pitchFamily="34" charset="-122"/>
                <a:cs typeface="Arial" panose="020B0604020202020204" pitchFamily="34" charset="0"/>
              </a:rPr>
              <a:t>Thiết bị kiểm soát vào ra </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 </a:t>
            </a:r>
            <a:r>
              <a:rPr lang="en-US" altLang="zh-CN" sz="2400" b="1" dirty="0">
                <a:solidFill>
                  <a:srgbClr val="FF0000"/>
                </a:solidFill>
                <a:latin typeface="Arial" panose="020B0604020202020204" pitchFamily="34" charset="0"/>
                <a:ea typeface="微软雅黑" pitchFamily="34" charset="-122"/>
                <a:cs typeface="Arial" panose="020B0604020202020204" pitchFamily="34" charset="0"/>
              </a:rPr>
              <a:t>A</a:t>
            </a: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SR1100/1A</a:t>
            </a:r>
            <a:endParaRPr lang="zh-CN" altLang="en-US" sz="2400" b="1" i="1" dirty="0">
              <a:solidFill>
                <a:srgbClr val="FF0000"/>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74687" y="3435846"/>
            <a:ext cx="4425305" cy="400110"/>
          </a:xfrm>
          <a:prstGeom prst="rect">
            <a:avLst/>
          </a:prstGeom>
          <a:noFill/>
        </p:spPr>
        <p:txBody>
          <a:bodyPr wrap="square" rtlCol="0">
            <a:spAutoFit/>
          </a:bodyPr>
          <a:lstStyle/>
          <a:p>
            <a:pPr algn="ctr"/>
            <a:r>
              <a:rPr lang="en-US" altLang="zh-CN" sz="2000" b="1" smtClean="0">
                <a:solidFill>
                  <a:srgbClr val="FF0000"/>
                </a:solidFill>
                <a:latin typeface="Arial" panose="020B0604020202020204" pitchFamily="34" charset="0"/>
                <a:ea typeface="微软雅黑" pitchFamily="34" charset="-122"/>
                <a:cs typeface="Arial" panose="020B0604020202020204" pitchFamily="34" charset="0"/>
              </a:rPr>
              <a:t>Thiết bị kiểm soát vào ra</a:t>
            </a:r>
            <a:endParaRPr lang="en-US" altLang="zh-CN" sz="2000" b="1" dirty="0" smtClean="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212572" y="3887341"/>
            <a:ext cx="4143404" cy="369332"/>
          </a:xfrm>
          <a:prstGeom prst="rect">
            <a:avLst/>
          </a:prstGeom>
          <a:noFill/>
        </p:spPr>
        <p:txBody>
          <a:bodyPr wrap="square">
            <a:spAutoFit/>
          </a:bodyPr>
          <a:lstStyle/>
          <a:p>
            <a:pPr algn="ctr">
              <a:defRPr/>
            </a:pPr>
            <a:r>
              <a:rPr lang="en-US" altLang="zh-CN" sz="1400" b="1" dirty="0" smtClean="0">
                <a:solidFill>
                  <a:srgbClr val="C00000"/>
                </a:solidFill>
                <a:latin typeface="Arial" panose="020B0604020202020204" pitchFamily="34" charset="0"/>
                <a:ea typeface="微软雅黑" pitchFamily="34" charset="-122"/>
                <a:cs typeface="Arial" panose="020B0604020202020204" pitchFamily="34" charset="0"/>
              </a:rPr>
              <a:t>Mã sản phẩm: </a:t>
            </a:r>
            <a:r>
              <a:rPr lang="en-US" altLang="en-US" dirty="0" smtClean="0">
                <a:solidFill>
                  <a:srgbClr val="C00000"/>
                </a:solidFill>
                <a:latin typeface="Arial" panose="020B0604020202020204" pitchFamily="34" charset="0"/>
                <a:ea typeface="微软雅黑" pitchFamily="34" charset="-122"/>
                <a:cs typeface="Arial" panose="020B0604020202020204" pitchFamily="34" charset="0"/>
              </a:rPr>
              <a:t>DH-ASR1100/1A</a:t>
            </a:r>
          </a:p>
        </p:txBody>
      </p:sp>
      <p:sp>
        <p:nvSpPr>
          <p:cNvPr id="7" name="圆角矩形 6"/>
          <p:cNvSpPr/>
          <p:nvPr/>
        </p:nvSpPr>
        <p:spPr>
          <a:xfrm>
            <a:off x="4500562" y="1071552"/>
            <a:ext cx="3162195" cy="33916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Arial" panose="020B0604020202020204" pitchFamily="34" charset="0"/>
                <a:ea typeface="微软雅黑" pitchFamily="34" charset="-122"/>
                <a:cs typeface="Arial" panose="020B0604020202020204" pitchFamily="34" charset="0"/>
              </a:rPr>
              <a:t>Tổng quan sản phẩm</a:t>
            </a:r>
            <a:endParaRPr lang="en-US" altLang="zh-CN" sz="1600"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8" name="Line 21"/>
          <p:cNvSpPr>
            <a:spLocks noChangeShapeType="1"/>
          </p:cNvSpPr>
          <p:nvPr/>
        </p:nvSpPr>
        <p:spPr bwMode="auto">
          <a:xfrm flipH="1" flipV="1">
            <a:off x="4357686" y="1500180"/>
            <a:ext cx="3773893"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zh-CN" altLang="en-US" b="1" kern="0" smtClean="0">
              <a:solidFill>
                <a:srgbClr val="000000"/>
              </a:solidFill>
              <a:latin typeface="Arial" panose="020B0604020202020204" pitchFamily="34" charset="0"/>
              <a:ea typeface="华文细黑" panose="02010600040101010101" pitchFamily="2" charset="-122"/>
            </a:endParaRPr>
          </a:p>
        </p:txBody>
      </p:sp>
      <p:sp>
        <p:nvSpPr>
          <p:cNvPr id="9" name="矩形 8"/>
          <p:cNvSpPr/>
          <p:nvPr/>
        </p:nvSpPr>
        <p:spPr>
          <a:xfrm>
            <a:off x="4071934" y="1714494"/>
            <a:ext cx="4929190" cy="2857520"/>
          </a:xfrm>
          <a:prstGeom prst="rect">
            <a:avLst/>
          </a:prstGeom>
          <a:noFill/>
          <a:ln w="12700" algn="ctr">
            <a:noFill/>
            <a:miter lim="800000"/>
            <a:headEnd/>
            <a:tailEnd/>
          </a:ln>
          <a:effectLst/>
        </p:spPr>
        <p:txBody>
          <a:bodyPr lIns="287923" tIns="0" rIns="0" bIns="0" anchor="t"/>
          <a:lstStyle/>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Hỗ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trợ mở cửa bằng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thẻ,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mật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khẩu</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Kết nối với máy tính qua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cổng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RS-485</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Sử dụng thẻ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IC </a:t>
            </a:r>
            <a:r>
              <a:rPr lang="en-US" altLang="zh-CN" sz="1200" dirty="0">
                <a:solidFill>
                  <a:prstClr val="black">
                    <a:lumMod val="75000"/>
                    <a:lumOff val="25000"/>
                  </a:prstClr>
                </a:solidFill>
                <a:latin typeface="Arial" panose="020B0604020202020204" pitchFamily="34" charset="0"/>
                <a:cs typeface="Arial" panose="020B0604020202020204" pitchFamily="34" charset="0"/>
              </a:rPr>
              <a:t>(</a:t>
            </a:r>
            <a:r>
              <a:rPr lang="en-US" altLang="zh-CN" sz="1200">
                <a:solidFill>
                  <a:prstClr val="black">
                    <a:lumMod val="75000"/>
                    <a:lumOff val="25000"/>
                  </a:prstClr>
                </a:solidFill>
                <a:latin typeface="Arial" panose="020B0604020202020204" pitchFamily="34" charset="0"/>
                <a:cs typeface="Arial" panose="020B0604020202020204" pitchFamily="34" charset="0"/>
              </a:rPr>
              <a:t>Mifare</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smtClean="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 Bàn phím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cảm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ứng với độ nhạy cao &amp; đèn </a:t>
            </a:r>
            <a:r>
              <a:rPr lang="en-US" altLang="zh-CN" sz="1200" dirty="0" smtClean="0">
                <a:solidFill>
                  <a:prstClr val="black">
                    <a:lumMod val="75000"/>
                    <a:lumOff val="25000"/>
                  </a:prstClr>
                </a:solidFill>
                <a:latin typeface="Arial" panose="020B0604020202020204" pitchFamily="34" charset="0"/>
                <a:cs typeface="Arial" panose="020B0604020202020204" pitchFamily="34" charset="0"/>
              </a:rPr>
              <a:t>nền màu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xanh(1101A</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a:t>
            </a:r>
          </a:p>
          <a:p>
            <a:pPr marL="171450" lvl="1" indent="-171450">
              <a:lnSpc>
                <a:spcPct val="120000"/>
              </a:lnSpc>
              <a:buClr>
                <a:prstClr val="black">
                  <a:lumMod val="75000"/>
                  <a:lumOff val="25000"/>
                </a:prstClr>
              </a:buClr>
              <a:buFont typeface="Arial" panose="020B0604020202020204" pitchFamily="34" charset="0"/>
              <a:buChar char="•"/>
              <a:defRPr/>
            </a:pPr>
            <a:endParaRPr lang="en-US" altLang="zh-CN" sz="1200" dirty="0">
              <a:solidFill>
                <a:prstClr val="black">
                  <a:lumMod val="75000"/>
                  <a:lumOff val="25000"/>
                </a:prstClr>
              </a:solidFill>
              <a:latin typeface="Arial" panose="020B0604020202020204" pitchFamily="34" charset="0"/>
              <a:cs typeface="Arial" panose="020B0604020202020204" pitchFamily="34" charset="0"/>
            </a:endParaRPr>
          </a:p>
          <a:p>
            <a:pPr marL="171450" lvl="1" indent="-171450">
              <a:lnSpc>
                <a:spcPct val="120000"/>
              </a:lnSpc>
              <a:buClr>
                <a:prstClr val="black">
                  <a:lumMod val="75000"/>
                  <a:lumOff val="25000"/>
                </a:prstClr>
              </a:buClr>
              <a:buFont typeface="Arial" panose="020B0604020202020204" pitchFamily="34" charset="0"/>
              <a:buChar char="•"/>
              <a:defRPr/>
            </a:pPr>
            <a:r>
              <a:rPr lang="en-US" altLang="zh-CN" sz="1200" smtClean="0">
                <a:solidFill>
                  <a:prstClr val="black">
                    <a:lumMod val="75000"/>
                    <a:lumOff val="25000"/>
                  </a:prstClr>
                </a:solidFill>
                <a:latin typeface="Arial" panose="020B0604020202020204" pitchFamily="34" charset="0"/>
                <a:cs typeface="Arial" panose="020B0604020202020204" pitchFamily="34" charset="0"/>
              </a:rPr>
              <a:t>Chức năng Watch dog giúp thiết bị tiết kiệm năng lượng trong trạng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thái </a:t>
            </a:r>
            <a:r>
              <a:rPr lang="en-US" altLang="zh-CN" sz="1200" smtClean="0">
                <a:solidFill>
                  <a:prstClr val="black">
                    <a:lumMod val="75000"/>
                    <a:lumOff val="25000"/>
                  </a:prstClr>
                </a:solidFill>
                <a:latin typeface="Arial" panose="020B0604020202020204" pitchFamily="34" charset="0"/>
                <a:cs typeface="Arial" panose="020B0604020202020204" pitchFamily="34" charset="0"/>
              </a:rPr>
              <a:t>nghỉ</a:t>
            </a:r>
            <a:endParaRPr lang="en-US" altLang="zh-CN" sz="1200" smtClean="0">
              <a:solidFill>
                <a:prstClr val="black">
                  <a:lumMod val="75000"/>
                  <a:lumOff val="25000"/>
                </a:prstClr>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6881" y="1000921"/>
            <a:ext cx="2939015" cy="22909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52942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7162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p:cNvSpPr/>
          <p:nvPr/>
        </p:nvSpPr>
        <p:spPr>
          <a:xfrm>
            <a:off x="6845389" y="3559825"/>
            <a:ext cx="1227073" cy="1155065"/>
          </a:xfrm>
          <a:prstGeom prst="ellipse">
            <a:avLst/>
          </a:prstGeom>
          <a:blipFill>
            <a:blip r:embed="rId3" cstate="print"/>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37" name="椭圆 36"/>
          <p:cNvSpPr/>
          <p:nvPr/>
        </p:nvSpPr>
        <p:spPr>
          <a:xfrm>
            <a:off x="5000628" y="3571864"/>
            <a:ext cx="1227073" cy="1155065"/>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36" name="椭圆 35"/>
          <p:cNvSpPr/>
          <p:nvPr/>
        </p:nvSpPr>
        <p:spPr>
          <a:xfrm>
            <a:off x="2916299" y="3559825"/>
            <a:ext cx="1227073" cy="1155065"/>
          </a:xfrm>
          <a:prstGeom prst="ellipse">
            <a:avLst/>
          </a:prstGeom>
          <a:blipFill>
            <a:blip r:embed="rId4"/>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35" name="椭圆 34"/>
          <p:cNvSpPr/>
          <p:nvPr/>
        </p:nvSpPr>
        <p:spPr>
          <a:xfrm>
            <a:off x="928662" y="3500444"/>
            <a:ext cx="1227073" cy="1155065"/>
          </a:xfrm>
          <a:prstGeom prst="ellipse">
            <a:avLst/>
          </a:prstGeom>
          <a:blipFill>
            <a:blip r:embed="rId5"/>
            <a:stretch>
              <a:fillRect/>
            </a:stretch>
          </a:bli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0" name="标题 1"/>
          <p:cNvSpPr txBox="1">
            <a:spLocks/>
          </p:cNvSpPr>
          <p:nvPr/>
        </p:nvSpPr>
        <p:spPr>
          <a:xfrm>
            <a:off x="344794" y="142699"/>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Times New Roman" pitchFamily="18" charset="0"/>
                <a:ea typeface="微软雅黑" pitchFamily="34" charset="-122"/>
                <a:cs typeface="Times New Roman" pitchFamily="18" charset="0"/>
              </a:rPr>
              <a:t>Giải Pháp</a:t>
            </a:r>
            <a:endParaRPr kumimoji="1" lang="zh-CN" altLang="en-US" sz="2400" b="1" i="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91" name="AutoShape 12"/>
          <p:cNvSpPr>
            <a:spLocks noChangeArrowheads="1"/>
          </p:cNvSpPr>
          <p:nvPr/>
        </p:nvSpPr>
        <p:spPr bwMode="auto">
          <a:xfrm>
            <a:off x="3811811" y="1239620"/>
            <a:ext cx="1549493" cy="828074"/>
          </a:xfrm>
          <a:prstGeom prst="roundRect">
            <a:avLst>
              <a:gd name="adj" fmla="val 10272"/>
            </a:avLst>
          </a:prstGeom>
          <a:gradFill rotWithShape="1">
            <a:gsLst>
              <a:gs pos="0">
                <a:srgbClr val="E20000"/>
              </a:gs>
              <a:gs pos="100000">
                <a:srgbClr val="800000"/>
              </a:gs>
            </a:gsLst>
            <a:lin ang="5400000" scaled="1"/>
          </a:gradFill>
          <a:ln w="6350" algn="ctr">
            <a:noFill/>
            <a:round/>
            <a:headEnd/>
            <a:tailEnd/>
          </a:ln>
          <a:effectLst>
            <a:prstShdw prst="shdw18" dist="17961" dir="13500000">
              <a:srgbClr val="E20000">
                <a:gamma/>
                <a:shade val="60000"/>
                <a:invGamma/>
              </a:srgbClr>
            </a:prstShdw>
          </a:effectLst>
        </p:spPr>
        <p:txBody>
          <a:bodyPr wrap="none" anchor="ctr"/>
          <a:lstStyle/>
          <a:p>
            <a:pPr marL="0" marR="0" lvl="0" indent="0" algn="ctr" defTabSz="914400" eaLnBrk="1" fontAlgn="base" latinLnBrk="0" hangingPunct="1">
              <a:lnSpc>
                <a:spcPct val="100000"/>
              </a:lnSpc>
              <a:spcBef>
                <a:spcPct val="20000"/>
              </a:spcBef>
              <a:spcAft>
                <a:spcPct val="0"/>
              </a:spcAft>
              <a:buClr>
                <a:srgbClr val="E1B40C"/>
              </a:buClr>
              <a:buSzTx/>
              <a:buFont typeface="Wingdings" pitchFamily="2" charset="2"/>
              <a:buNone/>
              <a:tabLst/>
              <a:defRPr/>
            </a:pPr>
            <a:r>
              <a:rPr kumimoji="0" lang="en-US" altLang="zh-CN" sz="1600" b="1" i="0" u="none" strike="noStrike" kern="0" cap="none" spc="0" normalizeH="0" baseline="0" noProof="0" smtClean="0">
                <a:ln>
                  <a:noFill/>
                </a:ln>
                <a:solidFill>
                  <a:srgbClr val="FFFFFF"/>
                </a:solidFill>
                <a:effectLst/>
                <a:uLnTx/>
                <a:uFillTx/>
                <a:latin typeface="Times New Roman" pitchFamily="18" charset="0"/>
                <a:ea typeface="微软雅黑"/>
                <a:cs typeface="Times New Roman" pitchFamily="18" charset="0"/>
              </a:rPr>
              <a:t>Tích</a:t>
            </a:r>
            <a:r>
              <a:rPr kumimoji="0" lang="en-US" altLang="zh-CN" sz="1600" b="1" i="0" u="none" strike="noStrike" kern="0" cap="none" spc="0" normalizeH="0" noProof="0" smtClean="0">
                <a:ln>
                  <a:noFill/>
                </a:ln>
                <a:solidFill>
                  <a:srgbClr val="FFFFFF"/>
                </a:solidFill>
                <a:effectLst/>
                <a:uLnTx/>
                <a:uFillTx/>
                <a:latin typeface="Times New Roman" pitchFamily="18" charset="0"/>
                <a:ea typeface="微软雅黑"/>
                <a:cs typeface="Times New Roman" pitchFamily="18" charset="0"/>
              </a:rPr>
              <a:t> hợp</a:t>
            </a:r>
          </a:p>
          <a:p>
            <a:pPr marL="0" marR="0" lvl="0" indent="0" algn="ctr" defTabSz="914400" eaLnBrk="1" fontAlgn="base" latinLnBrk="0" hangingPunct="1">
              <a:lnSpc>
                <a:spcPct val="100000"/>
              </a:lnSpc>
              <a:spcBef>
                <a:spcPct val="20000"/>
              </a:spcBef>
              <a:spcAft>
                <a:spcPct val="0"/>
              </a:spcAft>
              <a:buClr>
                <a:srgbClr val="E1B40C"/>
              </a:buClr>
              <a:buSzTx/>
              <a:buFont typeface="Wingdings" pitchFamily="2" charset="2"/>
              <a:buNone/>
              <a:tabLst/>
              <a:defRPr/>
            </a:pPr>
            <a:r>
              <a:rPr lang="en-US" altLang="zh-CN" sz="1600" b="1" kern="0" smtClean="0">
                <a:solidFill>
                  <a:srgbClr val="FFFFFF"/>
                </a:solidFill>
                <a:latin typeface="Times New Roman" pitchFamily="18" charset="0"/>
                <a:ea typeface="微软雅黑"/>
                <a:cs typeface="Times New Roman" pitchFamily="18" charset="0"/>
              </a:rPr>
              <a:t>h</a:t>
            </a:r>
            <a:r>
              <a:rPr kumimoji="0" lang="en-US" altLang="zh-CN" sz="1600" b="1" i="0" u="none" strike="noStrike" kern="0" cap="none" spc="0" normalizeH="0" noProof="0" smtClean="0">
                <a:ln>
                  <a:noFill/>
                </a:ln>
                <a:solidFill>
                  <a:srgbClr val="FFFFFF"/>
                </a:solidFill>
                <a:effectLst/>
                <a:uLnTx/>
                <a:uFillTx/>
                <a:latin typeface="Times New Roman" pitchFamily="18" charset="0"/>
                <a:ea typeface="微软雅黑"/>
                <a:cs typeface="Times New Roman" pitchFamily="18" charset="0"/>
              </a:rPr>
              <a:t>ệ thống</a:t>
            </a:r>
            <a:endParaRPr kumimoji="0" lang="zh-CN" altLang="en-US" sz="1600" b="1" i="0" u="none" strike="noStrike" kern="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p:txBody>
      </p:sp>
      <p:sp>
        <p:nvSpPr>
          <p:cNvPr id="96" name="TextBox 95"/>
          <p:cNvSpPr txBox="1"/>
          <p:nvPr/>
        </p:nvSpPr>
        <p:spPr>
          <a:xfrm>
            <a:off x="2500298" y="4714890"/>
            <a:ext cx="2214578" cy="323165"/>
          </a:xfrm>
          <a:prstGeom prst="rect">
            <a:avLst/>
          </a:prstGeom>
          <a:noFill/>
        </p:spPr>
        <p:txBody>
          <a:bodyPr wrap="square" rtlCol="0">
            <a:spAutoFit/>
          </a:bodyPr>
          <a:lstStyle/>
          <a:p>
            <a:r>
              <a:rPr lang="en-US" altLang="zh-CN" sz="1500" smtClean="0">
                <a:solidFill>
                  <a:srgbClr val="C00000"/>
                </a:solidFill>
                <a:latin typeface="Times New Roman" pitchFamily="18" charset="0"/>
                <a:cs typeface="Times New Roman" pitchFamily="18" charset="0"/>
              </a:rPr>
              <a:t>Báo động khi có đột nhập</a:t>
            </a:r>
            <a:endParaRPr lang="zh-CN" altLang="en-US" sz="1500" dirty="0">
              <a:solidFill>
                <a:srgbClr val="C00000"/>
              </a:solidFill>
              <a:latin typeface="Times New Roman" pitchFamily="18" charset="0"/>
              <a:cs typeface="Times New Roman" pitchFamily="18" charset="0"/>
            </a:endParaRPr>
          </a:p>
        </p:txBody>
      </p:sp>
      <p:grpSp>
        <p:nvGrpSpPr>
          <p:cNvPr id="98" name="组合 97"/>
          <p:cNvGrpSpPr/>
          <p:nvPr/>
        </p:nvGrpSpPr>
        <p:grpSpPr>
          <a:xfrm>
            <a:off x="4857752" y="3571882"/>
            <a:ext cx="1866332" cy="1571618"/>
            <a:chOff x="4345413" y="3658551"/>
            <a:chExt cx="1866332" cy="1571618"/>
          </a:xfrm>
        </p:grpSpPr>
        <p:sp>
          <p:nvSpPr>
            <p:cNvPr id="99" name="TextBox 98"/>
            <p:cNvSpPr txBox="1"/>
            <p:nvPr/>
          </p:nvSpPr>
          <p:spPr>
            <a:xfrm>
              <a:off x="4345413" y="4891615"/>
              <a:ext cx="1866332" cy="338554"/>
            </a:xfrm>
            <a:prstGeom prst="rect">
              <a:avLst/>
            </a:prstGeom>
            <a:noFill/>
          </p:spPr>
          <p:txBody>
            <a:bodyPr wrap="square" rtlCol="0">
              <a:spAutoFit/>
            </a:bodyPr>
            <a:lstStyle/>
            <a:p>
              <a:r>
                <a:rPr lang="en-US" altLang="zh-CN" sz="1600" dirty="0" smtClean="0">
                  <a:solidFill>
                    <a:srgbClr val="C00000"/>
                  </a:solidFill>
                  <a:latin typeface="Times New Roman" pitchFamily="18" charset="0"/>
                  <a:cs typeface="Times New Roman" pitchFamily="18" charset="0"/>
                </a:rPr>
                <a:t>Kiểm soát ra vào</a:t>
              </a:r>
            </a:p>
          </p:txBody>
        </p:sp>
        <p:sp>
          <p:nvSpPr>
            <p:cNvPr id="100" name="椭圆 99"/>
            <p:cNvSpPr/>
            <p:nvPr/>
          </p:nvSpPr>
          <p:spPr>
            <a:xfrm>
              <a:off x="4488289" y="3658551"/>
              <a:ext cx="1214446" cy="1143008"/>
            </a:xfrm>
            <a:prstGeom prst="ellipse">
              <a:avLst/>
            </a:prstGeom>
            <a:blipFill dpi="0" rotWithShape="1">
              <a:blip r:embed="rId6" cstate="print"/>
              <a:srcRect/>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05" name="TextBox 104"/>
          <p:cNvSpPr txBox="1"/>
          <p:nvPr/>
        </p:nvSpPr>
        <p:spPr>
          <a:xfrm>
            <a:off x="6726051" y="4773057"/>
            <a:ext cx="1917915" cy="584775"/>
          </a:xfrm>
          <a:prstGeom prst="rect">
            <a:avLst/>
          </a:prstGeom>
          <a:noFill/>
        </p:spPr>
        <p:txBody>
          <a:bodyPr wrap="square" rtlCol="0">
            <a:spAutoFit/>
          </a:bodyPr>
          <a:lstStyle/>
          <a:p>
            <a:r>
              <a:rPr lang="en-US" altLang="zh-CN" sz="1600" dirty="0" smtClean="0">
                <a:solidFill>
                  <a:srgbClr val="C00000"/>
                </a:solidFill>
                <a:latin typeface="Times New Roman" pitchFamily="18" charset="0"/>
                <a:cs typeface="Times New Roman" pitchFamily="18" charset="0"/>
              </a:rPr>
              <a:t>  Tích hợp POS</a:t>
            </a:r>
            <a:endParaRPr lang="zh-CN" altLang="en-US" sz="1600" dirty="0" smtClean="0">
              <a:solidFill>
                <a:srgbClr val="C00000"/>
              </a:solidFill>
              <a:latin typeface="Times New Roman" pitchFamily="18" charset="0"/>
              <a:cs typeface="Times New Roman" pitchFamily="18" charset="0"/>
            </a:endParaRPr>
          </a:p>
          <a:p>
            <a:endParaRPr lang="zh-CN" altLang="en-US" sz="1600" dirty="0">
              <a:solidFill>
                <a:srgbClr val="C00000"/>
              </a:solidFill>
              <a:latin typeface="Times New Roman" pitchFamily="18" charset="0"/>
              <a:cs typeface="Times New Roman" pitchFamily="18" charset="0"/>
            </a:endParaRPr>
          </a:p>
        </p:txBody>
      </p:sp>
      <p:sp>
        <p:nvSpPr>
          <p:cNvPr id="42" name="Line 4"/>
          <p:cNvSpPr>
            <a:spLocks noChangeShapeType="1"/>
          </p:cNvSpPr>
          <p:nvPr/>
        </p:nvSpPr>
        <p:spPr bwMode="auto">
          <a:xfrm rot="16200000">
            <a:off x="1333485" y="3256987"/>
            <a:ext cx="418970"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3" name="Line 4"/>
          <p:cNvSpPr>
            <a:spLocks noChangeShapeType="1"/>
          </p:cNvSpPr>
          <p:nvPr/>
        </p:nvSpPr>
        <p:spPr bwMode="auto">
          <a:xfrm rot="16200000">
            <a:off x="4440282" y="153388"/>
            <a:ext cx="0" cy="583560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4" name="Line 4"/>
          <p:cNvSpPr>
            <a:spLocks noChangeShapeType="1"/>
          </p:cNvSpPr>
          <p:nvPr/>
        </p:nvSpPr>
        <p:spPr bwMode="auto">
          <a:xfrm rot="16200000">
            <a:off x="4072559" y="2581692"/>
            <a:ext cx="1027996"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5" name="Line 4"/>
          <p:cNvSpPr>
            <a:spLocks noChangeShapeType="1"/>
          </p:cNvSpPr>
          <p:nvPr/>
        </p:nvSpPr>
        <p:spPr bwMode="auto">
          <a:xfrm rot="16200000">
            <a:off x="3290945" y="3290959"/>
            <a:ext cx="418970"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6" name="Line 4"/>
          <p:cNvSpPr>
            <a:spLocks noChangeShapeType="1"/>
          </p:cNvSpPr>
          <p:nvPr/>
        </p:nvSpPr>
        <p:spPr bwMode="auto">
          <a:xfrm rot="16200000">
            <a:off x="5362647" y="3281301"/>
            <a:ext cx="418970"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48" name="Line 4"/>
          <p:cNvSpPr>
            <a:spLocks noChangeShapeType="1"/>
          </p:cNvSpPr>
          <p:nvPr/>
        </p:nvSpPr>
        <p:spPr bwMode="auto">
          <a:xfrm rot="16200000">
            <a:off x="7161280" y="3278272"/>
            <a:ext cx="418970" cy="0"/>
          </a:xfrm>
          <a:prstGeom prst="line">
            <a:avLst/>
          </a:prstGeom>
          <a:noFill/>
          <a:ln w="12700">
            <a:solidFill>
              <a:srgbClr val="5F5F5F"/>
            </a:solidFill>
            <a:prstDash val="sys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b="1">
              <a:solidFill>
                <a:srgbClr val="000000"/>
              </a:solidFill>
              <a:latin typeface="Times New Roman" pitchFamily="18" charset="0"/>
              <a:ea typeface="华文细黑" panose="02010600040101010101" pitchFamily="2" charset="-122"/>
              <a:cs typeface="Times New Roman" pitchFamily="18" charset="0"/>
            </a:endParaRPr>
          </a:p>
        </p:txBody>
      </p:sp>
      <p:sp>
        <p:nvSpPr>
          <p:cNvPr id="61" name="Rectangle 16"/>
          <p:cNvSpPr>
            <a:spLocks noChangeArrowheads="1"/>
          </p:cNvSpPr>
          <p:nvPr/>
        </p:nvSpPr>
        <p:spPr bwMode="auto">
          <a:xfrm>
            <a:off x="539552" y="771550"/>
            <a:ext cx="3103754"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400" b="1" smtClean="0">
                <a:solidFill>
                  <a:srgbClr val="CC0000"/>
                </a:solidFill>
                <a:latin typeface="Times New Roman" pitchFamily="18" charset="0"/>
                <a:ea typeface="微软雅黑" panose="020B0503020204020204" pitchFamily="34" charset="-122"/>
                <a:cs typeface="Times New Roman" pitchFamily="18" charset="0"/>
              </a:rPr>
              <a:t>Phạm vi giám sát  của CameraHD</a:t>
            </a:r>
            <a:endParaRPr kumimoji="1" lang="zh-CN" altLang="en-US" sz="1400" b="1" smtClean="0">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2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Nâng cấp hệ thống Camera analog hiện tại</a:t>
            </a:r>
            <a:endParaRPr kumimoji="1" lang="zh-CN" altLang="en-US" sz="12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2" name="Rectangle 16"/>
          <p:cNvSpPr>
            <a:spLocks noChangeArrowheads="1"/>
          </p:cNvSpPr>
          <p:nvPr/>
        </p:nvSpPr>
        <p:spPr bwMode="auto">
          <a:xfrm>
            <a:off x="539552" y="1347614"/>
            <a:ext cx="3103753" cy="1003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400" b="1" smtClean="0">
                <a:solidFill>
                  <a:srgbClr val="CC0000"/>
                </a:solidFill>
                <a:latin typeface="Times New Roman" pitchFamily="18" charset="0"/>
                <a:ea typeface="微软雅黑" panose="020B0503020204020204" pitchFamily="34" charset="-122"/>
                <a:cs typeface="Times New Roman" pitchFamily="18" charset="0"/>
              </a:rPr>
              <a:t>Hệ thống phân tích video thông minh</a:t>
            </a:r>
            <a:endParaRPr kumimoji="1" lang="zh-CN" altLang="en-US" sz="1400" b="1" smtClean="0">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1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Hệ thống phân tích &amp; thống kê, đếm người và</a:t>
            </a:r>
            <a:r>
              <a:rPr lang="en-US" altLang="zh-CN" sz="1100" smtClean="0">
                <a:solidFill>
                  <a:schemeClr val="tx1">
                    <a:lumMod val="75000"/>
                    <a:lumOff val="25000"/>
                  </a:schemeClr>
                </a:solidFill>
                <a:latin typeface="Times New Roman" pitchFamily="18" charset="0"/>
                <a:ea typeface="微软雅黑" pitchFamily="34" charset="-122"/>
                <a:cs typeface="Times New Roman" pitchFamily="18" charset="0"/>
              </a:rPr>
              <a:t> phát hiện những hành động khả nghi</a:t>
            </a:r>
            <a:endParaRPr kumimoji="1" lang="zh-CN" altLang="en-US" sz="11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endParaRPr kumimoji="1" lang="en-US" altLang="zh-CN" sz="11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3" name="Rectangle 16"/>
          <p:cNvSpPr>
            <a:spLocks noChangeArrowheads="1"/>
          </p:cNvSpPr>
          <p:nvPr/>
        </p:nvSpPr>
        <p:spPr bwMode="auto">
          <a:xfrm>
            <a:off x="571472" y="2071684"/>
            <a:ext cx="293394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400" b="1" smtClean="0">
                <a:solidFill>
                  <a:srgbClr val="CC0000"/>
                </a:solidFill>
                <a:latin typeface="Times New Roman" pitchFamily="18" charset="0"/>
                <a:ea typeface="微软雅黑" panose="020B0503020204020204" pitchFamily="34" charset="-122"/>
                <a:cs typeface="Times New Roman" pitchFamily="18" charset="0"/>
              </a:rPr>
              <a:t>Kết nối các hệ </a:t>
            </a:r>
            <a:r>
              <a:rPr kumimoji="1" lang="en-US" altLang="zh-CN" sz="1400" b="1" dirty="0" smtClean="0">
                <a:solidFill>
                  <a:srgbClr val="CC0000"/>
                </a:solidFill>
                <a:latin typeface="Times New Roman" pitchFamily="18" charset="0"/>
                <a:ea typeface="微软雅黑" panose="020B0503020204020204" pitchFamily="34" charset="-122"/>
                <a:cs typeface="Times New Roman" pitchFamily="18" charset="0"/>
              </a:rPr>
              <a:t>thống</a:t>
            </a:r>
            <a:endParaRPr kumimoji="1" lang="zh-CN" altLang="en-US" sz="1400" b="1" dirty="0">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2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Kết nối hệ thống báo động và kiểm soát </a:t>
            </a:r>
            <a:r>
              <a:rPr kumimoji="1" lang="en-US" altLang="zh-CN" sz="12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ra   vào </a:t>
            </a:r>
            <a:r>
              <a:rPr kumimoji="1" lang="en-US" altLang="zh-CN" sz="12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tới hệ thống giám sát an ninh</a:t>
            </a:r>
            <a:endParaRPr kumimoji="1" lang="zh-CN" altLang="en-US" sz="12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64" name="Rectangle 16"/>
          <p:cNvSpPr>
            <a:spLocks noChangeArrowheads="1"/>
          </p:cNvSpPr>
          <p:nvPr/>
        </p:nvSpPr>
        <p:spPr bwMode="auto">
          <a:xfrm>
            <a:off x="5429256" y="1857370"/>
            <a:ext cx="3163225"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400" b="1" smtClean="0">
                <a:solidFill>
                  <a:srgbClr val="CC0000"/>
                </a:solidFill>
                <a:latin typeface="Times New Roman" pitchFamily="18" charset="0"/>
                <a:ea typeface="微软雅黑" panose="020B0503020204020204" pitchFamily="34" charset="-122"/>
                <a:cs typeface="Times New Roman" pitchFamily="18" charset="0"/>
              </a:rPr>
              <a:t>Hệ thống tích hợp POS</a:t>
            </a:r>
            <a:endParaRPr kumimoji="1" lang="zh-CN" altLang="en-US" sz="1400" b="1" dirty="0">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40000"/>
              </a:lnSpc>
              <a:spcBef>
                <a:spcPct val="0"/>
              </a:spcBef>
              <a:spcAft>
                <a:spcPct val="0"/>
              </a:spcAft>
            </a:pPr>
            <a:r>
              <a:rPr kumimoji="1" lang="en-US" altLang="zh-CN" sz="12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Phân tích dữ liệu từ máy thu ngân kết hợp với    video để giám sát nhân viên hoặc giải thích cho</a:t>
            </a:r>
          </a:p>
          <a:p>
            <a:pPr eaLnBrk="1" fontAlgn="base" latinLnBrk="1" hangingPunct="1">
              <a:lnSpc>
                <a:spcPct val="140000"/>
              </a:lnSpc>
              <a:spcBef>
                <a:spcPct val="0"/>
              </a:spcBef>
              <a:spcAft>
                <a:spcPct val="0"/>
              </a:spcAft>
            </a:pPr>
            <a:r>
              <a:rPr kumimoji="1" lang="en-US" altLang="zh-CN" sz="12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khách khi có tranh chấp              </a:t>
            </a:r>
            <a:endParaRPr kumimoji="1" lang="zh-CN" altLang="en-US" sz="12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
        <p:nvSpPr>
          <p:cNvPr id="50" name="TextBox 49"/>
          <p:cNvSpPr txBox="1"/>
          <p:nvPr/>
        </p:nvSpPr>
        <p:spPr>
          <a:xfrm>
            <a:off x="571472" y="4714890"/>
            <a:ext cx="2157960" cy="338554"/>
          </a:xfrm>
          <a:prstGeom prst="rect">
            <a:avLst/>
          </a:prstGeom>
          <a:noFill/>
        </p:spPr>
        <p:txBody>
          <a:bodyPr wrap="square" rtlCol="0">
            <a:spAutoFit/>
          </a:bodyPr>
          <a:lstStyle/>
          <a:p>
            <a:r>
              <a:rPr lang="en-US" altLang="zh-CN" sz="1600" smtClean="0">
                <a:solidFill>
                  <a:srgbClr val="C00000"/>
                </a:solidFill>
                <a:latin typeface="Times New Roman" pitchFamily="18" charset="0"/>
                <a:cs typeface="Times New Roman" pitchFamily="18" charset="0"/>
              </a:rPr>
              <a:t>Giám sát bằng Video</a:t>
            </a:r>
            <a:endParaRPr lang="zh-CN" altLang="en-US" sz="1600" dirty="0">
              <a:solidFill>
                <a:srgbClr val="C00000"/>
              </a:solidFill>
              <a:latin typeface="Times New Roman" pitchFamily="18" charset="0"/>
              <a:cs typeface="Times New Roman" pitchFamily="18" charset="0"/>
            </a:endParaRPr>
          </a:p>
        </p:txBody>
      </p:sp>
      <p:pic>
        <p:nvPicPr>
          <p:cNvPr id="53"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955372" y="3906459"/>
            <a:ext cx="408974" cy="383998"/>
          </a:xfrm>
          <a:prstGeom prst="rect">
            <a:avLst/>
          </a:prstGeom>
          <a:noFill/>
          <a:ln w="9525">
            <a:noFill/>
            <a:miter lim="800000"/>
            <a:headEnd/>
            <a:tailEnd/>
          </a:ln>
          <a:effectLst/>
        </p:spPr>
      </p:pic>
      <p:pic>
        <p:nvPicPr>
          <p:cNvPr id="54"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500430" y="4071948"/>
            <a:ext cx="428628" cy="292638"/>
          </a:xfrm>
          <a:prstGeom prst="rect">
            <a:avLst/>
          </a:prstGeom>
          <a:noFill/>
          <a:ln w="9525">
            <a:noFill/>
            <a:miter lim="800000"/>
            <a:headEnd/>
            <a:tailEnd/>
          </a:ln>
          <a:effectLst/>
        </p:spPr>
      </p:pic>
      <p:sp>
        <p:nvSpPr>
          <p:cNvPr id="70" name="Rectangle 16"/>
          <p:cNvSpPr>
            <a:spLocks noChangeArrowheads="1"/>
          </p:cNvSpPr>
          <p:nvPr/>
        </p:nvSpPr>
        <p:spPr bwMode="auto">
          <a:xfrm>
            <a:off x="5429256" y="785800"/>
            <a:ext cx="3714744" cy="1123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latinLnBrk="1" hangingPunct="1">
              <a:lnSpc>
                <a:spcPct val="140000"/>
              </a:lnSpc>
              <a:spcBef>
                <a:spcPct val="0"/>
              </a:spcBef>
              <a:spcAft>
                <a:spcPct val="0"/>
              </a:spcAft>
            </a:pPr>
            <a:r>
              <a:rPr kumimoji="1" lang="en-US" altLang="zh-CN" sz="1300" b="1" smtClean="0">
                <a:solidFill>
                  <a:srgbClr val="CC0000"/>
                </a:solidFill>
                <a:latin typeface="Times New Roman" pitchFamily="18" charset="0"/>
                <a:ea typeface="微软雅黑" panose="020B0503020204020204" pitchFamily="34" charset="-122"/>
                <a:cs typeface="Times New Roman" pitchFamily="18" charset="0"/>
              </a:rPr>
              <a:t>Bản đồ nhiệt và đếm người</a:t>
            </a:r>
            <a:endParaRPr kumimoji="1" lang="zh-CN" altLang="en-US" sz="1300" b="1">
              <a:solidFill>
                <a:srgbClr val="CC0000"/>
              </a:solidFill>
              <a:latin typeface="Times New Roman" pitchFamily="18" charset="0"/>
              <a:ea typeface="微软雅黑" panose="020B0503020204020204" pitchFamily="34" charset="-122"/>
              <a:cs typeface="Times New Roman" pitchFamily="18" charset="0"/>
            </a:endParaRPr>
          </a:p>
          <a:p>
            <a:pPr eaLnBrk="1" fontAlgn="base" latinLnBrk="1" hangingPunct="1">
              <a:lnSpc>
                <a:spcPct val="120000"/>
              </a:lnSpc>
              <a:spcBef>
                <a:spcPct val="0"/>
              </a:spcBef>
              <a:spcAft>
                <a:spcPct val="0"/>
              </a:spcAft>
            </a:pPr>
            <a:r>
              <a:rPr kumimoji="1" lang="en-US" altLang="zh-CN" sz="13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Nghiên cứu thói quen của khách hàng bố trí các      cửa ra vào  hoặc đặt các mục sản phẩm khéo léo để  tạo những điều thú vị , tăng thêm doanh thu</a:t>
            </a:r>
            <a:endParaRPr kumimoji="1" lang="zh-CN" altLang="en-US" sz="130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xmlns="" val="2567390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93756" y="148828"/>
            <a:ext cx="3552416" cy="4226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dirty="0" smtClean="0">
                <a:solidFill>
                  <a:srgbClr val="FF0000"/>
                </a:solidFill>
                <a:latin typeface="Arial" panose="020B0604020202020204" pitchFamily="34" charset="0"/>
                <a:ea typeface="微软雅黑" pitchFamily="34" charset="-122"/>
                <a:cs typeface="Arial" panose="020B0604020202020204" pitchFamily="34" charset="0"/>
              </a:rPr>
              <a:t>Nội dung</a:t>
            </a:r>
            <a:endParaRPr lang="zh-CN" altLang="en-US" sz="2400" b="1" i="1" dirty="0">
              <a:solidFill>
                <a:srgbClr val="FF0000"/>
              </a:solidFill>
              <a:latin typeface="微软雅黑" pitchFamily="34" charset="-122"/>
              <a:ea typeface="微软雅黑" pitchFamily="34" charset="-122"/>
            </a:endParaRPr>
          </a:p>
        </p:txBody>
      </p:sp>
      <p:sp>
        <p:nvSpPr>
          <p:cNvPr id="21" name="AutoShape 6"/>
          <p:cNvSpPr>
            <a:spLocks noChangeArrowheads="1"/>
          </p:cNvSpPr>
          <p:nvPr/>
        </p:nvSpPr>
        <p:spPr bwMode="auto">
          <a:xfrm>
            <a:off x="1464770" y="105383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2" name="AutoShape 9"/>
          <p:cNvSpPr>
            <a:spLocks noChangeArrowheads="1"/>
          </p:cNvSpPr>
          <p:nvPr/>
        </p:nvSpPr>
        <p:spPr bwMode="auto">
          <a:xfrm>
            <a:off x="1475953" y="1791490"/>
            <a:ext cx="6048375" cy="533400"/>
          </a:xfrm>
          <a:prstGeom prst="roundRect">
            <a:avLst>
              <a:gd name="adj" fmla="val 16667"/>
            </a:avLst>
          </a:prstGeom>
          <a:solidFill>
            <a:srgbClr val="CC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defRPr/>
            </a:pPr>
            <a:r>
              <a:rPr lang="en-US" altLang="zh-CN" kern="0" dirty="0" smtClean="0">
                <a:solidFill>
                  <a:prstClr val="white"/>
                </a:solidFill>
              </a:rPr>
              <a:t> </a:t>
            </a:r>
            <a:endParaRPr lang="zh-CN" altLang="en-US" kern="0" dirty="0">
              <a:solidFill>
                <a:prstClr val="white"/>
              </a:solidFill>
            </a:endParaRPr>
          </a:p>
        </p:txBody>
      </p:sp>
      <p:sp>
        <p:nvSpPr>
          <p:cNvPr id="27" name="AutoShape 6"/>
          <p:cNvSpPr>
            <a:spLocks noChangeArrowheads="1"/>
          </p:cNvSpPr>
          <p:nvPr/>
        </p:nvSpPr>
        <p:spPr bwMode="auto">
          <a:xfrm>
            <a:off x="1475656" y="2559372"/>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r>
              <a:rPr lang="en-US" altLang="zh-CN" kern="0" dirty="0">
                <a:solidFill>
                  <a:srgbClr val="000000"/>
                </a:solidFill>
                <a:latin typeface="Arial" panose="020B0604020202020204" pitchFamily="34" charset="0"/>
                <a:ea typeface="华文细黑" panose="02010600040101010101" pitchFamily="2" charset="-122"/>
              </a:rPr>
              <a:t> </a:t>
            </a: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29" name="AutoShape 6"/>
          <p:cNvSpPr>
            <a:spLocks noChangeArrowheads="1"/>
          </p:cNvSpPr>
          <p:nvPr/>
        </p:nvSpPr>
        <p:spPr bwMode="auto">
          <a:xfrm>
            <a:off x="1486542" y="3340574"/>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1" name="AutoShape 6"/>
          <p:cNvSpPr>
            <a:spLocks noChangeArrowheads="1"/>
          </p:cNvSpPr>
          <p:nvPr/>
        </p:nvSpPr>
        <p:spPr bwMode="auto">
          <a:xfrm>
            <a:off x="1505778" y="4095715"/>
            <a:ext cx="6048375" cy="533400"/>
          </a:xfrm>
          <a:prstGeom prst="roundRect">
            <a:avLst>
              <a:gd name="adj" fmla="val 16667"/>
            </a:avLst>
          </a:prstGeom>
          <a:solidFill>
            <a:schemeClr val="bg1">
              <a:lumMod val="95000"/>
            </a:schemeClr>
          </a:solidFill>
          <a:ln w="9525" algn="ctr">
            <a:solidFill>
              <a:srgbClr val="B2B2B2"/>
            </a:solidFill>
            <a:round/>
            <a:headEnd/>
            <a:tailEnd/>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32" name="AutoShape 19"/>
          <p:cNvSpPr>
            <a:spLocks noChangeArrowheads="1"/>
          </p:cNvSpPr>
          <p:nvPr/>
        </p:nvSpPr>
        <p:spPr bwMode="auto">
          <a:xfrm>
            <a:off x="4716264" y="2051058"/>
            <a:ext cx="431800" cy="215900"/>
          </a:xfrm>
          <a:prstGeom prst="leftArrow">
            <a:avLst>
              <a:gd name="adj1" fmla="val 50278"/>
              <a:gd name="adj2" fmla="val 7273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endParaRPr lang="zh-CN" altLang="en-US">
              <a:solidFill>
                <a:prstClr val="black"/>
              </a:solidFill>
            </a:endParaRPr>
          </a:p>
        </p:txBody>
      </p:sp>
      <p:sp>
        <p:nvSpPr>
          <p:cNvPr id="8" name="TextBox 7"/>
          <p:cNvSpPr txBox="1"/>
          <p:nvPr/>
        </p:nvSpPr>
        <p:spPr>
          <a:xfrm>
            <a:off x="1638722" y="1957278"/>
            <a:ext cx="3096592" cy="369332"/>
          </a:xfrm>
          <a:prstGeom prst="rect">
            <a:avLst/>
          </a:prstGeom>
          <a:noFill/>
        </p:spPr>
        <p:txBody>
          <a:bodyPr wrap="square" rtlCol="0">
            <a:spAutoFit/>
          </a:bodyPr>
          <a:lstStyle/>
          <a:p>
            <a:pPr fontAlgn="base">
              <a:spcBef>
                <a:spcPct val="0"/>
              </a:spcBef>
              <a:spcAft>
                <a:spcPct val="0"/>
              </a:spcAft>
              <a:defRPr/>
            </a:pPr>
            <a:r>
              <a:rPr lang="en-US" altLang="zh-CN" b="1" kern="0" smtClean="0">
                <a:solidFill>
                  <a:prstClr val="white"/>
                </a:solidFill>
                <a:latin typeface="Arial" panose="020B0604020202020204" pitchFamily="34" charset="0"/>
                <a:ea typeface="微软雅黑" panose="020B0503020204020204" pitchFamily="34" charset="-122"/>
                <a:cs typeface="Arial" panose="020B0604020202020204" pitchFamily="34" charset="0"/>
              </a:rPr>
              <a:t>2</a:t>
            </a:r>
            <a:r>
              <a:rPr lang="en-US" altLang="zh-CN" b="1" kern="0" smtClean="0">
                <a:solidFill>
                  <a:prstClr val="white"/>
                </a:solidFill>
                <a:latin typeface="微软雅黑" panose="020B0503020204020204" pitchFamily="34" charset="-122"/>
                <a:ea typeface="微软雅黑" panose="020B0503020204020204" pitchFamily="34" charset="-122"/>
              </a:rPr>
              <a:t>  </a:t>
            </a:r>
            <a:r>
              <a:rPr lang="en-US" altLang="zh-CN" b="1" kern="0" smtClean="0">
                <a:solidFill>
                  <a:prstClr val="white"/>
                </a:solidFill>
                <a:latin typeface="Arial" panose="020B0604020202020204" pitchFamily="34" charset="0"/>
                <a:ea typeface="微软雅黑" panose="020B0503020204020204" pitchFamily="34" charset="-122"/>
                <a:cs typeface="Arial" panose="020B0604020202020204" pitchFamily="34" charset="0"/>
              </a:rPr>
              <a:t>Ưu </a:t>
            </a:r>
            <a:r>
              <a:rPr lang="en-US" altLang="zh-CN" b="1" kern="0" dirty="0" smtClean="0">
                <a:solidFill>
                  <a:prstClr val="white"/>
                </a:solidFill>
                <a:latin typeface="Arial" panose="020B0604020202020204" pitchFamily="34" charset="0"/>
                <a:ea typeface="微软雅黑" panose="020B0503020204020204" pitchFamily="34" charset="-122"/>
                <a:cs typeface="Arial" panose="020B0604020202020204" pitchFamily="34" charset="0"/>
              </a:rPr>
              <a:t>thế và quyền lợi</a:t>
            </a:r>
            <a:endParaRPr lang="zh-CN" altLang="en-US" b="1" kern="0" dirty="0">
              <a:solidFill>
                <a:prstClr val="white"/>
              </a:solidFill>
              <a:latin typeface="Arial" panose="020B0604020202020204" pitchFamily="34" charset="0"/>
              <a:ea typeface="华文细黑" panose="02010600040101010101" pitchFamily="2" charset="-122"/>
              <a:cs typeface="Arial" panose="020B0604020202020204" pitchFamily="34" charset="0"/>
            </a:endParaRPr>
          </a:p>
        </p:txBody>
      </p:sp>
      <p:sp>
        <p:nvSpPr>
          <p:cNvPr id="33" name="TextBox 32"/>
          <p:cNvSpPr txBox="1"/>
          <p:nvPr/>
        </p:nvSpPr>
        <p:spPr>
          <a:xfrm>
            <a:off x="1619672" y="1231220"/>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Phân tích các yêu cầu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5" name="TextBox 34"/>
          <p:cNvSpPr txBox="1"/>
          <p:nvPr/>
        </p:nvSpPr>
        <p:spPr>
          <a:xfrm>
            <a:off x="1571604" y="2643188"/>
            <a:ext cx="3096592" cy="646331"/>
          </a:xfrm>
          <a:prstGeom prst="rect">
            <a:avLst/>
          </a:prstGeom>
          <a:noFill/>
        </p:spPr>
        <p:txBody>
          <a:bodyPr wrap="square" rtlCol="0">
            <a:spAutoFit/>
          </a:bodyPr>
          <a:lstStyle/>
          <a:p>
            <a:pPr lvl="0" fontAlgn="base">
              <a:spcBef>
                <a:spcPct val="0"/>
              </a:spcBef>
              <a:spcAft>
                <a:spcPct val="0"/>
              </a:spcAft>
              <a:defRPr/>
            </a:pPr>
            <a:r>
              <a:rPr lang="en-US" altLang="zh-CN" b="1" kern="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3</a:t>
            </a:r>
            <a:r>
              <a:rPr lang="en-US" altLang="zh-CN" b="1" kern="0" dirty="0" smtClean="0">
                <a:solidFill>
                  <a:prstClr val="black"/>
                </a:solidFill>
                <a:latin typeface="Arial" panose="020B0604020202020204" pitchFamily="34" charset="0"/>
                <a:ea typeface="华文细黑" panose="02010600040101010101" pitchFamily="2" charset="-122"/>
              </a:rPr>
              <a:t>  </a:t>
            </a:r>
            <a:r>
              <a:rPr lang="en-US" altLang="zh-CN" b="1" kern="0" dirty="0">
                <a:latin typeface="Arial" panose="020B0604020202020204" pitchFamily="34" charset="0"/>
                <a:ea typeface="华文细黑" panose="02010600040101010101" pitchFamily="2" charset="-122"/>
              </a:rPr>
              <a:t>Giải pháp và chức năng</a:t>
            </a:r>
            <a:endParaRPr lang="zh-CN" altLang="en-US" b="1" kern="0" dirty="0">
              <a:latin typeface="Arial" panose="020B0604020202020204" pitchFamily="34" charset="0"/>
              <a:ea typeface="华文细黑" panose="02010600040101010101" pitchFamily="2" charset="-122"/>
            </a:endParaRPr>
          </a:p>
          <a:p>
            <a:pPr fontAlgn="base">
              <a:spcBef>
                <a:spcPct val="0"/>
              </a:spcBef>
              <a:spcAft>
                <a:spcPct val="0"/>
              </a:spcAft>
              <a:defRPr/>
            </a:pP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6" name="TextBox 35"/>
          <p:cNvSpPr txBox="1"/>
          <p:nvPr/>
        </p:nvSpPr>
        <p:spPr>
          <a:xfrm>
            <a:off x="1571604" y="342900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a:solidFill>
                  <a:prstClr val="black"/>
                </a:solidFill>
                <a:latin typeface="Arial" panose="020B0604020202020204" pitchFamily="34" charset="0"/>
                <a:ea typeface="华文细黑" panose="02010600040101010101" pitchFamily="2" charset="-122"/>
              </a:rPr>
              <a:t>4</a:t>
            </a:r>
            <a:r>
              <a:rPr lang="en-US" altLang="zh-CN" b="1" kern="0" dirty="0" smtClean="0">
                <a:solidFill>
                  <a:prstClr val="black"/>
                </a:solidFill>
                <a:latin typeface="Arial" panose="020B0604020202020204" pitchFamily="34" charset="0"/>
                <a:ea typeface="华文细黑" panose="02010600040101010101" pitchFamily="2" charset="-122"/>
              </a:rPr>
              <a:t>  Thành tựu</a:t>
            </a:r>
            <a:endParaRPr lang="zh-CN" altLang="en-US" b="1" kern="0" dirty="0">
              <a:solidFill>
                <a:prstClr val="black"/>
              </a:solidFill>
              <a:latin typeface="Arial" panose="020B0604020202020204" pitchFamily="34" charset="0"/>
              <a:ea typeface="华文细黑" panose="02010600040101010101" pitchFamily="2" charset="-122"/>
            </a:endParaRPr>
          </a:p>
        </p:txBody>
      </p:sp>
      <p:sp>
        <p:nvSpPr>
          <p:cNvPr id="37" name="TextBox 36"/>
          <p:cNvSpPr txBox="1"/>
          <p:nvPr/>
        </p:nvSpPr>
        <p:spPr>
          <a:xfrm>
            <a:off x="1571604" y="4143386"/>
            <a:ext cx="3096592" cy="369332"/>
          </a:xfrm>
          <a:prstGeom prst="rect">
            <a:avLst/>
          </a:prstGeom>
          <a:noFill/>
        </p:spPr>
        <p:txBody>
          <a:bodyPr wrap="square" rtlCol="0">
            <a:spAutoFit/>
          </a:bodyPr>
          <a:lstStyle/>
          <a:p>
            <a:pPr fontAlgn="base">
              <a:spcBef>
                <a:spcPct val="0"/>
              </a:spcBef>
              <a:spcAft>
                <a:spcPct val="0"/>
              </a:spcAft>
              <a:defRPr/>
            </a:pPr>
            <a:r>
              <a:rPr lang="en-US" altLang="zh-CN" b="1" kern="0" dirty="0" smtClean="0">
                <a:solidFill>
                  <a:prstClr val="black"/>
                </a:solidFill>
                <a:latin typeface="Arial" panose="020B0604020202020204" pitchFamily="34" charset="0"/>
                <a:ea typeface="华文细黑" panose="02010600040101010101" pitchFamily="2" charset="-122"/>
              </a:rPr>
              <a:t>5  Sản phẩm chính</a:t>
            </a:r>
            <a:endParaRPr lang="zh-CN" altLang="en-US" b="1" kern="0" dirty="0">
              <a:solidFill>
                <a:prstClr val="black"/>
              </a:solidFill>
              <a:latin typeface="Arial" panose="020B0604020202020204" pitchFamily="34" charset="0"/>
              <a:ea typeface="华文细黑" panose="02010600040101010101" pitchFamily="2" charset="-122"/>
            </a:endParaRPr>
          </a:p>
        </p:txBody>
      </p:sp>
    </p:spTree>
    <p:extLst>
      <p:ext uri="{BB962C8B-B14F-4D97-AF65-F5344CB8AC3E}">
        <p14:creationId xmlns:p14="http://schemas.microsoft.com/office/powerpoint/2010/main" xmlns="" val="820588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395536"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altLang="zh-CN" sz="2400" b="1" kern="0" smtClean="0">
                <a:solidFill>
                  <a:srgbClr val="FF0000"/>
                </a:solidFill>
                <a:latin typeface="Arial" panose="020B0604020202020204" pitchFamily="34" charset="0"/>
                <a:ea typeface="微软雅黑" panose="020B0503020204020204" pitchFamily="34" charset="-122"/>
                <a:cs typeface="Arial" panose="020B0604020202020204" pitchFamily="34" charset="0"/>
              </a:rPr>
              <a:t>Ưu thế &amp; Quyền </a:t>
            </a:r>
            <a:r>
              <a:rPr lang="en-US" altLang="zh-CN" sz="2400" b="1" kern="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lợi</a:t>
            </a:r>
            <a:endParaRPr lang="zh-CN" altLang="en-US" sz="2400" b="1" kern="0" dirty="0">
              <a:solidFill>
                <a:srgbClr val="FF0000"/>
              </a:solidFill>
              <a:latin typeface="Arial" panose="020B0604020202020204" pitchFamily="34" charset="0"/>
              <a:ea typeface="华文细黑" panose="02010600040101010101" pitchFamily="2" charset="-122"/>
              <a:cs typeface="Arial" panose="020B0604020202020204" pitchFamily="34" charset="0"/>
            </a:endParaRPr>
          </a:p>
        </p:txBody>
      </p:sp>
      <p:sp>
        <p:nvSpPr>
          <p:cNvPr id="14" name="圆角矩形 13"/>
          <p:cNvSpPr/>
          <p:nvPr/>
        </p:nvSpPr>
        <p:spPr>
          <a:xfrm>
            <a:off x="928662" y="1714494"/>
            <a:ext cx="3214710" cy="85725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联系 12"/>
          <p:cNvSpPr/>
          <p:nvPr/>
        </p:nvSpPr>
        <p:spPr>
          <a:xfrm>
            <a:off x="500034" y="1714494"/>
            <a:ext cx="1000132" cy="857256"/>
          </a:xfrm>
          <a:prstGeom prst="flowChartConnector">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5319998" y="1714494"/>
            <a:ext cx="3466844" cy="85725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联系 17"/>
          <p:cNvSpPr/>
          <p:nvPr/>
        </p:nvSpPr>
        <p:spPr>
          <a:xfrm>
            <a:off x="4857752" y="1714494"/>
            <a:ext cx="1078574" cy="857256"/>
          </a:xfrm>
          <a:prstGeom prst="flowChartConnector">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865628" y="2714626"/>
            <a:ext cx="3277744" cy="85725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联系 20"/>
          <p:cNvSpPr/>
          <p:nvPr/>
        </p:nvSpPr>
        <p:spPr>
          <a:xfrm>
            <a:off x="428597" y="2714626"/>
            <a:ext cx="1019743" cy="857256"/>
          </a:xfrm>
          <a:prstGeom prst="flowChartConnector">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5319998" y="2714626"/>
            <a:ext cx="3466844" cy="85725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联系 23"/>
          <p:cNvSpPr/>
          <p:nvPr/>
        </p:nvSpPr>
        <p:spPr>
          <a:xfrm>
            <a:off x="4857752" y="2714626"/>
            <a:ext cx="1078574" cy="857256"/>
          </a:xfrm>
          <a:prstGeom prst="flowChartConnector">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428728" y="1785932"/>
            <a:ext cx="4214842" cy="738664"/>
          </a:xfrm>
          <a:prstGeom prst="rect">
            <a:avLst/>
          </a:prstGeom>
        </p:spPr>
        <p:txBody>
          <a:bodyPr wrap="square">
            <a:spAutoFit/>
          </a:bodyPr>
          <a:lstStyle/>
          <a:p>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Kết hợp với hệ thống báo cháy</a:t>
            </a:r>
          </a:p>
          <a:p>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khẩn cấp </a:t>
            </a:r>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114</a:t>
            </a:r>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 </a:t>
            </a:r>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tạo nên một</a:t>
            </a:r>
            <a:endParaRPr lang="en-US" altLang="zh-CN" sz="1400" b="1" dirty="0">
              <a:solidFill>
                <a:schemeClr val="tx1">
                  <a:lumMod val="75000"/>
                  <a:lumOff val="25000"/>
                </a:schemeClr>
              </a:solidFill>
              <a:latin typeface="Arial" panose="020B0604020202020204" pitchFamily="34" charset="0"/>
              <a:ea typeface="微软雅黑" panose="020B0503020204020204" pitchFamily="34" charset="-122"/>
            </a:endParaRPr>
          </a:p>
          <a:p>
            <a:r>
              <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rPr>
              <a:t>hệ thống an ninh tốt hơn</a:t>
            </a:r>
          </a:p>
        </p:txBody>
      </p:sp>
      <p:sp>
        <p:nvSpPr>
          <p:cNvPr id="26" name="矩形 25"/>
          <p:cNvSpPr/>
          <p:nvPr/>
        </p:nvSpPr>
        <p:spPr>
          <a:xfrm>
            <a:off x="5857916" y="1785932"/>
            <a:ext cx="3500430" cy="1046440"/>
          </a:xfrm>
          <a:prstGeom prst="rect">
            <a:avLst/>
          </a:prstGeom>
        </p:spPr>
        <p:txBody>
          <a:bodyPr wrap="square">
            <a:spAutoFit/>
          </a:bodyPr>
          <a:lstStyle/>
          <a:p>
            <a:r>
              <a:rPr lang="en-US" altLang="zh-CN" sz="1200" b="1" smtClean="0">
                <a:solidFill>
                  <a:schemeClr val="tx1">
                    <a:lumMod val="75000"/>
                    <a:lumOff val="25000"/>
                  </a:schemeClr>
                </a:solidFill>
                <a:latin typeface="Arial" panose="020B0604020202020204" pitchFamily="34" charset="0"/>
                <a:ea typeface="微软雅黑" panose="020B0503020204020204" pitchFamily="34" charset="-122"/>
              </a:rPr>
              <a:t>Xây dựng </a:t>
            </a:r>
            <a:r>
              <a:rPr lang="en-US" altLang="zh-CN" sz="1200" b="1" dirty="0" smtClean="0">
                <a:solidFill>
                  <a:schemeClr val="tx1">
                    <a:lumMod val="75000"/>
                    <a:lumOff val="25000"/>
                  </a:schemeClr>
                </a:solidFill>
                <a:latin typeface="Arial" panose="020B0604020202020204" pitchFamily="34" charset="0"/>
                <a:ea typeface="微软雅黑" panose="020B0503020204020204" pitchFamily="34" charset="-122"/>
              </a:rPr>
              <a:t>chiến lược quản lý dựa theo</a:t>
            </a:r>
          </a:p>
          <a:p>
            <a:r>
              <a:rPr lang="en-US" altLang="zh-CN" sz="1200" b="1" dirty="0" smtClean="0">
                <a:solidFill>
                  <a:schemeClr val="tx1">
                    <a:lumMod val="75000"/>
                    <a:lumOff val="25000"/>
                  </a:schemeClr>
                </a:solidFill>
                <a:latin typeface="Arial" panose="020B0604020202020204" pitchFamily="34" charset="0"/>
                <a:ea typeface="微软雅黑" panose="020B0503020204020204" pitchFamily="34" charset="-122"/>
              </a:rPr>
              <a:t>các báo cáo phân </a:t>
            </a:r>
            <a:r>
              <a:rPr lang="en-US" altLang="zh-CN" sz="1200" b="1" smtClean="0">
                <a:solidFill>
                  <a:schemeClr val="tx1">
                    <a:lumMod val="75000"/>
                    <a:lumOff val="25000"/>
                  </a:schemeClr>
                </a:solidFill>
                <a:latin typeface="Arial" panose="020B0604020202020204" pitchFamily="34" charset="0"/>
                <a:ea typeface="微软雅黑" panose="020B0503020204020204" pitchFamily="34" charset="-122"/>
              </a:rPr>
              <a:t>tích về hành vi mua</a:t>
            </a:r>
          </a:p>
          <a:p>
            <a:r>
              <a:rPr lang="en-US" altLang="zh-CN" sz="1200" b="1" smtClean="0">
                <a:solidFill>
                  <a:schemeClr val="tx1">
                    <a:lumMod val="75000"/>
                    <a:lumOff val="25000"/>
                  </a:schemeClr>
                </a:solidFill>
                <a:latin typeface="Arial" panose="020B0604020202020204" pitchFamily="34" charset="0"/>
                <a:ea typeface="微软雅黑" panose="020B0503020204020204" pitchFamily="34" charset="-122"/>
              </a:rPr>
              <a:t> sắm, đếm người và bản đồ nhiệt.</a:t>
            </a:r>
          </a:p>
          <a:p>
            <a:r>
              <a:rPr lang="en-US" altLang="zh-CN" sz="1200" b="1" smtClean="0">
                <a:solidFill>
                  <a:schemeClr val="tx1">
                    <a:lumMod val="75000"/>
                    <a:lumOff val="25000"/>
                  </a:schemeClr>
                </a:solidFill>
                <a:latin typeface="Arial" panose="020B0604020202020204" pitchFamily="34" charset="0"/>
                <a:ea typeface="微软雅黑" panose="020B0503020204020204" pitchFamily="34" charset="-122"/>
              </a:rPr>
              <a:t> </a:t>
            </a:r>
          </a:p>
          <a:p>
            <a:endPar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7" name="矩形 26"/>
          <p:cNvSpPr/>
          <p:nvPr/>
        </p:nvSpPr>
        <p:spPr>
          <a:xfrm>
            <a:off x="1428728" y="2857502"/>
            <a:ext cx="4572000" cy="523220"/>
          </a:xfrm>
          <a:prstGeom prst="rect">
            <a:avLst/>
          </a:prstGeom>
        </p:spPr>
        <p:txBody>
          <a:bodyPr wrap="square">
            <a:spAutoFit/>
          </a:bodyPr>
          <a:lstStyle/>
          <a:p>
            <a:r>
              <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rPr>
              <a:t>Tạo cho </a:t>
            </a:r>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khách hàng sự thoải</a:t>
            </a:r>
          </a:p>
          <a:p>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mái , yên tâm khi mua sắm</a:t>
            </a:r>
            <a:endPar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8" name="矩形 27"/>
          <p:cNvSpPr/>
          <p:nvPr/>
        </p:nvSpPr>
        <p:spPr>
          <a:xfrm>
            <a:off x="5929322" y="2857502"/>
            <a:ext cx="4572000" cy="738664"/>
          </a:xfrm>
          <a:prstGeom prst="rect">
            <a:avLst/>
          </a:prstGeom>
        </p:spPr>
        <p:txBody>
          <a:bodyPr>
            <a:spAutoFit/>
          </a:bodyPr>
          <a:lstStyle/>
          <a:p>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Mang lại lợi nhuận cao &amp; </a:t>
            </a:r>
            <a:r>
              <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rPr>
              <a:t>giá </a:t>
            </a:r>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trị </a:t>
            </a:r>
          </a:p>
          <a:p>
            <a:r>
              <a:rPr lang="en-US" altLang="zh-CN" sz="1400" b="1" smtClean="0">
                <a:solidFill>
                  <a:schemeClr val="tx1">
                    <a:lumMod val="75000"/>
                    <a:lumOff val="25000"/>
                  </a:schemeClr>
                </a:solidFill>
                <a:latin typeface="Arial" panose="020B0604020202020204" pitchFamily="34" charset="0"/>
                <a:ea typeface="微软雅黑" panose="020B0503020204020204" pitchFamily="34" charset="-122"/>
              </a:rPr>
              <a:t>kinh doanh cho người quản lý </a:t>
            </a:r>
            <a:endParaRPr lang="zh-CN" altLang="en-US" sz="1400" b="1" smtClean="0">
              <a:solidFill>
                <a:schemeClr val="tx1">
                  <a:lumMod val="75000"/>
                  <a:lumOff val="25000"/>
                </a:schemeClr>
              </a:solidFill>
              <a:latin typeface="Arial" panose="020B0604020202020204" pitchFamily="34" charset="0"/>
              <a:ea typeface="微软雅黑" panose="020B0503020204020204" pitchFamily="34" charset="-122"/>
            </a:endParaRPr>
          </a:p>
          <a:p>
            <a:endParaRPr lang="en-US" altLang="zh-CN" sz="1400" b="1" dirty="0" smtClean="0">
              <a:solidFill>
                <a:schemeClr val="tx1">
                  <a:lumMod val="75000"/>
                  <a:lumOff val="25000"/>
                </a:schemeClr>
              </a:solidFill>
              <a:latin typeface="Arial" panose="020B0604020202020204" pitchFamily="34" charset="0"/>
              <a:ea typeface="微软雅黑" panose="020B0503020204020204" pitchFamily="34" charset="-122"/>
            </a:endParaRPr>
          </a:p>
        </p:txBody>
      </p:sp>
      <p:pic>
        <p:nvPicPr>
          <p:cNvPr id="29" name="图片 28"/>
          <p:cNvPicPr>
            <a:picLocks noChangeAspect="1"/>
          </p:cNvPicPr>
          <p:nvPr/>
        </p:nvPicPr>
        <p:blipFill>
          <a:blip r:embed="rId6"/>
          <a:stretch>
            <a:fillRect/>
          </a:stretch>
        </p:blipFill>
        <p:spPr>
          <a:xfrm>
            <a:off x="733523" y="3762063"/>
            <a:ext cx="1919412" cy="1131443"/>
          </a:xfrm>
          <a:prstGeom prst="rect">
            <a:avLst/>
          </a:prstGeom>
        </p:spPr>
      </p:pic>
      <p:pic>
        <p:nvPicPr>
          <p:cNvPr id="30" name="图片 29"/>
          <p:cNvPicPr>
            <a:picLocks noChangeAspect="1"/>
          </p:cNvPicPr>
          <p:nvPr/>
        </p:nvPicPr>
        <p:blipFill>
          <a:blip r:embed="rId7"/>
          <a:stretch>
            <a:fillRect/>
          </a:stretch>
        </p:blipFill>
        <p:spPr>
          <a:xfrm>
            <a:off x="6724554" y="3752676"/>
            <a:ext cx="1919412" cy="1123548"/>
          </a:xfrm>
          <a:prstGeom prst="rect">
            <a:avLst/>
          </a:prstGeom>
        </p:spPr>
      </p:pic>
      <p:pic>
        <p:nvPicPr>
          <p:cNvPr id="31" name="图片 30"/>
          <p:cNvPicPr>
            <a:picLocks noChangeAspect="1"/>
          </p:cNvPicPr>
          <p:nvPr/>
        </p:nvPicPr>
        <p:blipFill>
          <a:blip r:embed="rId8"/>
          <a:stretch>
            <a:fillRect/>
          </a:stretch>
        </p:blipFill>
        <p:spPr>
          <a:xfrm>
            <a:off x="4690342" y="3721250"/>
            <a:ext cx="2007585" cy="1207954"/>
          </a:xfrm>
          <a:prstGeom prst="rect">
            <a:avLst/>
          </a:prstGeom>
        </p:spPr>
      </p:pic>
      <p:pic>
        <p:nvPicPr>
          <p:cNvPr id="32" name="图片 31"/>
          <p:cNvPicPr>
            <a:picLocks noChangeAspect="1"/>
          </p:cNvPicPr>
          <p:nvPr/>
        </p:nvPicPr>
        <p:blipFill>
          <a:blip r:embed="rId9"/>
          <a:stretch>
            <a:fillRect/>
          </a:stretch>
        </p:blipFill>
        <p:spPr>
          <a:xfrm>
            <a:off x="2732455" y="3756948"/>
            <a:ext cx="1931260" cy="1136558"/>
          </a:xfrm>
          <a:prstGeom prst="rect">
            <a:avLst/>
          </a:prstGeom>
        </p:spPr>
      </p:pic>
      <p:pic>
        <p:nvPicPr>
          <p:cNvPr id="35" name="图片 34"/>
          <p:cNvPicPr>
            <a:picLocks noChangeAspect="1"/>
          </p:cNvPicPr>
          <p:nvPr/>
        </p:nvPicPr>
        <p:blipFill>
          <a:blip r:embed="rId10"/>
          <a:stretch>
            <a:fillRect/>
          </a:stretch>
        </p:blipFill>
        <p:spPr>
          <a:xfrm>
            <a:off x="3214678" y="785800"/>
            <a:ext cx="876012" cy="769983"/>
          </a:xfrm>
          <a:prstGeom prst="rect">
            <a:avLst/>
          </a:prstGeom>
        </p:spPr>
      </p:pic>
      <p:grpSp>
        <p:nvGrpSpPr>
          <p:cNvPr id="41" name="组合 40"/>
          <p:cNvGrpSpPr/>
          <p:nvPr/>
        </p:nvGrpSpPr>
        <p:grpSpPr>
          <a:xfrm>
            <a:off x="918144" y="642924"/>
            <a:ext cx="6940004" cy="928694"/>
            <a:chOff x="846706" y="642924"/>
            <a:chExt cx="6940004" cy="928694"/>
          </a:xfrm>
        </p:grpSpPr>
        <p:pic>
          <p:nvPicPr>
            <p:cNvPr id="33" name="图片 32"/>
            <p:cNvPicPr>
              <a:picLocks noChangeAspect="1"/>
            </p:cNvPicPr>
            <p:nvPr/>
          </p:nvPicPr>
          <p:blipFill>
            <a:blip r:embed="rId11"/>
            <a:stretch>
              <a:fillRect/>
            </a:stretch>
          </p:blipFill>
          <p:spPr>
            <a:xfrm>
              <a:off x="846706" y="642924"/>
              <a:ext cx="1860354" cy="928694"/>
            </a:xfrm>
            <a:prstGeom prst="rect">
              <a:avLst/>
            </a:prstGeom>
          </p:spPr>
        </p:pic>
        <p:pic>
          <p:nvPicPr>
            <p:cNvPr id="36" name="图片 35"/>
            <p:cNvPicPr>
              <a:picLocks noChangeAspect="1"/>
            </p:cNvPicPr>
            <p:nvPr/>
          </p:nvPicPr>
          <p:blipFill>
            <a:blip r:embed="rId12"/>
            <a:stretch>
              <a:fillRect/>
            </a:stretch>
          </p:blipFill>
          <p:spPr>
            <a:xfrm>
              <a:off x="4000496" y="857238"/>
              <a:ext cx="774359" cy="621593"/>
            </a:xfrm>
            <a:prstGeom prst="rect">
              <a:avLst/>
            </a:prstGeom>
          </p:spPr>
        </p:pic>
        <p:pic>
          <p:nvPicPr>
            <p:cNvPr id="38" name="图片 37"/>
            <p:cNvPicPr>
              <a:picLocks noChangeAspect="1"/>
            </p:cNvPicPr>
            <p:nvPr/>
          </p:nvPicPr>
          <p:blipFill>
            <a:blip r:embed="rId13"/>
            <a:stretch>
              <a:fillRect/>
            </a:stretch>
          </p:blipFill>
          <p:spPr>
            <a:xfrm>
              <a:off x="6057046" y="642924"/>
              <a:ext cx="1729664" cy="923821"/>
            </a:xfrm>
            <a:prstGeom prst="rect">
              <a:avLst/>
            </a:prstGeom>
          </p:spPr>
        </p:pic>
        <p:pic>
          <p:nvPicPr>
            <p:cNvPr id="53252" name="Picture 4" descr="http://img5.imgtn.bdimg.com/it/u=3935451249,3314158278&amp;fm=21&amp;gp=0.jpg"/>
            <p:cNvPicPr>
              <a:picLocks noChangeAspect="1" noChangeArrowheads="1"/>
            </p:cNvPicPr>
            <p:nvPr/>
          </p:nvPicPr>
          <p:blipFill>
            <a:blip r:embed="rId14"/>
            <a:srcRect/>
            <a:stretch>
              <a:fillRect/>
            </a:stretch>
          </p:blipFill>
          <p:spPr bwMode="auto">
            <a:xfrm>
              <a:off x="2500298" y="785800"/>
              <a:ext cx="610795" cy="642942"/>
            </a:xfrm>
            <a:prstGeom prst="rect">
              <a:avLst/>
            </a:prstGeom>
            <a:noFill/>
          </p:spPr>
        </p:pic>
        <p:pic>
          <p:nvPicPr>
            <p:cNvPr id="40" name="图片 39"/>
            <p:cNvPicPr>
              <a:picLocks noChangeAspect="1"/>
            </p:cNvPicPr>
            <p:nvPr/>
          </p:nvPicPr>
          <p:blipFill>
            <a:blip r:embed="rId15" cstate="print">
              <a:duotone>
                <a:schemeClr val="accent1">
                  <a:shade val="45000"/>
                  <a:satMod val="135000"/>
                </a:schemeClr>
                <a:prstClr val="white"/>
              </a:duotone>
              <a:extLst>
                <a:ext uri="{BEBA8EAE-BF5A-486C-A8C5-ECC9F3942E4B}">
                  <a14:imgProps xmlns:a14="http://schemas.microsoft.com/office/drawing/2010/main" xmlns="">
                    <a14:imgLayer r:embed="rId16">
                      <a14:imgEffect>
                        <a14:artisticGlowEdges/>
                      </a14:imgEffect>
                    </a14:imgLayer>
                  </a14:imgProps>
                </a:ext>
                <a:ext uri="{28A0092B-C50C-407E-A947-70E740481C1C}">
                  <a14:useLocalDpi xmlns:a14="http://schemas.microsoft.com/office/drawing/2010/main" xmlns="" val="0"/>
                </a:ext>
              </a:extLst>
            </a:blip>
            <a:stretch>
              <a:fillRect/>
            </a:stretch>
          </p:blipFill>
          <p:spPr>
            <a:xfrm>
              <a:off x="4929190" y="785801"/>
              <a:ext cx="791771" cy="714380"/>
            </a:xfrm>
            <a:prstGeom prst="rect">
              <a:avLst/>
            </a:prstGeom>
          </p:spPr>
        </p:pic>
      </p:grpSp>
      <p:sp>
        <p:nvSpPr>
          <p:cNvPr id="34" name="圆角矩形 33"/>
          <p:cNvSpPr/>
          <p:nvPr/>
        </p:nvSpPr>
        <p:spPr>
          <a:xfrm>
            <a:off x="285720" y="1643056"/>
            <a:ext cx="8643998" cy="2000264"/>
          </a:xfrm>
          <a:prstGeom prst="roundRect">
            <a:avLst>
              <a:gd name="adj" fmla="val 10236"/>
            </a:avLst>
          </a:prstGeom>
          <a:noFill/>
          <a:ln w="127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endParaRPr lang="zh-CN" altLang="en-US" sz="1400">
              <a:solidFill>
                <a:srgbClr val="C00000"/>
              </a:solidFill>
              <a:latin typeface="Arial" panose="020B0604020202020204" pitchFamily="34" charset="0"/>
              <a:ea typeface="微软雅黑"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标题 1"/>
          <p:cNvSpPr txBox="1">
            <a:spLocks/>
          </p:cNvSpPr>
          <p:nvPr/>
        </p:nvSpPr>
        <p:spPr>
          <a:xfrm>
            <a:off x="395536"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kumimoji="1" lang="en-US" altLang="zh-CN" sz="2400" b="1" dirty="0" smtClean="0">
                <a:solidFill>
                  <a:srgbClr val="FF0000"/>
                </a:solidFill>
                <a:latin typeface="Times New Roman" pitchFamily="18" charset="0"/>
                <a:ea typeface="微软雅黑" panose="020B0503020204020204" pitchFamily="34" charset="-122"/>
                <a:cs typeface="Times New Roman" pitchFamily="18" charset="0"/>
              </a:rPr>
              <a:t>Tất cả trong một</a:t>
            </a:r>
            <a:endParaRPr kumimoji="1" lang="zh-CN" altLang="en-US" sz="2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117" name="Oval 4"/>
          <p:cNvSpPr>
            <a:spLocks noChangeArrowheads="1"/>
          </p:cNvSpPr>
          <p:nvPr/>
        </p:nvSpPr>
        <p:spPr bwMode="auto">
          <a:xfrm>
            <a:off x="3372218" y="3893716"/>
            <a:ext cx="1981200" cy="812800"/>
          </a:xfrm>
          <a:prstGeom prst="ellipse">
            <a:avLst/>
          </a:prstGeom>
          <a:gradFill rotWithShape="1">
            <a:gsLst>
              <a:gs pos="0">
                <a:srgbClr val="000000">
                  <a:alpha val="50000"/>
                </a:srgbClr>
              </a:gs>
              <a:gs pos="100000">
                <a:srgbClr val="000000">
                  <a:gamma/>
                  <a:shade val="46275"/>
                  <a:invGamma/>
                  <a:alpha val="0"/>
                </a:srgbClr>
              </a:gs>
            </a:gsLst>
            <a:path path="shape">
              <a:fillToRect l="50000" t="50000" r="50000" b="50000"/>
            </a:path>
          </a:gradFill>
          <a:ln w="31750" cap="rnd" algn="ctr">
            <a:noFill/>
            <a:prstDash val="sysDot"/>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18" name="Group 10"/>
          <p:cNvGrpSpPr>
            <a:grpSpLocks/>
          </p:cNvGrpSpPr>
          <p:nvPr/>
        </p:nvGrpSpPr>
        <p:grpSpPr bwMode="auto">
          <a:xfrm>
            <a:off x="3048815" y="1199729"/>
            <a:ext cx="2368550" cy="3257550"/>
            <a:chOff x="2953" y="1386"/>
            <a:chExt cx="1492" cy="2052"/>
          </a:xfrm>
        </p:grpSpPr>
        <p:sp>
          <p:nvSpPr>
            <p:cNvPr id="119" name="Freeform 11"/>
            <p:cNvSpPr>
              <a:spLocks/>
            </p:cNvSpPr>
            <p:nvPr/>
          </p:nvSpPr>
          <p:spPr bwMode="auto">
            <a:xfrm>
              <a:off x="2953" y="1386"/>
              <a:ext cx="1492" cy="2052"/>
            </a:xfrm>
            <a:custGeom>
              <a:avLst/>
              <a:gdLst>
                <a:gd name="T0" fmla="*/ 1492 w 1492"/>
                <a:gd name="T1" fmla="*/ 373 h 2052"/>
                <a:gd name="T2" fmla="*/ 1488 w 1492"/>
                <a:gd name="T3" fmla="*/ 336 h 2052"/>
                <a:gd name="T4" fmla="*/ 1476 w 1492"/>
                <a:gd name="T5" fmla="*/ 298 h 2052"/>
                <a:gd name="T6" fmla="*/ 1458 w 1492"/>
                <a:gd name="T7" fmla="*/ 262 h 2052"/>
                <a:gd name="T8" fmla="*/ 1434 w 1492"/>
                <a:gd name="T9" fmla="*/ 228 h 2052"/>
                <a:gd name="T10" fmla="*/ 1401 w 1492"/>
                <a:gd name="T11" fmla="*/ 196 h 2052"/>
                <a:gd name="T12" fmla="*/ 1365 w 1492"/>
                <a:gd name="T13" fmla="*/ 165 h 2052"/>
                <a:gd name="T14" fmla="*/ 1321 w 1492"/>
                <a:gd name="T15" fmla="*/ 136 h 2052"/>
                <a:gd name="T16" fmla="*/ 1273 w 1492"/>
                <a:gd name="T17" fmla="*/ 109 h 2052"/>
                <a:gd name="T18" fmla="*/ 1220 w 1492"/>
                <a:gd name="T19" fmla="*/ 86 h 2052"/>
                <a:gd name="T20" fmla="*/ 1163 w 1492"/>
                <a:gd name="T21" fmla="*/ 63 h 2052"/>
                <a:gd name="T22" fmla="*/ 1102 w 1492"/>
                <a:gd name="T23" fmla="*/ 45 h 2052"/>
                <a:gd name="T24" fmla="*/ 1036 w 1492"/>
                <a:gd name="T25" fmla="*/ 30 h 2052"/>
                <a:gd name="T26" fmla="*/ 967 w 1492"/>
                <a:gd name="T27" fmla="*/ 17 h 2052"/>
                <a:gd name="T28" fmla="*/ 896 w 1492"/>
                <a:gd name="T29" fmla="*/ 8 h 2052"/>
                <a:gd name="T30" fmla="*/ 822 w 1492"/>
                <a:gd name="T31" fmla="*/ 1 h 2052"/>
                <a:gd name="T32" fmla="*/ 746 w 1492"/>
                <a:gd name="T33" fmla="*/ 0 h 2052"/>
                <a:gd name="T34" fmla="*/ 707 w 1492"/>
                <a:gd name="T35" fmla="*/ 0 h 2052"/>
                <a:gd name="T36" fmla="*/ 632 w 1492"/>
                <a:gd name="T37" fmla="*/ 4 h 2052"/>
                <a:gd name="T38" fmla="*/ 560 w 1492"/>
                <a:gd name="T39" fmla="*/ 12 h 2052"/>
                <a:gd name="T40" fmla="*/ 490 w 1492"/>
                <a:gd name="T41" fmla="*/ 22 h 2052"/>
                <a:gd name="T42" fmla="*/ 422 w 1492"/>
                <a:gd name="T43" fmla="*/ 36 h 2052"/>
                <a:gd name="T44" fmla="*/ 359 w 1492"/>
                <a:gd name="T45" fmla="*/ 54 h 2052"/>
                <a:gd name="T46" fmla="*/ 299 w 1492"/>
                <a:gd name="T47" fmla="*/ 74 h 2052"/>
                <a:gd name="T48" fmla="*/ 245 w 1492"/>
                <a:gd name="T49" fmla="*/ 97 h 2052"/>
                <a:gd name="T50" fmla="*/ 194 w 1492"/>
                <a:gd name="T51" fmla="*/ 122 h 2052"/>
                <a:gd name="T52" fmla="*/ 148 w 1492"/>
                <a:gd name="T53" fmla="*/ 150 h 2052"/>
                <a:gd name="T54" fmla="*/ 107 w 1492"/>
                <a:gd name="T55" fmla="*/ 180 h 2052"/>
                <a:gd name="T56" fmla="*/ 74 w 1492"/>
                <a:gd name="T57" fmla="*/ 211 h 2052"/>
                <a:gd name="T58" fmla="*/ 45 w 1492"/>
                <a:gd name="T59" fmla="*/ 245 h 2052"/>
                <a:gd name="T60" fmla="*/ 23 w 1492"/>
                <a:gd name="T61" fmla="*/ 280 h 2052"/>
                <a:gd name="T62" fmla="*/ 9 w 1492"/>
                <a:gd name="T63" fmla="*/ 316 h 2052"/>
                <a:gd name="T64" fmla="*/ 1 w 1492"/>
                <a:gd name="T65" fmla="*/ 354 h 2052"/>
                <a:gd name="T66" fmla="*/ 0 w 1492"/>
                <a:gd name="T67" fmla="*/ 373 h 2052"/>
                <a:gd name="T68" fmla="*/ 6 w 1492"/>
                <a:gd name="T69" fmla="*/ 420 h 2052"/>
                <a:gd name="T70" fmla="*/ 376 w 1492"/>
                <a:gd name="T71" fmla="*/ 1889 h 2052"/>
                <a:gd name="T72" fmla="*/ 376 w 1492"/>
                <a:gd name="T73" fmla="*/ 1889 h 2052"/>
                <a:gd name="T74" fmla="*/ 391 w 1492"/>
                <a:gd name="T75" fmla="*/ 1922 h 2052"/>
                <a:gd name="T76" fmla="*/ 417 w 1492"/>
                <a:gd name="T77" fmla="*/ 1954 h 2052"/>
                <a:gd name="T78" fmla="*/ 453 w 1492"/>
                <a:gd name="T79" fmla="*/ 1981 h 2052"/>
                <a:gd name="T80" fmla="*/ 499 w 1492"/>
                <a:gd name="T81" fmla="*/ 2005 h 2052"/>
                <a:gd name="T82" fmla="*/ 552 w 1492"/>
                <a:gd name="T83" fmla="*/ 2025 h 2052"/>
                <a:gd name="T84" fmla="*/ 611 w 1492"/>
                <a:gd name="T85" fmla="*/ 2039 h 2052"/>
                <a:gd name="T86" fmla="*/ 676 w 1492"/>
                <a:gd name="T87" fmla="*/ 2048 h 2052"/>
                <a:gd name="T88" fmla="*/ 746 w 1492"/>
                <a:gd name="T89" fmla="*/ 2052 h 2052"/>
                <a:gd name="T90" fmla="*/ 781 w 1492"/>
                <a:gd name="T91" fmla="*/ 2051 h 2052"/>
                <a:gd name="T92" fmla="*/ 848 w 1492"/>
                <a:gd name="T93" fmla="*/ 2044 h 2052"/>
                <a:gd name="T94" fmla="*/ 912 w 1492"/>
                <a:gd name="T95" fmla="*/ 2033 h 2052"/>
                <a:gd name="T96" fmla="*/ 967 w 1492"/>
                <a:gd name="T97" fmla="*/ 2016 h 2052"/>
                <a:gd name="T98" fmla="*/ 1018 w 1492"/>
                <a:gd name="T99" fmla="*/ 1994 h 2052"/>
                <a:gd name="T100" fmla="*/ 1058 w 1492"/>
                <a:gd name="T101" fmla="*/ 1968 h 2052"/>
                <a:gd name="T102" fmla="*/ 1089 w 1492"/>
                <a:gd name="T103" fmla="*/ 1938 h 2052"/>
                <a:gd name="T104" fmla="*/ 1110 w 1492"/>
                <a:gd name="T105" fmla="*/ 1906 h 2052"/>
                <a:gd name="T106" fmla="*/ 1116 w 1492"/>
                <a:gd name="T107" fmla="*/ 1889 h 2052"/>
                <a:gd name="T108" fmla="*/ 1486 w 1492"/>
                <a:gd name="T109" fmla="*/ 420 h 2052"/>
                <a:gd name="T110" fmla="*/ 1491 w 1492"/>
                <a:gd name="T111" fmla="*/ 396 h 2052"/>
                <a:gd name="T112" fmla="*/ 1492 w 1492"/>
                <a:gd name="T113" fmla="*/ 373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5B5B5B"/>
                </a:gs>
                <a:gs pos="50000">
                  <a:srgbClr val="B2B2B2"/>
                </a:gs>
                <a:gs pos="100000">
                  <a:srgbClr val="5B5B5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20" name="Freeform 12"/>
            <p:cNvSpPr>
              <a:spLocks noEditPoints="1"/>
            </p:cNvSpPr>
            <p:nvPr/>
          </p:nvSpPr>
          <p:spPr bwMode="auto">
            <a:xfrm>
              <a:off x="2953" y="1386"/>
              <a:ext cx="1492" cy="746"/>
            </a:xfrm>
            <a:custGeom>
              <a:avLst/>
              <a:gdLst>
                <a:gd name="T0" fmla="*/ 632 w 1492"/>
                <a:gd name="T1" fmla="*/ 4 h 746"/>
                <a:gd name="T2" fmla="*/ 456 w 1492"/>
                <a:gd name="T3" fmla="*/ 30 h 746"/>
                <a:gd name="T4" fmla="*/ 299 w 1492"/>
                <a:gd name="T5" fmla="*/ 74 h 746"/>
                <a:gd name="T6" fmla="*/ 171 w 1492"/>
                <a:gd name="T7" fmla="*/ 136 h 746"/>
                <a:gd name="T8" fmla="*/ 74 w 1492"/>
                <a:gd name="T9" fmla="*/ 211 h 746"/>
                <a:gd name="T10" fmla="*/ 16 w 1492"/>
                <a:gd name="T11" fmla="*/ 298 h 746"/>
                <a:gd name="T12" fmla="*/ 0 w 1492"/>
                <a:gd name="T13" fmla="*/ 373 h 746"/>
                <a:gd name="T14" fmla="*/ 23 w 1492"/>
                <a:gd name="T15" fmla="*/ 466 h 746"/>
                <a:gd name="T16" fmla="*/ 91 w 1492"/>
                <a:gd name="T17" fmla="*/ 551 h 746"/>
                <a:gd name="T18" fmla="*/ 194 w 1492"/>
                <a:gd name="T19" fmla="*/ 624 h 746"/>
                <a:gd name="T20" fmla="*/ 329 w 1492"/>
                <a:gd name="T21" fmla="*/ 683 h 746"/>
                <a:gd name="T22" fmla="*/ 490 w 1492"/>
                <a:gd name="T23" fmla="*/ 724 h 746"/>
                <a:gd name="T24" fmla="*/ 670 w 1492"/>
                <a:gd name="T25" fmla="*/ 745 h 746"/>
                <a:gd name="T26" fmla="*/ 822 w 1492"/>
                <a:gd name="T27" fmla="*/ 745 h 746"/>
                <a:gd name="T28" fmla="*/ 1002 w 1492"/>
                <a:gd name="T29" fmla="*/ 724 h 746"/>
                <a:gd name="T30" fmla="*/ 1163 w 1492"/>
                <a:gd name="T31" fmla="*/ 683 h 746"/>
                <a:gd name="T32" fmla="*/ 1298 w 1492"/>
                <a:gd name="T33" fmla="*/ 624 h 746"/>
                <a:gd name="T34" fmla="*/ 1401 w 1492"/>
                <a:gd name="T35" fmla="*/ 551 h 746"/>
                <a:gd name="T36" fmla="*/ 1469 w 1492"/>
                <a:gd name="T37" fmla="*/ 466 h 746"/>
                <a:gd name="T38" fmla="*/ 1492 w 1492"/>
                <a:gd name="T39" fmla="*/ 373 h 746"/>
                <a:gd name="T40" fmla="*/ 1476 w 1492"/>
                <a:gd name="T41" fmla="*/ 298 h 746"/>
                <a:gd name="T42" fmla="*/ 1418 w 1492"/>
                <a:gd name="T43" fmla="*/ 211 h 746"/>
                <a:gd name="T44" fmla="*/ 1321 w 1492"/>
                <a:gd name="T45" fmla="*/ 136 h 746"/>
                <a:gd name="T46" fmla="*/ 1193 w 1492"/>
                <a:gd name="T47" fmla="*/ 74 h 746"/>
                <a:gd name="T48" fmla="*/ 1036 w 1492"/>
                <a:gd name="T49" fmla="*/ 30 h 746"/>
                <a:gd name="T50" fmla="*/ 860 w 1492"/>
                <a:gd name="T51" fmla="*/ 4 h 746"/>
                <a:gd name="T52" fmla="*/ 746 w 1492"/>
                <a:gd name="T53" fmla="*/ 723 h 746"/>
                <a:gd name="T54" fmla="*/ 605 w 1492"/>
                <a:gd name="T55" fmla="*/ 716 h 746"/>
                <a:gd name="T56" fmla="*/ 443 w 1492"/>
                <a:gd name="T57" fmla="*/ 689 h 746"/>
                <a:gd name="T58" fmla="*/ 302 w 1492"/>
                <a:gd name="T59" fmla="*/ 644 h 746"/>
                <a:gd name="T60" fmla="*/ 185 w 1492"/>
                <a:gd name="T61" fmla="*/ 583 h 746"/>
                <a:gd name="T62" fmla="*/ 101 w 1492"/>
                <a:gd name="T63" fmla="*/ 509 h 746"/>
                <a:gd name="T64" fmla="*/ 54 w 1492"/>
                <a:gd name="T65" fmla="*/ 426 h 746"/>
                <a:gd name="T66" fmla="*/ 48 w 1492"/>
                <a:gd name="T67" fmla="*/ 355 h 746"/>
                <a:gd name="T68" fmla="*/ 78 w 1492"/>
                <a:gd name="T69" fmla="*/ 269 h 746"/>
                <a:gd name="T70" fmla="*/ 148 w 1492"/>
                <a:gd name="T71" fmla="*/ 192 h 746"/>
                <a:gd name="T72" fmla="*/ 251 w 1492"/>
                <a:gd name="T73" fmla="*/ 126 h 746"/>
                <a:gd name="T74" fmla="*/ 383 w 1492"/>
                <a:gd name="T75" fmla="*/ 74 h 746"/>
                <a:gd name="T76" fmla="*/ 537 w 1492"/>
                <a:gd name="T77" fmla="*/ 39 h 746"/>
                <a:gd name="T78" fmla="*/ 710 w 1492"/>
                <a:gd name="T79" fmla="*/ 23 h 746"/>
                <a:gd name="T80" fmla="*/ 852 w 1492"/>
                <a:gd name="T81" fmla="*/ 27 h 746"/>
                <a:gd name="T82" fmla="*/ 1018 w 1492"/>
                <a:gd name="T83" fmla="*/ 51 h 746"/>
                <a:gd name="T84" fmla="*/ 1164 w 1492"/>
                <a:gd name="T85" fmla="*/ 92 h 746"/>
                <a:gd name="T86" fmla="*/ 1286 w 1492"/>
                <a:gd name="T87" fmla="*/ 150 h 746"/>
                <a:gd name="T88" fmla="*/ 1377 w 1492"/>
                <a:gd name="T89" fmla="*/ 222 h 746"/>
                <a:gd name="T90" fmla="*/ 1431 w 1492"/>
                <a:gd name="T91" fmla="*/ 302 h 746"/>
                <a:gd name="T92" fmla="*/ 1445 w 1492"/>
                <a:gd name="T93" fmla="*/ 373 h 746"/>
                <a:gd name="T94" fmla="*/ 1423 w 1492"/>
                <a:gd name="T95" fmla="*/ 461 h 746"/>
                <a:gd name="T96" fmla="*/ 1361 w 1492"/>
                <a:gd name="T97" fmla="*/ 540 h 746"/>
                <a:gd name="T98" fmla="*/ 1264 w 1492"/>
                <a:gd name="T99" fmla="*/ 609 h 746"/>
                <a:gd name="T100" fmla="*/ 1137 w 1492"/>
                <a:gd name="T101" fmla="*/ 663 h 746"/>
                <a:gd name="T102" fmla="*/ 987 w 1492"/>
                <a:gd name="T103" fmla="*/ 702 h 746"/>
                <a:gd name="T104" fmla="*/ 817 w 1492"/>
                <a:gd name="T105" fmla="*/ 722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21" name="Freeform 13"/>
            <p:cNvSpPr>
              <a:spLocks/>
            </p:cNvSpPr>
            <p:nvPr/>
          </p:nvSpPr>
          <p:spPr bwMode="auto">
            <a:xfrm>
              <a:off x="3000" y="1409"/>
              <a:ext cx="1398" cy="700"/>
            </a:xfrm>
            <a:custGeom>
              <a:avLst/>
              <a:gdLst>
                <a:gd name="T0" fmla="*/ 1397 w 1398"/>
                <a:gd name="T1" fmla="*/ 368 h 700"/>
                <a:gd name="T2" fmla="*/ 1384 w 1398"/>
                <a:gd name="T3" fmla="*/ 421 h 700"/>
                <a:gd name="T4" fmla="*/ 1356 w 1398"/>
                <a:gd name="T5" fmla="*/ 471 h 700"/>
                <a:gd name="T6" fmla="*/ 1314 w 1398"/>
                <a:gd name="T7" fmla="*/ 517 h 700"/>
                <a:gd name="T8" fmla="*/ 1260 w 1398"/>
                <a:gd name="T9" fmla="*/ 560 h 700"/>
                <a:gd name="T10" fmla="*/ 1194 w 1398"/>
                <a:gd name="T11" fmla="*/ 598 h 700"/>
                <a:gd name="T12" fmla="*/ 1117 w 1398"/>
                <a:gd name="T13" fmla="*/ 631 h 700"/>
                <a:gd name="T14" fmla="*/ 1032 w 1398"/>
                <a:gd name="T15" fmla="*/ 658 h 700"/>
                <a:gd name="T16" fmla="*/ 940 w 1398"/>
                <a:gd name="T17" fmla="*/ 679 h 700"/>
                <a:gd name="T18" fmla="*/ 840 w 1398"/>
                <a:gd name="T19" fmla="*/ 693 h 700"/>
                <a:gd name="T20" fmla="*/ 735 w 1398"/>
                <a:gd name="T21" fmla="*/ 700 h 700"/>
                <a:gd name="T22" fmla="*/ 663 w 1398"/>
                <a:gd name="T23" fmla="*/ 700 h 700"/>
                <a:gd name="T24" fmla="*/ 558 w 1398"/>
                <a:gd name="T25" fmla="*/ 693 h 700"/>
                <a:gd name="T26" fmla="*/ 458 w 1398"/>
                <a:gd name="T27" fmla="*/ 679 h 700"/>
                <a:gd name="T28" fmla="*/ 366 w 1398"/>
                <a:gd name="T29" fmla="*/ 658 h 700"/>
                <a:gd name="T30" fmla="*/ 281 w 1398"/>
                <a:gd name="T31" fmla="*/ 631 h 700"/>
                <a:gd name="T32" fmla="*/ 204 w 1398"/>
                <a:gd name="T33" fmla="*/ 598 h 700"/>
                <a:gd name="T34" fmla="*/ 138 w 1398"/>
                <a:gd name="T35" fmla="*/ 560 h 700"/>
                <a:gd name="T36" fmla="*/ 84 w 1398"/>
                <a:gd name="T37" fmla="*/ 517 h 700"/>
                <a:gd name="T38" fmla="*/ 42 w 1398"/>
                <a:gd name="T39" fmla="*/ 471 h 700"/>
                <a:gd name="T40" fmla="*/ 14 w 1398"/>
                <a:gd name="T41" fmla="*/ 421 h 700"/>
                <a:gd name="T42" fmla="*/ 1 w 1398"/>
                <a:gd name="T43" fmla="*/ 368 h 700"/>
                <a:gd name="T44" fmla="*/ 1 w 1398"/>
                <a:gd name="T45" fmla="*/ 332 h 700"/>
                <a:gd name="T46" fmla="*/ 14 w 1398"/>
                <a:gd name="T47" fmla="*/ 279 h 700"/>
                <a:gd name="T48" fmla="*/ 42 w 1398"/>
                <a:gd name="T49" fmla="*/ 230 h 700"/>
                <a:gd name="T50" fmla="*/ 84 w 1398"/>
                <a:gd name="T51" fmla="*/ 183 h 700"/>
                <a:gd name="T52" fmla="*/ 138 w 1398"/>
                <a:gd name="T53" fmla="*/ 140 h 700"/>
                <a:gd name="T54" fmla="*/ 204 w 1398"/>
                <a:gd name="T55" fmla="*/ 103 h 700"/>
                <a:gd name="T56" fmla="*/ 281 w 1398"/>
                <a:gd name="T57" fmla="*/ 69 h 700"/>
                <a:gd name="T58" fmla="*/ 366 w 1398"/>
                <a:gd name="T59" fmla="*/ 42 h 700"/>
                <a:gd name="T60" fmla="*/ 458 w 1398"/>
                <a:gd name="T61" fmla="*/ 21 h 700"/>
                <a:gd name="T62" fmla="*/ 558 w 1398"/>
                <a:gd name="T63" fmla="*/ 7 h 700"/>
                <a:gd name="T64" fmla="*/ 663 w 1398"/>
                <a:gd name="T65" fmla="*/ 0 h 700"/>
                <a:gd name="T66" fmla="*/ 735 w 1398"/>
                <a:gd name="T67" fmla="*/ 0 h 700"/>
                <a:gd name="T68" fmla="*/ 840 w 1398"/>
                <a:gd name="T69" fmla="*/ 7 h 700"/>
                <a:gd name="T70" fmla="*/ 940 w 1398"/>
                <a:gd name="T71" fmla="*/ 21 h 700"/>
                <a:gd name="T72" fmla="*/ 1032 w 1398"/>
                <a:gd name="T73" fmla="*/ 42 h 700"/>
                <a:gd name="T74" fmla="*/ 1117 w 1398"/>
                <a:gd name="T75" fmla="*/ 69 h 700"/>
                <a:gd name="T76" fmla="*/ 1194 w 1398"/>
                <a:gd name="T77" fmla="*/ 103 h 700"/>
                <a:gd name="T78" fmla="*/ 1260 w 1398"/>
                <a:gd name="T79" fmla="*/ 140 h 700"/>
                <a:gd name="T80" fmla="*/ 1314 w 1398"/>
                <a:gd name="T81" fmla="*/ 183 h 700"/>
                <a:gd name="T82" fmla="*/ 1356 w 1398"/>
                <a:gd name="T83" fmla="*/ 230 h 700"/>
                <a:gd name="T84" fmla="*/ 1384 w 1398"/>
                <a:gd name="T85" fmla="*/ 279 h 700"/>
                <a:gd name="T86" fmla="*/ 1397 w 1398"/>
                <a:gd name="T87" fmla="*/ 332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grpSp>
        <p:nvGrpSpPr>
          <p:cNvPr id="122" name="Group 14"/>
          <p:cNvGrpSpPr>
            <a:grpSpLocks/>
          </p:cNvGrpSpPr>
          <p:nvPr/>
        </p:nvGrpSpPr>
        <p:grpSpPr bwMode="auto">
          <a:xfrm>
            <a:off x="4237852" y="915566"/>
            <a:ext cx="1042988" cy="1042988"/>
            <a:chOff x="2335" y="1139"/>
            <a:chExt cx="1089" cy="1089"/>
          </a:xfrm>
        </p:grpSpPr>
        <p:sp>
          <p:nvSpPr>
            <p:cNvPr id="123" name="Oval 15"/>
            <p:cNvSpPr>
              <a:spLocks noChangeArrowheads="1"/>
            </p:cNvSpPr>
            <p:nvPr/>
          </p:nvSpPr>
          <p:spPr bwMode="auto">
            <a:xfrm>
              <a:off x="2335" y="1139"/>
              <a:ext cx="1089" cy="1089"/>
            </a:xfrm>
            <a:prstGeom prst="ellipse">
              <a:avLst/>
            </a:prstGeom>
            <a:gradFill rotWithShape="1">
              <a:gsLst>
                <a:gs pos="0">
                  <a:srgbClr val="E20000"/>
                </a:gs>
                <a:gs pos="100000">
                  <a:srgbClr val="800000"/>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24" name="Group 16"/>
            <p:cNvGrpSpPr>
              <a:grpSpLocks/>
            </p:cNvGrpSpPr>
            <p:nvPr/>
          </p:nvGrpSpPr>
          <p:grpSpPr bwMode="auto">
            <a:xfrm>
              <a:off x="2426" y="1169"/>
              <a:ext cx="908" cy="296"/>
              <a:chOff x="1431" y="1843"/>
              <a:chExt cx="907" cy="295"/>
            </a:xfrm>
          </p:grpSpPr>
          <p:sp>
            <p:nvSpPr>
              <p:cNvPr id="125" name="Freeform 17"/>
              <p:cNvSpPr>
                <a:spLocks/>
              </p:cNvSpPr>
              <p:nvPr/>
            </p:nvSpPr>
            <p:spPr bwMode="auto">
              <a:xfrm>
                <a:off x="1431" y="1843"/>
                <a:ext cx="907"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26" name="Oval 18"/>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27" name="Group 19"/>
          <p:cNvGrpSpPr>
            <a:grpSpLocks/>
          </p:cNvGrpSpPr>
          <p:nvPr/>
        </p:nvGrpSpPr>
        <p:grpSpPr bwMode="auto">
          <a:xfrm>
            <a:off x="3374252" y="1275929"/>
            <a:ext cx="755650" cy="755650"/>
            <a:chOff x="2335" y="1139"/>
            <a:chExt cx="1089" cy="1089"/>
          </a:xfrm>
        </p:grpSpPr>
        <p:sp>
          <p:nvSpPr>
            <p:cNvPr id="128" name="Oval 20"/>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29" name="Group 21"/>
            <p:cNvGrpSpPr>
              <a:grpSpLocks/>
            </p:cNvGrpSpPr>
            <p:nvPr/>
          </p:nvGrpSpPr>
          <p:grpSpPr bwMode="auto">
            <a:xfrm>
              <a:off x="2426" y="1169"/>
              <a:ext cx="908" cy="296"/>
              <a:chOff x="1431" y="1843"/>
              <a:chExt cx="907" cy="295"/>
            </a:xfrm>
          </p:grpSpPr>
          <p:sp>
            <p:nvSpPr>
              <p:cNvPr id="130" name="Freeform 22"/>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31" name="Oval 23"/>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32" name="Group 24"/>
          <p:cNvGrpSpPr>
            <a:grpSpLocks/>
          </p:cNvGrpSpPr>
          <p:nvPr/>
        </p:nvGrpSpPr>
        <p:grpSpPr bwMode="auto">
          <a:xfrm>
            <a:off x="3698102" y="1347366"/>
            <a:ext cx="755650" cy="755650"/>
            <a:chOff x="2335" y="1139"/>
            <a:chExt cx="1089" cy="1089"/>
          </a:xfrm>
        </p:grpSpPr>
        <p:sp>
          <p:nvSpPr>
            <p:cNvPr id="133" name="Oval 25"/>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34" name="Group 26"/>
            <p:cNvGrpSpPr>
              <a:grpSpLocks/>
            </p:cNvGrpSpPr>
            <p:nvPr/>
          </p:nvGrpSpPr>
          <p:grpSpPr bwMode="auto">
            <a:xfrm>
              <a:off x="2426" y="1169"/>
              <a:ext cx="908" cy="296"/>
              <a:chOff x="1431" y="1843"/>
              <a:chExt cx="907" cy="295"/>
            </a:xfrm>
          </p:grpSpPr>
          <p:sp>
            <p:nvSpPr>
              <p:cNvPr id="135" name="Freeform 27"/>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36" name="Oval 28"/>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37" name="Group 29"/>
          <p:cNvGrpSpPr>
            <a:grpSpLocks/>
          </p:cNvGrpSpPr>
          <p:nvPr/>
        </p:nvGrpSpPr>
        <p:grpSpPr bwMode="auto">
          <a:xfrm>
            <a:off x="3121840" y="1563266"/>
            <a:ext cx="755650" cy="755650"/>
            <a:chOff x="2335" y="1139"/>
            <a:chExt cx="1089" cy="1089"/>
          </a:xfrm>
        </p:grpSpPr>
        <p:sp>
          <p:nvSpPr>
            <p:cNvPr id="138" name="Oval 30"/>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39" name="Group 31"/>
            <p:cNvGrpSpPr>
              <a:grpSpLocks/>
            </p:cNvGrpSpPr>
            <p:nvPr/>
          </p:nvGrpSpPr>
          <p:grpSpPr bwMode="auto">
            <a:xfrm>
              <a:off x="2426" y="1169"/>
              <a:ext cx="908" cy="296"/>
              <a:chOff x="1431" y="1843"/>
              <a:chExt cx="907" cy="295"/>
            </a:xfrm>
          </p:grpSpPr>
          <p:sp>
            <p:nvSpPr>
              <p:cNvPr id="140" name="Freeform 32"/>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41" name="Oval 33"/>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42" name="Group 34"/>
          <p:cNvGrpSpPr>
            <a:grpSpLocks/>
          </p:cNvGrpSpPr>
          <p:nvPr/>
        </p:nvGrpSpPr>
        <p:grpSpPr bwMode="auto">
          <a:xfrm>
            <a:off x="3553640" y="1852191"/>
            <a:ext cx="755650" cy="755650"/>
            <a:chOff x="2335" y="1139"/>
            <a:chExt cx="1089" cy="1089"/>
          </a:xfrm>
        </p:grpSpPr>
        <p:sp>
          <p:nvSpPr>
            <p:cNvPr id="143" name="Oval 35"/>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44" name="Group 36"/>
            <p:cNvGrpSpPr>
              <a:grpSpLocks/>
            </p:cNvGrpSpPr>
            <p:nvPr/>
          </p:nvGrpSpPr>
          <p:grpSpPr bwMode="auto">
            <a:xfrm>
              <a:off x="2426" y="1169"/>
              <a:ext cx="908" cy="296"/>
              <a:chOff x="1431" y="1843"/>
              <a:chExt cx="907" cy="295"/>
            </a:xfrm>
          </p:grpSpPr>
          <p:sp>
            <p:nvSpPr>
              <p:cNvPr id="145" name="Freeform 37"/>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46" name="Oval 38"/>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47" name="Group 39"/>
          <p:cNvGrpSpPr>
            <a:grpSpLocks/>
          </p:cNvGrpSpPr>
          <p:nvPr/>
        </p:nvGrpSpPr>
        <p:grpSpPr bwMode="auto">
          <a:xfrm>
            <a:off x="4598215" y="1599779"/>
            <a:ext cx="755650" cy="755650"/>
            <a:chOff x="2335" y="1139"/>
            <a:chExt cx="1089" cy="1089"/>
          </a:xfrm>
        </p:grpSpPr>
        <p:sp>
          <p:nvSpPr>
            <p:cNvPr id="148" name="Oval 40"/>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49" name="Group 41"/>
            <p:cNvGrpSpPr>
              <a:grpSpLocks/>
            </p:cNvGrpSpPr>
            <p:nvPr/>
          </p:nvGrpSpPr>
          <p:grpSpPr bwMode="auto">
            <a:xfrm>
              <a:off x="2426" y="1169"/>
              <a:ext cx="908" cy="296"/>
              <a:chOff x="1431" y="1843"/>
              <a:chExt cx="907" cy="295"/>
            </a:xfrm>
          </p:grpSpPr>
          <p:sp>
            <p:nvSpPr>
              <p:cNvPr id="150" name="Freeform 42"/>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51" name="Oval 43"/>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sp>
        <p:nvSpPr>
          <p:cNvPr id="152" name="Text Box 51"/>
          <p:cNvSpPr txBox="1">
            <a:spLocks noChangeArrowheads="1"/>
          </p:cNvSpPr>
          <p:nvPr/>
        </p:nvSpPr>
        <p:spPr bwMode="auto">
          <a:xfrm>
            <a:off x="4216420" y="1076499"/>
            <a:ext cx="11366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latinLnBrk="1" hangingPunct="1">
              <a:spcBef>
                <a:spcPct val="0"/>
              </a:spcBef>
              <a:spcAft>
                <a:spcPct val="0"/>
              </a:spcAft>
            </a:pPr>
            <a:r>
              <a:rPr kumimoji="1" lang="en-US" altLang="zh-CN" sz="1200" b="1" dirty="0" smtClean="0">
                <a:solidFill>
                  <a:srgbClr val="FFFFFF"/>
                </a:solidFill>
                <a:ea typeface="微软雅黑" panose="020B0503020204020204" pitchFamily="34" charset="-122"/>
              </a:rPr>
              <a:t>Hệ thống</a:t>
            </a:r>
          </a:p>
          <a:p>
            <a:pPr algn="ctr" eaLnBrk="1" fontAlgn="base" latinLnBrk="1" hangingPunct="1">
              <a:spcBef>
                <a:spcPct val="0"/>
              </a:spcBef>
              <a:spcAft>
                <a:spcPct val="0"/>
              </a:spcAft>
            </a:pPr>
            <a:r>
              <a:rPr kumimoji="1" lang="en-US" altLang="ko-KR" sz="1200" b="1" dirty="0" smtClean="0">
                <a:solidFill>
                  <a:srgbClr val="FFFFFF"/>
                </a:solidFill>
                <a:ea typeface="微软雅黑" panose="020B0503020204020204" pitchFamily="34" charset="-122"/>
              </a:rPr>
              <a:t>Phụ</a:t>
            </a:r>
            <a:endParaRPr kumimoji="1" lang="en-US" altLang="ko-KR" sz="1200" b="1" dirty="0">
              <a:solidFill>
                <a:srgbClr val="FFFFFF"/>
              </a:solidFill>
              <a:ea typeface="微软雅黑" panose="020B0503020204020204" pitchFamily="34" charset="-122"/>
            </a:endParaRPr>
          </a:p>
        </p:txBody>
      </p:sp>
      <p:grpSp>
        <p:nvGrpSpPr>
          <p:cNvPr id="153" name="Group 83"/>
          <p:cNvGrpSpPr>
            <a:grpSpLocks/>
          </p:cNvGrpSpPr>
          <p:nvPr/>
        </p:nvGrpSpPr>
        <p:grpSpPr bwMode="auto">
          <a:xfrm>
            <a:off x="4056877" y="1672804"/>
            <a:ext cx="755650" cy="755650"/>
            <a:chOff x="2335" y="1139"/>
            <a:chExt cx="1089" cy="1089"/>
          </a:xfrm>
        </p:grpSpPr>
        <p:sp>
          <p:nvSpPr>
            <p:cNvPr id="154" name="Oval 8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nvGrpSpPr>
            <p:cNvPr id="155" name="Group 85"/>
            <p:cNvGrpSpPr>
              <a:grpSpLocks/>
            </p:cNvGrpSpPr>
            <p:nvPr/>
          </p:nvGrpSpPr>
          <p:grpSpPr bwMode="auto">
            <a:xfrm>
              <a:off x="2426" y="1169"/>
              <a:ext cx="908" cy="296"/>
              <a:chOff x="1431" y="1843"/>
              <a:chExt cx="907" cy="295"/>
            </a:xfrm>
          </p:grpSpPr>
          <p:sp>
            <p:nvSpPr>
              <p:cNvPr id="156" name="Freeform 86"/>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57" name="Oval 87"/>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endParaRPr>
              </a:p>
            </p:txBody>
          </p:sp>
        </p:grpSp>
      </p:grpSp>
      <p:grpSp>
        <p:nvGrpSpPr>
          <p:cNvPr id="158" name="Group 88"/>
          <p:cNvGrpSpPr>
            <a:grpSpLocks/>
          </p:cNvGrpSpPr>
          <p:nvPr/>
        </p:nvGrpSpPr>
        <p:grpSpPr bwMode="auto">
          <a:xfrm>
            <a:off x="3048815" y="1791868"/>
            <a:ext cx="2368550" cy="2665413"/>
            <a:chOff x="1088" y="1759"/>
            <a:chExt cx="1492" cy="1679"/>
          </a:xfrm>
        </p:grpSpPr>
        <p:sp>
          <p:nvSpPr>
            <p:cNvPr id="159" name="Freeform 89"/>
            <p:cNvSpPr>
              <a:spLocks/>
            </p:cNvSpPr>
            <p:nvPr/>
          </p:nvSpPr>
          <p:spPr bwMode="auto">
            <a:xfrm>
              <a:off x="1088" y="1759"/>
              <a:ext cx="1492" cy="373"/>
            </a:xfrm>
            <a:custGeom>
              <a:avLst/>
              <a:gdLst>
                <a:gd name="T0" fmla="*/ 710 w 1492"/>
                <a:gd name="T1" fmla="*/ 350 h 373"/>
                <a:gd name="T2" fmla="*/ 605 w 1492"/>
                <a:gd name="T3" fmla="*/ 343 h 373"/>
                <a:gd name="T4" fmla="*/ 505 w 1492"/>
                <a:gd name="T5" fmla="*/ 329 h 373"/>
                <a:gd name="T6" fmla="*/ 413 w 1492"/>
                <a:gd name="T7" fmla="*/ 308 h 373"/>
                <a:gd name="T8" fmla="*/ 328 w 1492"/>
                <a:gd name="T9" fmla="*/ 281 h 373"/>
                <a:gd name="T10" fmla="*/ 251 w 1492"/>
                <a:gd name="T11" fmla="*/ 248 h 373"/>
                <a:gd name="T12" fmla="*/ 185 w 1492"/>
                <a:gd name="T13" fmla="*/ 210 h 373"/>
                <a:gd name="T14" fmla="*/ 131 w 1492"/>
                <a:gd name="T15" fmla="*/ 167 h 373"/>
                <a:gd name="T16" fmla="*/ 89 w 1492"/>
                <a:gd name="T17" fmla="*/ 121 h 373"/>
                <a:gd name="T18" fmla="*/ 61 w 1492"/>
                <a:gd name="T19" fmla="*/ 71 h 373"/>
                <a:gd name="T20" fmla="*/ 48 w 1492"/>
                <a:gd name="T21" fmla="*/ 18 h 373"/>
                <a:gd name="T22" fmla="*/ 0 w 1492"/>
                <a:gd name="T23" fmla="*/ 0 h 373"/>
                <a:gd name="T24" fmla="*/ 9 w 1492"/>
                <a:gd name="T25" fmla="*/ 57 h 373"/>
                <a:gd name="T26" fmla="*/ 34 w 1492"/>
                <a:gd name="T27" fmla="*/ 112 h 373"/>
                <a:gd name="T28" fmla="*/ 74 w 1492"/>
                <a:gd name="T29" fmla="*/ 162 h 373"/>
                <a:gd name="T30" fmla="*/ 127 w 1492"/>
                <a:gd name="T31" fmla="*/ 209 h 373"/>
                <a:gd name="T32" fmla="*/ 194 w 1492"/>
                <a:gd name="T33" fmla="*/ 251 h 373"/>
                <a:gd name="T34" fmla="*/ 272 w 1492"/>
                <a:gd name="T35" fmla="*/ 288 h 373"/>
                <a:gd name="T36" fmla="*/ 359 w 1492"/>
                <a:gd name="T37" fmla="*/ 319 h 373"/>
                <a:gd name="T38" fmla="*/ 456 w 1492"/>
                <a:gd name="T39" fmla="*/ 343 h 373"/>
                <a:gd name="T40" fmla="*/ 560 w 1492"/>
                <a:gd name="T41" fmla="*/ 362 h 373"/>
                <a:gd name="T42" fmla="*/ 670 w 1492"/>
                <a:gd name="T43" fmla="*/ 372 h 373"/>
                <a:gd name="T44" fmla="*/ 746 w 1492"/>
                <a:gd name="T45" fmla="*/ 373 h 373"/>
                <a:gd name="T46" fmla="*/ 860 w 1492"/>
                <a:gd name="T47" fmla="*/ 369 h 373"/>
                <a:gd name="T48" fmla="*/ 967 w 1492"/>
                <a:gd name="T49" fmla="*/ 356 h 373"/>
                <a:gd name="T50" fmla="*/ 1070 w 1492"/>
                <a:gd name="T51" fmla="*/ 337 h 373"/>
                <a:gd name="T52" fmla="*/ 1163 w 1492"/>
                <a:gd name="T53" fmla="*/ 310 h 373"/>
                <a:gd name="T54" fmla="*/ 1247 w 1492"/>
                <a:gd name="T55" fmla="*/ 276 h 373"/>
                <a:gd name="T56" fmla="*/ 1321 w 1492"/>
                <a:gd name="T57" fmla="*/ 237 h 373"/>
                <a:gd name="T58" fmla="*/ 1385 w 1492"/>
                <a:gd name="T59" fmla="*/ 193 h 373"/>
                <a:gd name="T60" fmla="*/ 1434 w 1492"/>
                <a:gd name="T61" fmla="*/ 145 h 373"/>
                <a:gd name="T62" fmla="*/ 1469 w 1492"/>
                <a:gd name="T63" fmla="*/ 93 h 373"/>
                <a:gd name="T64" fmla="*/ 1488 w 1492"/>
                <a:gd name="T65" fmla="*/ 38 h 373"/>
                <a:gd name="T66" fmla="*/ 1445 w 1492"/>
                <a:gd name="T67" fmla="*/ 0 h 373"/>
                <a:gd name="T68" fmla="*/ 1441 w 1492"/>
                <a:gd name="T69" fmla="*/ 36 h 373"/>
                <a:gd name="T70" fmla="*/ 1423 w 1492"/>
                <a:gd name="T71" fmla="*/ 88 h 373"/>
                <a:gd name="T72" fmla="*/ 1391 w 1492"/>
                <a:gd name="T73" fmla="*/ 136 h 373"/>
                <a:gd name="T74" fmla="*/ 1344 w 1492"/>
                <a:gd name="T75" fmla="*/ 181 h 373"/>
                <a:gd name="T76" fmla="*/ 1286 w 1492"/>
                <a:gd name="T77" fmla="*/ 223 h 373"/>
                <a:gd name="T78" fmla="*/ 1216 w 1492"/>
                <a:gd name="T79" fmla="*/ 259 h 373"/>
                <a:gd name="T80" fmla="*/ 1137 w 1492"/>
                <a:gd name="T81" fmla="*/ 290 h 373"/>
                <a:gd name="T82" fmla="*/ 1049 w 1492"/>
                <a:gd name="T83" fmla="*/ 316 h 373"/>
                <a:gd name="T84" fmla="*/ 955 w 1492"/>
                <a:gd name="T85" fmla="*/ 334 h 373"/>
                <a:gd name="T86" fmla="*/ 852 w 1492"/>
                <a:gd name="T87" fmla="*/ 346 h 373"/>
                <a:gd name="T88" fmla="*/ 746 w 1492"/>
                <a:gd name="T89" fmla="*/ 350 h 3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2"/>
                <a:gd name="T136" fmla="*/ 0 h 373"/>
                <a:gd name="T137" fmla="*/ 1492 w 1492"/>
                <a:gd name="T138" fmla="*/ 373 h 3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2" h="373">
                  <a:moveTo>
                    <a:pt x="746" y="350"/>
                  </a:moveTo>
                  <a:lnTo>
                    <a:pt x="746" y="350"/>
                  </a:lnTo>
                  <a:lnTo>
                    <a:pt x="710" y="350"/>
                  </a:lnTo>
                  <a:lnTo>
                    <a:pt x="675" y="349"/>
                  </a:lnTo>
                  <a:lnTo>
                    <a:pt x="640" y="346"/>
                  </a:lnTo>
                  <a:lnTo>
                    <a:pt x="605" y="343"/>
                  </a:lnTo>
                  <a:lnTo>
                    <a:pt x="571" y="340"/>
                  </a:lnTo>
                  <a:lnTo>
                    <a:pt x="537" y="334"/>
                  </a:lnTo>
                  <a:lnTo>
                    <a:pt x="505" y="329"/>
                  </a:lnTo>
                  <a:lnTo>
                    <a:pt x="474" y="323"/>
                  </a:lnTo>
                  <a:lnTo>
                    <a:pt x="443" y="316"/>
                  </a:lnTo>
                  <a:lnTo>
                    <a:pt x="413" y="308"/>
                  </a:lnTo>
                  <a:lnTo>
                    <a:pt x="383" y="299"/>
                  </a:lnTo>
                  <a:lnTo>
                    <a:pt x="355" y="290"/>
                  </a:lnTo>
                  <a:lnTo>
                    <a:pt x="328" y="281"/>
                  </a:lnTo>
                  <a:lnTo>
                    <a:pt x="302" y="271"/>
                  </a:lnTo>
                  <a:lnTo>
                    <a:pt x="276" y="259"/>
                  </a:lnTo>
                  <a:lnTo>
                    <a:pt x="251" y="248"/>
                  </a:lnTo>
                  <a:lnTo>
                    <a:pt x="228" y="236"/>
                  </a:lnTo>
                  <a:lnTo>
                    <a:pt x="206" y="223"/>
                  </a:lnTo>
                  <a:lnTo>
                    <a:pt x="185" y="210"/>
                  </a:lnTo>
                  <a:lnTo>
                    <a:pt x="166" y="196"/>
                  </a:lnTo>
                  <a:lnTo>
                    <a:pt x="148" y="181"/>
                  </a:lnTo>
                  <a:lnTo>
                    <a:pt x="131" y="167"/>
                  </a:lnTo>
                  <a:lnTo>
                    <a:pt x="115" y="152"/>
                  </a:lnTo>
                  <a:lnTo>
                    <a:pt x="101" y="136"/>
                  </a:lnTo>
                  <a:lnTo>
                    <a:pt x="89" y="121"/>
                  </a:lnTo>
                  <a:lnTo>
                    <a:pt x="78" y="104"/>
                  </a:lnTo>
                  <a:lnTo>
                    <a:pt x="69" y="88"/>
                  </a:lnTo>
                  <a:lnTo>
                    <a:pt x="61" y="71"/>
                  </a:lnTo>
                  <a:lnTo>
                    <a:pt x="54" y="53"/>
                  </a:lnTo>
                  <a:lnTo>
                    <a:pt x="51" y="36"/>
                  </a:lnTo>
                  <a:lnTo>
                    <a:pt x="48" y="18"/>
                  </a:lnTo>
                  <a:lnTo>
                    <a:pt x="47" y="0"/>
                  </a:lnTo>
                  <a:lnTo>
                    <a:pt x="0" y="0"/>
                  </a:lnTo>
                  <a:lnTo>
                    <a:pt x="1" y="20"/>
                  </a:lnTo>
                  <a:lnTo>
                    <a:pt x="4" y="38"/>
                  </a:lnTo>
                  <a:lnTo>
                    <a:pt x="9" y="57"/>
                  </a:lnTo>
                  <a:lnTo>
                    <a:pt x="16" y="75"/>
                  </a:lnTo>
                  <a:lnTo>
                    <a:pt x="23" y="93"/>
                  </a:lnTo>
                  <a:lnTo>
                    <a:pt x="34" y="112"/>
                  </a:lnTo>
                  <a:lnTo>
                    <a:pt x="45" y="128"/>
                  </a:lnTo>
                  <a:lnTo>
                    <a:pt x="58" y="145"/>
                  </a:lnTo>
                  <a:lnTo>
                    <a:pt x="74" y="162"/>
                  </a:lnTo>
                  <a:lnTo>
                    <a:pt x="91" y="178"/>
                  </a:lnTo>
                  <a:lnTo>
                    <a:pt x="107" y="193"/>
                  </a:lnTo>
                  <a:lnTo>
                    <a:pt x="127" y="209"/>
                  </a:lnTo>
                  <a:lnTo>
                    <a:pt x="148" y="223"/>
                  </a:lnTo>
                  <a:lnTo>
                    <a:pt x="171" y="237"/>
                  </a:lnTo>
                  <a:lnTo>
                    <a:pt x="194" y="251"/>
                  </a:lnTo>
                  <a:lnTo>
                    <a:pt x="219" y="264"/>
                  </a:lnTo>
                  <a:lnTo>
                    <a:pt x="245" y="276"/>
                  </a:lnTo>
                  <a:lnTo>
                    <a:pt x="272" y="288"/>
                  </a:lnTo>
                  <a:lnTo>
                    <a:pt x="299" y="299"/>
                  </a:lnTo>
                  <a:lnTo>
                    <a:pt x="329" y="310"/>
                  </a:lnTo>
                  <a:lnTo>
                    <a:pt x="359" y="319"/>
                  </a:lnTo>
                  <a:lnTo>
                    <a:pt x="390" y="328"/>
                  </a:lnTo>
                  <a:lnTo>
                    <a:pt x="422" y="337"/>
                  </a:lnTo>
                  <a:lnTo>
                    <a:pt x="456" y="343"/>
                  </a:lnTo>
                  <a:lnTo>
                    <a:pt x="490" y="351"/>
                  </a:lnTo>
                  <a:lnTo>
                    <a:pt x="525" y="356"/>
                  </a:lnTo>
                  <a:lnTo>
                    <a:pt x="560" y="362"/>
                  </a:lnTo>
                  <a:lnTo>
                    <a:pt x="596" y="365"/>
                  </a:lnTo>
                  <a:lnTo>
                    <a:pt x="632" y="369"/>
                  </a:lnTo>
                  <a:lnTo>
                    <a:pt x="670" y="372"/>
                  </a:lnTo>
                  <a:lnTo>
                    <a:pt x="707" y="373"/>
                  </a:lnTo>
                  <a:lnTo>
                    <a:pt x="746" y="373"/>
                  </a:lnTo>
                  <a:lnTo>
                    <a:pt x="785" y="373"/>
                  </a:lnTo>
                  <a:lnTo>
                    <a:pt x="822" y="372"/>
                  </a:lnTo>
                  <a:lnTo>
                    <a:pt x="860" y="369"/>
                  </a:lnTo>
                  <a:lnTo>
                    <a:pt x="896" y="365"/>
                  </a:lnTo>
                  <a:lnTo>
                    <a:pt x="933" y="362"/>
                  </a:lnTo>
                  <a:lnTo>
                    <a:pt x="967" y="356"/>
                  </a:lnTo>
                  <a:lnTo>
                    <a:pt x="1002" y="351"/>
                  </a:lnTo>
                  <a:lnTo>
                    <a:pt x="1036" y="343"/>
                  </a:lnTo>
                  <a:lnTo>
                    <a:pt x="1070" y="337"/>
                  </a:lnTo>
                  <a:lnTo>
                    <a:pt x="1102" y="328"/>
                  </a:lnTo>
                  <a:lnTo>
                    <a:pt x="1133" y="319"/>
                  </a:lnTo>
                  <a:lnTo>
                    <a:pt x="1163" y="310"/>
                  </a:lnTo>
                  <a:lnTo>
                    <a:pt x="1193" y="299"/>
                  </a:lnTo>
                  <a:lnTo>
                    <a:pt x="1220" y="288"/>
                  </a:lnTo>
                  <a:lnTo>
                    <a:pt x="1247" y="276"/>
                  </a:lnTo>
                  <a:lnTo>
                    <a:pt x="1273" y="264"/>
                  </a:lnTo>
                  <a:lnTo>
                    <a:pt x="1298" y="251"/>
                  </a:lnTo>
                  <a:lnTo>
                    <a:pt x="1321" y="237"/>
                  </a:lnTo>
                  <a:lnTo>
                    <a:pt x="1344" y="223"/>
                  </a:lnTo>
                  <a:lnTo>
                    <a:pt x="1365" y="209"/>
                  </a:lnTo>
                  <a:lnTo>
                    <a:pt x="1385" y="193"/>
                  </a:lnTo>
                  <a:lnTo>
                    <a:pt x="1401" y="178"/>
                  </a:lnTo>
                  <a:lnTo>
                    <a:pt x="1418" y="162"/>
                  </a:lnTo>
                  <a:lnTo>
                    <a:pt x="1434" y="145"/>
                  </a:lnTo>
                  <a:lnTo>
                    <a:pt x="1447" y="128"/>
                  </a:lnTo>
                  <a:lnTo>
                    <a:pt x="1458" y="112"/>
                  </a:lnTo>
                  <a:lnTo>
                    <a:pt x="1469" y="93"/>
                  </a:lnTo>
                  <a:lnTo>
                    <a:pt x="1476" y="75"/>
                  </a:lnTo>
                  <a:lnTo>
                    <a:pt x="1483" y="57"/>
                  </a:lnTo>
                  <a:lnTo>
                    <a:pt x="1488" y="38"/>
                  </a:lnTo>
                  <a:lnTo>
                    <a:pt x="1491" y="20"/>
                  </a:lnTo>
                  <a:lnTo>
                    <a:pt x="1492" y="0"/>
                  </a:lnTo>
                  <a:lnTo>
                    <a:pt x="1445" y="0"/>
                  </a:lnTo>
                  <a:lnTo>
                    <a:pt x="1444" y="18"/>
                  </a:lnTo>
                  <a:lnTo>
                    <a:pt x="1441" y="36"/>
                  </a:lnTo>
                  <a:lnTo>
                    <a:pt x="1438" y="53"/>
                  </a:lnTo>
                  <a:lnTo>
                    <a:pt x="1431" y="71"/>
                  </a:lnTo>
                  <a:lnTo>
                    <a:pt x="1423" y="88"/>
                  </a:lnTo>
                  <a:lnTo>
                    <a:pt x="1414" y="104"/>
                  </a:lnTo>
                  <a:lnTo>
                    <a:pt x="1403" y="121"/>
                  </a:lnTo>
                  <a:lnTo>
                    <a:pt x="1391" y="136"/>
                  </a:lnTo>
                  <a:lnTo>
                    <a:pt x="1377" y="152"/>
                  </a:lnTo>
                  <a:lnTo>
                    <a:pt x="1361" y="167"/>
                  </a:lnTo>
                  <a:lnTo>
                    <a:pt x="1344" y="181"/>
                  </a:lnTo>
                  <a:lnTo>
                    <a:pt x="1326" y="196"/>
                  </a:lnTo>
                  <a:lnTo>
                    <a:pt x="1307" y="210"/>
                  </a:lnTo>
                  <a:lnTo>
                    <a:pt x="1286" y="223"/>
                  </a:lnTo>
                  <a:lnTo>
                    <a:pt x="1264" y="236"/>
                  </a:lnTo>
                  <a:lnTo>
                    <a:pt x="1241" y="248"/>
                  </a:lnTo>
                  <a:lnTo>
                    <a:pt x="1216" y="259"/>
                  </a:lnTo>
                  <a:lnTo>
                    <a:pt x="1190" y="271"/>
                  </a:lnTo>
                  <a:lnTo>
                    <a:pt x="1164" y="281"/>
                  </a:lnTo>
                  <a:lnTo>
                    <a:pt x="1137" y="290"/>
                  </a:lnTo>
                  <a:lnTo>
                    <a:pt x="1109" y="299"/>
                  </a:lnTo>
                  <a:lnTo>
                    <a:pt x="1079" y="308"/>
                  </a:lnTo>
                  <a:lnTo>
                    <a:pt x="1049" y="316"/>
                  </a:lnTo>
                  <a:lnTo>
                    <a:pt x="1018" y="323"/>
                  </a:lnTo>
                  <a:lnTo>
                    <a:pt x="987" y="329"/>
                  </a:lnTo>
                  <a:lnTo>
                    <a:pt x="955" y="334"/>
                  </a:lnTo>
                  <a:lnTo>
                    <a:pt x="921" y="340"/>
                  </a:lnTo>
                  <a:lnTo>
                    <a:pt x="887" y="343"/>
                  </a:lnTo>
                  <a:lnTo>
                    <a:pt x="852" y="346"/>
                  </a:lnTo>
                  <a:lnTo>
                    <a:pt x="817" y="349"/>
                  </a:lnTo>
                  <a:lnTo>
                    <a:pt x="782" y="350"/>
                  </a:lnTo>
                  <a:lnTo>
                    <a:pt x="746" y="350"/>
                  </a:lnTo>
                  <a:close/>
                </a:path>
              </a:pathLst>
            </a:custGeom>
            <a:solidFill>
              <a:srgbClr val="EAEAEA"/>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sp>
          <p:nvSpPr>
            <p:cNvPr id="160" name="Freeform 90"/>
            <p:cNvSpPr>
              <a:spLocks/>
            </p:cNvSpPr>
            <p:nvPr/>
          </p:nvSpPr>
          <p:spPr bwMode="auto">
            <a:xfrm>
              <a:off x="1093" y="1806"/>
              <a:ext cx="1482" cy="1632"/>
            </a:xfrm>
            <a:custGeom>
              <a:avLst/>
              <a:gdLst>
                <a:gd name="T0" fmla="*/ 1481 w 1482"/>
                <a:gd name="T1" fmla="*/ 0 h 1632"/>
                <a:gd name="T2" fmla="*/ 1469 w 1482"/>
                <a:gd name="T3" fmla="*/ 35 h 1632"/>
                <a:gd name="T4" fmla="*/ 1452 w 1482"/>
                <a:gd name="T5" fmla="*/ 67 h 1632"/>
                <a:gd name="T6" fmla="*/ 1429 w 1482"/>
                <a:gd name="T7" fmla="*/ 98 h 1632"/>
                <a:gd name="T8" fmla="*/ 1399 w 1482"/>
                <a:gd name="T9" fmla="*/ 129 h 1632"/>
                <a:gd name="T10" fmla="*/ 1365 w 1482"/>
                <a:gd name="T11" fmla="*/ 158 h 1632"/>
                <a:gd name="T12" fmla="*/ 1326 w 1482"/>
                <a:gd name="T13" fmla="*/ 184 h 1632"/>
                <a:gd name="T14" fmla="*/ 1284 w 1482"/>
                <a:gd name="T15" fmla="*/ 210 h 1632"/>
                <a:gd name="T16" fmla="*/ 1236 w 1482"/>
                <a:gd name="T17" fmla="*/ 232 h 1632"/>
                <a:gd name="T18" fmla="*/ 1185 w 1482"/>
                <a:gd name="T19" fmla="*/ 252 h 1632"/>
                <a:gd name="T20" fmla="*/ 1130 w 1482"/>
                <a:gd name="T21" fmla="*/ 272 h 1632"/>
                <a:gd name="T22" fmla="*/ 1071 w 1482"/>
                <a:gd name="T23" fmla="*/ 287 h 1632"/>
                <a:gd name="T24" fmla="*/ 1010 w 1482"/>
                <a:gd name="T25" fmla="*/ 302 h 1632"/>
                <a:gd name="T26" fmla="*/ 947 w 1482"/>
                <a:gd name="T27" fmla="*/ 312 h 1632"/>
                <a:gd name="T28" fmla="*/ 880 w 1482"/>
                <a:gd name="T29" fmla="*/ 320 h 1632"/>
                <a:gd name="T30" fmla="*/ 811 w 1482"/>
                <a:gd name="T31" fmla="*/ 325 h 1632"/>
                <a:gd name="T32" fmla="*/ 741 w 1482"/>
                <a:gd name="T33" fmla="*/ 326 h 1632"/>
                <a:gd name="T34" fmla="*/ 706 w 1482"/>
                <a:gd name="T35" fmla="*/ 326 h 1632"/>
                <a:gd name="T36" fmla="*/ 636 w 1482"/>
                <a:gd name="T37" fmla="*/ 322 h 1632"/>
                <a:gd name="T38" fmla="*/ 569 w 1482"/>
                <a:gd name="T39" fmla="*/ 316 h 1632"/>
                <a:gd name="T40" fmla="*/ 503 w 1482"/>
                <a:gd name="T41" fmla="*/ 307 h 1632"/>
                <a:gd name="T42" fmla="*/ 441 w 1482"/>
                <a:gd name="T43" fmla="*/ 295 h 1632"/>
                <a:gd name="T44" fmla="*/ 381 w 1482"/>
                <a:gd name="T45" fmla="*/ 280 h 1632"/>
                <a:gd name="T46" fmla="*/ 324 w 1482"/>
                <a:gd name="T47" fmla="*/ 263 h 1632"/>
                <a:gd name="T48" fmla="*/ 271 w 1482"/>
                <a:gd name="T49" fmla="*/ 243 h 1632"/>
                <a:gd name="T50" fmla="*/ 222 w 1482"/>
                <a:gd name="T51" fmla="*/ 221 h 1632"/>
                <a:gd name="T52" fmla="*/ 176 w 1482"/>
                <a:gd name="T53" fmla="*/ 197 h 1632"/>
                <a:gd name="T54" fmla="*/ 135 w 1482"/>
                <a:gd name="T55" fmla="*/ 171 h 1632"/>
                <a:gd name="T56" fmla="*/ 99 w 1482"/>
                <a:gd name="T57" fmla="*/ 144 h 1632"/>
                <a:gd name="T58" fmla="*/ 68 w 1482"/>
                <a:gd name="T59" fmla="*/ 114 h 1632"/>
                <a:gd name="T60" fmla="*/ 42 w 1482"/>
                <a:gd name="T61" fmla="*/ 83 h 1632"/>
                <a:gd name="T62" fmla="*/ 21 w 1482"/>
                <a:gd name="T63" fmla="*/ 50 h 1632"/>
                <a:gd name="T64" fmla="*/ 5 w 1482"/>
                <a:gd name="T65" fmla="*/ 18 h 1632"/>
                <a:gd name="T66" fmla="*/ 1 w 1482"/>
                <a:gd name="T67" fmla="*/ 0 h 1632"/>
                <a:gd name="T68" fmla="*/ 0 w 1482"/>
                <a:gd name="T69" fmla="*/ 0 h 1632"/>
                <a:gd name="T70" fmla="*/ 371 w 1482"/>
                <a:gd name="T71" fmla="*/ 1469 h 1632"/>
                <a:gd name="T72" fmla="*/ 377 w 1482"/>
                <a:gd name="T73" fmla="*/ 1486 h 1632"/>
                <a:gd name="T74" fmla="*/ 398 w 1482"/>
                <a:gd name="T75" fmla="*/ 1518 h 1632"/>
                <a:gd name="T76" fmla="*/ 429 w 1482"/>
                <a:gd name="T77" fmla="*/ 1548 h 1632"/>
                <a:gd name="T78" fmla="*/ 469 w 1482"/>
                <a:gd name="T79" fmla="*/ 1574 h 1632"/>
                <a:gd name="T80" fmla="*/ 520 w 1482"/>
                <a:gd name="T81" fmla="*/ 1596 h 1632"/>
                <a:gd name="T82" fmla="*/ 575 w 1482"/>
                <a:gd name="T83" fmla="*/ 1613 h 1632"/>
                <a:gd name="T84" fmla="*/ 639 w 1482"/>
                <a:gd name="T85" fmla="*/ 1624 h 1632"/>
                <a:gd name="T86" fmla="*/ 706 w 1482"/>
                <a:gd name="T87" fmla="*/ 1631 h 1632"/>
                <a:gd name="T88" fmla="*/ 741 w 1482"/>
                <a:gd name="T89" fmla="*/ 1632 h 1632"/>
                <a:gd name="T90" fmla="*/ 811 w 1482"/>
                <a:gd name="T91" fmla="*/ 1628 h 1632"/>
                <a:gd name="T92" fmla="*/ 876 w 1482"/>
                <a:gd name="T93" fmla="*/ 1619 h 1632"/>
                <a:gd name="T94" fmla="*/ 935 w 1482"/>
                <a:gd name="T95" fmla="*/ 1605 h 1632"/>
                <a:gd name="T96" fmla="*/ 988 w 1482"/>
                <a:gd name="T97" fmla="*/ 1585 h 1632"/>
                <a:gd name="T98" fmla="*/ 1034 w 1482"/>
                <a:gd name="T99" fmla="*/ 1561 h 1632"/>
                <a:gd name="T100" fmla="*/ 1070 w 1482"/>
                <a:gd name="T101" fmla="*/ 1534 h 1632"/>
                <a:gd name="T102" fmla="*/ 1096 w 1482"/>
                <a:gd name="T103" fmla="*/ 1502 h 1632"/>
                <a:gd name="T104" fmla="*/ 1111 w 1482"/>
                <a:gd name="T105" fmla="*/ 1469 h 1632"/>
                <a:gd name="T106" fmla="*/ 1482 w 1482"/>
                <a:gd name="T107" fmla="*/ 0 h 1632"/>
                <a:gd name="T108" fmla="*/ 1481 w 1482"/>
                <a:gd name="T109" fmla="*/ 0 h 1632"/>
                <a:gd name="T110" fmla="*/ 1481 w 1482"/>
                <a:gd name="T111" fmla="*/ 0 h 16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2"/>
                <a:gd name="T169" fmla="*/ 0 h 1632"/>
                <a:gd name="T170" fmla="*/ 1482 w 1482"/>
                <a:gd name="T171" fmla="*/ 1632 h 16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2" h="1632">
                  <a:moveTo>
                    <a:pt x="1481" y="0"/>
                  </a:moveTo>
                  <a:lnTo>
                    <a:pt x="1481" y="0"/>
                  </a:lnTo>
                  <a:lnTo>
                    <a:pt x="1477" y="18"/>
                  </a:lnTo>
                  <a:lnTo>
                    <a:pt x="1469" y="35"/>
                  </a:lnTo>
                  <a:lnTo>
                    <a:pt x="1461" y="50"/>
                  </a:lnTo>
                  <a:lnTo>
                    <a:pt x="1452" y="67"/>
                  </a:lnTo>
                  <a:lnTo>
                    <a:pt x="1440" y="83"/>
                  </a:lnTo>
                  <a:lnTo>
                    <a:pt x="1429" y="98"/>
                  </a:lnTo>
                  <a:lnTo>
                    <a:pt x="1414" y="114"/>
                  </a:lnTo>
                  <a:lnTo>
                    <a:pt x="1399" y="129"/>
                  </a:lnTo>
                  <a:lnTo>
                    <a:pt x="1383" y="144"/>
                  </a:lnTo>
                  <a:lnTo>
                    <a:pt x="1365" y="158"/>
                  </a:lnTo>
                  <a:lnTo>
                    <a:pt x="1347" y="171"/>
                  </a:lnTo>
                  <a:lnTo>
                    <a:pt x="1326" y="184"/>
                  </a:lnTo>
                  <a:lnTo>
                    <a:pt x="1306" y="197"/>
                  </a:lnTo>
                  <a:lnTo>
                    <a:pt x="1284" y="210"/>
                  </a:lnTo>
                  <a:lnTo>
                    <a:pt x="1260" y="221"/>
                  </a:lnTo>
                  <a:lnTo>
                    <a:pt x="1236" y="232"/>
                  </a:lnTo>
                  <a:lnTo>
                    <a:pt x="1211" y="243"/>
                  </a:lnTo>
                  <a:lnTo>
                    <a:pt x="1185" y="252"/>
                  </a:lnTo>
                  <a:lnTo>
                    <a:pt x="1158" y="263"/>
                  </a:lnTo>
                  <a:lnTo>
                    <a:pt x="1130" y="272"/>
                  </a:lnTo>
                  <a:lnTo>
                    <a:pt x="1101" y="280"/>
                  </a:lnTo>
                  <a:lnTo>
                    <a:pt x="1071" y="287"/>
                  </a:lnTo>
                  <a:lnTo>
                    <a:pt x="1041" y="295"/>
                  </a:lnTo>
                  <a:lnTo>
                    <a:pt x="1010" y="302"/>
                  </a:lnTo>
                  <a:lnTo>
                    <a:pt x="979" y="307"/>
                  </a:lnTo>
                  <a:lnTo>
                    <a:pt x="947" y="312"/>
                  </a:lnTo>
                  <a:lnTo>
                    <a:pt x="913" y="316"/>
                  </a:lnTo>
                  <a:lnTo>
                    <a:pt x="880" y="320"/>
                  </a:lnTo>
                  <a:lnTo>
                    <a:pt x="846" y="322"/>
                  </a:lnTo>
                  <a:lnTo>
                    <a:pt x="811" y="325"/>
                  </a:lnTo>
                  <a:lnTo>
                    <a:pt x="776" y="326"/>
                  </a:lnTo>
                  <a:lnTo>
                    <a:pt x="741" y="326"/>
                  </a:lnTo>
                  <a:lnTo>
                    <a:pt x="706" y="326"/>
                  </a:lnTo>
                  <a:lnTo>
                    <a:pt x="671" y="325"/>
                  </a:lnTo>
                  <a:lnTo>
                    <a:pt x="636" y="322"/>
                  </a:lnTo>
                  <a:lnTo>
                    <a:pt x="602" y="320"/>
                  </a:lnTo>
                  <a:lnTo>
                    <a:pt x="569" y="316"/>
                  </a:lnTo>
                  <a:lnTo>
                    <a:pt x="535" y="312"/>
                  </a:lnTo>
                  <a:lnTo>
                    <a:pt x="503" y="307"/>
                  </a:lnTo>
                  <a:lnTo>
                    <a:pt x="472" y="302"/>
                  </a:lnTo>
                  <a:lnTo>
                    <a:pt x="441" y="295"/>
                  </a:lnTo>
                  <a:lnTo>
                    <a:pt x="411" y="287"/>
                  </a:lnTo>
                  <a:lnTo>
                    <a:pt x="381" y="280"/>
                  </a:lnTo>
                  <a:lnTo>
                    <a:pt x="352" y="272"/>
                  </a:lnTo>
                  <a:lnTo>
                    <a:pt x="324" y="263"/>
                  </a:lnTo>
                  <a:lnTo>
                    <a:pt x="297" y="252"/>
                  </a:lnTo>
                  <a:lnTo>
                    <a:pt x="271" y="243"/>
                  </a:lnTo>
                  <a:lnTo>
                    <a:pt x="246" y="232"/>
                  </a:lnTo>
                  <a:lnTo>
                    <a:pt x="222" y="221"/>
                  </a:lnTo>
                  <a:lnTo>
                    <a:pt x="198" y="210"/>
                  </a:lnTo>
                  <a:lnTo>
                    <a:pt x="176" y="197"/>
                  </a:lnTo>
                  <a:lnTo>
                    <a:pt x="156" y="184"/>
                  </a:lnTo>
                  <a:lnTo>
                    <a:pt x="135" y="171"/>
                  </a:lnTo>
                  <a:lnTo>
                    <a:pt x="117" y="158"/>
                  </a:lnTo>
                  <a:lnTo>
                    <a:pt x="99" y="144"/>
                  </a:lnTo>
                  <a:lnTo>
                    <a:pt x="83" y="129"/>
                  </a:lnTo>
                  <a:lnTo>
                    <a:pt x="68" y="114"/>
                  </a:lnTo>
                  <a:lnTo>
                    <a:pt x="53" y="98"/>
                  </a:lnTo>
                  <a:lnTo>
                    <a:pt x="42" y="83"/>
                  </a:lnTo>
                  <a:lnTo>
                    <a:pt x="30" y="67"/>
                  </a:lnTo>
                  <a:lnTo>
                    <a:pt x="21" y="50"/>
                  </a:lnTo>
                  <a:lnTo>
                    <a:pt x="13" y="35"/>
                  </a:lnTo>
                  <a:lnTo>
                    <a:pt x="5" y="18"/>
                  </a:lnTo>
                  <a:lnTo>
                    <a:pt x="1" y="0"/>
                  </a:lnTo>
                  <a:lnTo>
                    <a:pt x="0" y="0"/>
                  </a:lnTo>
                  <a:lnTo>
                    <a:pt x="371" y="1469"/>
                  </a:lnTo>
                  <a:lnTo>
                    <a:pt x="377" y="1486"/>
                  </a:lnTo>
                  <a:lnTo>
                    <a:pt x="386" y="1502"/>
                  </a:lnTo>
                  <a:lnTo>
                    <a:pt x="398" y="1518"/>
                  </a:lnTo>
                  <a:lnTo>
                    <a:pt x="412" y="1534"/>
                  </a:lnTo>
                  <a:lnTo>
                    <a:pt x="429" y="1548"/>
                  </a:lnTo>
                  <a:lnTo>
                    <a:pt x="448" y="1561"/>
                  </a:lnTo>
                  <a:lnTo>
                    <a:pt x="469" y="1574"/>
                  </a:lnTo>
                  <a:lnTo>
                    <a:pt x="494" y="1585"/>
                  </a:lnTo>
                  <a:lnTo>
                    <a:pt x="520" y="1596"/>
                  </a:lnTo>
                  <a:lnTo>
                    <a:pt x="547" y="1605"/>
                  </a:lnTo>
                  <a:lnTo>
                    <a:pt x="575" y="1613"/>
                  </a:lnTo>
                  <a:lnTo>
                    <a:pt x="606" y="1619"/>
                  </a:lnTo>
                  <a:lnTo>
                    <a:pt x="639" y="1624"/>
                  </a:lnTo>
                  <a:lnTo>
                    <a:pt x="671" y="1628"/>
                  </a:lnTo>
                  <a:lnTo>
                    <a:pt x="706" y="1631"/>
                  </a:lnTo>
                  <a:lnTo>
                    <a:pt x="741" y="1632"/>
                  </a:lnTo>
                  <a:lnTo>
                    <a:pt x="776" y="1631"/>
                  </a:lnTo>
                  <a:lnTo>
                    <a:pt x="811" y="1628"/>
                  </a:lnTo>
                  <a:lnTo>
                    <a:pt x="843" y="1624"/>
                  </a:lnTo>
                  <a:lnTo>
                    <a:pt x="876" y="1619"/>
                  </a:lnTo>
                  <a:lnTo>
                    <a:pt x="907" y="1613"/>
                  </a:lnTo>
                  <a:lnTo>
                    <a:pt x="935" y="1605"/>
                  </a:lnTo>
                  <a:lnTo>
                    <a:pt x="962" y="1596"/>
                  </a:lnTo>
                  <a:lnTo>
                    <a:pt x="988" y="1585"/>
                  </a:lnTo>
                  <a:lnTo>
                    <a:pt x="1013" y="1574"/>
                  </a:lnTo>
                  <a:lnTo>
                    <a:pt x="1034" y="1561"/>
                  </a:lnTo>
                  <a:lnTo>
                    <a:pt x="1053" y="1548"/>
                  </a:lnTo>
                  <a:lnTo>
                    <a:pt x="1070" y="1534"/>
                  </a:lnTo>
                  <a:lnTo>
                    <a:pt x="1084" y="1518"/>
                  </a:lnTo>
                  <a:lnTo>
                    <a:pt x="1096" y="1502"/>
                  </a:lnTo>
                  <a:lnTo>
                    <a:pt x="1105" y="1486"/>
                  </a:lnTo>
                  <a:lnTo>
                    <a:pt x="1111" y="1469"/>
                  </a:lnTo>
                  <a:lnTo>
                    <a:pt x="1482" y="0"/>
                  </a:lnTo>
                  <a:lnTo>
                    <a:pt x="1481" y="0"/>
                  </a:lnTo>
                  <a:close/>
                </a:path>
              </a:pathLst>
            </a:custGeom>
            <a:gradFill rotWithShape="1">
              <a:gsLst>
                <a:gs pos="0">
                  <a:srgbClr val="969696"/>
                </a:gs>
                <a:gs pos="50000">
                  <a:srgbClr val="FFFFFF"/>
                </a:gs>
                <a:gs pos="100000">
                  <a:srgbClr val="96969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0"/>
                </a:spcBef>
                <a:spcAft>
                  <a:spcPct val="0"/>
                </a:spcAft>
              </a:pPr>
              <a:endParaRPr lang="zh-CN" altLang="en-US">
                <a:solidFill>
                  <a:srgbClr val="000000"/>
                </a:solidFill>
                <a:ea typeface="微软雅黑" panose="020B0503020204020204" pitchFamily="34" charset="-122"/>
              </a:endParaRPr>
            </a:p>
          </p:txBody>
        </p:sp>
      </p:grpSp>
      <p:sp>
        <p:nvSpPr>
          <p:cNvPr id="161" name="Text Box 91"/>
          <p:cNvSpPr txBox="1">
            <a:spLocks noChangeArrowheads="1"/>
          </p:cNvSpPr>
          <p:nvPr/>
        </p:nvSpPr>
        <p:spPr bwMode="auto">
          <a:xfrm>
            <a:off x="3127300" y="2931790"/>
            <a:ext cx="22367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latinLnBrk="1" hangingPunct="1">
              <a:spcBef>
                <a:spcPct val="0"/>
              </a:spcBef>
              <a:spcAft>
                <a:spcPct val="0"/>
              </a:spcAft>
            </a:pPr>
            <a:r>
              <a:rPr kumimoji="1" lang="en-US" altLang="ko-KR" sz="2200" b="1" dirty="0" smtClean="0">
                <a:solidFill>
                  <a:srgbClr val="C00000"/>
                </a:solidFill>
                <a:ea typeface="微软雅黑" panose="020B0503020204020204" pitchFamily="34" charset="-122"/>
              </a:rPr>
              <a:t>Một </a:t>
            </a:r>
          </a:p>
          <a:p>
            <a:pPr algn="ctr" eaLnBrk="1" fontAlgn="base" latinLnBrk="1" hangingPunct="1">
              <a:spcBef>
                <a:spcPct val="0"/>
              </a:spcBef>
              <a:spcAft>
                <a:spcPct val="0"/>
              </a:spcAft>
            </a:pPr>
            <a:r>
              <a:rPr kumimoji="1" lang="en-US" altLang="ko-KR" sz="2200" b="1" dirty="0" smtClean="0">
                <a:solidFill>
                  <a:srgbClr val="C00000"/>
                </a:solidFill>
                <a:ea typeface="微软雅黑" panose="020B0503020204020204" pitchFamily="34" charset="-122"/>
              </a:rPr>
              <a:t>Nền tảng</a:t>
            </a:r>
            <a:endParaRPr kumimoji="1" lang="en-US" altLang="ko-KR" sz="2200" b="1" dirty="0">
              <a:solidFill>
                <a:srgbClr val="C00000"/>
              </a:solidFill>
              <a:ea typeface="微软雅黑" panose="020B0503020204020204" pitchFamily="34" charset="-122"/>
            </a:endParaRPr>
          </a:p>
        </p:txBody>
      </p:sp>
      <p:sp>
        <p:nvSpPr>
          <p:cNvPr id="184" name="Text Box 52"/>
          <p:cNvSpPr txBox="1">
            <a:spLocks noChangeArrowheads="1"/>
          </p:cNvSpPr>
          <p:nvPr/>
        </p:nvSpPr>
        <p:spPr bwMode="auto">
          <a:xfrm>
            <a:off x="139316" y="1275606"/>
            <a:ext cx="1330052"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Video giám sát</a:t>
            </a:r>
            <a:endParaRPr lang="en-US" altLang="zh-CN" sz="1000" b="1" dirty="0">
              <a:solidFill>
                <a:schemeClr val="tx1">
                  <a:lumMod val="75000"/>
                  <a:lumOff val="25000"/>
                </a:schemeClr>
              </a:solidFill>
              <a:ea typeface="微软雅黑" panose="020B0503020204020204" pitchFamily="34" charset="-122"/>
            </a:endParaRP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Báo động</a:t>
            </a: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Kiểm soát ra vào </a:t>
            </a: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Tích hợp POS</a:t>
            </a: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Bản đồ nhiệt</a:t>
            </a: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Đếm người </a:t>
            </a:r>
            <a:endParaRPr lang="en-US" altLang="zh-CN" sz="1000" b="1" dirty="0">
              <a:solidFill>
                <a:schemeClr val="tx1">
                  <a:lumMod val="75000"/>
                  <a:lumOff val="25000"/>
                </a:schemeClr>
              </a:solidFill>
              <a:ea typeface="微软雅黑" panose="020B0503020204020204" pitchFamily="34" charset="-122"/>
            </a:endParaRPr>
          </a:p>
          <a:p>
            <a:pPr algn="r" eaLnBrk="1" fontAlgn="base" hangingPunct="1">
              <a:lnSpc>
                <a:spcPct val="120000"/>
              </a:lnSpc>
              <a:spcBef>
                <a:spcPct val="50000"/>
              </a:spcBef>
              <a:spcAft>
                <a:spcPct val="0"/>
              </a:spcAft>
            </a:pPr>
            <a:r>
              <a:rPr lang="en-US" altLang="zh-CN" sz="1000" b="1" dirty="0" smtClean="0">
                <a:solidFill>
                  <a:schemeClr val="tx1">
                    <a:lumMod val="75000"/>
                    <a:lumOff val="25000"/>
                  </a:schemeClr>
                </a:solidFill>
                <a:ea typeface="微软雅黑" panose="020B0503020204020204" pitchFamily="34" charset="-122"/>
              </a:rPr>
              <a:t>Báo cáo đồ họa</a:t>
            </a:r>
          </a:p>
        </p:txBody>
      </p:sp>
      <p:grpSp>
        <p:nvGrpSpPr>
          <p:cNvPr id="210" name="Group 5"/>
          <p:cNvGrpSpPr>
            <a:grpSpLocks/>
          </p:cNvGrpSpPr>
          <p:nvPr/>
        </p:nvGrpSpPr>
        <p:grpSpPr bwMode="auto">
          <a:xfrm>
            <a:off x="6715140" y="1071552"/>
            <a:ext cx="1258887" cy="1258888"/>
            <a:chOff x="2335" y="1139"/>
            <a:chExt cx="1089" cy="1089"/>
          </a:xfrm>
        </p:grpSpPr>
        <p:sp>
          <p:nvSpPr>
            <p:cNvPr id="211" name="Oval 6"/>
            <p:cNvSpPr>
              <a:spLocks noChangeArrowheads="1"/>
            </p:cNvSpPr>
            <p:nvPr/>
          </p:nvSpPr>
          <p:spPr bwMode="auto">
            <a:xfrm>
              <a:off x="2335" y="1139"/>
              <a:ext cx="1089" cy="1089"/>
            </a:xfrm>
            <a:prstGeom prst="ellipse">
              <a:avLst/>
            </a:prstGeom>
            <a:gradFill rotWithShape="1">
              <a:gsLst>
                <a:gs pos="0">
                  <a:srgbClr val="FF0000"/>
                </a:gs>
                <a:gs pos="100000">
                  <a:srgbClr val="CC0000"/>
                </a:gs>
              </a:gsLst>
              <a:lin ang="5400000" scaled="1"/>
            </a:gra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smtClean="0">
                  <a:ln>
                    <a:noFill/>
                  </a:ln>
                  <a:solidFill>
                    <a:srgbClr val="FFFFFF"/>
                  </a:solidFill>
                  <a:effectLst/>
                  <a:uLnTx/>
                  <a:uFillTx/>
                  <a:latin typeface="Arial" panose="020B0604020202020204" pitchFamily="34" charset="0"/>
                  <a:ea typeface="微软雅黑" panose="020B0503020204020204" pitchFamily="34" charset="-122"/>
                </a:rPr>
                <a:t>Thuận</a:t>
              </a:r>
            </a:p>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b="1" kern="0" dirty="0" smtClean="0">
                  <a:solidFill>
                    <a:srgbClr val="FFFFFF"/>
                  </a:solidFill>
                  <a:ea typeface="微软雅黑" panose="020B0503020204020204" pitchFamily="34" charset="-122"/>
                </a:rPr>
                <a:t>Lợi</a:t>
              </a:r>
              <a:endParaRPr kumimoji="0" lang="zh-CN" altLang="en-US" sz="18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endParaRPr>
            </a:p>
          </p:txBody>
        </p:sp>
        <p:grpSp>
          <p:nvGrpSpPr>
            <p:cNvPr id="212" name="Group 7"/>
            <p:cNvGrpSpPr>
              <a:grpSpLocks/>
            </p:cNvGrpSpPr>
            <p:nvPr/>
          </p:nvGrpSpPr>
          <p:grpSpPr bwMode="auto">
            <a:xfrm>
              <a:off x="2426" y="1169"/>
              <a:ext cx="908" cy="296"/>
              <a:chOff x="1431" y="1843"/>
              <a:chExt cx="907" cy="295"/>
            </a:xfrm>
          </p:grpSpPr>
          <p:sp>
            <p:nvSpPr>
              <p:cNvPr id="213" name="Freeform 8"/>
              <p:cNvSpPr>
                <a:spLocks/>
              </p:cNvSpPr>
              <p:nvPr/>
            </p:nvSpPr>
            <p:spPr bwMode="auto">
              <a:xfrm>
                <a:off x="1431"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gamma/>
                      <a:tint val="0"/>
                      <a:invGamma/>
                      <a:alpha val="0"/>
                    </a:srgbClr>
                  </a:gs>
                </a:gsLst>
                <a:lin ang="5400000" scaled="1"/>
              </a:gradFill>
              <a:ln w="9525" cap="flat" cmpd="sng">
                <a:noFill/>
                <a:prstDash val="solid"/>
                <a:round/>
                <a:headEnd/>
                <a:tailEnd/>
              </a:ln>
              <a:effec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endParaRPr>
              </a:p>
            </p:txBody>
          </p:sp>
          <p:sp>
            <p:nvSpPr>
              <p:cNvPr id="214" name="Oval 9"/>
              <p:cNvSpPr>
                <a:spLocks noChangeArrowheads="1"/>
              </p:cNvSpPr>
              <p:nvPr/>
            </p:nvSpPr>
            <p:spPr bwMode="auto">
              <a:xfrm>
                <a:off x="1771" y="1843"/>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endParaRPr>
              </a:p>
            </p:txBody>
          </p:sp>
        </p:grpSp>
      </p:grpSp>
      <p:sp>
        <p:nvSpPr>
          <p:cNvPr id="217" name="Line 22"/>
          <p:cNvSpPr>
            <a:spLocks noChangeShapeType="1"/>
          </p:cNvSpPr>
          <p:nvPr/>
        </p:nvSpPr>
        <p:spPr bwMode="auto">
          <a:xfrm flipH="1">
            <a:off x="3500706" y="1347365"/>
            <a:ext cx="933996" cy="346255"/>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18" name="Line 22"/>
          <p:cNvSpPr>
            <a:spLocks noChangeShapeType="1"/>
          </p:cNvSpPr>
          <p:nvPr/>
        </p:nvSpPr>
        <p:spPr bwMode="auto">
          <a:xfrm flipH="1">
            <a:off x="3931464" y="1347366"/>
            <a:ext cx="503238" cy="667676"/>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19" name="Line 22"/>
          <p:cNvSpPr>
            <a:spLocks noChangeShapeType="1"/>
          </p:cNvSpPr>
          <p:nvPr/>
        </p:nvSpPr>
        <p:spPr bwMode="auto">
          <a:xfrm flipH="1">
            <a:off x="4434701" y="1347366"/>
            <a:ext cx="19049" cy="519115"/>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20" name="Line 22"/>
          <p:cNvSpPr>
            <a:spLocks noChangeShapeType="1"/>
          </p:cNvSpPr>
          <p:nvPr/>
        </p:nvSpPr>
        <p:spPr bwMode="auto">
          <a:xfrm>
            <a:off x="4453752" y="1347365"/>
            <a:ext cx="522288" cy="415265"/>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28" name="Text Box 52"/>
          <p:cNvSpPr txBox="1">
            <a:spLocks noChangeArrowheads="1"/>
          </p:cNvSpPr>
          <p:nvPr/>
        </p:nvSpPr>
        <p:spPr bwMode="auto">
          <a:xfrm>
            <a:off x="5857884" y="2714626"/>
            <a:ext cx="3194868" cy="1606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171450" indent="-171450" eaLnBrk="1" fontAlgn="base" hangingPunct="1">
              <a:lnSpc>
                <a:spcPct val="120000"/>
              </a:lnSpc>
              <a:spcBef>
                <a:spcPct val="50000"/>
              </a:spcBef>
              <a:spcAft>
                <a:spcPct val="0"/>
              </a:spcAft>
              <a:buFont typeface="Arial" panose="020B0604020202020204" pitchFamily="34" charset="0"/>
              <a:buChar char="•"/>
            </a:pPr>
            <a:r>
              <a:rPr lang="en-US" altLang="zh-CN" sz="1200" b="1" smtClean="0">
                <a:solidFill>
                  <a:schemeClr val="tx1">
                    <a:lumMod val="75000"/>
                    <a:lumOff val="25000"/>
                  </a:schemeClr>
                </a:solidFill>
                <a:ea typeface="微软雅黑" panose="020B0503020204020204" pitchFamily="34" charset="-122"/>
              </a:rPr>
              <a:t>Đồng bộ giữa thiết bị an ninh với việc quản lý hệ thống</a:t>
            </a:r>
            <a:endParaRPr lang="en-US" altLang="zh-CN" sz="1200" b="1" dirty="0">
              <a:solidFill>
                <a:schemeClr val="tx1">
                  <a:lumMod val="75000"/>
                  <a:lumOff val="25000"/>
                </a:schemeClr>
              </a:solidFill>
              <a:ea typeface="微软雅黑" panose="020B0503020204020204" pitchFamily="34" charset="-122"/>
            </a:endParaRPr>
          </a:p>
          <a:p>
            <a:pPr marL="171450" indent="-171450" eaLnBrk="1" fontAlgn="base" hangingPunct="1">
              <a:lnSpc>
                <a:spcPct val="120000"/>
              </a:lnSpc>
              <a:spcBef>
                <a:spcPct val="50000"/>
              </a:spcBef>
              <a:spcAft>
                <a:spcPct val="0"/>
              </a:spcAft>
              <a:buFont typeface="Arial" panose="020B0604020202020204" pitchFamily="34" charset="0"/>
              <a:buChar char="•"/>
            </a:pPr>
            <a:r>
              <a:rPr lang="en-US" altLang="zh-CN" sz="1200" b="1" dirty="0" smtClean="0">
                <a:solidFill>
                  <a:schemeClr val="tx1">
                    <a:lumMod val="75000"/>
                    <a:lumOff val="25000"/>
                  </a:schemeClr>
                </a:solidFill>
                <a:ea typeface="微软雅黑" panose="020B0503020204020204" pitchFamily="34" charset="-122"/>
              </a:rPr>
              <a:t>Nâng cao hiệu quả tương </a:t>
            </a:r>
            <a:r>
              <a:rPr lang="en-US" altLang="zh-CN" sz="1200" b="1" smtClean="0">
                <a:solidFill>
                  <a:schemeClr val="tx1">
                    <a:lumMod val="75000"/>
                    <a:lumOff val="25000"/>
                  </a:schemeClr>
                </a:solidFill>
                <a:ea typeface="微软雅黑" panose="020B0503020204020204" pitchFamily="34" charset="-122"/>
              </a:rPr>
              <a:t>tác giữa các thiết bị trong hệ </a:t>
            </a:r>
            <a:r>
              <a:rPr lang="en-US" altLang="zh-CN" sz="1200" b="1" dirty="0" smtClean="0">
                <a:solidFill>
                  <a:schemeClr val="tx1">
                    <a:lumMod val="75000"/>
                    <a:lumOff val="25000"/>
                  </a:schemeClr>
                </a:solidFill>
                <a:ea typeface="微软雅黑" panose="020B0503020204020204" pitchFamily="34" charset="-122"/>
              </a:rPr>
              <a:t>thống</a:t>
            </a:r>
          </a:p>
          <a:p>
            <a:pPr marL="171450" indent="-171450" eaLnBrk="1" fontAlgn="base" hangingPunct="1">
              <a:lnSpc>
                <a:spcPct val="120000"/>
              </a:lnSpc>
              <a:spcBef>
                <a:spcPct val="50000"/>
              </a:spcBef>
              <a:spcAft>
                <a:spcPct val="0"/>
              </a:spcAft>
              <a:buFont typeface="Arial" panose="020B0604020202020204" pitchFamily="34" charset="0"/>
              <a:buChar char="•"/>
            </a:pPr>
            <a:r>
              <a:rPr lang="en-US" altLang="zh-CN" sz="1200" b="1" smtClean="0">
                <a:solidFill>
                  <a:schemeClr val="tx1">
                    <a:lumMod val="75000"/>
                    <a:lumOff val="25000"/>
                  </a:schemeClr>
                </a:solidFill>
                <a:ea typeface="微软雅黑" panose="020B0503020204020204" pitchFamily="34" charset="-122"/>
              </a:rPr>
              <a:t>Giảm chi phí phải </a:t>
            </a:r>
            <a:r>
              <a:rPr lang="en-US" altLang="zh-CN" sz="1200" b="1" dirty="0" smtClean="0">
                <a:solidFill>
                  <a:schemeClr val="tx1">
                    <a:lumMod val="75000"/>
                    <a:lumOff val="25000"/>
                  </a:schemeClr>
                </a:solidFill>
                <a:ea typeface="微软雅黑" panose="020B0503020204020204" pitchFamily="34" charset="-122"/>
              </a:rPr>
              <a:t>trả </a:t>
            </a:r>
            <a:r>
              <a:rPr lang="en-US" altLang="zh-CN" sz="1200" b="1" smtClean="0">
                <a:solidFill>
                  <a:schemeClr val="tx1">
                    <a:lumMod val="75000"/>
                    <a:lumOff val="25000"/>
                  </a:schemeClr>
                </a:solidFill>
                <a:ea typeface="微软雅黑" panose="020B0503020204020204" pitchFamily="34" charset="-122"/>
              </a:rPr>
              <a:t>cho nhân sự và tăng </a:t>
            </a:r>
            <a:r>
              <a:rPr lang="en-US" altLang="zh-CN" sz="1200" b="1" dirty="0" smtClean="0">
                <a:solidFill>
                  <a:schemeClr val="tx1">
                    <a:lumMod val="75000"/>
                    <a:lumOff val="25000"/>
                  </a:schemeClr>
                </a:solidFill>
                <a:ea typeface="微软雅黑" panose="020B0503020204020204" pitchFamily="34" charset="-122"/>
              </a:rPr>
              <a:t>khả </a:t>
            </a:r>
            <a:r>
              <a:rPr lang="en-US" altLang="zh-CN" sz="1200" b="1" smtClean="0">
                <a:solidFill>
                  <a:schemeClr val="tx1">
                    <a:lumMod val="75000"/>
                    <a:lumOff val="25000"/>
                  </a:schemeClr>
                </a:solidFill>
                <a:ea typeface="微软雅黑" panose="020B0503020204020204" pitchFamily="34" charset="-122"/>
              </a:rPr>
              <a:t>năng điều </a:t>
            </a:r>
            <a:r>
              <a:rPr lang="en-US" altLang="zh-CN" sz="1200" b="1" dirty="0" smtClean="0">
                <a:solidFill>
                  <a:schemeClr val="tx1">
                    <a:lumMod val="75000"/>
                    <a:lumOff val="25000"/>
                  </a:schemeClr>
                </a:solidFill>
                <a:ea typeface="微软雅黑" panose="020B0503020204020204" pitchFamily="34" charset="-122"/>
              </a:rPr>
              <a:t>phối</a:t>
            </a:r>
            <a:endParaRPr lang="en-US" altLang="zh-CN" sz="1200" b="1" dirty="0">
              <a:solidFill>
                <a:schemeClr val="tx1">
                  <a:lumMod val="75000"/>
                  <a:lumOff val="25000"/>
                </a:schemeClr>
              </a:solidFill>
              <a:ea typeface="微软雅黑" panose="020B0503020204020204" pitchFamily="34" charset="-122"/>
            </a:endParaRPr>
          </a:p>
        </p:txBody>
      </p:sp>
      <p:sp>
        <p:nvSpPr>
          <p:cNvPr id="235" name="Line 22"/>
          <p:cNvSpPr>
            <a:spLocks noChangeShapeType="1"/>
          </p:cNvSpPr>
          <p:nvPr/>
        </p:nvSpPr>
        <p:spPr bwMode="auto">
          <a:xfrm flipH="1">
            <a:off x="4120716" y="1353122"/>
            <a:ext cx="271279" cy="230961"/>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36" name="Line 22"/>
          <p:cNvSpPr>
            <a:spLocks noChangeShapeType="1"/>
          </p:cNvSpPr>
          <p:nvPr/>
        </p:nvSpPr>
        <p:spPr bwMode="auto">
          <a:xfrm>
            <a:off x="2400139" y="1396085"/>
            <a:ext cx="0" cy="2008633"/>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sp>
        <p:nvSpPr>
          <p:cNvPr id="237" name="Line 11"/>
          <p:cNvSpPr>
            <a:spLocks noChangeShapeType="1"/>
          </p:cNvSpPr>
          <p:nvPr/>
        </p:nvSpPr>
        <p:spPr bwMode="auto">
          <a:xfrm>
            <a:off x="1701312" y="1401924"/>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
        <p:nvSpPr>
          <p:cNvPr id="238" name="Line 11"/>
          <p:cNvSpPr>
            <a:spLocks noChangeShapeType="1"/>
          </p:cNvSpPr>
          <p:nvPr/>
        </p:nvSpPr>
        <p:spPr bwMode="auto">
          <a:xfrm>
            <a:off x="1699216" y="1699468"/>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
        <p:nvSpPr>
          <p:cNvPr id="239" name="Line 11"/>
          <p:cNvSpPr>
            <a:spLocks noChangeShapeType="1"/>
          </p:cNvSpPr>
          <p:nvPr/>
        </p:nvSpPr>
        <p:spPr bwMode="auto">
          <a:xfrm>
            <a:off x="1701312" y="1958925"/>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
        <p:nvSpPr>
          <p:cNvPr id="240" name="Line 11"/>
          <p:cNvSpPr>
            <a:spLocks noChangeShapeType="1"/>
          </p:cNvSpPr>
          <p:nvPr/>
        </p:nvSpPr>
        <p:spPr bwMode="auto">
          <a:xfrm>
            <a:off x="1703408" y="2203524"/>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
        <p:nvSpPr>
          <p:cNvPr id="241" name="Line 11"/>
          <p:cNvSpPr>
            <a:spLocks noChangeShapeType="1"/>
          </p:cNvSpPr>
          <p:nvPr/>
        </p:nvSpPr>
        <p:spPr bwMode="auto">
          <a:xfrm>
            <a:off x="1703408" y="2462981"/>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
        <p:nvSpPr>
          <p:cNvPr id="242" name="Line 11"/>
          <p:cNvSpPr>
            <a:spLocks noChangeShapeType="1"/>
          </p:cNvSpPr>
          <p:nvPr/>
        </p:nvSpPr>
        <p:spPr bwMode="auto">
          <a:xfrm>
            <a:off x="1703408" y="2722438"/>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cxnSp>
        <p:nvCxnSpPr>
          <p:cNvPr id="12" name="直接连接符 11"/>
          <p:cNvCxnSpPr/>
          <p:nvPr/>
        </p:nvCxnSpPr>
        <p:spPr>
          <a:xfrm>
            <a:off x="5774102" y="2259150"/>
            <a:ext cx="0" cy="22523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77" name="Text Box 52"/>
          <p:cNvSpPr txBox="1">
            <a:spLocks noChangeArrowheads="1"/>
          </p:cNvSpPr>
          <p:nvPr/>
        </p:nvSpPr>
        <p:spPr bwMode="auto">
          <a:xfrm>
            <a:off x="1785918" y="4143386"/>
            <a:ext cx="142330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fontAlgn="base" hangingPunct="1">
              <a:spcBef>
                <a:spcPct val="50000"/>
              </a:spcBef>
              <a:spcAft>
                <a:spcPct val="0"/>
              </a:spcAft>
            </a:pPr>
            <a:r>
              <a:rPr lang="en-US" altLang="zh-CN" sz="1000" b="1" dirty="0" smtClean="0">
                <a:solidFill>
                  <a:srgbClr val="FF0000"/>
                </a:solidFill>
                <a:ea typeface="微软雅黑" panose="020B0503020204020204" pitchFamily="34" charset="-122"/>
              </a:rPr>
              <a:t>   </a:t>
            </a:r>
            <a:r>
              <a:rPr lang="en-US" altLang="zh-CN" sz="1200" b="1" dirty="0" smtClean="0">
                <a:solidFill>
                  <a:srgbClr val="0070C0"/>
                </a:solidFill>
                <a:ea typeface="微软雅黑" panose="020B0503020204020204" pitchFamily="34" charset="-122"/>
              </a:rPr>
              <a:t>DSS4004-R</a:t>
            </a:r>
            <a:endParaRPr lang="en-US" altLang="zh-CN" sz="1200" b="1" dirty="0">
              <a:solidFill>
                <a:srgbClr val="0070C0"/>
              </a:solidFill>
              <a:ea typeface="微软雅黑" panose="020B0503020204020204" pitchFamily="34" charset="-122"/>
            </a:endParaRPr>
          </a:p>
        </p:txBody>
      </p:sp>
      <p:sp>
        <p:nvSpPr>
          <p:cNvPr id="278" name="Line 22"/>
          <p:cNvSpPr>
            <a:spLocks noChangeShapeType="1"/>
          </p:cNvSpPr>
          <p:nvPr/>
        </p:nvSpPr>
        <p:spPr bwMode="auto">
          <a:xfrm flipH="1">
            <a:off x="3749717" y="1353122"/>
            <a:ext cx="642277" cy="59683"/>
          </a:xfrm>
          <a:prstGeom prst="line">
            <a:avLst/>
          </a:prstGeom>
          <a:noFill/>
          <a:ln w="19050" cap="rnd">
            <a:solidFill>
              <a:schemeClr val="tx1">
                <a:lumMod val="75000"/>
                <a:lumOff val="25000"/>
              </a:schemeClr>
            </a:solidFill>
            <a:prstDash val="sysDot"/>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a typeface="华文细黑" panose="02010600040101010101" pitchFamily="2" charset="-122"/>
            </a:endParaRPr>
          </a:p>
        </p:txBody>
      </p:sp>
      <p:pic>
        <p:nvPicPr>
          <p:cNvPr id="34817" name="Picture 1" descr="C:\Users\26369\AppData\Local\Temp\Rar$DIa0.826\正视图.1.jpg"/>
          <p:cNvPicPr>
            <a:picLocks noChangeAspect="1" noChangeArrowheads="1"/>
          </p:cNvPicPr>
          <p:nvPr/>
        </p:nvPicPr>
        <p:blipFill>
          <a:blip r:embed="rId3" cstate="print"/>
          <a:srcRect/>
          <a:stretch>
            <a:fillRect/>
          </a:stretch>
        </p:blipFill>
        <p:spPr bwMode="auto">
          <a:xfrm>
            <a:off x="1857356" y="3470383"/>
            <a:ext cx="1071570" cy="744441"/>
          </a:xfrm>
          <a:prstGeom prst="rect">
            <a:avLst/>
          </a:prstGeom>
          <a:noFill/>
        </p:spPr>
      </p:pic>
      <p:sp>
        <p:nvSpPr>
          <p:cNvPr id="71" name="Line 11"/>
          <p:cNvSpPr>
            <a:spLocks noChangeShapeType="1"/>
          </p:cNvSpPr>
          <p:nvPr/>
        </p:nvSpPr>
        <p:spPr bwMode="auto">
          <a:xfrm>
            <a:off x="1691680" y="2931790"/>
            <a:ext cx="708352" cy="0"/>
          </a:xfrm>
          <a:prstGeom prst="line">
            <a:avLst/>
          </a:prstGeom>
          <a:noFill/>
          <a:ln w="19050">
            <a:solidFill>
              <a:schemeClr val="bg1">
                <a:lumMod val="50000"/>
              </a:schemeClr>
            </a:solidFill>
            <a:prstDash val="sysDot"/>
            <a:round/>
            <a:headEnd type="oval" w="med" len="med"/>
            <a:tailEnd/>
          </a:ln>
          <a:effectLst/>
        </p:spPr>
        <p:txBody>
          <a:bodyPr wrap="none" anchor="ctr"/>
          <a:lstStyle/>
          <a:p>
            <a:pPr>
              <a:defRPr/>
            </a:pPr>
            <a:endParaRPr lang="zh-CN" altLang="en-US">
              <a:latin typeface="+mn-ea"/>
              <a:ea typeface="+mn-ea"/>
            </a:endParaRPr>
          </a:p>
        </p:txBody>
      </p:sp>
    </p:spTree>
    <p:extLst>
      <p:ext uri="{BB962C8B-B14F-4D97-AF65-F5344CB8AC3E}">
        <p14:creationId xmlns:p14="http://schemas.microsoft.com/office/powerpoint/2010/main" xmlns="" val="3036137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a:spLocks/>
          </p:cNvSpPr>
          <p:nvPr/>
        </p:nvSpPr>
        <p:spPr>
          <a:xfrm>
            <a:off x="323528" y="163965"/>
            <a:ext cx="6048672" cy="400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zh-CN" sz="2400" b="1" smtClean="0">
                <a:solidFill>
                  <a:srgbClr val="FF0000"/>
                </a:solidFill>
                <a:latin typeface="Times New Roman" pitchFamily="18" charset="0"/>
                <a:ea typeface="微软雅黑" panose="020B0503020204020204" pitchFamily="34" charset="-122"/>
                <a:cs typeface="Times New Roman" pitchFamily="18" charset="0"/>
              </a:rPr>
              <a:t>Tương thích của hệ thống &amp; mở rộng</a:t>
            </a:r>
            <a:endParaRPr lang="en-US" altLang="zh-CN" sz="2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87" name="Text Box 52"/>
          <p:cNvSpPr txBox="1">
            <a:spLocks noChangeArrowheads="1"/>
          </p:cNvSpPr>
          <p:nvPr/>
        </p:nvSpPr>
        <p:spPr bwMode="auto">
          <a:xfrm>
            <a:off x="421714" y="649418"/>
            <a:ext cx="803871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a:r>
              <a:rPr lang="en-US" altLang="zh-CN" sz="2000" b="1" smtClean="0">
                <a:solidFill>
                  <a:srgbClr val="0070C0"/>
                </a:solidFill>
                <a:latin typeface="Times New Roman" pitchFamily="18" charset="0"/>
                <a:cs typeface="Times New Roman" pitchFamily="18" charset="0"/>
              </a:rPr>
              <a:t>Dahua</a:t>
            </a:r>
            <a:r>
              <a:rPr lang="en-US" altLang="zh-CN" smtClean="0">
                <a:solidFill>
                  <a:schemeClr val="tx1">
                    <a:lumMod val="75000"/>
                    <a:lumOff val="25000"/>
                  </a:schemeClr>
                </a:solidFill>
                <a:latin typeface="Times New Roman" pitchFamily="18" charset="0"/>
                <a:cs typeface="Times New Roman" pitchFamily="18" charset="0"/>
              </a:rPr>
              <a:t> sẽ phụ </a:t>
            </a:r>
            <a:r>
              <a:rPr lang="en-US" altLang="zh-CN" dirty="0" smtClean="0">
                <a:solidFill>
                  <a:schemeClr val="tx1">
                    <a:lumMod val="75000"/>
                    <a:lumOff val="25000"/>
                  </a:schemeClr>
                </a:solidFill>
                <a:latin typeface="Times New Roman" pitchFamily="18" charset="0"/>
                <a:cs typeface="Times New Roman" pitchFamily="18" charset="0"/>
              </a:rPr>
              <a:t>trách các </a:t>
            </a:r>
            <a:r>
              <a:rPr lang="en-US" altLang="zh-CN" smtClean="0">
                <a:solidFill>
                  <a:schemeClr val="tx1">
                    <a:lumMod val="75000"/>
                    <a:lumOff val="25000"/>
                  </a:schemeClr>
                </a:solidFill>
                <a:latin typeface="Times New Roman" pitchFamily="18" charset="0"/>
                <a:cs typeface="Times New Roman" pitchFamily="18" charset="0"/>
              </a:rPr>
              <a:t>vấn đề về </a:t>
            </a:r>
            <a:r>
              <a:rPr lang="en-US" altLang="zh-CN" sz="2000" b="1" dirty="0" smtClean="0">
                <a:solidFill>
                  <a:srgbClr val="0070C0"/>
                </a:solidFill>
                <a:latin typeface="Times New Roman" pitchFamily="18" charset="0"/>
                <a:cs typeface="Times New Roman" pitchFamily="18" charset="0"/>
              </a:rPr>
              <a:t>an ninh</a:t>
            </a:r>
            <a:r>
              <a:rPr lang="en-US" altLang="zh-CN" smtClean="0">
                <a:solidFill>
                  <a:schemeClr val="tx1">
                    <a:lumMod val="75000"/>
                    <a:lumOff val="25000"/>
                  </a:schemeClr>
                </a:solidFill>
                <a:latin typeface="Times New Roman" pitchFamily="18" charset="0"/>
                <a:cs typeface="Times New Roman" pitchFamily="18" charset="0"/>
              </a:rPr>
              <a:t>, vì vậy </a:t>
            </a:r>
            <a:r>
              <a:rPr lang="en-US" altLang="zh-CN" sz="2000" b="1" smtClean="0">
                <a:solidFill>
                  <a:srgbClr val="0070C0"/>
                </a:solidFill>
                <a:latin typeface="Times New Roman" pitchFamily="18" charset="0"/>
                <a:cs typeface="Times New Roman" pitchFamily="18" charset="0"/>
              </a:rPr>
              <a:t>các đối tác </a:t>
            </a:r>
            <a:r>
              <a:rPr lang="en-US" altLang="zh-CN" b="1" smtClean="0">
                <a:solidFill>
                  <a:srgbClr val="0070C0"/>
                </a:solidFill>
                <a:latin typeface="Times New Roman" pitchFamily="18" charset="0"/>
                <a:cs typeface="Times New Roman" pitchFamily="18" charset="0"/>
              </a:rPr>
              <a:t> </a:t>
            </a:r>
            <a:r>
              <a:rPr lang="en-US" altLang="zh-CN" dirty="0" smtClean="0">
                <a:solidFill>
                  <a:schemeClr val="tx1">
                    <a:lumMod val="75000"/>
                    <a:lumOff val="25000"/>
                  </a:schemeClr>
                </a:solidFill>
                <a:latin typeface="Times New Roman" pitchFamily="18" charset="0"/>
                <a:cs typeface="Times New Roman" pitchFamily="18" charset="0"/>
              </a:rPr>
              <a:t>chỉ cần tập trung </a:t>
            </a:r>
          </a:p>
          <a:p>
            <a:pPr algn="ctr"/>
            <a:r>
              <a:rPr lang="en-US" altLang="zh-CN" dirty="0" smtClean="0">
                <a:solidFill>
                  <a:schemeClr val="tx1">
                    <a:lumMod val="75000"/>
                    <a:lumOff val="25000"/>
                  </a:schemeClr>
                </a:solidFill>
                <a:latin typeface="Times New Roman" pitchFamily="18" charset="0"/>
                <a:cs typeface="Times New Roman" pitchFamily="18" charset="0"/>
              </a:rPr>
              <a:t>vào hoạt động </a:t>
            </a:r>
            <a:r>
              <a:rPr lang="en-US" altLang="zh-CN" sz="2000" b="1" dirty="0" smtClean="0">
                <a:solidFill>
                  <a:srgbClr val="0070C0"/>
                </a:solidFill>
                <a:latin typeface="Times New Roman" pitchFamily="18" charset="0"/>
                <a:cs typeface="Times New Roman" pitchFamily="18" charset="0"/>
              </a:rPr>
              <a:t>kinh doanh</a:t>
            </a:r>
            <a:r>
              <a:rPr lang="en-US" altLang="zh-CN" dirty="0" smtClean="0">
                <a:solidFill>
                  <a:srgbClr val="0070C0"/>
                </a:solidFill>
                <a:latin typeface="Times New Roman" pitchFamily="18" charset="0"/>
                <a:cs typeface="Times New Roman" pitchFamily="18" charset="0"/>
              </a:rPr>
              <a:t>.</a:t>
            </a:r>
            <a:endParaRPr lang="en-US" altLang="zh-CN" dirty="0">
              <a:solidFill>
                <a:srgbClr val="0070C0"/>
              </a:solidFill>
              <a:latin typeface="Times New Roman" pitchFamily="18" charset="0"/>
              <a:cs typeface="Times New Roman" pitchFamily="18" charset="0"/>
            </a:endParaRPr>
          </a:p>
        </p:txBody>
      </p:sp>
      <p:sp>
        <p:nvSpPr>
          <p:cNvPr id="89" name="Text Box 3"/>
          <p:cNvSpPr txBox="1">
            <a:spLocks noChangeArrowheads="1"/>
          </p:cNvSpPr>
          <p:nvPr/>
        </p:nvSpPr>
        <p:spPr bwMode="auto">
          <a:xfrm>
            <a:off x="5098228" y="3123021"/>
            <a:ext cx="2831358" cy="338554"/>
          </a:xfrm>
          <a:prstGeom prst="rect">
            <a:avLst/>
          </a:prstGeom>
          <a:noFill/>
          <a:ln w="9525" algn="ctr">
            <a:noFill/>
            <a:miter lim="800000"/>
            <a:headEnd/>
            <a:tailEnd/>
          </a:ln>
          <a:effectLst/>
        </p:spPr>
        <p:txBody>
          <a:bodyPr wrap="square">
            <a:spAutoFit/>
          </a:bodyPr>
          <a:lstStyle/>
          <a:p>
            <a:pPr fontAlgn="base">
              <a:spcBef>
                <a:spcPct val="0"/>
              </a:spcBef>
              <a:spcAft>
                <a:spcPct val="0"/>
              </a:spcAft>
              <a:defRPr/>
            </a:pPr>
            <a:r>
              <a:rPr lang="en-US" altLang="zh-CN" sz="1600" b="1" smtClean="0">
                <a:solidFill>
                  <a:srgbClr val="C00000"/>
                </a:solidFill>
                <a:latin typeface="Times New Roman" pitchFamily="18" charset="0"/>
                <a:ea typeface="微软雅黑" pitchFamily="34" charset="-122"/>
                <a:cs typeface="Times New Roman" pitchFamily="18" charset="0"/>
              </a:rPr>
              <a:t>Tính mở của hệ thống</a:t>
            </a:r>
            <a:endParaRPr lang="en-US" altLang="ko-KR" sz="1600" b="1" dirty="0">
              <a:solidFill>
                <a:srgbClr val="C00000"/>
              </a:solidFill>
              <a:latin typeface="Times New Roman" pitchFamily="18" charset="0"/>
              <a:ea typeface="微软雅黑" pitchFamily="34" charset="-122"/>
              <a:cs typeface="Times New Roman" pitchFamily="18" charset="0"/>
            </a:endParaRPr>
          </a:p>
        </p:txBody>
      </p:sp>
      <p:sp>
        <p:nvSpPr>
          <p:cNvPr id="107" name="Rectangle 68"/>
          <p:cNvSpPr>
            <a:spLocks noChangeArrowheads="1"/>
          </p:cNvSpPr>
          <p:nvPr/>
        </p:nvSpPr>
        <p:spPr bwMode="auto">
          <a:xfrm>
            <a:off x="5026220" y="3531661"/>
            <a:ext cx="3544746" cy="1200329"/>
          </a:xfrm>
          <a:prstGeom prst="rect">
            <a:avLst/>
          </a:prstGeom>
          <a:noFill/>
          <a:ln w="9525">
            <a:noFill/>
            <a:miter lim="800000"/>
            <a:headEnd/>
            <a:tailEnd/>
          </a:ln>
          <a:effectLst/>
        </p:spPr>
        <p:txBody>
          <a:bodyPr wrap="square">
            <a:spAutoFit/>
          </a:bodyPr>
          <a:lstStyle/>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Dựa trên kiến trúc mở</a:t>
            </a:r>
            <a:endParaRPr lang="en-US" altLang="zh-CN" sz="1200" dirty="0">
              <a:solidFill>
                <a:schemeClr val="tx1">
                  <a:lumMod val="75000"/>
                  <a:lumOff val="25000"/>
                </a:schemeClr>
              </a:solidFill>
              <a:latin typeface="Times New Roman" pitchFamily="18" charset="0"/>
              <a:ea typeface="微软雅黑"/>
              <a:cs typeface="Times New Roman" pitchFamily="18" charset="0"/>
            </a:endParaRPr>
          </a:p>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Hỗ </a:t>
            </a:r>
            <a:r>
              <a:rPr lang="en-US" altLang="zh-CN" sz="1200" smtClean="0">
                <a:solidFill>
                  <a:schemeClr val="tx1">
                    <a:lumMod val="75000"/>
                    <a:lumOff val="25000"/>
                  </a:schemeClr>
                </a:solidFill>
                <a:latin typeface="Times New Roman" pitchFamily="18" charset="0"/>
                <a:ea typeface="微软雅黑"/>
                <a:cs typeface="Times New Roman" pitchFamily="18" charset="0"/>
              </a:rPr>
              <a:t>trợ mở rộng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cho mục </a:t>
            </a:r>
            <a:r>
              <a:rPr lang="en-US" altLang="zh-CN" sz="1200" smtClean="0">
                <a:solidFill>
                  <a:schemeClr val="tx1">
                    <a:lumMod val="75000"/>
                    <a:lumOff val="25000"/>
                  </a:schemeClr>
                </a:solidFill>
                <a:latin typeface="Times New Roman" pitchFamily="18" charset="0"/>
                <a:ea typeface="微软雅黑"/>
                <a:cs typeface="Times New Roman" pitchFamily="18" charset="0"/>
              </a:rPr>
              <a:t>đích tích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hợp với hệ thống kinh doanh của bên thứ 3.</a:t>
            </a:r>
            <a:endParaRPr lang="en-US" altLang="zh-CN" sz="1200" dirty="0">
              <a:solidFill>
                <a:schemeClr val="tx1">
                  <a:lumMod val="75000"/>
                  <a:lumOff val="25000"/>
                </a:schemeClr>
              </a:solidFill>
              <a:latin typeface="Times New Roman" pitchFamily="18" charset="0"/>
              <a:ea typeface="微软雅黑"/>
              <a:cs typeface="Times New Roman" pitchFamily="18" charset="0"/>
            </a:endParaRPr>
          </a:p>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Áp dụng công nghệ dựa </a:t>
            </a:r>
            <a:r>
              <a:rPr lang="en-US" altLang="zh-CN" sz="1200" smtClean="0">
                <a:solidFill>
                  <a:schemeClr val="tx1">
                    <a:lumMod val="75000"/>
                    <a:lumOff val="25000"/>
                  </a:schemeClr>
                </a:solidFill>
                <a:latin typeface="Times New Roman" pitchFamily="18" charset="0"/>
                <a:ea typeface="微软雅黑"/>
                <a:cs typeface="Times New Roman" pitchFamily="18" charset="0"/>
              </a:rPr>
              <a:t>trên nền tảng J2EE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để phát triển các dịch vụ giá trị gia tăng</a:t>
            </a:r>
            <a:endParaRPr lang="en-US" altLang="zh-CN" sz="1200" dirty="0">
              <a:solidFill>
                <a:schemeClr val="tx1">
                  <a:lumMod val="75000"/>
                  <a:lumOff val="25000"/>
                </a:schemeClr>
              </a:solidFill>
              <a:latin typeface="Times New Roman" pitchFamily="18" charset="0"/>
              <a:ea typeface="微软雅黑"/>
              <a:cs typeface="Times New Roman" pitchFamily="18" charset="0"/>
            </a:endParaRPr>
          </a:p>
        </p:txBody>
      </p:sp>
      <p:sp>
        <p:nvSpPr>
          <p:cNvPr id="108" name="Rectangle 69"/>
          <p:cNvSpPr>
            <a:spLocks noChangeArrowheads="1"/>
          </p:cNvSpPr>
          <p:nvPr/>
        </p:nvSpPr>
        <p:spPr bwMode="auto">
          <a:xfrm>
            <a:off x="5004048" y="1856292"/>
            <a:ext cx="4068546" cy="1015663"/>
          </a:xfrm>
          <a:prstGeom prst="rect">
            <a:avLst/>
          </a:prstGeom>
          <a:noFill/>
          <a:ln w="9525">
            <a:noFill/>
            <a:miter lim="800000"/>
            <a:headEnd/>
            <a:tailEnd/>
          </a:ln>
          <a:effectLst/>
        </p:spPr>
        <p:txBody>
          <a:bodyPr wrap="square">
            <a:spAutoFit/>
          </a:bodyPr>
          <a:lstStyle/>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Tích </a:t>
            </a:r>
            <a:r>
              <a:rPr lang="en-US" altLang="zh-CN" sz="1200" smtClean="0">
                <a:solidFill>
                  <a:schemeClr val="tx1">
                    <a:lumMod val="75000"/>
                    <a:lumOff val="25000"/>
                  </a:schemeClr>
                </a:solidFill>
                <a:latin typeface="Times New Roman" pitchFamily="18" charset="0"/>
                <a:ea typeface="微软雅黑"/>
                <a:cs typeface="Times New Roman" pitchFamily="18" charset="0"/>
              </a:rPr>
              <a:t>hợp với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hệ thống </a:t>
            </a:r>
            <a:r>
              <a:rPr lang="en-US" altLang="zh-CN" sz="1200" smtClean="0">
                <a:solidFill>
                  <a:schemeClr val="tx1">
                    <a:lumMod val="75000"/>
                    <a:lumOff val="25000"/>
                  </a:schemeClr>
                </a:solidFill>
                <a:latin typeface="Times New Roman" pitchFamily="18" charset="0"/>
                <a:ea typeface="微软雅黑"/>
                <a:cs typeface="Times New Roman" pitchFamily="18" charset="0"/>
              </a:rPr>
              <a:t>hiện có : báo cháy , khẩn cấp 911…</a:t>
            </a:r>
            <a:endParaRPr lang="en-US" altLang="zh-CN" sz="1200" dirty="0" smtClean="0">
              <a:solidFill>
                <a:schemeClr val="tx1">
                  <a:lumMod val="75000"/>
                  <a:lumOff val="25000"/>
                </a:schemeClr>
              </a:solidFill>
              <a:latin typeface="Times New Roman" pitchFamily="18" charset="0"/>
              <a:ea typeface="微软雅黑"/>
              <a:cs typeface="Times New Roman" pitchFamily="18" charset="0"/>
            </a:endParaRPr>
          </a:p>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Kết hợp với thiết bị thứ </a:t>
            </a:r>
            <a:r>
              <a:rPr lang="en-US" altLang="zh-CN" sz="1200" smtClean="0">
                <a:solidFill>
                  <a:schemeClr val="tx1">
                    <a:lumMod val="75000"/>
                    <a:lumOff val="25000"/>
                  </a:schemeClr>
                </a:solidFill>
                <a:latin typeface="Times New Roman" pitchFamily="18" charset="0"/>
                <a:ea typeface="微软雅黑"/>
                <a:cs typeface="Times New Roman" pitchFamily="18" charset="0"/>
              </a:rPr>
              <a:t>3 theo khuyến cáo của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nhà </a:t>
            </a:r>
            <a:r>
              <a:rPr lang="en-US" altLang="zh-CN" sz="1200" smtClean="0">
                <a:solidFill>
                  <a:schemeClr val="tx1">
                    <a:lumMod val="75000"/>
                    <a:lumOff val="25000"/>
                  </a:schemeClr>
                </a:solidFill>
                <a:latin typeface="Times New Roman" pitchFamily="18" charset="0"/>
                <a:ea typeface="微软雅黑"/>
                <a:cs typeface="Times New Roman" pitchFamily="18" charset="0"/>
              </a:rPr>
              <a:t>sản xuất :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giám sát, </a:t>
            </a:r>
            <a:r>
              <a:rPr lang="en-US" altLang="zh-CN" sz="1200" smtClean="0">
                <a:solidFill>
                  <a:schemeClr val="tx1">
                    <a:lumMod val="75000"/>
                    <a:lumOff val="25000"/>
                  </a:schemeClr>
                </a:solidFill>
                <a:latin typeface="Times New Roman" pitchFamily="18" charset="0"/>
                <a:ea typeface="微软雅黑"/>
                <a:cs typeface="Times New Roman" pitchFamily="18" charset="0"/>
              </a:rPr>
              <a:t>báo động, thiết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bị kiểm soát ra vào, thiết bị POS</a:t>
            </a:r>
            <a:endParaRPr lang="en-US" altLang="zh-CN" sz="1200" dirty="0">
              <a:solidFill>
                <a:schemeClr val="tx1">
                  <a:lumMod val="75000"/>
                  <a:lumOff val="25000"/>
                </a:schemeClr>
              </a:solidFill>
              <a:latin typeface="Times New Roman" pitchFamily="18" charset="0"/>
              <a:ea typeface="微软雅黑"/>
              <a:cs typeface="Times New Roman" pitchFamily="18" charset="0"/>
            </a:endParaRPr>
          </a:p>
          <a:p>
            <a:pPr marL="171450" indent="-171450" fontAlgn="base">
              <a:spcBef>
                <a:spcPct val="50000"/>
              </a:spcBef>
              <a:spcAft>
                <a:spcPct val="0"/>
              </a:spcAft>
              <a:buFont typeface="Arial" panose="020B0604020202020204" pitchFamily="34" charset="0"/>
              <a:buChar char="•"/>
              <a:defRPr/>
            </a:pPr>
            <a:r>
              <a:rPr lang="en-US" altLang="zh-CN" sz="1200" dirty="0" smtClean="0">
                <a:solidFill>
                  <a:schemeClr val="tx1">
                    <a:lumMod val="75000"/>
                    <a:lumOff val="25000"/>
                  </a:schemeClr>
                </a:solidFill>
                <a:latin typeface="Times New Roman" pitchFamily="18" charset="0"/>
                <a:ea typeface="微软雅黑"/>
                <a:cs typeface="Times New Roman" pitchFamily="18" charset="0"/>
              </a:rPr>
              <a:t>Hỗ </a:t>
            </a:r>
            <a:r>
              <a:rPr lang="en-US" altLang="zh-CN" sz="1200" smtClean="0">
                <a:solidFill>
                  <a:schemeClr val="tx1">
                    <a:lumMod val="75000"/>
                    <a:lumOff val="25000"/>
                  </a:schemeClr>
                </a:solidFill>
                <a:latin typeface="Times New Roman" pitchFamily="18" charset="0"/>
                <a:ea typeface="微软雅黑"/>
                <a:cs typeface="Times New Roman" pitchFamily="18" charset="0"/>
              </a:rPr>
              <a:t>trợ chuẩn </a:t>
            </a:r>
            <a:r>
              <a:rPr lang="en-US" altLang="zh-CN" sz="1200" dirty="0" smtClean="0">
                <a:solidFill>
                  <a:schemeClr val="tx1">
                    <a:lumMod val="75000"/>
                    <a:lumOff val="25000"/>
                  </a:schemeClr>
                </a:solidFill>
                <a:latin typeface="Times New Roman" pitchFamily="18" charset="0"/>
                <a:ea typeface="微软雅黑"/>
                <a:cs typeface="Times New Roman" pitchFamily="18" charset="0"/>
              </a:rPr>
              <a:t>giao thức : ONVIF</a:t>
            </a:r>
            <a:endParaRPr lang="en-US" altLang="zh-CN" sz="1200" dirty="0">
              <a:solidFill>
                <a:schemeClr val="tx1">
                  <a:lumMod val="75000"/>
                  <a:lumOff val="25000"/>
                </a:schemeClr>
              </a:solidFill>
              <a:latin typeface="Times New Roman" pitchFamily="18" charset="0"/>
              <a:ea typeface="微软雅黑"/>
              <a:cs typeface="Times New Roman" pitchFamily="18" charset="0"/>
            </a:endParaRPr>
          </a:p>
        </p:txBody>
      </p:sp>
      <p:sp>
        <p:nvSpPr>
          <p:cNvPr id="88" name="圆角矩形 87"/>
          <p:cNvSpPr/>
          <p:nvPr/>
        </p:nvSpPr>
        <p:spPr>
          <a:xfrm>
            <a:off x="5098230" y="1521605"/>
            <a:ext cx="1914370" cy="305272"/>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r>
              <a:rPr lang="en-US" altLang="zh-CN" sz="1600" dirty="0" smtClean="0">
                <a:solidFill>
                  <a:srgbClr val="C00000"/>
                </a:solidFill>
                <a:latin typeface="Times New Roman" pitchFamily="18" charset="0"/>
                <a:ea typeface="微软雅黑" pitchFamily="34" charset="-122"/>
                <a:cs typeface="Times New Roman" pitchFamily="18" charset="0"/>
              </a:rPr>
              <a:t>Tương thích</a:t>
            </a:r>
            <a:endParaRPr lang="zh-CN" altLang="en-US" sz="1600" dirty="0">
              <a:solidFill>
                <a:srgbClr val="C00000"/>
              </a:solidFill>
              <a:latin typeface="Times New Roman" pitchFamily="18" charset="0"/>
              <a:ea typeface="微软雅黑" pitchFamily="34" charset="-122"/>
              <a:cs typeface="Times New Roman" pitchFamily="18" charset="0"/>
            </a:endParaRPr>
          </a:p>
        </p:txBody>
      </p:sp>
      <p:sp>
        <p:nvSpPr>
          <p:cNvPr id="109" name="Line 21"/>
          <p:cNvSpPr>
            <a:spLocks noChangeShapeType="1"/>
          </p:cNvSpPr>
          <p:nvPr/>
        </p:nvSpPr>
        <p:spPr bwMode="auto">
          <a:xfrm flipH="1" flipV="1">
            <a:off x="5098228" y="1800742"/>
            <a:ext cx="335453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111" name="Line 21"/>
          <p:cNvSpPr>
            <a:spLocks noChangeShapeType="1"/>
          </p:cNvSpPr>
          <p:nvPr/>
        </p:nvSpPr>
        <p:spPr bwMode="auto">
          <a:xfrm flipH="1" flipV="1">
            <a:off x="5112402" y="3459571"/>
            <a:ext cx="3354532" cy="0"/>
          </a:xfrm>
          <a:prstGeom prst="line">
            <a:avLst/>
          </a:prstGeom>
          <a:noFill/>
          <a:ln w="12700" cap="rnd">
            <a:solidFill>
              <a:srgbClr val="CC0000"/>
            </a:solidFill>
            <a:prstDash val="solid"/>
            <a:round/>
            <a:headEnd type="triangle" w="med" len="me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pic>
        <p:nvPicPr>
          <p:cNvPr id="90" name="Picture 1" descr="C:\Users\26369\AppData\Local\Temp\Rar$DIa0.826\正视图.1.jpg"/>
          <p:cNvPicPr>
            <a:picLocks noChangeAspect="1" noChangeArrowheads="1"/>
          </p:cNvPicPr>
          <p:nvPr/>
        </p:nvPicPr>
        <p:blipFill>
          <a:blip r:embed="rId2" cstate="print"/>
          <a:srcRect/>
          <a:stretch>
            <a:fillRect/>
          </a:stretch>
        </p:blipFill>
        <p:spPr bwMode="auto">
          <a:xfrm>
            <a:off x="1785918" y="2000246"/>
            <a:ext cx="1071570" cy="744441"/>
          </a:xfrm>
          <a:prstGeom prst="rect">
            <a:avLst/>
          </a:prstGeom>
          <a:noFill/>
        </p:spPr>
      </p:pic>
      <p:grpSp>
        <p:nvGrpSpPr>
          <p:cNvPr id="81" name="组合 80"/>
          <p:cNvGrpSpPr/>
          <p:nvPr/>
        </p:nvGrpSpPr>
        <p:grpSpPr>
          <a:xfrm>
            <a:off x="714348" y="2385686"/>
            <a:ext cx="2989518" cy="2829270"/>
            <a:chOff x="952598" y="630246"/>
            <a:chExt cx="2989518" cy="2829270"/>
          </a:xfrm>
        </p:grpSpPr>
        <p:sp>
          <p:nvSpPr>
            <p:cNvPr id="82" name="矩形 81"/>
            <p:cNvSpPr/>
            <p:nvPr/>
          </p:nvSpPr>
          <p:spPr>
            <a:xfrm>
              <a:off x="952598" y="3059138"/>
              <a:ext cx="2775204" cy="4003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3" name="矩形 82"/>
            <p:cNvSpPr/>
            <p:nvPr/>
          </p:nvSpPr>
          <p:spPr>
            <a:xfrm>
              <a:off x="1166912" y="630246"/>
              <a:ext cx="2775204" cy="400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FF0000"/>
                  </a:solidFill>
                  <a:latin typeface="Times New Roman" pitchFamily="18" charset="0"/>
                  <a:cs typeface="Times New Roman" pitchFamily="18" charset="0"/>
                </a:rPr>
                <a:t>DSS4004-R</a:t>
              </a:r>
              <a:endParaRPr lang="zh-CN" altLang="en-US" sz="1600" b="1" kern="1200" dirty="0">
                <a:solidFill>
                  <a:srgbClr val="FF0000"/>
                </a:solidFill>
                <a:latin typeface="Times New Roman" pitchFamily="18" charset="0"/>
                <a:cs typeface="Times New Roman" pitchFamily="18" charset="0"/>
              </a:endParaRPr>
            </a:p>
          </p:txBody>
        </p:sp>
      </p:grpSp>
      <p:sp>
        <p:nvSpPr>
          <p:cNvPr id="95" name="Line 39"/>
          <p:cNvSpPr>
            <a:spLocks noChangeShapeType="1"/>
          </p:cNvSpPr>
          <p:nvPr/>
        </p:nvSpPr>
        <p:spPr bwMode="auto">
          <a:xfrm rot="618245" flipH="1">
            <a:off x="1437696" y="2755957"/>
            <a:ext cx="481590" cy="584971"/>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96" name="Line 39"/>
          <p:cNvSpPr>
            <a:spLocks noChangeShapeType="1"/>
          </p:cNvSpPr>
          <p:nvPr/>
        </p:nvSpPr>
        <p:spPr bwMode="auto">
          <a:xfrm rot="618245">
            <a:off x="2629080" y="2859806"/>
            <a:ext cx="655213" cy="314981"/>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100" name="Line 39"/>
          <p:cNvSpPr>
            <a:spLocks noChangeShapeType="1"/>
          </p:cNvSpPr>
          <p:nvPr/>
        </p:nvSpPr>
        <p:spPr bwMode="auto">
          <a:xfrm rot="618245">
            <a:off x="940384" y="3711146"/>
            <a:ext cx="58816" cy="323508"/>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102" name="Line 39"/>
          <p:cNvSpPr>
            <a:spLocks noChangeShapeType="1"/>
          </p:cNvSpPr>
          <p:nvPr/>
        </p:nvSpPr>
        <p:spPr bwMode="auto">
          <a:xfrm rot="618245">
            <a:off x="1315449" y="3749962"/>
            <a:ext cx="743883" cy="1372"/>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103" name="Oval 52"/>
          <p:cNvSpPr>
            <a:spLocks noChangeArrowheads="1"/>
          </p:cNvSpPr>
          <p:nvPr/>
        </p:nvSpPr>
        <p:spPr bwMode="gray">
          <a:xfrm>
            <a:off x="1928794" y="1285865"/>
            <a:ext cx="873217" cy="500067"/>
          </a:xfrm>
          <a:prstGeom prst="ellipse">
            <a:avLst/>
          </a:prstGeom>
          <a:noFill/>
          <a:ln w="9525" algn="ctr">
            <a:solidFill>
              <a:schemeClr val="tx1">
                <a:lumMod val="75000"/>
                <a:lumOff val="25000"/>
              </a:schemeClr>
            </a:solidFill>
            <a:round/>
            <a:headEnd/>
            <a:tailEnd/>
          </a:ln>
        </p:spPr>
        <p:txBody>
          <a:bodyPr wrap="none" anchor="ct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ctr" eaLnBrk="1" fontAlgn="base" hangingPunct="1">
              <a:spcBef>
                <a:spcPct val="0"/>
              </a:spcBef>
              <a:spcAft>
                <a:spcPct val="0"/>
              </a:spcAft>
            </a:pPr>
            <a:r>
              <a:rPr lang="en-US" altLang="zh-CN" sz="1100" b="1" dirty="0" smtClean="0">
                <a:solidFill>
                  <a:srgbClr val="C00000"/>
                </a:solidFill>
                <a:latin typeface="Times New Roman" pitchFamily="18" charset="0"/>
                <a:ea typeface="微软雅黑" panose="020B0503020204020204" pitchFamily="34" charset="-122"/>
                <a:cs typeface="Times New Roman" pitchFamily="18" charset="0"/>
              </a:rPr>
              <a:t>VMS khác</a:t>
            </a:r>
            <a:endParaRPr lang="en-US" altLang="zh-CN" sz="11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104" name="圆角矩形 103"/>
          <p:cNvSpPr/>
          <p:nvPr/>
        </p:nvSpPr>
        <p:spPr>
          <a:xfrm>
            <a:off x="2781596" y="2055327"/>
            <a:ext cx="785818" cy="307399"/>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000" b="0" dirty="0" smtClean="0">
                <a:solidFill>
                  <a:srgbClr val="C00000"/>
                </a:solidFill>
                <a:latin typeface="Times New Roman" pitchFamily="18" charset="0"/>
                <a:ea typeface="微软雅黑" pitchFamily="34" charset="-122"/>
                <a:cs typeface="Times New Roman" pitchFamily="18" charset="0"/>
              </a:rPr>
              <a:t>ONVIF </a:t>
            </a:r>
          </a:p>
          <a:p>
            <a:pPr algn="ctr"/>
            <a:r>
              <a:rPr lang="en-US" altLang="zh-CN" sz="1000" b="0" dirty="0" smtClean="0">
                <a:solidFill>
                  <a:srgbClr val="C00000"/>
                </a:solidFill>
                <a:latin typeface="Times New Roman" pitchFamily="18" charset="0"/>
                <a:ea typeface="微软雅黑" pitchFamily="34" charset="-122"/>
                <a:cs typeface="Times New Roman" pitchFamily="18" charset="0"/>
              </a:rPr>
              <a:t>PSIA</a:t>
            </a:r>
            <a:endParaRPr lang="zh-CN" altLang="en-US" sz="1000" b="0" dirty="0">
              <a:solidFill>
                <a:srgbClr val="C00000"/>
              </a:solidFill>
              <a:latin typeface="Times New Roman" pitchFamily="18" charset="0"/>
              <a:ea typeface="微软雅黑" pitchFamily="34" charset="-122"/>
              <a:cs typeface="Times New Roman" pitchFamily="18" charset="0"/>
            </a:endParaRPr>
          </a:p>
        </p:txBody>
      </p:sp>
      <p:sp>
        <p:nvSpPr>
          <p:cNvPr id="105" name="圆角矩形 104"/>
          <p:cNvSpPr/>
          <p:nvPr/>
        </p:nvSpPr>
        <p:spPr>
          <a:xfrm>
            <a:off x="2857488" y="3786196"/>
            <a:ext cx="1440709" cy="268649"/>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000" b="0" dirty="0" smtClean="0">
                <a:solidFill>
                  <a:srgbClr val="C00000"/>
                </a:solidFill>
                <a:latin typeface="Times New Roman" pitchFamily="18" charset="0"/>
                <a:ea typeface="微软雅黑" pitchFamily="34" charset="-122"/>
                <a:cs typeface="Times New Roman" pitchFamily="18" charset="0"/>
              </a:rPr>
              <a:t>Tủ báo động</a:t>
            </a:r>
            <a:endParaRPr lang="zh-CN" altLang="en-US" sz="1000" b="0" dirty="0">
              <a:solidFill>
                <a:srgbClr val="C00000"/>
              </a:solidFill>
              <a:latin typeface="Times New Roman" pitchFamily="18" charset="0"/>
              <a:ea typeface="微软雅黑" pitchFamily="34" charset="-122"/>
              <a:cs typeface="Times New Roman" pitchFamily="18" charset="0"/>
            </a:endParaRPr>
          </a:p>
        </p:txBody>
      </p:sp>
      <p:sp>
        <p:nvSpPr>
          <p:cNvPr id="106" name="圆角矩形 105"/>
          <p:cNvSpPr/>
          <p:nvPr/>
        </p:nvSpPr>
        <p:spPr>
          <a:xfrm>
            <a:off x="251520" y="3111775"/>
            <a:ext cx="1093794" cy="228868"/>
          </a:xfrm>
          <a:prstGeom prst="roundRect">
            <a:avLst>
              <a:gd name="adj" fmla="val 8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sz="4800" b="1" kern="1200">
                <a:solidFill>
                  <a:schemeClr val="lt1"/>
                </a:solidFill>
                <a:latin typeface="+mn-lt"/>
                <a:ea typeface="+mn-ea"/>
                <a:cs typeface="+mn-cs"/>
              </a:defRPr>
            </a:lvl1pPr>
            <a:lvl2pPr marL="457200" algn="l" rtl="0" fontAlgn="base">
              <a:spcBef>
                <a:spcPct val="0"/>
              </a:spcBef>
              <a:spcAft>
                <a:spcPct val="0"/>
              </a:spcAft>
              <a:defRPr sz="4800" b="1" kern="1200">
                <a:solidFill>
                  <a:schemeClr val="lt1"/>
                </a:solidFill>
                <a:latin typeface="+mn-lt"/>
                <a:ea typeface="+mn-ea"/>
                <a:cs typeface="+mn-cs"/>
              </a:defRPr>
            </a:lvl2pPr>
            <a:lvl3pPr marL="914400" algn="l" rtl="0" fontAlgn="base">
              <a:spcBef>
                <a:spcPct val="0"/>
              </a:spcBef>
              <a:spcAft>
                <a:spcPct val="0"/>
              </a:spcAft>
              <a:defRPr sz="4800" b="1" kern="1200">
                <a:solidFill>
                  <a:schemeClr val="lt1"/>
                </a:solidFill>
                <a:latin typeface="+mn-lt"/>
                <a:ea typeface="+mn-ea"/>
                <a:cs typeface="+mn-cs"/>
              </a:defRPr>
            </a:lvl3pPr>
            <a:lvl4pPr marL="1371600" algn="l" rtl="0" fontAlgn="base">
              <a:spcBef>
                <a:spcPct val="0"/>
              </a:spcBef>
              <a:spcAft>
                <a:spcPct val="0"/>
              </a:spcAft>
              <a:defRPr sz="4800" b="1" kern="1200">
                <a:solidFill>
                  <a:schemeClr val="lt1"/>
                </a:solidFill>
                <a:latin typeface="+mn-lt"/>
                <a:ea typeface="+mn-ea"/>
                <a:cs typeface="+mn-cs"/>
              </a:defRPr>
            </a:lvl4pPr>
            <a:lvl5pPr marL="1828800" algn="l" rtl="0" fontAlgn="base">
              <a:spcBef>
                <a:spcPct val="0"/>
              </a:spcBef>
              <a:spcAft>
                <a:spcPct val="0"/>
              </a:spcAft>
              <a:defRPr sz="4800" b="1" kern="1200">
                <a:solidFill>
                  <a:schemeClr val="lt1"/>
                </a:solidFill>
                <a:latin typeface="+mn-lt"/>
                <a:ea typeface="+mn-ea"/>
                <a:cs typeface="+mn-cs"/>
              </a:defRPr>
            </a:lvl5pPr>
            <a:lvl6pPr marL="2286000" algn="l" defTabSz="914400" rtl="0" eaLnBrk="1" latinLnBrk="0" hangingPunct="1">
              <a:defRPr sz="4800" b="1" kern="1200">
                <a:solidFill>
                  <a:schemeClr val="lt1"/>
                </a:solidFill>
                <a:latin typeface="+mn-lt"/>
                <a:ea typeface="+mn-ea"/>
                <a:cs typeface="+mn-cs"/>
              </a:defRPr>
            </a:lvl6pPr>
            <a:lvl7pPr marL="2743200" algn="l" defTabSz="914400" rtl="0" eaLnBrk="1" latinLnBrk="0" hangingPunct="1">
              <a:defRPr sz="4800" b="1" kern="1200">
                <a:solidFill>
                  <a:schemeClr val="lt1"/>
                </a:solidFill>
                <a:latin typeface="+mn-lt"/>
                <a:ea typeface="+mn-ea"/>
                <a:cs typeface="+mn-cs"/>
              </a:defRPr>
            </a:lvl7pPr>
            <a:lvl8pPr marL="3200400" algn="l" defTabSz="914400" rtl="0" eaLnBrk="1" latinLnBrk="0" hangingPunct="1">
              <a:defRPr sz="4800" b="1" kern="1200">
                <a:solidFill>
                  <a:schemeClr val="lt1"/>
                </a:solidFill>
                <a:latin typeface="+mn-lt"/>
                <a:ea typeface="+mn-ea"/>
                <a:cs typeface="+mn-cs"/>
              </a:defRPr>
            </a:lvl8pPr>
            <a:lvl9pPr marL="3657600" algn="l" defTabSz="914400" rtl="0" eaLnBrk="1" latinLnBrk="0" hangingPunct="1">
              <a:defRPr sz="4800" b="1" kern="1200">
                <a:solidFill>
                  <a:schemeClr val="lt1"/>
                </a:solidFill>
                <a:latin typeface="+mn-lt"/>
                <a:ea typeface="+mn-ea"/>
                <a:cs typeface="+mn-cs"/>
              </a:defRPr>
            </a:lvl9pPr>
          </a:lstStyle>
          <a:p>
            <a:pPr algn="ctr"/>
            <a:r>
              <a:rPr lang="en-US" altLang="zh-CN" sz="1000" b="0" dirty="0" smtClean="0">
                <a:solidFill>
                  <a:srgbClr val="C00000"/>
                </a:solidFill>
                <a:latin typeface="Times New Roman" pitchFamily="18" charset="0"/>
                <a:ea typeface="微软雅黑" pitchFamily="34" charset="-122"/>
                <a:cs typeface="Times New Roman" pitchFamily="18" charset="0"/>
              </a:rPr>
              <a:t>NVR</a:t>
            </a:r>
            <a:endParaRPr lang="zh-CN" altLang="en-US" sz="1000" b="0" dirty="0">
              <a:solidFill>
                <a:srgbClr val="C00000"/>
              </a:solidFill>
              <a:latin typeface="Times New Roman" pitchFamily="18" charset="0"/>
              <a:ea typeface="微软雅黑" pitchFamily="34" charset="-122"/>
              <a:cs typeface="Times New Roman" pitchFamily="18" charset="0"/>
            </a:endParaRPr>
          </a:p>
        </p:txBody>
      </p:sp>
      <p:sp>
        <p:nvSpPr>
          <p:cNvPr id="110" name="Line 39"/>
          <p:cNvSpPr>
            <a:spLocks noChangeShapeType="1"/>
          </p:cNvSpPr>
          <p:nvPr/>
        </p:nvSpPr>
        <p:spPr bwMode="auto">
          <a:xfrm rot="618245" flipH="1">
            <a:off x="1146485" y="2327326"/>
            <a:ext cx="350173" cy="70800"/>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pic>
        <p:nvPicPr>
          <p:cNvPr id="12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596" y="4067880"/>
            <a:ext cx="928694" cy="575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 name="Picture 2" descr="DH-HAC-HDBW3220E-Z"/>
          <p:cNvPicPr>
            <a:picLocks noChangeAspect="1" noChangeArrowheads="1"/>
          </p:cNvPicPr>
          <p:nvPr/>
        </p:nvPicPr>
        <p:blipFill>
          <a:blip r:embed="rId4" cstate="print">
            <a:extLst>
              <a:ext uri="{28A0092B-C50C-407E-A947-70E740481C1C}">
                <a14:useLocalDpi xmlns:a14="http://schemas.microsoft.com/office/drawing/2010/main" xmlns="" val="0"/>
              </a:ext>
            </a:extLst>
          </a:blip>
          <a:srcRect l="7347" t="4936" r="8472" b="5946"/>
          <a:stretch>
            <a:fillRect/>
          </a:stretch>
        </p:blipFill>
        <p:spPr bwMode="auto">
          <a:xfrm>
            <a:off x="3554226" y="2146098"/>
            <a:ext cx="539932" cy="571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7" name="图片 126"/>
          <p:cNvPicPr>
            <a:picLocks noChangeAspect="1"/>
          </p:cNvPicPr>
          <p:nvPr/>
        </p:nvPicPr>
        <p:blipFill>
          <a:blip r:embed="rId5" cstate="print"/>
          <a:stretch>
            <a:fillRect/>
          </a:stretch>
        </p:blipFill>
        <p:spPr>
          <a:xfrm>
            <a:off x="3367805" y="3000378"/>
            <a:ext cx="346939" cy="642942"/>
          </a:xfrm>
          <a:prstGeom prst="rect">
            <a:avLst/>
          </a:prstGeom>
        </p:spPr>
      </p:pic>
      <p:pic>
        <p:nvPicPr>
          <p:cNvPr id="128" name="图片 9" descr="两门控制器b  IMG_1305.jpg"/>
          <p:cNvPicPr>
            <a:picLocks noChangeAspect="1"/>
          </p:cNvPicPr>
          <p:nvPr/>
        </p:nvPicPr>
        <p:blipFill>
          <a:blip r:embed="rId6" cstate="print">
            <a:extLst>
              <a:ext uri="{28A0092B-C50C-407E-A947-70E740481C1C}">
                <a14:useLocalDpi xmlns:a14="http://schemas.microsoft.com/office/drawing/2010/main" xmlns="" val="0"/>
              </a:ext>
            </a:extLst>
          </a:blip>
          <a:srcRect l="5380" t="22923" r="3712" b="27794"/>
          <a:stretch>
            <a:fillRect/>
          </a:stretch>
        </p:blipFill>
        <p:spPr bwMode="auto">
          <a:xfrm>
            <a:off x="471535" y="2237768"/>
            <a:ext cx="600003" cy="333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 name="矩形 128"/>
          <p:cNvSpPr/>
          <p:nvPr/>
        </p:nvSpPr>
        <p:spPr>
          <a:xfrm>
            <a:off x="0" y="2571750"/>
            <a:ext cx="1255472" cy="246221"/>
          </a:xfrm>
          <a:prstGeom prst="rect">
            <a:avLst/>
          </a:prstGeom>
        </p:spPr>
        <p:txBody>
          <a:bodyPr wrap="none">
            <a:spAutoFit/>
          </a:bodyPr>
          <a:lstStyle/>
          <a:p>
            <a:r>
              <a:rPr lang="en-US" altLang="zh-CN" sz="1000" dirty="0" smtClean="0">
                <a:solidFill>
                  <a:srgbClr val="C00000"/>
                </a:solidFill>
                <a:latin typeface="Times New Roman" pitchFamily="18" charset="0"/>
                <a:ea typeface="微软雅黑" pitchFamily="34" charset="-122"/>
                <a:cs typeface="Times New Roman" pitchFamily="18" charset="0"/>
              </a:rPr>
              <a:t>Bộ điều khiển ra vào</a:t>
            </a:r>
            <a:endParaRPr lang="zh-CN" altLang="en-US" sz="1000" dirty="0" smtClean="0">
              <a:solidFill>
                <a:srgbClr val="C00000"/>
              </a:solidFill>
              <a:latin typeface="Times New Roman" pitchFamily="18" charset="0"/>
              <a:ea typeface="微软雅黑" pitchFamily="34" charset="-122"/>
              <a:cs typeface="Times New Roman" pitchFamily="18" charset="0"/>
            </a:endParaRPr>
          </a:p>
        </p:txBody>
      </p:sp>
      <p:sp>
        <p:nvSpPr>
          <p:cNvPr id="130" name="Line 39"/>
          <p:cNvSpPr>
            <a:spLocks noChangeShapeType="1"/>
          </p:cNvSpPr>
          <p:nvPr/>
        </p:nvSpPr>
        <p:spPr bwMode="auto">
          <a:xfrm rot="618245" flipH="1" flipV="1">
            <a:off x="2316956" y="1796354"/>
            <a:ext cx="75413" cy="414806"/>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pic>
        <p:nvPicPr>
          <p:cNvPr id="32769" name="Picture 1" descr="C:\Users\26369\Desktop\u=3458394888,1623676307&amp;fm=21&amp;gp=0.jpg"/>
          <p:cNvPicPr>
            <a:picLocks noChangeAspect="1" noChangeArrowheads="1"/>
          </p:cNvPicPr>
          <p:nvPr/>
        </p:nvPicPr>
        <p:blipFill>
          <a:blip r:embed="rId7" cstate="print"/>
          <a:srcRect/>
          <a:stretch>
            <a:fillRect/>
          </a:stretch>
        </p:blipFill>
        <p:spPr bwMode="auto">
          <a:xfrm>
            <a:off x="1907304" y="4276679"/>
            <a:ext cx="738088" cy="738088"/>
          </a:xfrm>
          <a:prstGeom prst="rect">
            <a:avLst/>
          </a:prstGeom>
          <a:noFill/>
        </p:spPr>
      </p:pic>
      <p:sp>
        <p:nvSpPr>
          <p:cNvPr id="131" name="矩形 130"/>
          <p:cNvSpPr/>
          <p:nvPr/>
        </p:nvSpPr>
        <p:spPr>
          <a:xfrm>
            <a:off x="2516501" y="4608879"/>
            <a:ext cx="853119" cy="246221"/>
          </a:xfrm>
          <a:prstGeom prst="rect">
            <a:avLst/>
          </a:prstGeom>
        </p:spPr>
        <p:txBody>
          <a:bodyPr wrap="none">
            <a:spAutoFit/>
          </a:bodyPr>
          <a:lstStyle/>
          <a:p>
            <a:r>
              <a:rPr lang="en-US" altLang="zh-CN" sz="1000" dirty="0" smtClean="0">
                <a:solidFill>
                  <a:srgbClr val="C00000"/>
                </a:solidFill>
                <a:latin typeface="Times New Roman" pitchFamily="18" charset="0"/>
                <a:ea typeface="微软雅黑" pitchFamily="34" charset="-122"/>
                <a:cs typeface="Times New Roman" pitchFamily="18" charset="0"/>
              </a:rPr>
              <a:t>Thiết bị POS</a:t>
            </a:r>
            <a:endParaRPr lang="zh-CN" altLang="en-US" sz="1000" dirty="0" smtClean="0">
              <a:solidFill>
                <a:srgbClr val="C00000"/>
              </a:solidFill>
              <a:latin typeface="Times New Roman" pitchFamily="18" charset="0"/>
              <a:ea typeface="微软雅黑" pitchFamily="34" charset="-122"/>
              <a:cs typeface="Times New Roman" pitchFamily="18" charset="0"/>
            </a:endParaRPr>
          </a:p>
        </p:txBody>
      </p:sp>
      <p:pic>
        <p:nvPicPr>
          <p:cNvPr id="1026" name="Picture 2" descr="嵌入式并口数据采集器 NE-NP600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052571" y="3567824"/>
            <a:ext cx="500056" cy="500056"/>
          </a:xfrm>
          <a:prstGeom prst="rect">
            <a:avLst/>
          </a:prstGeom>
          <a:noFill/>
          <a:extLst>
            <a:ext uri="{909E8E84-426E-40DD-AFC4-6F175D3DCCD1}">
              <a14:hiddenFill xmlns:a14="http://schemas.microsoft.com/office/drawing/2010/main" xmlns="">
                <a:solidFill>
                  <a:srgbClr val="FFFFFF"/>
                </a:solidFill>
              </a14:hiddenFill>
            </a:ext>
          </a:extLst>
        </p:spPr>
      </p:pic>
      <p:sp>
        <p:nvSpPr>
          <p:cNvPr id="94" name="Line 39"/>
          <p:cNvSpPr>
            <a:spLocks noChangeShapeType="1"/>
          </p:cNvSpPr>
          <p:nvPr/>
        </p:nvSpPr>
        <p:spPr bwMode="auto">
          <a:xfrm rot="618245" flipV="1">
            <a:off x="2770828" y="2307663"/>
            <a:ext cx="713706" cy="120456"/>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2" name="矩形 1"/>
          <p:cNvSpPr/>
          <p:nvPr/>
        </p:nvSpPr>
        <p:spPr>
          <a:xfrm>
            <a:off x="1571604" y="3286130"/>
            <a:ext cx="1436612" cy="369332"/>
          </a:xfrm>
          <a:prstGeom prst="rect">
            <a:avLst/>
          </a:prstGeom>
        </p:spPr>
        <p:txBody>
          <a:bodyPr wrap="none">
            <a:spAutoFit/>
          </a:bodyPr>
          <a:lstStyle/>
          <a:p>
            <a:r>
              <a:rPr lang="en-US" altLang="zh-CN" dirty="0">
                <a:latin typeface="Times New Roman" pitchFamily="18" charset="0"/>
                <a:cs typeface="Times New Roman" pitchFamily="18" charset="0"/>
              </a:rPr>
              <a:t> </a:t>
            </a:r>
            <a:r>
              <a:rPr lang="en-US" altLang="zh-CN" sz="1000" dirty="0" smtClean="0">
                <a:solidFill>
                  <a:srgbClr val="C00000"/>
                </a:solidFill>
                <a:latin typeface="Times New Roman" pitchFamily="18" charset="0"/>
                <a:ea typeface="微软雅黑" pitchFamily="34" charset="-122"/>
                <a:cs typeface="Times New Roman" pitchFamily="18" charset="0"/>
              </a:rPr>
              <a:t>Đơn vị thu thập dữ liệu</a:t>
            </a:r>
            <a:endParaRPr lang="zh-CN" altLang="en-US" sz="1000" dirty="0">
              <a:solidFill>
                <a:srgbClr val="C00000"/>
              </a:solidFill>
              <a:latin typeface="Times New Roman" pitchFamily="18" charset="0"/>
              <a:ea typeface="微软雅黑" pitchFamily="34" charset="-122"/>
              <a:cs typeface="Times New Roman" pitchFamily="18" charset="0"/>
            </a:endParaRPr>
          </a:p>
        </p:txBody>
      </p:sp>
      <p:pic>
        <p:nvPicPr>
          <p:cNvPr id="36" name="Picture 2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16680" y="3342878"/>
            <a:ext cx="1152525"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7" name="Line 39"/>
          <p:cNvSpPr>
            <a:spLocks noChangeShapeType="1"/>
          </p:cNvSpPr>
          <p:nvPr/>
        </p:nvSpPr>
        <p:spPr bwMode="auto">
          <a:xfrm rot="618245">
            <a:off x="2191683" y="3926251"/>
            <a:ext cx="74748" cy="411146"/>
          </a:xfrm>
          <a:prstGeom prst="line">
            <a:avLst/>
          </a:prstGeom>
          <a:noFill/>
          <a:ln w="12700">
            <a:solidFill>
              <a:schemeClr val="tx1">
                <a:lumMod val="75000"/>
                <a:lumOff val="25000"/>
              </a:schemeClr>
            </a:solidFill>
            <a:prstDash val="sys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smtClean="0">
              <a:ln>
                <a:noFill/>
              </a:ln>
              <a:solidFill>
                <a:srgbClr val="000000"/>
              </a:solidFill>
              <a:effectLst/>
              <a:uLnTx/>
              <a:uFillTx/>
              <a:latin typeface="Times New Roman" pitchFamily="18" charset="0"/>
              <a:ea typeface="华文细黑" panose="02010600040101010101" pitchFamily="2" charset="-122"/>
              <a:cs typeface="Times New Roman" pitchFamily="18" charset="0"/>
            </a:endParaRPr>
          </a:p>
        </p:txBody>
      </p:sp>
      <p:sp>
        <p:nvSpPr>
          <p:cNvPr id="3" name="矩形 2"/>
          <p:cNvSpPr/>
          <p:nvPr/>
        </p:nvSpPr>
        <p:spPr>
          <a:xfrm>
            <a:off x="316680" y="649418"/>
            <a:ext cx="8150254" cy="63644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Tree>
    <p:extLst>
      <p:ext uri="{BB962C8B-B14F-4D97-AF65-F5344CB8AC3E}">
        <p14:creationId xmlns:p14="http://schemas.microsoft.com/office/powerpoint/2010/main" xmlns="" val="393495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10120</TotalTime>
  <Words>4088</Words>
  <Application>Microsoft Office PowerPoint</Application>
  <PresentationFormat>On-screen Show (16:9)</PresentationFormat>
  <Paragraphs>644</Paragraphs>
  <Slides>45</Slides>
  <Notes>14</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26802</dc:creator>
  <cp:lastModifiedBy>Son Vu Van</cp:lastModifiedBy>
  <cp:revision>955</cp:revision>
  <dcterms:created xsi:type="dcterms:W3CDTF">2014-12-31T08:17:10Z</dcterms:created>
  <dcterms:modified xsi:type="dcterms:W3CDTF">2016-11-17T02:58:45Z</dcterms:modified>
</cp:coreProperties>
</file>