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282" r:id="rId3"/>
    <p:sldId id="285" r:id="rId4"/>
    <p:sldId id="286" r:id="rId5"/>
    <p:sldId id="288" r:id="rId6"/>
    <p:sldId id="310" r:id="rId7"/>
    <p:sldId id="311" r:id="rId8"/>
    <p:sldId id="312" r:id="rId9"/>
    <p:sldId id="291" r:id="rId10"/>
    <p:sldId id="290" r:id="rId11"/>
    <p:sldId id="292" r:id="rId12"/>
    <p:sldId id="314" r:id="rId13"/>
    <p:sldId id="316" r:id="rId14"/>
    <p:sldId id="317" r:id="rId15"/>
    <p:sldId id="318" r:id="rId16"/>
    <p:sldId id="319" r:id="rId17"/>
    <p:sldId id="320" r:id="rId18"/>
    <p:sldId id="321" r:id="rId19"/>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68" autoAdjust="0"/>
  </p:normalViewPr>
  <p:slideViewPr>
    <p:cSldViewPr>
      <p:cViewPr>
        <p:scale>
          <a:sx n="80" d="100"/>
          <a:sy n="80" d="100"/>
        </p:scale>
        <p:origin x="-870" y="-228"/>
      </p:cViewPr>
      <p:guideLst>
        <p:guide orient="horz" pos="162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221AF-5600-4082-96BD-3CD2B2835596}" type="datetimeFigureOut">
              <a:rPr lang="zh-CN" altLang="en-US" smtClean="0"/>
              <a:pPr/>
              <a:t>2016/9/12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780B0-88D9-40E4-8A4F-8E37E097759C}" type="slidenum">
              <a:rPr lang="zh-CN" altLang="en-US" smtClean="0"/>
              <a:pPr/>
              <a:t>‹#›</a:t>
            </a:fld>
            <a:endParaRPr lang="zh-CN" altLang="en-US"/>
          </a:p>
        </p:txBody>
      </p:sp>
    </p:spTree>
    <p:extLst>
      <p:ext uri="{BB962C8B-B14F-4D97-AF65-F5344CB8AC3E}">
        <p14:creationId xmlns:p14="http://schemas.microsoft.com/office/powerpoint/2010/main" val="3527968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FF7A23-7AF2-4A46-BE41-30510C394782}"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682771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FF7A23-7AF2-4A46-BE41-30510C394782}"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774434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FF7A23-7AF2-4A46-BE41-30510C394782}"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032552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FF7A23-7AF2-4A46-BE41-30510C394782}"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046625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FF7A23-7AF2-4A46-BE41-30510C394782}"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046625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FF7A23-7AF2-4A46-BE41-30510C394782}"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79246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FF7A23-7AF2-4A46-BE41-30510C394782}"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75920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FF7A23-7AF2-4A46-BE41-30510C394782}"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57334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FF7A23-7AF2-4A46-BE41-30510C394782}"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57334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FF7A23-7AF2-4A46-BE41-30510C394782}"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03588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FF7A23-7AF2-4A46-BE41-30510C394782}"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68848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r>
              <a:rPr lang="en-US" altLang="zh-CN" dirty="0" smtClean="0"/>
              <a:t>phase</a:t>
            </a:r>
            <a:endParaRPr lang="zh-CN" altLang="en-US" dirty="0"/>
          </a:p>
        </p:txBody>
      </p:sp>
      <p:sp>
        <p:nvSpPr>
          <p:cNvPr id="4" name="灯片编号占位符 3"/>
          <p:cNvSpPr>
            <a:spLocks noGrp="1"/>
          </p:cNvSpPr>
          <p:nvPr>
            <p:ph type="sldNum" sz="quarter" idx="10"/>
          </p:nvPr>
        </p:nvSpPr>
        <p:spPr/>
        <p:txBody>
          <a:bodyPr/>
          <a:lstStyle/>
          <a:p>
            <a:fld id="{ECFF7A23-7AF2-4A46-BE41-30510C394782}"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447700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FF7A23-7AF2-4A46-BE41-30510C394782}"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83716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FF7A23-7AF2-4A46-BE41-30510C394782}"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97823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7"/>
            <a:ext cx="6858000" cy="1791253"/>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2362"/>
            <a:ext cx="6858000" cy="1242205"/>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664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64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33"/>
            <a:ext cx="1971675" cy="436022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61" y="273933"/>
            <a:ext cx="5800725" cy="43602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33999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7"/>
            <a:ext cx="6858000" cy="1791253"/>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2362"/>
            <a:ext cx="6858000" cy="1242205"/>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9188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6556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700"/>
            <a:ext cx="7886700" cy="2140214"/>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7" y="3443166"/>
            <a:ext cx="7886700" cy="11254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010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641"/>
            <a:ext cx="3886200" cy="32645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641"/>
            <a:ext cx="3886200" cy="32645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626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34"/>
            <a:ext cx="7886700" cy="994479"/>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92"/>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7" y="1261261"/>
            <a:ext cx="3887391"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7" y="1879392"/>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1146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3524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67288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11"/>
            <a:ext cx="2949178" cy="1200521"/>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803"/>
            <a:ext cx="4629150" cy="365634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532"/>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461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7913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11"/>
            <a:ext cx="2949178" cy="1200521"/>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803"/>
            <a:ext cx="4629150" cy="3656348"/>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532"/>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3113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0547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33"/>
            <a:ext cx="1971675" cy="436022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61" y="273933"/>
            <a:ext cx="5800725" cy="43602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99343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700"/>
            <a:ext cx="7886700" cy="2140214"/>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7" y="3443166"/>
            <a:ext cx="7886700" cy="11254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160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641"/>
            <a:ext cx="3886200" cy="32645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641"/>
            <a:ext cx="3886200" cy="32645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856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34"/>
            <a:ext cx="7886700" cy="994479"/>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92"/>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7" y="1261261"/>
            <a:ext cx="3887391"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7" y="1879392"/>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750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539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62378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11"/>
            <a:ext cx="2949178" cy="1200521"/>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803"/>
            <a:ext cx="4629150" cy="365634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532"/>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823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11"/>
            <a:ext cx="2949178" cy="1200521"/>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803"/>
            <a:ext cx="4629150" cy="3656348"/>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532"/>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0C75B79-242F-4C1A-8904-9DD23B7E2FE9}" type="datetimeFigureOut">
              <a:rPr lang="zh-CN" altLang="en-US" smtClean="0">
                <a:solidFill>
                  <a:prstClr val="black">
                    <a:tint val="75000"/>
                  </a:prstClr>
                </a:solidFill>
              </a:rPr>
              <a:pPr/>
              <a:t>2016/9/12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62604B-8F24-4F32-A3B0-F80B98AA214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604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34"/>
            <a:ext cx="7886700" cy="994479"/>
          </a:xfrm>
          <a:prstGeom prst="rect">
            <a:avLst/>
          </a:prstGeom>
        </p:spPr>
        <p:txBody>
          <a:bodyPr vert="horz" lIns="68580" tIns="34290" rIns="68580" bIns="3429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641"/>
            <a:ext cx="7886700" cy="3264512"/>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8740"/>
            <a:ext cx="2057400" cy="273929"/>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783"/>
            <a:fld id="{20C75B79-242F-4C1A-8904-9DD23B7E2FE9}" type="datetimeFigureOut">
              <a:rPr lang="zh-CN" altLang="en-US" smtClean="0">
                <a:solidFill>
                  <a:prstClr val="black">
                    <a:tint val="75000"/>
                  </a:prstClr>
                </a:solidFill>
              </a:rPr>
              <a:pPr defTabSz="685783"/>
              <a:t>2016/9/12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40"/>
            <a:ext cx="3086100" cy="273929"/>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783"/>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40"/>
            <a:ext cx="2057400" cy="273929"/>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783"/>
            <a:fld id="{6262604B-8F24-4F32-A3B0-F80B98AA214C}" type="slidenum">
              <a:rPr lang="zh-CN" altLang="en-US" smtClean="0">
                <a:solidFill>
                  <a:prstClr val="black">
                    <a:tint val="75000"/>
                  </a:prstClr>
                </a:solidFill>
              </a:rPr>
              <a:pPr defTabSz="685783"/>
              <a:t>‹#›</a:t>
            </a:fld>
            <a:endParaRPr lang="zh-CN" altLang="en-US">
              <a:solidFill>
                <a:prstClr val="black">
                  <a:tint val="75000"/>
                </a:prstClr>
              </a:solidFill>
            </a:endParaRPr>
          </a:p>
        </p:txBody>
      </p:sp>
    </p:spTree>
    <p:extLst>
      <p:ext uri="{BB962C8B-B14F-4D97-AF65-F5344CB8AC3E}">
        <p14:creationId xmlns:p14="http://schemas.microsoft.com/office/powerpoint/2010/main" val="26027072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34"/>
            <a:ext cx="7886700" cy="994479"/>
          </a:xfrm>
          <a:prstGeom prst="rect">
            <a:avLst/>
          </a:prstGeom>
        </p:spPr>
        <p:txBody>
          <a:bodyPr vert="horz" lIns="68580" tIns="34290" rIns="68580" bIns="3429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641"/>
            <a:ext cx="7886700" cy="3264512"/>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8740"/>
            <a:ext cx="2057400" cy="273929"/>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783"/>
            <a:fld id="{20C75B79-242F-4C1A-8904-9DD23B7E2FE9}" type="datetimeFigureOut">
              <a:rPr lang="zh-CN" altLang="en-US" smtClean="0">
                <a:solidFill>
                  <a:prstClr val="black">
                    <a:tint val="75000"/>
                  </a:prstClr>
                </a:solidFill>
              </a:rPr>
              <a:pPr defTabSz="685783"/>
              <a:t>2016/9/12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40"/>
            <a:ext cx="3086100" cy="273929"/>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783"/>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40"/>
            <a:ext cx="2057400" cy="273929"/>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783"/>
            <a:fld id="{6262604B-8F24-4F32-A3B0-F80B98AA214C}" type="slidenum">
              <a:rPr lang="zh-CN" altLang="en-US" smtClean="0">
                <a:solidFill>
                  <a:prstClr val="black">
                    <a:tint val="75000"/>
                  </a:prstClr>
                </a:solidFill>
              </a:rPr>
              <a:pPr defTabSz="685783"/>
              <a:t>‹#›</a:t>
            </a:fld>
            <a:endParaRPr lang="zh-CN" altLang="en-US">
              <a:solidFill>
                <a:prstClr val="black">
                  <a:tint val="75000"/>
                </a:prstClr>
              </a:solidFill>
            </a:endParaRPr>
          </a:p>
        </p:txBody>
      </p:sp>
    </p:spTree>
    <p:extLst>
      <p:ext uri="{BB962C8B-B14F-4D97-AF65-F5344CB8AC3E}">
        <p14:creationId xmlns:p14="http://schemas.microsoft.com/office/powerpoint/2010/main" val="9212053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0.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11.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1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13.xml"/><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1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cid:__0@Foxmail.net" TargetMode="Externa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Tile"/>
          <p:cNvSpPr/>
          <p:nvPr/>
        </p:nvSpPr>
        <p:spPr bwMode="auto">
          <a:xfrm>
            <a:off x="3008303" y="2391091"/>
            <a:ext cx="5373500" cy="2118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en-US" sz="3200" b="1" dirty="0">
              <a:solidFill>
                <a:prstClr val="white"/>
              </a:solidFill>
            </a:endParaRPr>
          </a:p>
        </p:txBody>
      </p:sp>
      <p:grpSp>
        <p:nvGrpSpPr>
          <p:cNvPr id="3" name="组合 2"/>
          <p:cNvGrpSpPr/>
          <p:nvPr/>
        </p:nvGrpSpPr>
        <p:grpSpPr>
          <a:xfrm>
            <a:off x="3008303" y="1136213"/>
            <a:ext cx="5373500" cy="1125059"/>
            <a:chOff x="3008303" y="1135856"/>
            <a:chExt cx="5373500" cy="1124712"/>
          </a:xfrm>
        </p:grpSpPr>
        <p:sp>
          <p:nvSpPr>
            <p:cNvPr id="4" name="Arrow Bar"/>
            <p:cNvSpPr/>
            <p:nvPr/>
          </p:nvSpPr>
          <p:spPr bwMode="auto">
            <a:xfrm>
              <a:off x="3008303" y="1135856"/>
              <a:ext cx="5373500" cy="1124712"/>
            </a:xfrm>
            <a:prstGeom prst="rect">
              <a:avLst/>
            </a:prstGeom>
            <a:solidFill>
              <a:srgbClr val="E60013"/>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685289">
                <a:defRPr/>
              </a:pPr>
              <a:endParaRPr lang="en-US" sz="1700"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5" name="Circle Arrow"/>
            <p:cNvSpPr>
              <a:spLocks noEditPoints="1"/>
            </p:cNvSpPr>
            <p:nvPr/>
          </p:nvSpPr>
          <p:spPr bwMode="auto">
            <a:xfrm rot="5400000">
              <a:off x="7463204"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rgbClr val="FFFFFF">
                <a:lumMod val="20000"/>
                <a:lumOff val="80000"/>
              </a:srgbClr>
            </a:solidFill>
            <a:ln>
              <a:noFill/>
            </a:ln>
          </p:spPr>
          <p:txBody>
            <a:bodyPr vert="horz" wrap="square" lIns="68550" tIns="34276" rIns="68550" bIns="34276" numCol="1" anchor="t" anchorCtr="0" compatLnSpc="1">
              <a:prstTxWarp prst="textNoShape">
                <a:avLst/>
              </a:prstTxWarp>
            </a:bodyPr>
            <a:lstStyle/>
            <a:p>
              <a:pPr>
                <a:defRPr/>
              </a:pPr>
              <a:endParaRPr lang="en-US" sz="1400" kern="0" dirty="0">
                <a:solidFill>
                  <a:sysClr val="windowText" lastClr="000000"/>
                </a:solidFill>
              </a:endParaRPr>
            </a:p>
          </p:txBody>
        </p:sp>
      </p:grpSp>
      <p:sp>
        <p:nvSpPr>
          <p:cNvPr id="6" name="Title 1"/>
          <p:cNvSpPr txBox="1">
            <a:spLocks/>
          </p:cNvSpPr>
          <p:nvPr/>
        </p:nvSpPr>
        <p:spPr>
          <a:xfrm>
            <a:off x="3078851" y="3201849"/>
            <a:ext cx="5244896" cy="882863"/>
          </a:xfrm>
          <a:prstGeom prst="rect">
            <a:avLst/>
          </a:prstGeom>
        </p:spPr>
        <p:txBody>
          <a:bodyPr vert="horz" wrap="square" lIns="0" tIns="0" rIns="0" bIns="0" rtlCol="0" anchor="ctr">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pPr algn="ctr">
              <a:defRPr/>
            </a:pPr>
            <a:r>
              <a:rPr altLang="zh-CN" sz="2800" dirty="0" smtClean="0">
                <a:solidFill>
                  <a:prstClr val="black"/>
                </a:solidFill>
                <a:latin typeface="微软雅黑"/>
                <a:ea typeface="微软雅黑"/>
              </a:rPr>
              <a:t>Hệ thống thực thi đèn đỏ           </a:t>
            </a:r>
            <a:endParaRPr sz="2800" dirty="0">
              <a:solidFill>
                <a:prstClr val="black"/>
              </a:solidFill>
              <a:latin typeface="微软雅黑"/>
              <a:ea typeface="微软雅黑"/>
            </a:endParaRPr>
          </a:p>
        </p:txBody>
      </p:sp>
      <p:sp>
        <p:nvSpPr>
          <p:cNvPr id="8" name="TechEd Tile"/>
          <p:cNvSpPr/>
          <p:nvPr/>
        </p:nvSpPr>
        <p:spPr bwMode="auto">
          <a:xfrm>
            <a:off x="766754" y="1136213"/>
            <a:ext cx="2119674" cy="11250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en-US" sz="3200" b="1" dirty="0">
              <a:solidFill>
                <a:prstClr val="white"/>
              </a:solidFill>
            </a:endParaRPr>
          </a:p>
        </p:txBody>
      </p:sp>
      <p:pic>
        <p:nvPicPr>
          <p:cNvPr id="10" name="Picture 2" descr="D:\PPT\个人制作\大华内训\让你的PPT会说话\母版设计\大华\LOGO-JP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1" y="1453531"/>
            <a:ext cx="1517185" cy="49042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a:xfrm>
            <a:off x="3194963" y="1257311"/>
            <a:ext cx="4268158" cy="882863"/>
          </a:xfrm>
          <a:prstGeom prst="rect">
            <a:avLst/>
          </a:prstGeom>
        </p:spPr>
        <p:txBody>
          <a:bodyPr vert="horz" wrap="square" lIns="0" tIns="0" rIns="0" bIns="0" rtlCol="0" anchor="ctr">
            <a:noAutofit/>
          </a:bodyPr>
          <a:lstStyle>
            <a:lvl1pPr algn="l" defTabSz="68548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pPr>
              <a:defRPr/>
            </a:pPr>
            <a:r>
              <a:rPr lang="en-US" altLang="zh-CN" sz="2400" dirty="0" smtClean="0">
                <a:solidFill>
                  <a:prstClr val="white"/>
                </a:solidFill>
                <a:latin typeface="微软雅黑"/>
                <a:ea typeface="微软雅黑"/>
              </a:rPr>
              <a:t>  ITC</a:t>
            </a:r>
            <a:endParaRPr sz="2400" dirty="0">
              <a:solidFill>
                <a:prstClr val="white"/>
              </a:solidFill>
              <a:latin typeface="微软雅黑"/>
              <a:ea typeface="微软雅黑"/>
            </a:endParaRPr>
          </a:p>
        </p:txBody>
      </p:sp>
      <p:sp>
        <p:nvSpPr>
          <p:cNvPr id="19" name="矩形 18"/>
          <p:cNvSpPr/>
          <p:nvPr/>
        </p:nvSpPr>
        <p:spPr>
          <a:xfrm>
            <a:off x="766754" y="2391091"/>
            <a:ext cx="2119674" cy="2118008"/>
          </a:xfrm>
          <a:prstGeom prst="rect">
            <a:avLst/>
          </a:prstGeom>
          <a:solidFill>
            <a:srgbClr val="ACAC9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zh-CN" altLang="en-US" sz="3200" b="1">
              <a:solidFill>
                <a:prstClr val="white"/>
              </a:solidFill>
            </a:endParaRPr>
          </a:p>
        </p:txBody>
      </p:sp>
      <p:pic>
        <p:nvPicPr>
          <p:cNvPr id="11266" name="Picture 2" descr="E:\安博会\参展产品照片\参展产品照片\智能交通新平台相机.png"/>
          <p:cNvPicPr>
            <a:picLocks noChangeAspect="1" noChangeArrowheads="1"/>
          </p:cNvPicPr>
          <p:nvPr/>
        </p:nvPicPr>
        <p:blipFill>
          <a:blip r:embed="rId3" cstate="print"/>
          <a:srcRect/>
          <a:stretch>
            <a:fillRect/>
          </a:stretch>
        </p:blipFill>
        <p:spPr bwMode="auto">
          <a:xfrm>
            <a:off x="4067944" y="1257311"/>
            <a:ext cx="1173992" cy="769363"/>
          </a:xfrm>
          <a:prstGeom prst="rect">
            <a:avLst/>
          </a:prstGeom>
          <a:noFill/>
        </p:spPr>
      </p:pic>
      <p:pic>
        <p:nvPicPr>
          <p:cNvPr id="1026" name="Picture 2" descr="C:\Users\26457\Desktop\QQ截图20150331204434.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8403" l="0" r="97753"/>
                    </a14:imgEffect>
                  </a14:imgLayer>
                </a14:imgProps>
              </a:ext>
              <a:ext uri="{28A0092B-C50C-407E-A947-70E740481C1C}">
                <a14:useLocalDpi xmlns:a14="http://schemas.microsoft.com/office/drawing/2010/main" val="0"/>
              </a:ext>
            </a:extLst>
          </a:blip>
          <a:srcRect/>
          <a:stretch>
            <a:fillRect/>
          </a:stretch>
        </p:blipFill>
        <p:spPr bwMode="auto">
          <a:xfrm>
            <a:off x="1187624" y="2390810"/>
            <a:ext cx="1110955" cy="20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903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8747"/>
            <a:ext cx="9144000" cy="629133"/>
          </a:xfrm>
          <a:prstGeom prst="rect">
            <a:avLst/>
          </a:prstGeom>
          <a:solidFill>
            <a:srgbClr val="ACAC9F"/>
          </a:solidFill>
        </p:spPr>
        <p:txBody>
          <a:bodyPr wrap="square">
            <a:noAutofit/>
          </a:bodyPr>
          <a:lstStyle/>
          <a:p>
            <a:endParaRPr lang="zh-CN" altLang="en-US" sz="2000">
              <a:solidFill>
                <a:prstClr val="black">
                  <a:lumMod val="65000"/>
                  <a:lumOff val="35000"/>
                </a:prstClr>
              </a:solidFill>
              <a:latin typeface="Impact" pitchFamily="34" charset="0"/>
              <a:ea typeface="微软雅黑" pitchFamily="34" charset="-122"/>
            </a:endParaRPr>
          </a:p>
        </p:txBody>
      </p:sp>
      <p:sp>
        <p:nvSpPr>
          <p:cNvPr id="5" name="矩形 4"/>
          <p:cNvSpPr/>
          <p:nvPr/>
        </p:nvSpPr>
        <p:spPr>
          <a:xfrm>
            <a:off x="-1590" y="358747"/>
            <a:ext cx="4573590" cy="629133"/>
          </a:xfrm>
          <a:prstGeom prst="rect">
            <a:avLst/>
          </a:prstGeom>
          <a:solidFill>
            <a:srgbClr val="E6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9" name="TextBox 8"/>
          <p:cNvSpPr txBox="1"/>
          <p:nvPr/>
        </p:nvSpPr>
        <p:spPr>
          <a:xfrm>
            <a:off x="179512" y="988368"/>
            <a:ext cx="8424936" cy="458908"/>
          </a:xfrm>
          <a:prstGeom prst="rect">
            <a:avLst/>
          </a:prstGeom>
          <a:noFill/>
        </p:spPr>
        <p:txBody>
          <a:bodyPr wrap="square" rtlCol="0">
            <a:spAutoFit/>
          </a:bodyPr>
          <a:lstStyle/>
          <a:p>
            <a:pPr marL="285750" indent="-285750">
              <a:lnSpc>
                <a:spcPct val="150000"/>
              </a:lnSpc>
              <a:buClr>
                <a:srgbClr val="FF0000"/>
              </a:buClr>
              <a:buFont typeface="Wingdings" pitchFamily="2" charset="2"/>
              <a:buChar char="n"/>
            </a:pPr>
            <a:r>
              <a:rPr lang="en-US" altLang="zh-CN" b="1" dirty="0" err="1" smtClean="0">
                <a:solidFill>
                  <a:prstClr val="black"/>
                </a:solidFill>
                <a:latin typeface="微软雅黑" pitchFamily="34" charset="-122"/>
                <a:ea typeface="微软雅黑" pitchFamily="34" charset="-122"/>
              </a:rPr>
              <a:t>Rubust</a:t>
            </a:r>
            <a:r>
              <a:rPr lang="en-US" altLang="zh-CN" b="1" dirty="0" smtClean="0">
                <a:solidFill>
                  <a:prstClr val="black"/>
                </a:solidFill>
                <a:latin typeface="微软雅黑" pitchFamily="34" charset="-122"/>
                <a:ea typeface="微软雅黑" pitchFamily="34" charset="-122"/>
              </a:rPr>
              <a:t> </a:t>
            </a:r>
            <a:r>
              <a:rPr lang="en-US" altLang="zh-CN" b="1" dirty="0">
                <a:solidFill>
                  <a:prstClr val="black"/>
                </a:solidFill>
                <a:latin typeface="微软雅黑" pitchFamily="34" charset="-122"/>
                <a:ea typeface="微软雅黑" pitchFamily="34" charset="-122"/>
              </a:rPr>
              <a:t>DSP </a:t>
            </a:r>
            <a:r>
              <a:rPr lang="en-US" altLang="zh-CN" b="1" dirty="0" smtClean="0">
                <a:solidFill>
                  <a:prstClr val="black"/>
                </a:solidFill>
                <a:latin typeface="微软雅黑" pitchFamily="34" charset="-122"/>
                <a:ea typeface="微软雅黑" pitchFamily="34" charset="-122"/>
              </a:rPr>
              <a:t>design</a:t>
            </a:r>
          </a:p>
        </p:txBody>
      </p:sp>
      <p:sp>
        <p:nvSpPr>
          <p:cNvPr id="12" name="矩形 11"/>
          <p:cNvSpPr/>
          <p:nvPr/>
        </p:nvSpPr>
        <p:spPr>
          <a:xfrm>
            <a:off x="6305308" y="411621"/>
            <a:ext cx="1245855"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rPr>
              <a:t>Mô tả</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13" name="矩形 12"/>
          <p:cNvSpPr/>
          <p:nvPr/>
        </p:nvSpPr>
        <p:spPr>
          <a:xfrm>
            <a:off x="1301822" y="411621"/>
            <a:ext cx="1895071"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Giải pháp</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矩形 5"/>
          <p:cNvSpPr/>
          <p:nvPr/>
        </p:nvSpPr>
        <p:spPr>
          <a:xfrm>
            <a:off x="323528" y="1708448"/>
            <a:ext cx="4248472" cy="3059299"/>
          </a:xfrm>
          <a:prstGeom prst="rect">
            <a:avLst/>
          </a:prstGeom>
        </p:spPr>
        <p:txBody>
          <a:bodyPr wrap="square">
            <a:spAutoFit/>
          </a:bodyPr>
          <a:lstStyle/>
          <a:p>
            <a:pPr marL="285750" indent="-285750">
              <a:spcBef>
                <a:spcPct val="10000"/>
              </a:spcBef>
              <a:spcAft>
                <a:spcPts val="600"/>
              </a:spcAft>
              <a:buClr>
                <a:srgbClr val="FF0000"/>
              </a:buClr>
              <a:buFont typeface="Arial" pitchFamily="34" charset="0"/>
              <a:buChar char="•"/>
            </a:pPr>
            <a:r>
              <a:rPr lang="en-US" altLang="zh-CN" b="1" dirty="0" smtClean="0">
                <a:solidFill>
                  <a:prstClr val="black"/>
                </a:solidFill>
                <a:latin typeface="微软雅黑" pitchFamily="34" charset="-122"/>
                <a:ea typeface="微软雅黑" pitchFamily="34" charset="-122"/>
              </a:rPr>
              <a:t>Thiết kế hai nhân DSP</a:t>
            </a:r>
            <a:endParaRPr lang="en-US" altLang="zh-CN" b="1" dirty="0">
              <a:solidFill>
                <a:prstClr val="black"/>
              </a:solidFill>
              <a:latin typeface="微软雅黑" pitchFamily="34" charset="-122"/>
              <a:ea typeface="微软雅黑" pitchFamily="34" charset="-122"/>
            </a:endParaRPr>
          </a:p>
          <a:p>
            <a:pPr marL="273050">
              <a:spcBef>
                <a:spcPct val="10000"/>
              </a:spcBef>
              <a:spcAft>
                <a:spcPts val="600"/>
              </a:spcAft>
            </a:pPr>
            <a:r>
              <a:rPr lang="en-US" altLang="zh-CN" sz="1600" dirty="0" smtClean="0">
                <a:latin typeface="Arial Unicode MS" pitchFamily="34" charset="-122"/>
                <a:ea typeface="Arial Unicode MS" pitchFamily="34" charset="-122"/>
                <a:cs typeface="Arial Unicode MS" pitchFamily="34" charset="-122"/>
              </a:rPr>
              <a:t>Đáp ứng tỉ lệ yêu cầu mã hóa khung hình cao của video độ nét cao. Hỗ trợ hai luồng xuất ra HD </a:t>
            </a:r>
            <a:r>
              <a:rPr lang="en-US" altLang="zh-CN" sz="1600" dirty="0">
                <a:latin typeface="Arial Unicode MS" pitchFamily="34" charset="-122"/>
                <a:ea typeface="Arial Unicode MS" pitchFamily="34" charset="-122"/>
                <a:cs typeface="Arial Unicode MS" pitchFamily="34" charset="-122"/>
              </a:rPr>
              <a:t>video (H.264)+Picture (JPEG) </a:t>
            </a:r>
            <a:r>
              <a:rPr lang="en-US" altLang="zh-CN" sz="1600" dirty="0" smtClean="0">
                <a:latin typeface="Arial Unicode MS" pitchFamily="34" charset="-122"/>
                <a:ea typeface="Arial Unicode MS" pitchFamily="34" charset="-122"/>
                <a:cs typeface="Arial Unicode MS" pitchFamily="34" charset="-122"/>
              </a:rPr>
              <a:t>. </a:t>
            </a:r>
            <a:endParaRPr lang="en-US" altLang="zh-CN" sz="1600" dirty="0">
              <a:latin typeface="Arial Unicode MS" pitchFamily="34" charset="-122"/>
              <a:ea typeface="Arial Unicode MS" pitchFamily="34" charset="-122"/>
              <a:cs typeface="Arial Unicode MS" pitchFamily="34" charset="-122"/>
            </a:endParaRPr>
          </a:p>
          <a:p>
            <a:pPr marL="273050" indent="-273050">
              <a:spcBef>
                <a:spcPct val="10000"/>
              </a:spcBef>
              <a:spcAft>
                <a:spcPts val="600"/>
              </a:spcAft>
              <a:buClr>
                <a:srgbClr val="FF0000"/>
              </a:buClr>
              <a:buFont typeface="Arial" pitchFamily="34" charset="0"/>
              <a:buChar char="•"/>
            </a:pPr>
            <a:r>
              <a:rPr lang="en-US" altLang="zh-CN" b="1" dirty="0" smtClean="0">
                <a:solidFill>
                  <a:prstClr val="black"/>
                </a:solidFill>
                <a:latin typeface="微软雅黑" pitchFamily="34" charset="-122"/>
                <a:ea typeface="微软雅黑" pitchFamily="34" charset="-122"/>
              </a:rPr>
              <a:t>Chức năng thông minh</a:t>
            </a:r>
            <a:endParaRPr lang="en-US" altLang="zh-CN" b="1" dirty="0">
              <a:solidFill>
                <a:prstClr val="black"/>
              </a:solidFill>
              <a:latin typeface="微软雅黑" pitchFamily="34" charset="-122"/>
              <a:ea typeface="微软雅黑" pitchFamily="34" charset="-122"/>
            </a:endParaRPr>
          </a:p>
          <a:p>
            <a:pPr marL="273050">
              <a:spcBef>
                <a:spcPct val="10000"/>
              </a:spcBef>
              <a:spcAft>
                <a:spcPts val="600"/>
              </a:spcAft>
            </a:pPr>
            <a:r>
              <a:rPr lang="en-US" altLang="zh-CN" sz="1600" dirty="0" smtClean="0">
                <a:latin typeface="Arial Unicode MS" pitchFamily="34" charset="-122"/>
                <a:ea typeface="Arial Unicode MS" pitchFamily="34" charset="-122"/>
                <a:cs typeface="Arial Unicode MS" pitchFamily="34" charset="-122"/>
              </a:rPr>
              <a:t>Lỗi đèn đỏ, cắt làn, lái ngược chiều,</a:t>
            </a:r>
            <a:r>
              <a:rPr lang="en-US" altLang="zh-CN" sz="1600" dirty="0" smtClean="0">
                <a:solidFill>
                  <a:srgbClr val="000000"/>
                </a:solidFill>
                <a:latin typeface="Arial Unicode MS" pitchFamily="34" charset="-122"/>
                <a:ea typeface="Arial Unicode MS" pitchFamily="34" charset="-122"/>
                <a:cs typeface="Arial Unicode MS" pitchFamily="34" charset="-122"/>
              </a:rPr>
              <a:t> giới hạn rẽ, chuyển sai làn đường</a:t>
            </a:r>
            <a:r>
              <a:rPr lang="en-US" altLang="zh-CN" sz="1600" dirty="0" smtClean="0">
                <a:latin typeface="Arial Unicode MS" pitchFamily="34" charset="-122"/>
                <a:ea typeface="Arial Unicode MS" pitchFamily="34" charset="-122"/>
                <a:cs typeface="Arial Unicode MS" pitchFamily="34" charset="-122"/>
              </a:rPr>
              <a:t>, đỗ xe không đúng luật</a:t>
            </a:r>
            <a:endParaRPr lang="en-US" altLang="zh-CN" sz="1600" dirty="0">
              <a:latin typeface="Arial Unicode MS" pitchFamily="34" charset="-122"/>
              <a:ea typeface="Arial Unicode MS" pitchFamily="34" charset="-122"/>
              <a:cs typeface="Arial Unicode MS" pitchFamily="34" charset="-122"/>
            </a:endParaRPr>
          </a:p>
          <a:p>
            <a:pPr marL="285750" indent="-285750">
              <a:spcBef>
                <a:spcPct val="10000"/>
              </a:spcBef>
              <a:spcAft>
                <a:spcPts val="600"/>
              </a:spcAft>
              <a:buFontTx/>
              <a:buBlip>
                <a:blip r:embed="rId4"/>
              </a:buBlip>
            </a:pPr>
            <a:endParaRPr lang="en-US" altLang="zh-CN" dirty="0"/>
          </a:p>
        </p:txBody>
      </p:sp>
      <p:grpSp>
        <p:nvGrpSpPr>
          <p:cNvPr id="25" name="组合 24"/>
          <p:cNvGrpSpPr/>
          <p:nvPr/>
        </p:nvGrpSpPr>
        <p:grpSpPr>
          <a:xfrm>
            <a:off x="4788024" y="1420416"/>
            <a:ext cx="4176464" cy="2983476"/>
            <a:chOff x="4739914" y="1420416"/>
            <a:chExt cx="4176464" cy="2983476"/>
          </a:xfrm>
        </p:grpSpPr>
        <p:grpSp>
          <p:nvGrpSpPr>
            <p:cNvPr id="14" name="组合 43"/>
            <p:cNvGrpSpPr/>
            <p:nvPr/>
          </p:nvGrpSpPr>
          <p:grpSpPr>
            <a:xfrm>
              <a:off x="4739914" y="1420416"/>
              <a:ext cx="4176464" cy="2983476"/>
              <a:chOff x="1173163" y="2781300"/>
              <a:chExt cx="6567487" cy="3652838"/>
            </a:xfrm>
          </p:grpSpPr>
          <p:pic>
            <p:nvPicPr>
              <p:cNvPr id="15" name="Picture 2" descr="20090527101633-000386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3163" y="2781300"/>
                <a:ext cx="6567487"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直接连接符 15"/>
              <p:cNvCxnSpPr/>
              <p:nvPr/>
            </p:nvCxnSpPr>
            <p:spPr>
              <a:xfrm flipH="1">
                <a:off x="1173163" y="4076700"/>
                <a:ext cx="1852612" cy="2089150"/>
              </a:xfrm>
              <a:prstGeom prst="line">
                <a:avLst/>
              </a:prstGeom>
              <a:ln>
                <a:solidFill>
                  <a:srgbClr val="FA125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3025775" y="3933825"/>
                <a:ext cx="1041400" cy="2457450"/>
              </a:xfrm>
              <a:prstGeom prst="line">
                <a:avLst/>
              </a:prstGeom>
              <a:ln>
                <a:solidFill>
                  <a:srgbClr val="FA125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03800" y="3933825"/>
                <a:ext cx="288925" cy="2500313"/>
              </a:xfrm>
              <a:prstGeom prst="line">
                <a:avLst/>
              </a:prstGeom>
              <a:ln>
                <a:solidFill>
                  <a:srgbClr val="FA1254"/>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156325" y="3933825"/>
                <a:ext cx="1439863" cy="2425700"/>
              </a:xfrm>
              <a:prstGeom prst="line">
                <a:avLst/>
              </a:prstGeom>
              <a:ln>
                <a:solidFill>
                  <a:srgbClr val="FA1254"/>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843213" y="3860800"/>
                <a:ext cx="3529012" cy="144463"/>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790700" y="5121275"/>
                <a:ext cx="5084763" cy="18573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p:nvPr/>
          </p:nvCxnSpPr>
          <p:spPr>
            <a:xfrm flipV="1">
              <a:off x="4788024" y="4156720"/>
              <a:ext cx="3960440" cy="14401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70773817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8747"/>
            <a:ext cx="9144000" cy="629133"/>
          </a:xfrm>
          <a:prstGeom prst="rect">
            <a:avLst/>
          </a:prstGeom>
          <a:solidFill>
            <a:srgbClr val="ACAC9F"/>
          </a:solidFill>
        </p:spPr>
        <p:txBody>
          <a:bodyPr wrap="square">
            <a:noAutofit/>
          </a:bodyPr>
          <a:lstStyle/>
          <a:p>
            <a:endParaRPr lang="zh-CN" altLang="en-US" sz="2000">
              <a:solidFill>
                <a:prstClr val="black">
                  <a:lumMod val="65000"/>
                  <a:lumOff val="35000"/>
                </a:prstClr>
              </a:solidFill>
              <a:latin typeface="Impact" pitchFamily="34" charset="0"/>
            </a:endParaRPr>
          </a:p>
        </p:txBody>
      </p:sp>
      <p:sp>
        <p:nvSpPr>
          <p:cNvPr id="5" name="矩形 4"/>
          <p:cNvSpPr/>
          <p:nvPr/>
        </p:nvSpPr>
        <p:spPr>
          <a:xfrm>
            <a:off x="-1590" y="358747"/>
            <a:ext cx="4573590" cy="629133"/>
          </a:xfrm>
          <a:prstGeom prst="rect">
            <a:avLst/>
          </a:prstGeom>
          <a:solidFill>
            <a:srgbClr val="E6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6" name="矩形 5"/>
          <p:cNvSpPr/>
          <p:nvPr/>
        </p:nvSpPr>
        <p:spPr>
          <a:xfrm>
            <a:off x="1045198" y="411621"/>
            <a:ext cx="2050562"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rPr>
              <a:t>Danh sách</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graphicFrame>
        <p:nvGraphicFramePr>
          <p:cNvPr id="22" name="表格 21"/>
          <p:cNvGraphicFramePr>
            <a:graphicFrameLocks noGrp="1"/>
          </p:cNvGraphicFramePr>
          <p:nvPr>
            <p:extLst>
              <p:ext uri="{D42A27DB-BD31-4B8C-83A1-F6EECF244321}">
                <p14:modId xmlns:p14="http://schemas.microsoft.com/office/powerpoint/2010/main" val="2625190934"/>
              </p:ext>
            </p:extLst>
          </p:nvPr>
        </p:nvGraphicFramePr>
        <p:xfrm>
          <a:off x="872279" y="1060376"/>
          <a:ext cx="7444137" cy="3618780"/>
        </p:xfrm>
        <a:graphic>
          <a:graphicData uri="http://schemas.openxmlformats.org/drawingml/2006/table">
            <a:tbl>
              <a:tblPr firstRow="1" firstCol="1" bandRow="1">
                <a:tableStyleId>{5C22544A-7EE6-4342-B048-85BDC9FD1C3A}</a:tableStyleId>
              </a:tblPr>
              <a:tblGrid>
                <a:gridCol w="504056"/>
                <a:gridCol w="1800200"/>
                <a:gridCol w="2475585"/>
                <a:gridCol w="2664296"/>
              </a:tblGrid>
              <a:tr h="258102">
                <a:tc>
                  <a:txBody>
                    <a:bodyPr/>
                    <a:lstStyle/>
                    <a:p>
                      <a:pPr algn="ctr">
                        <a:lnSpc>
                          <a:spcPct val="150000"/>
                        </a:lnSpc>
                        <a:spcAft>
                          <a:spcPts val="0"/>
                        </a:spcAft>
                      </a:pPr>
                      <a:r>
                        <a:rPr lang="en-US" sz="1000" kern="100" dirty="0">
                          <a:effectLst/>
                          <a:latin typeface="微软雅黑" pitchFamily="34" charset="-122"/>
                          <a:ea typeface="微软雅黑" pitchFamily="34" charset="-122"/>
                        </a:rPr>
                        <a:t>  </a:t>
                      </a:r>
                      <a:r>
                        <a:rPr lang="en-US" sz="1000" kern="100" dirty="0" smtClean="0">
                          <a:effectLst/>
                          <a:latin typeface="微软雅黑" pitchFamily="34" charset="-122"/>
                          <a:ea typeface="微软雅黑" pitchFamily="34" charset="-122"/>
                        </a:rPr>
                        <a:t>No.</a:t>
                      </a:r>
                      <a:endParaRPr lang="zh-CN" sz="10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en-US" altLang="zh-CN" sz="1000" kern="100" dirty="0" smtClean="0">
                          <a:effectLst/>
                          <a:latin typeface="微软雅黑" pitchFamily="34" charset="-122"/>
                          <a:ea typeface="微软雅黑" pitchFamily="34" charset="-122"/>
                          <a:cs typeface="Times New Roman"/>
                        </a:rPr>
                        <a:t>Loại</a:t>
                      </a:r>
                      <a:r>
                        <a:rPr lang="en-US" altLang="zh-CN" sz="1000" kern="100" baseline="0" dirty="0" smtClean="0">
                          <a:effectLst/>
                          <a:latin typeface="微软雅黑" pitchFamily="34" charset="-122"/>
                          <a:ea typeface="微软雅黑" pitchFamily="34" charset="-122"/>
                          <a:cs typeface="Times New Roman"/>
                        </a:rPr>
                        <a:t> sản phẩm</a:t>
                      </a:r>
                      <a:endParaRPr lang="zh-CN" sz="10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en-US" altLang="zh-CN" sz="1000" kern="100" dirty="0" smtClean="0">
                          <a:effectLst/>
                          <a:latin typeface="微软雅黑" pitchFamily="34" charset="-122"/>
                          <a:ea typeface="微软雅黑" pitchFamily="34" charset="-122"/>
                          <a:cs typeface="Times New Roman"/>
                        </a:rPr>
                        <a:t>Mẫu</a:t>
                      </a:r>
                      <a:endParaRPr lang="zh-CN" sz="10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en-US" altLang="zh-CN" sz="1000" kern="100" dirty="0" smtClean="0">
                          <a:effectLst/>
                          <a:latin typeface="微软雅黑" pitchFamily="34" charset="-122"/>
                          <a:ea typeface="微软雅黑" pitchFamily="34" charset="-122"/>
                          <a:cs typeface="Times New Roman"/>
                        </a:rPr>
                        <a:t>Số lượng</a:t>
                      </a:r>
                      <a:endParaRPr lang="zh-CN" sz="1000" kern="100" dirty="0">
                        <a:effectLst/>
                        <a:latin typeface="微软雅黑" pitchFamily="34" charset="-122"/>
                        <a:ea typeface="微软雅黑" pitchFamily="34" charset="-122"/>
                        <a:cs typeface="Times New Roman"/>
                      </a:endParaRPr>
                    </a:p>
                  </a:txBody>
                  <a:tcPr marL="68580" marR="68580" marT="0" marB="0"/>
                </a:tc>
              </a:tr>
              <a:tr h="253934">
                <a:tc>
                  <a:txBody>
                    <a:bodyPr/>
                    <a:lstStyle/>
                    <a:p>
                      <a:pPr algn="ctr">
                        <a:lnSpc>
                          <a:spcPct val="200000"/>
                        </a:lnSpc>
                        <a:spcAft>
                          <a:spcPts val="0"/>
                        </a:spcAft>
                      </a:pPr>
                      <a:r>
                        <a:rPr lang="en-US" altLang="zh-CN" sz="1000" kern="100" dirty="0" smtClean="0">
                          <a:effectLst/>
                          <a:latin typeface="微软雅黑" pitchFamily="34" charset="-122"/>
                          <a:ea typeface="微软雅黑" pitchFamily="34" charset="-122"/>
                        </a:rPr>
                        <a:t>1</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ITS Special Camera</a:t>
                      </a:r>
                      <a:endParaRPr kumimoji="0" lang="zh-CN" altLang="en-US"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endParaRPr>
                    </a:p>
                  </a:txBody>
                  <a:tcPr marL="68580" marR="68580" marT="0" marB="0" anchor="ctr"/>
                </a:tc>
                <a:tc>
                  <a:txBody>
                    <a:bodyPr/>
                    <a:lstStyle/>
                    <a:p>
                      <a:pPr algn="ctr">
                        <a:lnSpc>
                          <a:spcPct val="100000"/>
                        </a:lnSpc>
                      </a:pPr>
                      <a:r>
                        <a:rPr lang="en-US" altLang="zh-CN" sz="1000" kern="100" dirty="0" smtClean="0">
                          <a:effectLst/>
                          <a:latin typeface="微软雅黑" pitchFamily="34" charset="-122"/>
                          <a:ea typeface="微软雅黑" pitchFamily="34" charset="-122"/>
                          <a:cs typeface="Times New Roman"/>
                        </a:rPr>
                        <a:t>DHI-ITC302-RF1A</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algn="ctr">
                        <a:lnSpc>
                          <a:spcPct val="100000"/>
                        </a:lnSpc>
                        <a:spcAft>
                          <a:spcPts val="0"/>
                        </a:spcAft>
                      </a:pPr>
                      <a:r>
                        <a:rPr lang="en-US" altLang="zh-CN" sz="1000" kern="100" dirty="0" smtClean="0">
                          <a:effectLst/>
                          <a:latin typeface="微软雅黑" pitchFamily="34" charset="-122"/>
                          <a:ea typeface="微软雅黑" pitchFamily="34" charset="-122"/>
                          <a:cs typeface="Times New Roman"/>
                        </a:rPr>
                        <a:t>1</a:t>
                      </a:r>
                      <a:endParaRPr lang="zh-CN" sz="1000" kern="100" dirty="0">
                        <a:effectLst/>
                        <a:latin typeface="微软雅黑" pitchFamily="34" charset="-122"/>
                        <a:ea typeface="微软雅黑" pitchFamily="34" charset="-122"/>
                        <a:cs typeface="Times New Roman"/>
                      </a:endParaRPr>
                    </a:p>
                  </a:txBody>
                  <a:tcPr marL="68580" marR="68580" marT="0" marB="0" anchor="ctr"/>
                </a:tc>
              </a:tr>
              <a:tr h="209422">
                <a:tc>
                  <a:txBody>
                    <a:bodyPr/>
                    <a:lstStyle/>
                    <a:p>
                      <a:pPr algn="ctr">
                        <a:lnSpc>
                          <a:spcPct val="200000"/>
                        </a:lnSpc>
                        <a:spcAft>
                          <a:spcPts val="0"/>
                        </a:spcAft>
                      </a:pPr>
                      <a:r>
                        <a:rPr lang="en-US" altLang="zh-CN" sz="1000" kern="100" dirty="0" smtClean="0">
                          <a:effectLst/>
                          <a:latin typeface="微软雅黑" pitchFamily="34" charset="-122"/>
                          <a:ea typeface="微软雅黑" pitchFamily="34" charset="-122"/>
                          <a:cs typeface="Times New Roman"/>
                        </a:rPr>
                        <a:t>2</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lens</a:t>
                      </a:r>
                      <a:endParaRPr kumimoji="0" lang="zh-CN" altLang="en-US"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endParaRPr>
                    </a:p>
                  </a:txBody>
                  <a:tcPr marL="68580" marR="68580" marT="0" marB="0" anchor="ctr"/>
                </a:tc>
                <a:tc>
                  <a:txBody>
                    <a:bodyPr/>
                    <a:lstStyle/>
                    <a:p>
                      <a:pPr algn="ctr">
                        <a:lnSpc>
                          <a:spcPct val="100000"/>
                        </a:lnSpc>
                      </a:pPr>
                      <a:r>
                        <a:rPr lang="en-US" altLang="zh-CN" sz="1000" kern="100" dirty="0" smtClean="0">
                          <a:effectLst/>
                          <a:latin typeface="微软雅黑" pitchFamily="34" charset="-122"/>
                          <a:ea typeface="微软雅黑" pitchFamily="34" charset="-122"/>
                          <a:cs typeface="Times New Roman"/>
                        </a:rPr>
                        <a:t>    DH-OPT-34C12M-MP </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algn="ctr">
                        <a:lnSpc>
                          <a:spcPct val="100000"/>
                        </a:lnSpc>
                        <a:spcAft>
                          <a:spcPts val="0"/>
                        </a:spcAft>
                      </a:pPr>
                      <a:r>
                        <a:rPr lang="en-US" altLang="zh-CN" sz="1000" kern="100" dirty="0" smtClean="0">
                          <a:effectLst/>
                          <a:latin typeface="微软雅黑" pitchFamily="34" charset="-122"/>
                          <a:ea typeface="微软雅黑" pitchFamily="34" charset="-122"/>
                          <a:cs typeface="Times New Roman"/>
                        </a:rPr>
                        <a:t>1</a:t>
                      </a:r>
                      <a:endParaRPr lang="zh-CN" sz="1000" kern="100" dirty="0">
                        <a:effectLst/>
                        <a:latin typeface="微软雅黑" pitchFamily="34" charset="-122"/>
                        <a:ea typeface="微软雅黑" pitchFamily="34" charset="-122"/>
                        <a:cs typeface="Times New Roman"/>
                      </a:endParaRPr>
                    </a:p>
                  </a:txBody>
                  <a:tcPr marL="68580" marR="68580" marT="0" marB="0" anchor="ctr"/>
                </a:tc>
              </a:tr>
              <a:tr h="164910">
                <a:tc>
                  <a:txBody>
                    <a:bodyPr/>
                    <a:lstStyle/>
                    <a:p>
                      <a:pPr algn="ctr">
                        <a:lnSpc>
                          <a:spcPct val="200000"/>
                        </a:lnSpc>
                        <a:spcAft>
                          <a:spcPts val="0"/>
                        </a:spcAft>
                      </a:pPr>
                      <a:r>
                        <a:rPr lang="en-US" altLang="zh-CN" sz="1000" kern="100" dirty="0" smtClean="0">
                          <a:effectLst/>
                          <a:latin typeface="微软雅黑" pitchFamily="34" charset="-122"/>
                          <a:ea typeface="微软雅黑" pitchFamily="34" charset="-122"/>
                          <a:cs typeface="+mn-cs"/>
                        </a:rPr>
                        <a:t>3</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Flash lamp</a:t>
                      </a:r>
                      <a:endParaRPr kumimoji="0" lang="zh-CN" altLang="en-US"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endParaRPr>
                    </a:p>
                  </a:txBody>
                  <a:tcPr marL="68580" marR="68580" marT="0" marB="0" anchor="ctr"/>
                </a:tc>
                <a:tc>
                  <a:txBody>
                    <a:bodyPr/>
                    <a:lstStyle/>
                    <a:p>
                      <a:pPr algn="ctr">
                        <a:lnSpc>
                          <a:spcPct val="200000"/>
                        </a:lnSpc>
                      </a:pPr>
                      <a:r>
                        <a:rPr lang="en-US" altLang="zh-CN" sz="1000" b="0" dirty="0" smtClean="0">
                          <a:latin typeface="微软雅黑" pitchFamily="34" charset="-122"/>
                          <a:ea typeface="微软雅黑" pitchFamily="34" charset="-122"/>
                        </a:rPr>
                        <a:t>DH-ITALF-300AC</a:t>
                      </a:r>
                      <a:endParaRPr lang="zh-CN" altLang="en-US" sz="1000" b="0" dirty="0">
                        <a:latin typeface="微软雅黑" pitchFamily="34" charset="-122"/>
                        <a:ea typeface="微软雅黑" pitchFamily="34" charset="-122"/>
                      </a:endParaRPr>
                    </a:p>
                  </a:txBody>
                  <a:tcPr marL="68580" marR="68580" marT="0" marB="0" anchor="ctr"/>
                </a:tc>
                <a:tc>
                  <a:txBody>
                    <a:bodyPr/>
                    <a:lstStyle/>
                    <a:p>
                      <a:pPr algn="ctr">
                        <a:lnSpc>
                          <a:spcPct val="200000"/>
                        </a:lnSpc>
                        <a:spcAft>
                          <a:spcPts val="0"/>
                        </a:spcAft>
                      </a:pPr>
                      <a:r>
                        <a:rPr lang="en-US" altLang="zh-CN" sz="1000" kern="100" dirty="0" smtClean="0">
                          <a:effectLst/>
                          <a:latin typeface="微软雅黑" pitchFamily="34" charset="-122"/>
                          <a:ea typeface="微软雅黑" pitchFamily="34" charset="-122"/>
                          <a:cs typeface="Times New Roman"/>
                        </a:rPr>
                        <a:t>2</a:t>
                      </a:r>
                      <a:endParaRPr lang="zh-CN" sz="1000" kern="100" dirty="0">
                        <a:effectLst/>
                        <a:latin typeface="微软雅黑" pitchFamily="34" charset="-122"/>
                        <a:ea typeface="微软雅黑" pitchFamily="34" charset="-122"/>
                        <a:cs typeface="Times New Roman"/>
                      </a:endParaRPr>
                    </a:p>
                  </a:txBody>
                  <a:tcPr marL="68580" marR="68580" marT="0" marB="0" anchor="ctr"/>
                </a:tc>
              </a:tr>
              <a:tr h="263274">
                <a:tc>
                  <a:txBody>
                    <a:bodyPr/>
                    <a:lstStyle/>
                    <a:p>
                      <a:pPr algn="ctr">
                        <a:lnSpc>
                          <a:spcPct val="200000"/>
                        </a:lnSpc>
                        <a:spcAft>
                          <a:spcPts val="0"/>
                        </a:spcAft>
                      </a:pPr>
                      <a:r>
                        <a:rPr lang="en-US" altLang="zh-CN" sz="1000" kern="100" dirty="0" smtClean="0">
                          <a:effectLst/>
                          <a:latin typeface="微软雅黑" pitchFamily="34" charset="-122"/>
                          <a:ea typeface="微软雅黑" pitchFamily="34" charset="-122"/>
                          <a:cs typeface="+mn-cs"/>
                        </a:rPr>
                        <a:t>4</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Stroboscopic  lamp</a:t>
                      </a:r>
                      <a:endParaRPr kumimoji="0" lang="zh-CN" altLang="en-US"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endParaRPr>
                    </a:p>
                  </a:txBody>
                  <a:tcPr marL="68580" marR="68580" marT="0" marB="0" anchor="ctr"/>
                </a:tc>
                <a:tc>
                  <a:txBody>
                    <a:bodyPr/>
                    <a:lstStyle/>
                    <a:p>
                      <a:pPr algn="ctr">
                        <a:lnSpc>
                          <a:spcPct val="150000"/>
                        </a:lnSpc>
                        <a:spcAft>
                          <a:spcPts val="0"/>
                        </a:spcAft>
                      </a:pPr>
                      <a:r>
                        <a:rPr lang="en-US" altLang="zh-CN" sz="1000" kern="100" dirty="0" smtClean="0">
                          <a:effectLst/>
                          <a:latin typeface="微软雅黑" pitchFamily="34" charset="-122"/>
                          <a:ea typeface="微软雅黑" pitchFamily="34" charset="-122"/>
                          <a:cs typeface="Times New Roman"/>
                        </a:rPr>
                        <a:t>DHI-ITALE-060AA-P</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000" kern="100" dirty="0" smtClean="0">
                          <a:effectLst/>
                          <a:latin typeface="微软雅黑" pitchFamily="34" charset="-122"/>
                          <a:ea typeface="微软雅黑" pitchFamily="34" charset="-122"/>
                          <a:cs typeface="Times New Roman"/>
                        </a:rPr>
                        <a:t>2</a:t>
                      </a:r>
                      <a:endParaRPr lang="zh-CN" sz="1000" kern="100" dirty="0">
                        <a:effectLst/>
                        <a:latin typeface="微软雅黑" pitchFamily="34" charset="-122"/>
                        <a:ea typeface="微软雅黑" pitchFamily="34" charset="-122"/>
                        <a:cs typeface="Times New Roman"/>
                      </a:endParaRPr>
                    </a:p>
                  </a:txBody>
                  <a:tcPr marL="68580" marR="68580" marT="0" marB="0" anchor="ctr"/>
                </a:tc>
              </a:tr>
              <a:tr h="285752">
                <a:tc>
                  <a:txBody>
                    <a:bodyPr/>
                    <a:lstStyle/>
                    <a:p>
                      <a:pPr algn="ctr">
                        <a:lnSpc>
                          <a:spcPct val="200000"/>
                        </a:lnSpc>
                        <a:spcAft>
                          <a:spcPts val="0"/>
                        </a:spcAft>
                      </a:pPr>
                      <a:r>
                        <a:rPr lang="en-US" altLang="zh-CN" sz="1000" kern="100" dirty="0" smtClean="0">
                          <a:effectLst/>
                          <a:latin typeface="微软雅黑" pitchFamily="34" charset="-122"/>
                          <a:ea typeface="微软雅黑" pitchFamily="34" charset="-122"/>
                          <a:cs typeface="Times New Roman"/>
                        </a:rPr>
                        <a:t>5</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Signal detector</a:t>
                      </a:r>
                      <a:endParaRPr kumimoji="0" lang="zh-CN" altLang="en-US"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000" kern="100" dirty="0" smtClean="0">
                          <a:solidFill>
                            <a:schemeClr val="dk1"/>
                          </a:solidFill>
                          <a:effectLst/>
                          <a:latin typeface="微软雅黑" pitchFamily="34" charset="-122"/>
                          <a:ea typeface="微软雅黑" pitchFamily="34" charset="-122"/>
                          <a:cs typeface="Times New Roman"/>
                        </a:rPr>
                        <a:t>ITASD-012B</a:t>
                      </a:r>
                      <a:r>
                        <a:rPr lang="en-US" altLang="zh-CN" sz="1000" b="0" dirty="0" smtClean="0">
                          <a:latin typeface="微软雅黑" pitchFamily="34" charset="-122"/>
                          <a:ea typeface="微软雅黑" pitchFamily="34" charset="-122"/>
                        </a:rPr>
                        <a:t> </a:t>
                      </a:r>
                      <a:endParaRPr lang="zh-CN" altLang="en-US" sz="1000" b="0" dirty="0" smtClean="0">
                        <a:latin typeface="微软雅黑" pitchFamily="34" charset="-122"/>
                        <a:ea typeface="微软雅黑" pitchFamily="34" charset="-122"/>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000" kern="100" dirty="0" smtClean="0">
                          <a:effectLst/>
                          <a:latin typeface="微软雅黑" pitchFamily="34" charset="-122"/>
                          <a:ea typeface="微软雅黑" pitchFamily="34" charset="-122"/>
                          <a:cs typeface="Times New Roman"/>
                        </a:rPr>
                        <a:t>1</a:t>
                      </a:r>
                      <a:endParaRPr lang="zh-CN" altLang="zh-CN" sz="1000" kern="100" dirty="0" smtClean="0">
                        <a:effectLst/>
                        <a:latin typeface="微软雅黑" pitchFamily="34" charset="-122"/>
                        <a:ea typeface="微软雅黑" pitchFamily="34" charset="-122"/>
                        <a:cs typeface="Times New Roman"/>
                      </a:endParaRPr>
                    </a:p>
                  </a:txBody>
                  <a:tcPr marL="68580" marR="68580" marT="0" marB="0" anchor="ctr"/>
                </a:tc>
              </a:tr>
              <a:tr h="214314">
                <a:tc>
                  <a:txBody>
                    <a:bodyPr/>
                    <a:lstStyle/>
                    <a:p>
                      <a:pPr algn="ctr">
                        <a:lnSpc>
                          <a:spcPct val="200000"/>
                        </a:lnSpc>
                        <a:spcAft>
                          <a:spcPts val="0"/>
                        </a:spcAft>
                      </a:pPr>
                      <a:r>
                        <a:rPr lang="en-US" altLang="zh-CN" sz="1000" kern="100" dirty="0" smtClean="0">
                          <a:effectLst/>
                          <a:latin typeface="微软雅黑" pitchFamily="34" charset="-122"/>
                          <a:ea typeface="微软雅黑" pitchFamily="34" charset="-122"/>
                          <a:cs typeface="+mn-cs"/>
                        </a:rPr>
                        <a:t>6</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Vehicle detector</a:t>
                      </a:r>
                      <a:endParaRPr kumimoji="0" lang="zh-CN" altLang="en-US"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000" kern="100" dirty="0" smtClean="0">
                          <a:effectLst/>
                          <a:latin typeface="微软雅黑" pitchFamily="34" charset="-122"/>
                          <a:ea typeface="微软雅黑" pitchFamily="34" charset="-122"/>
                          <a:cs typeface="Times New Roman"/>
                        </a:rPr>
                        <a:t>DH-ITACD-004A</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000" kern="100" dirty="0" smtClean="0">
                          <a:effectLst/>
                          <a:latin typeface="微软雅黑" pitchFamily="34" charset="-122"/>
                          <a:ea typeface="微软雅黑" pitchFamily="34" charset="-122"/>
                          <a:cs typeface="Times New Roman"/>
                        </a:rPr>
                        <a:t>2 (2 loops model)</a:t>
                      </a:r>
                      <a:endParaRPr lang="zh-CN" altLang="zh-CN" sz="1000" kern="100" dirty="0" smtClean="0">
                        <a:effectLst/>
                        <a:latin typeface="微软雅黑" pitchFamily="34" charset="-122"/>
                        <a:ea typeface="微软雅黑" pitchFamily="34" charset="-122"/>
                        <a:cs typeface="Times New Roman"/>
                      </a:endParaRPr>
                    </a:p>
                  </a:txBody>
                  <a:tcPr marL="68580" marR="68580" marT="0" marB="0" anchor="ctr"/>
                </a:tc>
              </a:tr>
              <a:tr h="312678">
                <a:tc>
                  <a:txBody>
                    <a:bodyPr/>
                    <a:lstStyle/>
                    <a:p>
                      <a:pPr algn="ctr">
                        <a:lnSpc>
                          <a:spcPct val="200000"/>
                        </a:lnSpc>
                        <a:spcAft>
                          <a:spcPts val="0"/>
                        </a:spcAft>
                      </a:pPr>
                      <a:r>
                        <a:rPr lang="en-US" altLang="zh-CN" sz="1000" kern="100" dirty="0" smtClean="0">
                          <a:effectLst/>
                          <a:latin typeface="微软雅黑" pitchFamily="34" charset="-122"/>
                          <a:ea typeface="微软雅黑" pitchFamily="34" charset="-122"/>
                          <a:cs typeface="Times New Roman"/>
                        </a:rPr>
                        <a:t>7</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Intelligent terminal management device</a:t>
                      </a:r>
                      <a:endParaRPr kumimoji="0" lang="zh-CN" altLang="en-US"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000" kern="100" dirty="0" smtClean="0">
                          <a:effectLst/>
                          <a:latin typeface="微软雅黑" pitchFamily="34" charset="-122"/>
                          <a:ea typeface="微软雅黑" pitchFamily="34" charset="-122"/>
                          <a:cs typeface="Times New Roman"/>
                        </a:rPr>
                        <a:t>DH-ITSE0804-GN5B-D</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algn="ctr">
                        <a:lnSpc>
                          <a:spcPct val="150000"/>
                        </a:lnSpc>
                        <a:spcAft>
                          <a:spcPts val="0"/>
                        </a:spcAft>
                      </a:pPr>
                      <a:r>
                        <a:rPr lang="en-US" altLang="zh-CN" sz="1000" kern="100" dirty="0" smtClean="0">
                          <a:effectLst/>
                          <a:latin typeface="微软雅黑" pitchFamily="34" charset="-122"/>
                          <a:ea typeface="微软雅黑" pitchFamily="34" charset="-122"/>
                          <a:cs typeface="Times New Roman"/>
                        </a:rPr>
                        <a:t>1</a:t>
                      </a:r>
                      <a:endParaRPr lang="zh-CN" sz="1000" kern="100" dirty="0">
                        <a:effectLst/>
                        <a:latin typeface="微软雅黑" pitchFamily="34" charset="-122"/>
                        <a:ea typeface="微软雅黑" pitchFamily="34" charset="-122"/>
                        <a:cs typeface="Times New Roman"/>
                      </a:endParaRPr>
                    </a:p>
                  </a:txBody>
                  <a:tcPr marL="68580" marR="68580" marT="0" marB="0" anchor="ctr"/>
                </a:tc>
              </a:tr>
              <a:tr h="285752">
                <a:tc>
                  <a:txBody>
                    <a:bodyPr/>
                    <a:lstStyle/>
                    <a:p>
                      <a:pPr algn="ctr">
                        <a:lnSpc>
                          <a:spcPct val="200000"/>
                        </a:lnSpc>
                        <a:spcAft>
                          <a:spcPts val="0"/>
                        </a:spcAft>
                      </a:pPr>
                      <a:r>
                        <a:rPr lang="en-US" altLang="zh-CN" sz="1000" kern="100" dirty="0" smtClean="0">
                          <a:effectLst/>
                          <a:latin typeface="微软雅黑" pitchFamily="34" charset="-122"/>
                          <a:ea typeface="微软雅黑" pitchFamily="34" charset="-122"/>
                          <a:cs typeface="Times New Roman"/>
                        </a:rPr>
                        <a:t>8</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housing</a:t>
                      </a:r>
                      <a:endParaRPr kumimoji="0" lang="zh-CN" altLang="en-US"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000" kern="100" dirty="0" smtClean="0">
                          <a:effectLst/>
                          <a:latin typeface="微软雅黑" pitchFamily="34" charset="-122"/>
                          <a:ea typeface="微软雅黑" pitchFamily="34" charset="-122"/>
                          <a:cs typeface="Times New Roman"/>
                        </a:rPr>
                        <a:t>DH-ITABX-018BA</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algn="ctr">
                        <a:lnSpc>
                          <a:spcPct val="150000"/>
                        </a:lnSpc>
                        <a:spcAft>
                          <a:spcPts val="0"/>
                        </a:spcAft>
                      </a:pPr>
                      <a:r>
                        <a:rPr lang="en-US" altLang="zh-CN" sz="1000" kern="100" dirty="0" smtClean="0">
                          <a:effectLst/>
                          <a:latin typeface="微软雅黑" pitchFamily="34" charset="-122"/>
                          <a:ea typeface="微软雅黑" pitchFamily="34" charset="-122"/>
                          <a:cs typeface="Times New Roman"/>
                        </a:rPr>
                        <a:t>1</a:t>
                      </a:r>
                      <a:endParaRPr lang="zh-CN" sz="1000" kern="100" dirty="0">
                        <a:effectLst/>
                        <a:latin typeface="微软雅黑" pitchFamily="34" charset="-122"/>
                        <a:ea typeface="微软雅黑" pitchFamily="34" charset="-122"/>
                        <a:cs typeface="Times New Roman"/>
                      </a:endParaRPr>
                    </a:p>
                  </a:txBody>
                  <a:tcPr marL="68580" marR="68580" marT="0" marB="0" anchor="ctr"/>
                </a:tc>
              </a:tr>
              <a:tr h="285752">
                <a:tc>
                  <a:txBody>
                    <a:bodyPr/>
                    <a:lstStyle/>
                    <a:p>
                      <a:pPr algn="ctr">
                        <a:lnSpc>
                          <a:spcPct val="200000"/>
                        </a:lnSpc>
                        <a:spcAft>
                          <a:spcPts val="0"/>
                        </a:spcAft>
                      </a:pPr>
                      <a:r>
                        <a:rPr lang="en-US" altLang="zh-CN" sz="1000" kern="100" dirty="0" smtClean="0">
                          <a:effectLst/>
                          <a:latin typeface="微软雅黑" pitchFamily="34" charset="-122"/>
                          <a:ea typeface="微软雅黑" pitchFamily="34" charset="-122"/>
                          <a:cs typeface="Times New Roman"/>
                        </a:rPr>
                        <a:t>9</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bracket</a:t>
                      </a:r>
                      <a:endParaRPr kumimoji="0" lang="zh-CN" altLang="en-US"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000" kern="100" dirty="0" smtClean="0">
                          <a:effectLst/>
                          <a:latin typeface="微软雅黑" pitchFamily="34" charset="-122"/>
                          <a:ea typeface="微软雅黑" pitchFamily="34" charset="-122"/>
                          <a:cs typeface="Times New Roman"/>
                        </a:rPr>
                        <a:t>8018</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algn="ctr">
                        <a:lnSpc>
                          <a:spcPct val="150000"/>
                        </a:lnSpc>
                        <a:spcAft>
                          <a:spcPts val="0"/>
                        </a:spcAft>
                      </a:pPr>
                      <a:r>
                        <a:rPr lang="en-US" altLang="zh-CN" sz="1000" kern="100" dirty="0" smtClean="0">
                          <a:effectLst/>
                          <a:latin typeface="微软雅黑" pitchFamily="34" charset="-122"/>
                          <a:ea typeface="微软雅黑" pitchFamily="34" charset="-122"/>
                          <a:cs typeface="Times New Roman"/>
                        </a:rPr>
                        <a:t>5(camera and lamp)</a:t>
                      </a:r>
                      <a:endParaRPr lang="zh-CN" sz="1000" kern="100" dirty="0">
                        <a:effectLst/>
                        <a:latin typeface="微软雅黑" pitchFamily="34" charset="-122"/>
                        <a:ea typeface="微软雅黑" pitchFamily="34" charset="-122"/>
                        <a:cs typeface="Times New Roman"/>
                      </a:endParaRPr>
                    </a:p>
                  </a:txBody>
                  <a:tcPr marL="68580" marR="68580" marT="0" marB="0" anchor="ctr"/>
                </a:tc>
              </a:tr>
              <a:tr h="285752">
                <a:tc>
                  <a:txBody>
                    <a:bodyPr/>
                    <a:lstStyle/>
                    <a:p>
                      <a:pPr algn="ctr">
                        <a:lnSpc>
                          <a:spcPct val="200000"/>
                        </a:lnSpc>
                        <a:spcAft>
                          <a:spcPts val="0"/>
                        </a:spcAft>
                      </a:pPr>
                      <a:r>
                        <a:rPr lang="en-US" altLang="zh-CN" sz="1000" kern="100" dirty="0" smtClean="0">
                          <a:effectLst/>
                          <a:latin typeface="微软雅黑" pitchFamily="34" charset="-122"/>
                          <a:ea typeface="微软雅黑" pitchFamily="34" charset="-122"/>
                          <a:cs typeface="Times New Roman"/>
                        </a:rPr>
                        <a:t>10</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Video  management  system</a:t>
                      </a:r>
                      <a:endParaRPr kumimoji="0" lang="zh-CN" altLang="en-US"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endParaRPr>
                    </a:p>
                  </a:txBody>
                  <a:tcPr marL="68580" marR="68580" marT="0" marB="0" anchor="ctr"/>
                </a:tc>
                <a:tc>
                  <a:txBody>
                    <a:bodyPr/>
                    <a:lstStyle/>
                    <a:p>
                      <a:pPr algn="ctr">
                        <a:lnSpc>
                          <a:spcPct val="100000"/>
                        </a:lnSpc>
                      </a:pPr>
                      <a:r>
                        <a:rPr lang="en-US" altLang="zh-CN" sz="1000" kern="100" dirty="0" smtClean="0">
                          <a:effectLst/>
                          <a:latin typeface="微软雅黑" pitchFamily="34" charset="-122"/>
                          <a:ea typeface="微软雅黑" pitchFamily="34" charset="-122"/>
                          <a:cs typeface="Times New Roman"/>
                        </a:rPr>
                        <a:t>DSS4004-T</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algn="ctr">
                        <a:lnSpc>
                          <a:spcPct val="100000"/>
                        </a:lnSpc>
                        <a:spcAft>
                          <a:spcPts val="0"/>
                        </a:spcAft>
                      </a:pPr>
                      <a:r>
                        <a:rPr lang="en-US" altLang="zh-CN" sz="1000" kern="100" dirty="0" smtClean="0">
                          <a:effectLst/>
                          <a:latin typeface="微软雅黑" pitchFamily="34" charset="-122"/>
                          <a:ea typeface="微软雅黑" pitchFamily="34" charset="-122"/>
                          <a:cs typeface="Times New Roman"/>
                        </a:rPr>
                        <a:t>1</a:t>
                      </a:r>
                      <a:endParaRPr lang="zh-CN" sz="1000" kern="100" dirty="0">
                        <a:effectLst/>
                        <a:latin typeface="微软雅黑" pitchFamily="34" charset="-122"/>
                        <a:ea typeface="微软雅黑" pitchFamily="34" charset="-122"/>
                        <a:cs typeface="Times New Roman"/>
                      </a:endParaRPr>
                    </a:p>
                  </a:txBody>
                  <a:tcPr marL="68580" marR="68580" marT="0" marB="0" anchor="ctr"/>
                </a:tc>
              </a:tr>
              <a:tr h="285752">
                <a:tc>
                  <a:txBody>
                    <a:bodyPr/>
                    <a:lstStyle/>
                    <a:p>
                      <a:pPr algn="ctr">
                        <a:lnSpc>
                          <a:spcPct val="200000"/>
                        </a:lnSpc>
                        <a:spcAft>
                          <a:spcPts val="0"/>
                        </a:spcAft>
                      </a:pPr>
                      <a:r>
                        <a:rPr lang="en-US" altLang="zh-CN" sz="1000" kern="100" dirty="0" smtClean="0">
                          <a:effectLst/>
                          <a:latin typeface="微软雅黑" pitchFamily="34" charset="-122"/>
                          <a:ea typeface="微软雅黑" pitchFamily="34" charset="-122"/>
                          <a:cs typeface="Times New Roman"/>
                        </a:rPr>
                        <a:t>11</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Professional  storage</a:t>
                      </a:r>
                      <a:endParaRPr kumimoji="0" lang="zh-CN" altLang="en-US" sz="10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endParaRPr>
                    </a:p>
                  </a:txBody>
                  <a:tcPr marL="68580" marR="68580" marT="0" marB="0" anchor="ctr"/>
                </a:tc>
                <a:tc>
                  <a:txBody>
                    <a:bodyPr/>
                    <a:lstStyle/>
                    <a:p>
                      <a:pPr algn="ctr">
                        <a:lnSpc>
                          <a:spcPct val="100000"/>
                        </a:lnSpc>
                      </a:pPr>
                      <a:r>
                        <a:rPr lang="en-US" altLang="zh-CN" sz="1000" kern="100" dirty="0" smtClean="0">
                          <a:effectLst/>
                          <a:latin typeface="微软雅黑" pitchFamily="34" charset="-122"/>
                          <a:ea typeface="微软雅黑" pitchFamily="34" charset="-122"/>
                          <a:cs typeface="Times New Roman"/>
                        </a:rPr>
                        <a:t>EVS7048S-R</a:t>
                      </a:r>
                      <a:endParaRPr lang="zh-CN" sz="1000" kern="100" dirty="0">
                        <a:effectLst/>
                        <a:latin typeface="微软雅黑" pitchFamily="34" charset="-122"/>
                        <a:ea typeface="微软雅黑" pitchFamily="34" charset="-122"/>
                        <a:cs typeface="Times New Roman"/>
                      </a:endParaRPr>
                    </a:p>
                  </a:txBody>
                  <a:tcPr marL="68580" marR="68580" marT="0" marB="0" anchor="ctr"/>
                </a:tc>
                <a:tc>
                  <a:txBody>
                    <a:bodyPr/>
                    <a:lstStyle/>
                    <a:p>
                      <a:pPr algn="ctr">
                        <a:lnSpc>
                          <a:spcPct val="100000"/>
                        </a:lnSpc>
                        <a:spcAft>
                          <a:spcPts val="0"/>
                        </a:spcAft>
                      </a:pPr>
                      <a:r>
                        <a:rPr lang="en-US" altLang="zh-CN" sz="1000" kern="100" dirty="0" smtClean="0">
                          <a:effectLst/>
                          <a:latin typeface="微软雅黑" pitchFamily="34" charset="-122"/>
                          <a:ea typeface="微软雅黑" pitchFamily="34" charset="-122"/>
                          <a:cs typeface="Times New Roman"/>
                        </a:rPr>
                        <a:t>1</a:t>
                      </a:r>
                      <a:endParaRPr lang="zh-CN" sz="1000" kern="100" dirty="0">
                        <a:effectLst/>
                        <a:latin typeface="微软雅黑" pitchFamily="34" charset="-122"/>
                        <a:ea typeface="微软雅黑" pitchFamily="34" charset="-122"/>
                        <a:cs typeface="Times New Roman"/>
                      </a:endParaRPr>
                    </a:p>
                  </a:txBody>
                  <a:tcPr marL="68580" marR="68580" marT="0" marB="0" anchor="ctr"/>
                </a:tc>
              </a:tr>
            </a:tbl>
          </a:graphicData>
        </a:graphic>
      </p:graphicFrame>
    </p:spTree>
    <p:custDataLst>
      <p:tags r:id="rId1"/>
    </p:custDataLst>
    <p:extLst>
      <p:ext uri="{BB962C8B-B14F-4D97-AF65-F5344CB8AC3E}">
        <p14:creationId xmlns:p14="http://schemas.microsoft.com/office/powerpoint/2010/main" val="243767468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8747"/>
            <a:ext cx="9144000" cy="629133"/>
          </a:xfrm>
          <a:prstGeom prst="rect">
            <a:avLst/>
          </a:prstGeom>
          <a:solidFill>
            <a:srgbClr val="ACAC9F"/>
          </a:solidFill>
        </p:spPr>
        <p:txBody>
          <a:bodyPr wrap="square">
            <a:noAutofit/>
          </a:bodyPr>
          <a:lstStyle/>
          <a:p>
            <a:endParaRPr lang="zh-CN" altLang="en-US" sz="2000" dirty="0">
              <a:solidFill>
                <a:prstClr val="black">
                  <a:lumMod val="65000"/>
                  <a:lumOff val="35000"/>
                </a:prstClr>
              </a:solidFill>
              <a:latin typeface="Impact" pitchFamily="34" charset="0"/>
            </a:endParaRPr>
          </a:p>
        </p:txBody>
      </p:sp>
      <p:sp>
        <p:nvSpPr>
          <p:cNvPr id="5" name="矩形 4"/>
          <p:cNvSpPr/>
          <p:nvPr/>
        </p:nvSpPr>
        <p:spPr>
          <a:xfrm>
            <a:off x="-1590" y="358747"/>
            <a:ext cx="4573590" cy="629133"/>
          </a:xfrm>
          <a:prstGeom prst="rect">
            <a:avLst/>
          </a:prstGeom>
          <a:solidFill>
            <a:srgbClr val="E6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14" name="矩形 13"/>
          <p:cNvSpPr/>
          <p:nvPr/>
        </p:nvSpPr>
        <p:spPr>
          <a:xfrm>
            <a:off x="5945434" y="411621"/>
            <a:ext cx="1965603"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rPr>
              <a:t>Sản phẩm</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16" name="矩形 15"/>
          <p:cNvSpPr/>
          <p:nvPr/>
        </p:nvSpPr>
        <p:spPr>
          <a:xfrm>
            <a:off x="1045199" y="411621"/>
            <a:ext cx="2050562"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rPr>
              <a:t>Danh sách</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27" name="圆角矩形 26"/>
          <p:cNvSpPr/>
          <p:nvPr/>
        </p:nvSpPr>
        <p:spPr>
          <a:xfrm>
            <a:off x="285720" y="1153703"/>
            <a:ext cx="8429625" cy="3541728"/>
          </a:xfrm>
          <a:prstGeom prst="roundRect">
            <a:avLst>
              <a:gd name="adj" fmla="val 7524"/>
            </a:avLst>
          </a:prstGeom>
          <a:noFill/>
          <a:ln w="190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28" name="TextBox 16"/>
          <p:cNvSpPr txBox="1">
            <a:spLocks noChangeArrowheads="1"/>
          </p:cNvSpPr>
          <p:nvPr/>
        </p:nvSpPr>
        <p:spPr bwMode="auto">
          <a:xfrm>
            <a:off x="357128" y="1652178"/>
            <a:ext cx="3929063" cy="2908489"/>
          </a:xfrm>
          <a:prstGeom prst="rect">
            <a:avLst/>
          </a:prstGeom>
          <a:noFill/>
          <a:ln w="9525">
            <a:noFill/>
            <a:miter lim="800000"/>
            <a:headEnd/>
            <a:tailEnd/>
          </a:ln>
        </p:spPr>
        <p:txBody>
          <a:bodyPr>
            <a:spAutoFit/>
          </a:bodyPr>
          <a:lstStyle/>
          <a:p>
            <a:pPr>
              <a:buClr>
                <a:srgbClr val="C00000"/>
              </a:buClr>
              <a:buFont typeface="Wingdings" pitchFamily="2" charset="2"/>
              <a:buChar char="u"/>
            </a:pPr>
            <a:r>
              <a:rPr lang="en-US" altLang="zh-CN" sz="1200" b="0" dirty="0" smtClean="0">
                <a:latin typeface="Arial" charset="0"/>
              </a:rPr>
              <a:t>  TI DaVinci hiệu suất DSP cao</a:t>
            </a:r>
          </a:p>
          <a:p>
            <a:pPr>
              <a:buClr>
                <a:srgbClr val="C00000"/>
              </a:buClr>
              <a:buFont typeface="Wingdings" pitchFamily="2" charset="2"/>
              <a:buChar char="u"/>
            </a:pPr>
            <a:r>
              <a:rPr lang="en-US" altLang="zh-CN" sz="1200" b="0" dirty="0" smtClean="0">
                <a:latin typeface="Arial" charset="0"/>
              </a:rPr>
              <a:t>   Theo 1/1.8” </a:t>
            </a:r>
            <a:r>
              <a:rPr lang="en-US" altLang="zh-CN" sz="1200" dirty="0">
                <a:latin typeface="Arial" charset="0"/>
              </a:rPr>
              <a:t>cảm biến hình ảnh </a:t>
            </a:r>
            <a:r>
              <a:rPr lang="en-US" altLang="zh-CN" sz="1200" dirty="0" smtClean="0">
                <a:latin typeface="Arial" charset="0"/>
              </a:rPr>
              <a:t>CCD hiệu </a:t>
            </a:r>
            <a:r>
              <a:rPr lang="en-US" altLang="zh-CN" sz="1200" b="0" dirty="0" smtClean="0">
                <a:latin typeface="Arial" charset="0"/>
              </a:rPr>
              <a:t>suất cao,   khử màu cao, độ nhạy cao</a:t>
            </a:r>
          </a:p>
          <a:p>
            <a:pPr>
              <a:buClr>
                <a:srgbClr val="C00000"/>
              </a:buClr>
              <a:buFont typeface="Wingdings" pitchFamily="2" charset="2"/>
              <a:buChar char="u"/>
            </a:pPr>
            <a:r>
              <a:rPr lang="en-US" altLang="zh-CN" sz="1200" b="0" dirty="0" smtClean="0">
                <a:latin typeface="Arial" charset="0"/>
              </a:rPr>
              <a:t>  </a:t>
            </a:r>
            <a:r>
              <a:rPr lang="en-US" altLang="zh-CN" sz="1200" dirty="0" smtClean="0">
                <a:latin typeface="Arial" charset="0"/>
              </a:rPr>
              <a:t>độ phân giải ảnh </a:t>
            </a:r>
            <a:r>
              <a:rPr lang="en-US" altLang="zh-CN" sz="1200" b="0" dirty="0" smtClean="0">
                <a:latin typeface="Arial" charset="0"/>
              </a:rPr>
              <a:t>HD,2048</a:t>
            </a:r>
            <a:r>
              <a:rPr lang="zh-CN" altLang="en-US" sz="1200" b="0" dirty="0" smtClean="0">
                <a:latin typeface="Arial" charset="0"/>
              </a:rPr>
              <a:t>（</a:t>
            </a:r>
            <a:r>
              <a:rPr lang="en-US" altLang="zh-CN" sz="1200" b="0" dirty="0" smtClean="0">
                <a:latin typeface="Arial" charset="0"/>
              </a:rPr>
              <a:t>H</a:t>
            </a:r>
            <a:r>
              <a:rPr lang="zh-CN" altLang="en-US" sz="1200" b="0" dirty="0" smtClean="0">
                <a:latin typeface="Arial" charset="0"/>
              </a:rPr>
              <a:t>）</a:t>
            </a:r>
            <a:r>
              <a:rPr lang="en-US" altLang="zh-CN" sz="1200" b="0" dirty="0" smtClean="0">
                <a:latin typeface="Arial" charset="0"/>
              </a:rPr>
              <a:t> ×1536</a:t>
            </a:r>
            <a:r>
              <a:rPr lang="zh-CN" altLang="en-US" sz="1200" b="0" dirty="0" smtClean="0">
                <a:latin typeface="Arial" charset="0"/>
              </a:rPr>
              <a:t>（</a:t>
            </a:r>
            <a:r>
              <a:rPr lang="en-US" altLang="zh-CN" sz="1200" b="0" dirty="0" smtClean="0">
                <a:latin typeface="Arial" charset="0"/>
              </a:rPr>
              <a:t>V</a:t>
            </a:r>
            <a:r>
              <a:rPr lang="zh-CN" altLang="en-US" sz="1200" b="0" dirty="0" smtClean="0">
                <a:latin typeface="Arial" charset="0"/>
              </a:rPr>
              <a:t>）</a:t>
            </a:r>
            <a:endParaRPr lang="en-US" altLang="zh-CN" sz="1200" b="0" dirty="0" smtClean="0">
              <a:latin typeface="Arial" charset="0"/>
            </a:endParaRPr>
          </a:p>
          <a:p>
            <a:pPr>
              <a:buClr>
                <a:srgbClr val="C00000"/>
              </a:buClr>
              <a:buFont typeface="Wingdings" pitchFamily="2" charset="2"/>
              <a:buChar char="u"/>
            </a:pPr>
            <a:r>
              <a:rPr lang="en-US" altLang="zh-CN" sz="1200" b="0" dirty="0" smtClean="0">
                <a:latin typeface="Arial" charset="0"/>
              </a:rPr>
              <a:t>   </a:t>
            </a:r>
            <a:r>
              <a:rPr lang="en-US" altLang="zh-CN" sz="1200" dirty="0" smtClean="0">
                <a:latin typeface="Arial" charset="0"/>
              </a:rPr>
              <a:t>áp dụng</a:t>
            </a:r>
            <a:r>
              <a:rPr lang="en-US" altLang="zh-CN" sz="1200" b="0" dirty="0" smtClean="0">
                <a:latin typeface="Arial" charset="0"/>
              </a:rPr>
              <a:t> H.264 </a:t>
            </a:r>
            <a:r>
              <a:rPr lang="en-US" altLang="zh-CN" sz="1200" dirty="0" smtClean="0">
                <a:latin typeface="Arial" charset="0"/>
              </a:rPr>
              <a:t>định dạng video </a:t>
            </a:r>
            <a:r>
              <a:rPr lang="en-US" altLang="zh-CN" sz="1200" b="0" dirty="0" smtClean="0">
                <a:latin typeface="Arial" charset="0"/>
              </a:rPr>
              <a:t>chuẩn HD and tỉ lệ khung hình video HD  25fps</a:t>
            </a:r>
          </a:p>
          <a:p>
            <a:pPr>
              <a:buClr>
                <a:srgbClr val="C00000"/>
              </a:buClr>
              <a:buFont typeface="Wingdings" pitchFamily="2" charset="2"/>
              <a:buChar char="u"/>
            </a:pPr>
            <a:r>
              <a:rPr lang="en-US" altLang="zh-CN" sz="1200" b="0" dirty="0" smtClean="0">
                <a:latin typeface="Arial" charset="0"/>
              </a:rPr>
              <a:t>  </a:t>
            </a:r>
            <a:r>
              <a:rPr lang="en-US" altLang="zh-CN" sz="1200" dirty="0" smtClean="0">
                <a:latin typeface="Arial" charset="0"/>
              </a:rPr>
              <a:t>được nhúng các phần tích hợp trong thiết kế, được xây dựng bởi một loạt các thuật toán, chẳng hạn như giấy phép biển số xe</a:t>
            </a:r>
          </a:p>
          <a:p>
            <a:pPr>
              <a:buClr>
                <a:srgbClr val="C00000"/>
              </a:buClr>
              <a:buFont typeface="Wingdings" pitchFamily="2" charset="2"/>
              <a:buChar char="u"/>
            </a:pPr>
            <a:r>
              <a:rPr lang="en-US" altLang="zh-CN" sz="1200" dirty="0" smtClean="0">
                <a:latin typeface="Arial" charset="0"/>
              </a:rPr>
              <a:t>Nhận dạng</a:t>
            </a:r>
            <a:r>
              <a:rPr lang="en-US" altLang="zh-CN" sz="1200" b="0" dirty="0" smtClean="0">
                <a:latin typeface="Arial" charset="0"/>
              </a:rPr>
              <a:t>, nhận dạng màu, đo tốc độ bằng video,...</a:t>
            </a:r>
          </a:p>
          <a:p>
            <a:pPr>
              <a:buClr>
                <a:srgbClr val="C00000"/>
              </a:buClr>
              <a:buFont typeface="Wingdings" pitchFamily="2" charset="2"/>
              <a:buChar char="u"/>
            </a:pPr>
            <a:r>
              <a:rPr lang="en-US" altLang="zh-CN" sz="1200" dirty="0" smtClean="0">
                <a:latin typeface="Arial" charset="0"/>
              </a:rPr>
              <a:t>Áp dụng xử lý tín hiệu hình ảnh hiệu suất cao</a:t>
            </a:r>
            <a:r>
              <a:rPr lang="en-US" altLang="zh-CN" sz="1200" b="0" dirty="0" smtClean="0">
                <a:latin typeface="Arial" charset="0"/>
              </a:rPr>
              <a:t> (ISP)</a:t>
            </a:r>
          </a:p>
          <a:p>
            <a:pPr>
              <a:buClr>
                <a:srgbClr val="C00000"/>
              </a:buClr>
              <a:buFont typeface="Wingdings" pitchFamily="2" charset="2"/>
              <a:buChar char="u"/>
            </a:pPr>
            <a:r>
              <a:rPr lang="en-US" altLang="zh-CN" sz="1200" b="0" dirty="0" smtClean="0">
                <a:latin typeface="Arial" charset="0"/>
              </a:rPr>
              <a:t>  một loạt các tín hiệu, thông tin liên lạc và giao diện dữ liệu</a:t>
            </a:r>
          </a:p>
          <a:p>
            <a:pPr>
              <a:buClr>
                <a:srgbClr val="C00000"/>
              </a:buClr>
              <a:buFont typeface="Wingdings" pitchFamily="2" charset="2"/>
              <a:buChar char="u"/>
            </a:pPr>
            <a:r>
              <a:rPr lang="en-US" altLang="zh-CN" sz="1200" b="0" dirty="0" smtClean="0">
                <a:latin typeface="Arial" charset="0"/>
              </a:rPr>
              <a:t>  </a:t>
            </a:r>
            <a:r>
              <a:rPr lang="en-US" altLang="zh-CN" sz="1200" dirty="0" smtClean="0">
                <a:latin typeface="Arial" charset="0"/>
              </a:rPr>
              <a:t>điều khiển tín hiệu vào ra đồng bộ chính xác</a:t>
            </a:r>
            <a:endParaRPr lang="en-US" altLang="zh-CN" sz="1200" b="0" dirty="0" smtClean="0">
              <a:latin typeface="Arial" charset="0"/>
            </a:endParaRPr>
          </a:p>
          <a:p>
            <a:pPr marL="284163" indent="-284163">
              <a:lnSpc>
                <a:spcPct val="125000"/>
              </a:lnSpc>
              <a:buClr>
                <a:srgbClr val="DC281E"/>
              </a:buClr>
              <a:buFont typeface="Wingdings" pitchFamily="2" charset="2"/>
              <a:buChar char="l"/>
            </a:pPr>
            <a:endParaRPr lang="en-US" altLang="zh-CN" sz="1200" i="1" dirty="0">
              <a:solidFill>
                <a:srgbClr val="DC281E"/>
              </a:solidFill>
              <a:latin typeface="微软雅黑" pitchFamily="34" charset="-122"/>
              <a:ea typeface="微软雅黑" pitchFamily="34" charset="-122"/>
            </a:endParaRPr>
          </a:p>
        </p:txBody>
      </p:sp>
      <p:sp>
        <p:nvSpPr>
          <p:cNvPr id="29" name="TextBox 28"/>
          <p:cNvSpPr txBox="1"/>
          <p:nvPr/>
        </p:nvSpPr>
        <p:spPr>
          <a:xfrm>
            <a:off x="4714906" y="1582331"/>
            <a:ext cx="4357688" cy="276999"/>
          </a:xfrm>
          <a:prstGeom prst="rect">
            <a:avLst/>
          </a:prstGeom>
          <a:noFill/>
        </p:spPr>
        <p:txBody>
          <a:bodyPr>
            <a:spAutoFit/>
          </a:bodyPr>
          <a:lstStyle/>
          <a:p>
            <a:pPr fontAlgn="ctr"/>
            <a:r>
              <a:rPr lang="en-US" altLang="zh-CN" sz="1200" dirty="0" smtClean="0">
                <a:latin typeface="微软雅黑" pitchFamily="34" charset="-122"/>
                <a:ea typeface="微软雅黑" pitchFamily="34" charset="-122"/>
              </a:rPr>
              <a:t>Type:</a:t>
            </a:r>
            <a:r>
              <a:rPr lang="en-US" sz="1200" dirty="0" smtClean="0"/>
              <a:t> DHI-ITC302-RF1A</a:t>
            </a:r>
            <a:endParaRPr lang="zh-CN" altLang="en-US" sz="1200" u="sng" dirty="0">
              <a:latin typeface="微软雅黑" pitchFamily="34" charset="-122"/>
              <a:ea typeface="微软雅黑" pitchFamily="34" charset="-122"/>
            </a:endParaRPr>
          </a:p>
        </p:txBody>
      </p:sp>
      <p:cxnSp>
        <p:nvCxnSpPr>
          <p:cNvPr id="30" name="直接连接符 29"/>
          <p:cNvCxnSpPr/>
          <p:nvPr/>
        </p:nvCxnSpPr>
        <p:spPr>
          <a:xfrm rot="5400000">
            <a:off x="2536812" y="2903139"/>
            <a:ext cx="3500462" cy="159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10800000" flipV="1">
            <a:off x="4286280" y="2439587"/>
            <a:ext cx="4429124" cy="2"/>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2" name="图片 31" descr="右45度.jpg"/>
          <p:cNvPicPr/>
          <p:nvPr/>
        </p:nvPicPr>
        <p:blipFill>
          <a:blip r:embed="rId4" cstate="print"/>
          <a:stretch>
            <a:fillRect/>
          </a:stretch>
        </p:blipFill>
        <p:spPr>
          <a:xfrm>
            <a:off x="4786314" y="2653901"/>
            <a:ext cx="1928826" cy="1785950"/>
          </a:xfrm>
          <a:prstGeom prst="rect">
            <a:avLst/>
          </a:prstGeom>
        </p:spPr>
      </p:pic>
      <p:cxnSp>
        <p:nvCxnSpPr>
          <p:cNvPr id="33" name="直接连接符 32"/>
          <p:cNvCxnSpPr/>
          <p:nvPr/>
        </p:nvCxnSpPr>
        <p:spPr>
          <a:xfrm rot="10800000" flipV="1">
            <a:off x="357158" y="1653769"/>
            <a:ext cx="3929090" cy="2"/>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56628" y="1153703"/>
            <a:ext cx="761747" cy="369332"/>
          </a:xfrm>
          <a:prstGeom prst="rect">
            <a:avLst/>
          </a:prstGeom>
          <a:noFill/>
        </p:spPr>
        <p:txBody>
          <a:bodyPr wrap="none" rtlCol="0">
            <a:spAutoFit/>
          </a:bodyPr>
          <a:lstStyle/>
          <a:p>
            <a:r>
              <a:rPr lang="en-US" altLang="zh-CN" dirty="0" smtClean="0">
                <a:solidFill>
                  <a:srgbClr val="C00000"/>
                </a:solidFill>
                <a:latin typeface="+mn-lt"/>
              </a:rPr>
              <a:t>Mô tả</a:t>
            </a:r>
            <a:endParaRPr lang="zh-CN" altLang="en-US" dirty="0">
              <a:solidFill>
                <a:srgbClr val="C00000"/>
              </a:solidFill>
              <a:latin typeface="+mn-lt"/>
            </a:endParaRPr>
          </a:p>
        </p:txBody>
      </p:sp>
      <p:pic>
        <p:nvPicPr>
          <p:cNvPr id="35" name="图片 34" descr="后盖.jpg"/>
          <p:cNvPicPr/>
          <p:nvPr/>
        </p:nvPicPr>
        <p:blipFill>
          <a:blip r:embed="rId5" cstate="print"/>
          <a:stretch>
            <a:fillRect/>
          </a:stretch>
        </p:blipFill>
        <p:spPr>
          <a:xfrm>
            <a:off x="6643702" y="2653901"/>
            <a:ext cx="1779899" cy="1851336"/>
          </a:xfrm>
          <a:prstGeom prst="rect">
            <a:avLst/>
          </a:prstGeom>
        </p:spPr>
      </p:pic>
    </p:spTree>
    <p:custDataLst>
      <p:tags r:id="rId1"/>
    </p:custDataLst>
    <p:extLst>
      <p:ext uri="{BB962C8B-B14F-4D97-AF65-F5344CB8AC3E}">
        <p14:creationId xmlns:p14="http://schemas.microsoft.com/office/powerpoint/2010/main" val="175058919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8747"/>
            <a:ext cx="9144000" cy="629133"/>
          </a:xfrm>
          <a:prstGeom prst="rect">
            <a:avLst/>
          </a:prstGeom>
          <a:solidFill>
            <a:srgbClr val="ACAC9F"/>
          </a:solidFill>
        </p:spPr>
        <p:txBody>
          <a:bodyPr wrap="square">
            <a:noAutofit/>
          </a:bodyPr>
          <a:lstStyle/>
          <a:p>
            <a:endParaRPr lang="zh-CN" altLang="en-US" sz="2000" dirty="0">
              <a:solidFill>
                <a:prstClr val="black">
                  <a:lumMod val="65000"/>
                  <a:lumOff val="35000"/>
                </a:prstClr>
              </a:solidFill>
              <a:latin typeface="Impact" pitchFamily="34" charset="0"/>
            </a:endParaRPr>
          </a:p>
        </p:txBody>
      </p:sp>
      <p:sp>
        <p:nvSpPr>
          <p:cNvPr id="5" name="矩形 4"/>
          <p:cNvSpPr/>
          <p:nvPr/>
        </p:nvSpPr>
        <p:spPr>
          <a:xfrm>
            <a:off x="-1590" y="358747"/>
            <a:ext cx="4573590" cy="629133"/>
          </a:xfrm>
          <a:prstGeom prst="rect">
            <a:avLst/>
          </a:prstGeom>
          <a:solidFill>
            <a:srgbClr val="E6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9" name="平行四边形 8"/>
          <p:cNvSpPr/>
          <p:nvPr/>
        </p:nvSpPr>
        <p:spPr>
          <a:xfrm>
            <a:off x="676093" y="1303432"/>
            <a:ext cx="2957553" cy="437694"/>
          </a:xfrm>
          <a:prstGeom prst="parallelogram">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20000"/>
              </a:spcBef>
              <a:spcAft>
                <a:spcPct val="0"/>
              </a:spcAft>
              <a:buClr>
                <a:srgbClr val="E60012"/>
              </a:buClr>
              <a:defRPr/>
            </a:pPr>
            <a:endParaRPr lang="zh-CN" altLang="en-US" sz="2000" b="1" dirty="0" smtClean="0">
              <a:solidFill>
                <a:prstClr val="black"/>
              </a:solidFill>
              <a:latin typeface="微软雅黑" pitchFamily="34" charset="-122"/>
              <a:sym typeface="微软雅黑" pitchFamily="34" charset="-122"/>
            </a:endParaRPr>
          </a:p>
        </p:txBody>
      </p:sp>
      <p:sp>
        <p:nvSpPr>
          <p:cNvPr id="10" name="平行四边形 9"/>
          <p:cNvSpPr/>
          <p:nvPr/>
        </p:nvSpPr>
        <p:spPr>
          <a:xfrm>
            <a:off x="465295" y="1276400"/>
            <a:ext cx="428628" cy="437694"/>
          </a:xfrm>
          <a:prstGeom prst="parallelogram">
            <a:avLst/>
          </a:prstGeom>
          <a:gradFill flip="none" rotWithShape="1">
            <a:gsLst>
              <a:gs pos="0">
                <a:srgbClr val="FF0000">
                  <a:shade val="30000"/>
                  <a:satMod val="115000"/>
                </a:srgbClr>
              </a:gs>
              <a:gs pos="50000">
                <a:srgbClr val="FF0000">
                  <a:shade val="67500"/>
                  <a:satMod val="115000"/>
                </a:srgbClr>
              </a:gs>
              <a:gs pos="50000">
                <a:srgbClr val="FF0000">
                  <a:shade val="67500"/>
                  <a:satMod val="115000"/>
                </a:srgbClr>
              </a:gs>
              <a:gs pos="100000">
                <a:srgbClr val="FF0000">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i="1" dirty="0" smtClean="0">
              <a:solidFill>
                <a:prstClr val="white"/>
              </a:solidFill>
              <a:effectLst>
                <a:outerShdw blurRad="50800" dist="38100" dir="13500000" algn="br" rotWithShape="0">
                  <a:prstClr val="black">
                    <a:alpha val="40000"/>
                  </a:prstClr>
                </a:outerShdw>
              </a:effectLst>
              <a:latin typeface="微软雅黑" pitchFamily="34" charset="-122"/>
            </a:endParaRPr>
          </a:p>
        </p:txBody>
      </p:sp>
      <p:sp>
        <p:nvSpPr>
          <p:cNvPr id="11" name="矩形 10"/>
          <p:cNvSpPr/>
          <p:nvPr/>
        </p:nvSpPr>
        <p:spPr>
          <a:xfrm>
            <a:off x="753330" y="1337554"/>
            <a:ext cx="2223686" cy="369332"/>
          </a:xfrm>
          <a:prstGeom prst="rect">
            <a:avLst/>
          </a:prstGeom>
        </p:spPr>
        <p:txBody>
          <a:bodyPr wrap="none">
            <a:spAutoFit/>
          </a:bodyPr>
          <a:lstStyle/>
          <a:p>
            <a:r>
              <a:rPr lang="en-US" altLang="zh-CN" b="1" dirty="0" smtClean="0">
                <a:solidFill>
                  <a:prstClr val="black"/>
                </a:solidFill>
              </a:rPr>
              <a:t>   LED visible lamp</a:t>
            </a:r>
            <a:endParaRPr lang="zh-CN" altLang="zh-CN" dirty="0">
              <a:solidFill>
                <a:prstClr val="black"/>
              </a:solidFill>
            </a:endParaRPr>
          </a:p>
        </p:txBody>
      </p:sp>
      <p:sp>
        <p:nvSpPr>
          <p:cNvPr id="14" name="矩形 13"/>
          <p:cNvSpPr/>
          <p:nvPr/>
        </p:nvSpPr>
        <p:spPr>
          <a:xfrm>
            <a:off x="5945434" y="411621"/>
            <a:ext cx="1965603"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rPr>
              <a:t>Sản phẩm</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graphicFrame>
        <p:nvGraphicFramePr>
          <p:cNvPr id="15" name="表格 14"/>
          <p:cNvGraphicFramePr>
            <a:graphicFrameLocks noGrp="1"/>
          </p:cNvGraphicFramePr>
          <p:nvPr>
            <p:extLst>
              <p:ext uri="{D42A27DB-BD31-4B8C-83A1-F6EECF244321}">
                <p14:modId xmlns:p14="http://schemas.microsoft.com/office/powerpoint/2010/main" val="326333252"/>
              </p:ext>
            </p:extLst>
          </p:nvPr>
        </p:nvGraphicFramePr>
        <p:xfrm>
          <a:off x="395536" y="3571752"/>
          <a:ext cx="3242609" cy="1017016"/>
        </p:xfrm>
        <a:graphic>
          <a:graphicData uri="http://schemas.openxmlformats.org/drawingml/2006/table">
            <a:tbl>
              <a:tblPr firstRow="1" firstCol="1" bandRow="1">
                <a:tableStyleId>{5C22544A-7EE6-4342-B048-85BDC9FD1C3A}</a:tableStyleId>
              </a:tblPr>
              <a:tblGrid>
                <a:gridCol w="3242609"/>
              </a:tblGrid>
              <a:tr h="23271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altLang="zh-CN" sz="1100" b="1" kern="0" dirty="0" smtClean="0">
                        <a:solidFill>
                          <a:schemeClr val="dk1"/>
                        </a:solidFill>
                        <a:effectLst/>
                        <a:latin typeface="+mn-lt"/>
                        <a:ea typeface="+mn-ea"/>
                        <a:cs typeface="+mn-cs"/>
                      </a:endParaRPr>
                    </a:p>
                    <a:p>
                      <a:pPr marL="231775" marR="0" indent="-231775" algn="l" defTabSz="685800" rtl="0" eaLnBrk="1" fontAlgn="auto" latinLnBrk="0" hangingPunct="1">
                        <a:lnSpc>
                          <a:spcPts val="1400"/>
                        </a:lnSpc>
                        <a:spcBef>
                          <a:spcPct val="70000"/>
                        </a:spcBef>
                        <a:spcAft>
                          <a:spcPts val="0"/>
                        </a:spcAft>
                        <a:buClrTx/>
                        <a:buSzTx/>
                        <a:buFontTx/>
                        <a:buChar char="•"/>
                        <a:tabLst/>
                        <a:defRPr/>
                      </a:pPr>
                      <a:r>
                        <a:rPr lang="en-US" altLang="zh-CN" sz="1100" b="1" kern="0" dirty="0" smtClean="0">
                          <a:solidFill>
                            <a:schemeClr val="bg1"/>
                          </a:solidFill>
                          <a:effectLst/>
                          <a:latin typeface="+mn-lt"/>
                          <a:ea typeface="+mn-ea"/>
                          <a:cs typeface="+mn-cs"/>
                        </a:rPr>
                        <a:t>Chớp: đèn</a:t>
                      </a:r>
                      <a:r>
                        <a:rPr lang="en-US" altLang="zh-CN" sz="1100" b="1" kern="0" baseline="0" dirty="0" smtClean="0">
                          <a:solidFill>
                            <a:schemeClr val="bg1"/>
                          </a:solidFill>
                          <a:effectLst/>
                          <a:latin typeface="+mn-lt"/>
                          <a:ea typeface="+mn-ea"/>
                          <a:cs typeface="+mn-cs"/>
                        </a:rPr>
                        <a:t> buổi tối</a:t>
                      </a:r>
                    </a:p>
                    <a:p>
                      <a:pPr marL="231775" marR="0" indent="-231775" algn="l" defTabSz="685800" rtl="0" eaLnBrk="1" fontAlgn="auto" latinLnBrk="0" hangingPunct="1">
                        <a:lnSpc>
                          <a:spcPts val="1400"/>
                        </a:lnSpc>
                        <a:spcBef>
                          <a:spcPct val="70000"/>
                        </a:spcBef>
                        <a:spcAft>
                          <a:spcPts val="0"/>
                        </a:spcAft>
                        <a:buClrTx/>
                        <a:buSzTx/>
                        <a:buFontTx/>
                        <a:buChar char="•"/>
                        <a:tabLst/>
                        <a:defRPr/>
                      </a:pPr>
                      <a:r>
                        <a:rPr lang="en-US" altLang="zh-CN" sz="1100" b="1" kern="0" dirty="0" smtClean="0">
                          <a:solidFill>
                            <a:schemeClr val="bg1"/>
                          </a:solidFill>
                          <a:effectLst/>
                          <a:latin typeface="+mn-lt"/>
                          <a:ea typeface="+mn-ea"/>
                          <a:cs typeface="+mn-cs"/>
                        </a:rPr>
                        <a:t> sáng</a:t>
                      </a:r>
                      <a:r>
                        <a:rPr lang="en-US" altLang="zh-CN" sz="1100" b="1" kern="0" baseline="0" dirty="0" smtClean="0">
                          <a:solidFill>
                            <a:schemeClr val="bg1"/>
                          </a:solidFill>
                          <a:effectLst/>
                          <a:latin typeface="+mn-lt"/>
                          <a:ea typeface="+mn-ea"/>
                          <a:cs typeface="+mn-cs"/>
                        </a:rPr>
                        <a:t> lên khi có phương tiện chạy qua</a:t>
                      </a:r>
                      <a:endParaRPr lang="en-US" altLang="zh-CN" sz="1100" b="1" kern="0" dirty="0" smtClean="0">
                        <a:solidFill>
                          <a:schemeClr val="bg1"/>
                        </a:solidFill>
                        <a:effectLst/>
                        <a:latin typeface="+mn-lt"/>
                        <a:ea typeface="+mn-ea"/>
                        <a:cs typeface="+mn-cs"/>
                      </a:endParaRPr>
                    </a:p>
                    <a:p>
                      <a:pPr marL="0" algn="l" defTabSz="685800" rtl="0" eaLnBrk="1" latinLnBrk="0" hangingPunct="1">
                        <a:spcAft>
                          <a:spcPts val="0"/>
                        </a:spcAft>
                      </a:pPr>
                      <a:r>
                        <a:rPr lang="zh-CN" altLang="en-US" sz="1100" b="1" kern="0" dirty="0" smtClean="0">
                          <a:solidFill>
                            <a:schemeClr val="bg1"/>
                          </a:solidFill>
                          <a:effectLst/>
                          <a:latin typeface="+mn-lt"/>
                          <a:ea typeface="+mn-ea"/>
                          <a:cs typeface="+mn-cs"/>
                        </a:rPr>
                        <a:t>	</a:t>
                      </a:r>
                    </a:p>
                  </a:txBody>
                  <a:tcPr horzOverflow="overflow">
                    <a:solidFill>
                      <a:schemeClr val="accent1">
                        <a:lumMod val="60000"/>
                        <a:lumOff val="40000"/>
                      </a:schemeClr>
                    </a:solidFill>
                  </a:tcPr>
                </a:tc>
              </a:tr>
            </a:tbl>
          </a:graphicData>
        </a:graphic>
      </p:graphicFrame>
      <p:sp>
        <p:nvSpPr>
          <p:cNvPr id="16" name="矩形 15"/>
          <p:cNvSpPr/>
          <p:nvPr/>
        </p:nvSpPr>
        <p:spPr>
          <a:xfrm>
            <a:off x="1045200" y="411621"/>
            <a:ext cx="2050562"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rPr>
              <a:t>Danh sách</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18" name="平行四边形 17"/>
          <p:cNvSpPr/>
          <p:nvPr/>
        </p:nvSpPr>
        <p:spPr>
          <a:xfrm>
            <a:off x="5217823" y="1348408"/>
            <a:ext cx="2957553" cy="437694"/>
          </a:xfrm>
          <a:prstGeom prst="parallelogram">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20000"/>
              </a:spcBef>
              <a:spcAft>
                <a:spcPct val="0"/>
              </a:spcAft>
              <a:buClr>
                <a:srgbClr val="E60012"/>
              </a:buClr>
              <a:defRPr/>
            </a:pPr>
            <a:endParaRPr lang="zh-CN" altLang="en-US" sz="2000" b="1" dirty="0" smtClean="0">
              <a:solidFill>
                <a:prstClr val="black"/>
              </a:solidFill>
              <a:latin typeface="微软雅黑" pitchFamily="34" charset="-122"/>
              <a:sym typeface="微软雅黑" pitchFamily="34" charset="-122"/>
            </a:endParaRPr>
          </a:p>
        </p:txBody>
      </p:sp>
      <p:sp>
        <p:nvSpPr>
          <p:cNvPr id="19" name="平行四边形 18"/>
          <p:cNvSpPr/>
          <p:nvPr/>
        </p:nvSpPr>
        <p:spPr>
          <a:xfrm>
            <a:off x="5001799" y="1348408"/>
            <a:ext cx="428628" cy="437694"/>
          </a:xfrm>
          <a:prstGeom prst="parallelogram">
            <a:avLst/>
          </a:prstGeom>
          <a:gradFill flip="none" rotWithShape="1">
            <a:gsLst>
              <a:gs pos="0">
                <a:srgbClr val="FF0000">
                  <a:shade val="30000"/>
                  <a:satMod val="115000"/>
                </a:srgbClr>
              </a:gs>
              <a:gs pos="50000">
                <a:srgbClr val="FF0000">
                  <a:shade val="67500"/>
                  <a:satMod val="115000"/>
                </a:srgbClr>
              </a:gs>
              <a:gs pos="50000">
                <a:srgbClr val="FF0000">
                  <a:shade val="67500"/>
                  <a:satMod val="115000"/>
                </a:srgbClr>
              </a:gs>
              <a:gs pos="100000">
                <a:srgbClr val="FF0000">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i="1" dirty="0" smtClean="0">
              <a:solidFill>
                <a:prstClr val="white"/>
              </a:solidFill>
              <a:effectLst>
                <a:outerShdw blurRad="50800" dist="38100" dir="13500000" algn="br" rotWithShape="0">
                  <a:prstClr val="black">
                    <a:alpha val="40000"/>
                  </a:prstClr>
                </a:outerShdw>
              </a:effectLst>
              <a:latin typeface="微软雅黑" pitchFamily="34" charset="-122"/>
            </a:endParaRPr>
          </a:p>
        </p:txBody>
      </p:sp>
      <p:sp>
        <p:nvSpPr>
          <p:cNvPr id="20" name="矩形 19"/>
          <p:cNvSpPr/>
          <p:nvPr/>
        </p:nvSpPr>
        <p:spPr>
          <a:xfrm>
            <a:off x="5577863" y="1348408"/>
            <a:ext cx="2223686" cy="369332"/>
          </a:xfrm>
          <a:prstGeom prst="rect">
            <a:avLst/>
          </a:prstGeom>
        </p:spPr>
        <p:txBody>
          <a:bodyPr wrap="none">
            <a:spAutoFit/>
          </a:bodyPr>
          <a:lstStyle/>
          <a:p>
            <a:r>
              <a:rPr lang="en-US" altLang="zh-CN" b="1" dirty="0" smtClean="0">
                <a:solidFill>
                  <a:prstClr val="black"/>
                </a:solidFill>
              </a:rPr>
              <a:t>  Xenon flash lamp</a:t>
            </a:r>
            <a:endParaRPr lang="zh-CN" altLang="zh-CN" dirty="0">
              <a:solidFill>
                <a:prstClr val="black"/>
              </a:solidFill>
            </a:endParaRPr>
          </a:p>
        </p:txBody>
      </p:sp>
      <p:pic>
        <p:nvPicPr>
          <p:cNvPr id="21" name="Picture 2"/>
          <p:cNvPicPr>
            <a:picLocks noChangeAspect="1" noChangeArrowheads="1"/>
          </p:cNvPicPr>
          <p:nvPr/>
        </p:nvPicPr>
        <p:blipFill>
          <a:blip r:embed="rId4" cstate="print"/>
          <a:srcRect/>
          <a:stretch>
            <a:fillRect/>
          </a:stretch>
        </p:blipFill>
        <p:spPr bwMode="auto">
          <a:xfrm>
            <a:off x="5865895" y="1996480"/>
            <a:ext cx="1440160" cy="1080120"/>
          </a:xfrm>
          <a:prstGeom prst="rect">
            <a:avLst/>
          </a:prstGeom>
          <a:noFill/>
          <a:ln w="9525">
            <a:noFill/>
            <a:miter lim="800000"/>
            <a:headEnd/>
            <a:tailEnd/>
          </a:ln>
        </p:spPr>
      </p:pic>
      <p:graphicFrame>
        <p:nvGraphicFramePr>
          <p:cNvPr id="22" name="表格 21"/>
          <p:cNvGraphicFramePr>
            <a:graphicFrameLocks noGrp="1"/>
          </p:cNvGraphicFramePr>
          <p:nvPr>
            <p:extLst>
              <p:ext uri="{D42A27DB-BD31-4B8C-83A1-F6EECF244321}">
                <p14:modId xmlns:p14="http://schemas.microsoft.com/office/powerpoint/2010/main" val="3187096868"/>
              </p:ext>
            </p:extLst>
          </p:nvPr>
        </p:nvGraphicFramePr>
        <p:xfrm>
          <a:off x="5004048" y="3571752"/>
          <a:ext cx="3242609" cy="1017016"/>
        </p:xfrm>
        <a:graphic>
          <a:graphicData uri="http://schemas.openxmlformats.org/drawingml/2006/table">
            <a:tbl>
              <a:tblPr firstRow="1" firstCol="1" bandRow="1">
                <a:tableStyleId>{5C22544A-7EE6-4342-B048-85BDC9FD1C3A}</a:tableStyleId>
              </a:tblPr>
              <a:tblGrid>
                <a:gridCol w="3242609"/>
              </a:tblGrid>
              <a:tr h="720080">
                <a:tc>
                  <a:txBody>
                    <a:bodyPr/>
                    <a:lstStyle/>
                    <a:p>
                      <a:pPr marL="0" algn="l" defTabSz="685800" rtl="0" eaLnBrk="1" latinLnBrk="0" hangingPunct="1">
                        <a:spcAft>
                          <a:spcPts val="0"/>
                        </a:spcAft>
                      </a:pPr>
                      <a:endParaRPr lang="zh-CN" altLang="en-US" sz="1100" b="0" kern="0" dirty="0" smtClean="0">
                        <a:solidFill>
                          <a:schemeClr val="dk1"/>
                        </a:solidFill>
                        <a:effectLst/>
                        <a:latin typeface="+mn-lt"/>
                        <a:ea typeface="+mn-ea"/>
                        <a:cs typeface="+mn-cs"/>
                      </a:endParaRPr>
                    </a:p>
                    <a:p>
                      <a:pPr marL="231775" indent="-231775">
                        <a:lnSpc>
                          <a:spcPts val="1400"/>
                        </a:lnSpc>
                        <a:spcBef>
                          <a:spcPct val="70000"/>
                        </a:spcBef>
                        <a:buFontTx/>
                        <a:buChar char="•"/>
                      </a:pPr>
                      <a:r>
                        <a:rPr lang="en-US" altLang="zh-CN" sz="1100" b="1" kern="0" dirty="0" smtClean="0">
                          <a:solidFill>
                            <a:schemeClr val="bg1"/>
                          </a:solidFill>
                          <a:effectLst/>
                          <a:latin typeface="+mn-lt"/>
                          <a:ea typeface="+mn-ea"/>
                          <a:cs typeface="+mn-cs"/>
                        </a:rPr>
                        <a:t>Hỗ</a:t>
                      </a:r>
                      <a:r>
                        <a:rPr lang="en-US" altLang="zh-CN" sz="1100" b="1" kern="0" baseline="0" dirty="0" smtClean="0">
                          <a:solidFill>
                            <a:schemeClr val="bg1"/>
                          </a:solidFill>
                          <a:effectLst/>
                          <a:latin typeface="+mn-lt"/>
                          <a:ea typeface="+mn-ea"/>
                          <a:cs typeface="+mn-cs"/>
                        </a:rPr>
                        <a:t> trợ flash kép trong 1 giây</a:t>
                      </a:r>
                      <a:endParaRPr lang="en-US" altLang="zh-CN" sz="1100" b="1" kern="0" dirty="0" smtClean="0">
                        <a:solidFill>
                          <a:schemeClr val="bg1"/>
                        </a:solidFill>
                        <a:effectLst/>
                        <a:latin typeface="+mn-lt"/>
                        <a:ea typeface="+mn-ea"/>
                        <a:cs typeface="+mn-cs"/>
                      </a:endParaRPr>
                    </a:p>
                    <a:p>
                      <a:pPr marL="231775" marR="0" indent="-231775" algn="l" defTabSz="685800" rtl="0" eaLnBrk="1" fontAlgn="auto" latinLnBrk="0" hangingPunct="1">
                        <a:lnSpc>
                          <a:spcPts val="1400"/>
                        </a:lnSpc>
                        <a:spcBef>
                          <a:spcPct val="70000"/>
                        </a:spcBef>
                        <a:spcAft>
                          <a:spcPts val="0"/>
                        </a:spcAft>
                        <a:buClrTx/>
                        <a:buSzTx/>
                        <a:buFontTx/>
                        <a:buChar char="•"/>
                        <a:tabLst/>
                        <a:defRPr/>
                      </a:pPr>
                      <a:r>
                        <a:rPr lang="en-US" altLang="zh-CN" sz="1100" b="1" kern="0" dirty="0" smtClean="0">
                          <a:solidFill>
                            <a:schemeClr val="bg1"/>
                          </a:solidFill>
                          <a:effectLst/>
                          <a:latin typeface="+mn-lt"/>
                          <a:ea typeface="+mn-ea"/>
                          <a:cs typeface="+mn-cs"/>
                        </a:rPr>
                        <a:t>Chu</a:t>
                      </a:r>
                      <a:r>
                        <a:rPr lang="en-US" altLang="zh-CN" sz="1100" b="1" kern="0" baseline="0" dirty="0" smtClean="0">
                          <a:solidFill>
                            <a:schemeClr val="bg1"/>
                          </a:solidFill>
                          <a:effectLst/>
                          <a:latin typeface="+mn-lt"/>
                          <a:ea typeface="+mn-ea"/>
                          <a:cs typeface="+mn-cs"/>
                        </a:rPr>
                        <a:t> kỳ </a:t>
                      </a:r>
                      <a:r>
                        <a:rPr lang="en-US" altLang="zh-CN" sz="1100" b="1" kern="0" dirty="0" smtClean="0">
                          <a:solidFill>
                            <a:schemeClr val="bg1"/>
                          </a:solidFill>
                          <a:effectLst/>
                          <a:latin typeface="+mn-lt"/>
                          <a:ea typeface="+mn-ea"/>
                          <a:cs typeface="+mn-cs"/>
                        </a:rPr>
                        <a:t>Flash 100us</a:t>
                      </a:r>
                      <a:endParaRPr lang="en-US" altLang="zh-CN" sz="1100" b="1" dirty="0" smtClean="0">
                        <a:solidFill>
                          <a:schemeClr val="bg1"/>
                        </a:solidFill>
                        <a:latin typeface="微软雅黑" pitchFamily="34" charset="-122"/>
                        <a:ea typeface="微软雅黑" pitchFamily="34" charset="-122"/>
                      </a:endParaRPr>
                    </a:p>
                    <a:p>
                      <a:pPr marL="0" algn="l" defTabSz="685800" rtl="0" eaLnBrk="1" latinLnBrk="0" hangingPunct="1">
                        <a:spcAft>
                          <a:spcPts val="0"/>
                        </a:spcAft>
                      </a:pPr>
                      <a:r>
                        <a:rPr lang="zh-CN" altLang="en-US" sz="1100" b="1" kern="0" dirty="0" smtClean="0">
                          <a:solidFill>
                            <a:schemeClr val="bg1"/>
                          </a:solidFill>
                          <a:effectLst/>
                          <a:latin typeface="+mn-lt"/>
                          <a:ea typeface="+mn-ea"/>
                          <a:cs typeface="+mn-cs"/>
                        </a:rPr>
                        <a:t>	</a:t>
                      </a:r>
                    </a:p>
                  </a:txBody>
                  <a:tcPr horzOverflow="overflow">
                    <a:solidFill>
                      <a:schemeClr val="accent1">
                        <a:lumMod val="60000"/>
                        <a:lumOff val="40000"/>
                      </a:schemeClr>
                    </a:solidFill>
                  </a:tcPr>
                </a:tc>
              </a:tr>
            </a:tbl>
          </a:graphicData>
        </a:graphic>
      </p:graphicFrame>
      <p:sp>
        <p:nvSpPr>
          <p:cNvPr id="23" name="矩形 22"/>
          <p:cNvSpPr/>
          <p:nvPr/>
        </p:nvSpPr>
        <p:spPr>
          <a:xfrm>
            <a:off x="753327" y="3292624"/>
            <a:ext cx="2504188" cy="246221"/>
          </a:xfrm>
          <a:prstGeom prst="rect">
            <a:avLst/>
          </a:prstGeom>
        </p:spPr>
        <p:txBody>
          <a:bodyPr wrap="square">
            <a:spAutoFit/>
          </a:bodyPr>
          <a:lstStyle/>
          <a:p>
            <a:pPr algn="ctr"/>
            <a:r>
              <a:rPr lang="en-US" altLang="zh-CN" sz="1000" b="1" kern="100" dirty="0">
                <a:solidFill>
                  <a:prstClr val="black"/>
                </a:solidFill>
                <a:latin typeface="微软雅黑" pitchFamily="34" charset="-122"/>
                <a:cs typeface="Times New Roman"/>
              </a:rPr>
              <a:t>DHI-ITALE-060AA-P</a:t>
            </a:r>
            <a:endParaRPr lang="zh-CN" altLang="zh-CN" sz="1000" b="1" kern="100" dirty="0">
              <a:solidFill>
                <a:prstClr val="black"/>
              </a:solidFill>
              <a:latin typeface="微软雅黑" pitchFamily="34" charset="-122"/>
              <a:cs typeface="Times New Roman"/>
            </a:endParaRPr>
          </a:p>
        </p:txBody>
      </p:sp>
      <p:sp>
        <p:nvSpPr>
          <p:cNvPr id="24" name="矩形 23"/>
          <p:cNvSpPr/>
          <p:nvPr/>
        </p:nvSpPr>
        <p:spPr>
          <a:xfrm>
            <a:off x="5361839" y="3148608"/>
            <a:ext cx="2504188" cy="246221"/>
          </a:xfrm>
          <a:prstGeom prst="rect">
            <a:avLst/>
          </a:prstGeom>
        </p:spPr>
        <p:txBody>
          <a:bodyPr wrap="square">
            <a:spAutoFit/>
          </a:bodyPr>
          <a:lstStyle/>
          <a:p>
            <a:pPr algn="ctr"/>
            <a:r>
              <a:rPr lang="en-US" altLang="zh-CN" sz="1000" b="1" kern="100" dirty="0" smtClean="0">
                <a:solidFill>
                  <a:prstClr val="black"/>
                </a:solidFill>
                <a:latin typeface="微软雅黑" pitchFamily="34" charset="-122"/>
                <a:cs typeface="Times New Roman"/>
              </a:rPr>
              <a:t>ITALF-300AC</a:t>
            </a:r>
            <a:endParaRPr lang="zh-CN" altLang="zh-CN" sz="1000" b="1" kern="100" dirty="0">
              <a:solidFill>
                <a:prstClr val="black"/>
              </a:solidFill>
              <a:latin typeface="微软雅黑" pitchFamily="34" charset="-122"/>
              <a:cs typeface="Times New Roman"/>
            </a:endParaRPr>
          </a:p>
        </p:txBody>
      </p:sp>
      <p:pic>
        <p:nvPicPr>
          <p:cNvPr id="25" name="图片 24"/>
          <p:cNvPicPr/>
          <p:nvPr/>
        </p:nvPicPr>
        <p:blipFill>
          <a:blip r:embed="rId5" cstate="print"/>
          <a:srcRect/>
          <a:stretch>
            <a:fillRect/>
          </a:stretch>
        </p:blipFill>
        <p:spPr bwMode="auto">
          <a:xfrm>
            <a:off x="1197436" y="1922910"/>
            <a:ext cx="1087769" cy="115369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249304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8747"/>
            <a:ext cx="9144000" cy="629133"/>
          </a:xfrm>
          <a:prstGeom prst="rect">
            <a:avLst/>
          </a:prstGeom>
          <a:solidFill>
            <a:srgbClr val="ACAC9F"/>
          </a:solidFill>
        </p:spPr>
        <p:txBody>
          <a:bodyPr wrap="square">
            <a:noAutofit/>
          </a:bodyPr>
          <a:lstStyle/>
          <a:p>
            <a:endParaRPr lang="zh-CN" altLang="en-US" sz="2000" dirty="0">
              <a:solidFill>
                <a:prstClr val="black">
                  <a:lumMod val="65000"/>
                  <a:lumOff val="35000"/>
                </a:prstClr>
              </a:solidFill>
              <a:latin typeface="Impact" pitchFamily="34" charset="0"/>
            </a:endParaRPr>
          </a:p>
        </p:txBody>
      </p:sp>
      <p:sp>
        <p:nvSpPr>
          <p:cNvPr id="5" name="矩形 4"/>
          <p:cNvSpPr/>
          <p:nvPr/>
        </p:nvSpPr>
        <p:spPr>
          <a:xfrm>
            <a:off x="-1590" y="358747"/>
            <a:ext cx="4573590" cy="629133"/>
          </a:xfrm>
          <a:prstGeom prst="rect">
            <a:avLst/>
          </a:prstGeom>
          <a:solidFill>
            <a:srgbClr val="E6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9" name="平行四边形 8"/>
          <p:cNvSpPr/>
          <p:nvPr/>
        </p:nvSpPr>
        <p:spPr>
          <a:xfrm>
            <a:off x="1571955" y="1070990"/>
            <a:ext cx="2633697" cy="437694"/>
          </a:xfrm>
          <a:prstGeom prst="parallelogram">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20000"/>
              </a:spcBef>
              <a:spcAft>
                <a:spcPct val="0"/>
              </a:spcAft>
              <a:buClr>
                <a:srgbClr val="E60012"/>
              </a:buClr>
              <a:defRPr/>
            </a:pPr>
            <a:endParaRPr lang="zh-CN" altLang="en-US" sz="2000" b="1" dirty="0" smtClean="0">
              <a:solidFill>
                <a:prstClr val="black"/>
              </a:solidFill>
              <a:latin typeface="微软雅黑" pitchFamily="34" charset="-122"/>
              <a:sym typeface="微软雅黑" pitchFamily="34" charset="-122"/>
            </a:endParaRPr>
          </a:p>
        </p:txBody>
      </p:sp>
      <p:sp>
        <p:nvSpPr>
          <p:cNvPr id="10" name="平行四边形 9"/>
          <p:cNvSpPr/>
          <p:nvPr/>
        </p:nvSpPr>
        <p:spPr>
          <a:xfrm>
            <a:off x="1263052" y="1060376"/>
            <a:ext cx="428628" cy="437694"/>
          </a:xfrm>
          <a:prstGeom prst="parallelogram">
            <a:avLst/>
          </a:prstGeom>
          <a:gradFill flip="none" rotWithShape="1">
            <a:gsLst>
              <a:gs pos="0">
                <a:srgbClr val="FF0000">
                  <a:shade val="30000"/>
                  <a:satMod val="115000"/>
                </a:srgbClr>
              </a:gs>
              <a:gs pos="50000">
                <a:srgbClr val="FF0000">
                  <a:shade val="67500"/>
                  <a:satMod val="115000"/>
                </a:srgbClr>
              </a:gs>
              <a:gs pos="50000">
                <a:srgbClr val="FF0000">
                  <a:shade val="67500"/>
                  <a:satMod val="115000"/>
                </a:srgbClr>
              </a:gs>
              <a:gs pos="100000">
                <a:srgbClr val="FF0000">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i="1" dirty="0" smtClean="0">
              <a:solidFill>
                <a:prstClr val="white"/>
              </a:solidFill>
              <a:effectLst>
                <a:outerShdw blurRad="50800" dist="38100" dir="13500000" algn="br" rotWithShape="0">
                  <a:prstClr val="black">
                    <a:alpha val="40000"/>
                  </a:prstClr>
                </a:outerShdw>
              </a:effectLst>
              <a:latin typeface="微软雅黑" pitchFamily="34" charset="-122"/>
            </a:endParaRPr>
          </a:p>
        </p:txBody>
      </p:sp>
      <p:sp>
        <p:nvSpPr>
          <p:cNvPr id="11" name="矩形 10"/>
          <p:cNvSpPr/>
          <p:nvPr/>
        </p:nvSpPr>
        <p:spPr>
          <a:xfrm>
            <a:off x="1727875" y="1121530"/>
            <a:ext cx="1723549" cy="369332"/>
          </a:xfrm>
          <a:prstGeom prst="rect">
            <a:avLst/>
          </a:prstGeom>
        </p:spPr>
        <p:txBody>
          <a:bodyPr wrap="none">
            <a:spAutoFit/>
          </a:bodyPr>
          <a:lstStyle/>
          <a:p>
            <a:r>
              <a:rPr lang="en-US" altLang="zh-CN" b="1" dirty="0" smtClean="0">
                <a:solidFill>
                  <a:prstClr val="black"/>
                </a:solidFill>
              </a:rPr>
              <a:t>Bộ dò tín hiệu</a:t>
            </a:r>
            <a:endParaRPr lang="zh-CN" altLang="en-US" b="1" dirty="0" smtClean="0">
              <a:solidFill>
                <a:prstClr val="black"/>
              </a:solidFill>
            </a:endParaRPr>
          </a:p>
        </p:txBody>
      </p:sp>
      <p:sp>
        <p:nvSpPr>
          <p:cNvPr id="16" name="矩形 15"/>
          <p:cNvSpPr/>
          <p:nvPr/>
        </p:nvSpPr>
        <p:spPr>
          <a:xfrm>
            <a:off x="5945434" y="411621"/>
            <a:ext cx="1965603"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rPr>
              <a:t>Sản phẩm</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18" name="矩形 17"/>
          <p:cNvSpPr/>
          <p:nvPr/>
        </p:nvSpPr>
        <p:spPr>
          <a:xfrm>
            <a:off x="1045199" y="411621"/>
            <a:ext cx="2050562"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rPr>
              <a:t>Danh sách</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pic>
        <p:nvPicPr>
          <p:cNvPr id="15" name="Picture 31"/>
          <p:cNvPicPr>
            <a:picLocks noChangeAspect="1" noChangeArrowheads="1"/>
          </p:cNvPicPr>
          <p:nvPr/>
        </p:nvPicPr>
        <p:blipFill>
          <a:blip r:embed="rId4" cstate="print"/>
          <a:srcRect/>
          <a:stretch>
            <a:fillRect/>
          </a:stretch>
        </p:blipFill>
        <p:spPr bwMode="auto">
          <a:xfrm rot="3226529">
            <a:off x="6968446" y="1705930"/>
            <a:ext cx="1293374" cy="1241425"/>
          </a:xfrm>
          <a:prstGeom prst="rect">
            <a:avLst/>
          </a:prstGeom>
          <a:noFill/>
          <a:ln w="9525">
            <a:noFill/>
            <a:miter lim="800000"/>
            <a:headEnd/>
            <a:tailEnd/>
          </a:ln>
        </p:spPr>
      </p:pic>
      <p:sp>
        <p:nvSpPr>
          <p:cNvPr id="17" name="平行四边形 16"/>
          <p:cNvSpPr/>
          <p:nvPr/>
        </p:nvSpPr>
        <p:spPr>
          <a:xfrm>
            <a:off x="5649871" y="1093386"/>
            <a:ext cx="2633697" cy="437694"/>
          </a:xfrm>
          <a:prstGeom prst="parallelogram">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20000"/>
              </a:spcBef>
              <a:spcAft>
                <a:spcPct val="0"/>
              </a:spcAft>
              <a:buClr>
                <a:srgbClr val="E60012"/>
              </a:buClr>
              <a:defRPr/>
            </a:pPr>
            <a:endParaRPr lang="zh-CN" altLang="en-US" sz="2000" b="1" dirty="0" smtClean="0">
              <a:solidFill>
                <a:prstClr val="black"/>
              </a:solidFill>
              <a:latin typeface="微软雅黑" pitchFamily="34" charset="-122"/>
              <a:sym typeface="微软雅黑" pitchFamily="34" charset="-122"/>
            </a:endParaRPr>
          </a:p>
        </p:txBody>
      </p:sp>
      <p:sp>
        <p:nvSpPr>
          <p:cNvPr id="20" name="平行四边形 19"/>
          <p:cNvSpPr/>
          <p:nvPr/>
        </p:nvSpPr>
        <p:spPr>
          <a:xfrm>
            <a:off x="5439073" y="1066354"/>
            <a:ext cx="428628" cy="437694"/>
          </a:xfrm>
          <a:prstGeom prst="parallelogram">
            <a:avLst/>
          </a:prstGeom>
          <a:gradFill flip="none" rotWithShape="1">
            <a:gsLst>
              <a:gs pos="0">
                <a:srgbClr val="FF0000">
                  <a:shade val="30000"/>
                  <a:satMod val="115000"/>
                </a:srgbClr>
              </a:gs>
              <a:gs pos="50000">
                <a:srgbClr val="FF0000">
                  <a:shade val="67500"/>
                  <a:satMod val="115000"/>
                </a:srgbClr>
              </a:gs>
              <a:gs pos="50000">
                <a:srgbClr val="FF0000">
                  <a:shade val="67500"/>
                  <a:satMod val="115000"/>
                </a:srgbClr>
              </a:gs>
              <a:gs pos="100000">
                <a:srgbClr val="FF0000">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i="1" dirty="0" smtClean="0">
              <a:solidFill>
                <a:prstClr val="white"/>
              </a:solidFill>
              <a:effectLst>
                <a:outerShdw blurRad="50800" dist="38100" dir="13500000" algn="br" rotWithShape="0">
                  <a:prstClr val="black">
                    <a:alpha val="40000"/>
                  </a:prstClr>
                </a:outerShdw>
              </a:effectLst>
              <a:latin typeface="微软雅黑" pitchFamily="34" charset="-122"/>
            </a:endParaRPr>
          </a:p>
        </p:txBody>
      </p:sp>
      <p:sp>
        <p:nvSpPr>
          <p:cNvPr id="21" name="矩形 20"/>
          <p:cNvSpPr/>
          <p:nvPr/>
        </p:nvSpPr>
        <p:spPr>
          <a:xfrm>
            <a:off x="5727105" y="1127508"/>
            <a:ext cx="1454244" cy="369332"/>
          </a:xfrm>
          <a:prstGeom prst="rect">
            <a:avLst/>
          </a:prstGeom>
        </p:spPr>
        <p:txBody>
          <a:bodyPr wrap="none">
            <a:spAutoFit/>
          </a:bodyPr>
          <a:lstStyle/>
          <a:p>
            <a:r>
              <a:rPr lang="en-US" altLang="zh-CN" b="1" dirty="0" smtClean="0">
                <a:solidFill>
                  <a:prstClr val="black"/>
                </a:solidFill>
              </a:rPr>
              <a:t>Card dò lặp</a:t>
            </a:r>
            <a:endParaRPr lang="zh-CN" altLang="en-US" b="1" dirty="0" smtClean="0">
              <a:solidFill>
                <a:prstClr val="black"/>
              </a:solidFill>
            </a:endParaRPr>
          </a:p>
        </p:txBody>
      </p:sp>
      <p:graphicFrame>
        <p:nvGraphicFramePr>
          <p:cNvPr id="22" name="表格 21"/>
          <p:cNvGraphicFramePr>
            <a:graphicFrameLocks noGrp="1"/>
          </p:cNvGraphicFramePr>
          <p:nvPr>
            <p:extLst>
              <p:ext uri="{D42A27DB-BD31-4B8C-83A1-F6EECF244321}">
                <p14:modId xmlns:p14="http://schemas.microsoft.com/office/powerpoint/2010/main" val="3628300028"/>
              </p:ext>
            </p:extLst>
          </p:nvPr>
        </p:nvGraphicFramePr>
        <p:xfrm>
          <a:off x="92367" y="3402307"/>
          <a:ext cx="2645954" cy="1667764"/>
        </p:xfrm>
        <a:graphic>
          <a:graphicData uri="http://schemas.openxmlformats.org/drawingml/2006/table">
            <a:tbl>
              <a:tblPr firstRow="1" firstCol="1" bandRow="1">
                <a:tableStyleId>{5C22544A-7EE6-4342-B048-85BDC9FD1C3A}</a:tableStyleId>
              </a:tblPr>
              <a:tblGrid>
                <a:gridCol w="2645954"/>
              </a:tblGrid>
              <a:tr h="23271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altLang="zh-CN" sz="1100" b="0" kern="0" dirty="0" smtClean="0">
                        <a:solidFill>
                          <a:schemeClr val="dk1"/>
                        </a:solidFill>
                        <a:effectLst/>
                        <a:latin typeface="+mn-lt"/>
                        <a:ea typeface="+mn-ea"/>
                        <a:cs typeface="+mn-cs"/>
                      </a:endParaRPr>
                    </a:p>
                    <a:p>
                      <a:pPr marL="231775" indent="-231775">
                        <a:lnSpc>
                          <a:spcPts val="1400"/>
                        </a:lnSpc>
                        <a:spcBef>
                          <a:spcPct val="70000"/>
                        </a:spcBef>
                        <a:buFontTx/>
                        <a:buChar char="•"/>
                      </a:pPr>
                      <a:r>
                        <a:rPr lang="en-US" altLang="zh-CN" sz="1100" dirty="0" smtClean="0">
                          <a:latin typeface="Arial Unicode MS" pitchFamily="34" charset="-122"/>
                          <a:ea typeface="Arial Unicode MS" pitchFamily="34" charset="-122"/>
                          <a:cs typeface="Arial Unicode MS" pitchFamily="34" charset="-122"/>
                        </a:rPr>
                        <a:t>Hỗ</a:t>
                      </a:r>
                      <a:r>
                        <a:rPr lang="en-US" altLang="zh-CN" sz="1100" baseline="0" dirty="0" smtClean="0">
                          <a:latin typeface="Arial Unicode MS" pitchFamily="34" charset="-122"/>
                          <a:ea typeface="Arial Unicode MS" pitchFamily="34" charset="-122"/>
                          <a:cs typeface="Arial Unicode MS" pitchFamily="34" charset="-122"/>
                        </a:rPr>
                        <a:t> trợ 3 kênh tín hiệu trạng thái đèn vào</a:t>
                      </a:r>
                    </a:p>
                    <a:p>
                      <a:pPr marL="231775" indent="-231775">
                        <a:lnSpc>
                          <a:spcPts val="1400"/>
                        </a:lnSpc>
                        <a:spcBef>
                          <a:spcPct val="70000"/>
                        </a:spcBef>
                        <a:buFontTx/>
                        <a:buChar char="•"/>
                      </a:pPr>
                      <a:r>
                        <a:rPr lang="en-US" altLang="zh-CN" sz="1100" dirty="0" smtClean="0">
                          <a:latin typeface="Arial Unicode MS" pitchFamily="34" charset="-122"/>
                          <a:ea typeface="Arial Unicode MS" pitchFamily="34" charset="-122"/>
                          <a:cs typeface="Arial Unicode MS" pitchFamily="34" charset="-122"/>
                        </a:rPr>
                        <a:t>Hỗ</a:t>
                      </a:r>
                      <a:r>
                        <a:rPr lang="en-US" altLang="zh-CN" sz="1100" baseline="0" dirty="0" smtClean="0">
                          <a:latin typeface="Arial Unicode MS" pitchFamily="34" charset="-122"/>
                          <a:ea typeface="Arial Unicode MS" pitchFamily="34" charset="-122"/>
                          <a:cs typeface="Arial Unicode MS" pitchFamily="34" charset="-122"/>
                        </a:rPr>
                        <a:t> trợ  chức năng đo tốc độ của bộ dò lặp</a:t>
                      </a:r>
                      <a:endParaRPr lang="zh-CN" altLang="en-US" sz="1100" dirty="0" smtClean="0">
                        <a:latin typeface="Arial Unicode MS" pitchFamily="34" charset="-122"/>
                        <a:ea typeface="Arial Unicode MS" pitchFamily="34" charset="-122"/>
                        <a:cs typeface="Arial Unicode MS" pitchFamily="34" charset="-122"/>
                      </a:endParaRPr>
                    </a:p>
                    <a:p>
                      <a:pPr marL="231775" indent="-231775">
                        <a:lnSpc>
                          <a:spcPts val="1400"/>
                        </a:lnSpc>
                        <a:spcBef>
                          <a:spcPct val="70000"/>
                        </a:spcBef>
                        <a:buFontTx/>
                        <a:buChar char="•"/>
                      </a:pPr>
                      <a:r>
                        <a:rPr lang="en-US" altLang="zh-CN" sz="1100" dirty="0" smtClean="0">
                          <a:latin typeface="Arial Unicode MS" pitchFamily="34" charset="-122"/>
                          <a:ea typeface="Arial Unicode MS" pitchFamily="34" charset="-122"/>
                          <a:cs typeface="Arial Unicode MS" pitchFamily="34" charset="-122"/>
                        </a:rPr>
                        <a:t>Hỗ</a:t>
                      </a:r>
                      <a:r>
                        <a:rPr lang="en-US" altLang="zh-CN" sz="1100" baseline="0" dirty="0" smtClean="0">
                          <a:latin typeface="Arial Unicode MS" pitchFamily="34" charset="-122"/>
                          <a:ea typeface="Arial Unicode MS" pitchFamily="34" charset="-122"/>
                          <a:cs typeface="Arial Unicode MS" pitchFamily="34" charset="-122"/>
                        </a:rPr>
                        <a:t> trợ dò lặp 12 kênh</a:t>
                      </a:r>
                      <a:r>
                        <a:rPr lang="en-US" altLang="zh-CN" sz="1100" dirty="0" smtClean="0">
                          <a:latin typeface="Arial Unicode MS" pitchFamily="34" charset="-122"/>
                          <a:ea typeface="Arial Unicode MS" pitchFamily="34" charset="-122"/>
                          <a:cs typeface="Arial Unicode MS" pitchFamily="34" charset="-122"/>
                        </a:rPr>
                        <a:t> </a:t>
                      </a:r>
                    </a:p>
                    <a:p>
                      <a:pPr marL="0" algn="l" defTabSz="685800" rtl="0" eaLnBrk="1" latinLnBrk="0" hangingPunct="1">
                        <a:spcAft>
                          <a:spcPts val="0"/>
                        </a:spcAft>
                      </a:pPr>
                      <a:r>
                        <a:rPr lang="zh-CN" altLang="en-US" sz="1100" b="1" kern="0" dirty="0" smtClean="0">
                          <a:solidFill>
                            <a:schemeClr val="bg1"/>
                          </a:solidFill>
                          <a:effectLst/>
                          <a:latin typeface="+mn-lt"/>
                          <a:ea typeface="+mn-ea"/>
                          <a:cs typeface="+mn-cs"/>
                        </a:rPr>
                        <a:t>	</a:t>
                      </a:r>
                    </a:p>
                  </a:txBody>
                  <a:tcPr horzOverflow="overflow">
                    <a:solidFill>
                      <a:schemeClr val="accent1">
                        <a:lumMod val="60000"/>
                        <a:lumOff val="40000"/>
                      </a:schemeClr>
                    </a:solidFill>
                  </a:tcPr>
                </a:tc>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311945328"/>
              </p:ext>
            </p:extLst>
          </p:nvPr>
        </p:nvGraphicFramePr>
        <p:xfrm>
          <a:off x="6117753" y="3436640"/>
          <a:ext cx="2558703" cy="1636440"/>
        </p:xfrm>
        <a:graphic>
          <a:graphicData uri="http://schemas.openxmlformats.org/drawingml/2006/table">
            <a:tbl>
              <a:tblPr firstRow="1" firstCol="1" bandRow="1">
                <a:tableStyleId>{5C22544A-7EE6-4342-B048-85BDC9FD1C3A}</a:tableStyleId>
              </a:tblPr>
              <a:tblGrid>
                <a:gridCol w="2558703"/>
              </a:tblGrid>
              <a:tr h="16364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altLang="zh-CN" sz="1100" b="0" kern="0" dirty="0" smtClean="0">
                        <a:solidFill>
                          <a:schemeClr val="dk1"/>
                        </a:solidFill>
                        <a:effectLst/>
                        <a:latin typeface="+mn-lt"/>
                        <a:ea typeface="+mn-ea"/>
                        <a:cs typeface="+mn-cs"/>
                      </a:endParaRPr>
                    </a:p>
                    <a:p>
                      <a:pPr marL="231775" indent="-231775">
                        <a:lnSpc>
                          <a:spcPts val="1400"/>
                        </a:lnSpc>
                        <a:spcBef>
                          <a:spcPct val="70000"/>
                        </a:spcBef>
                        <a:buFontTx/>
                        <a:buChar char="•"/>
                      </a:pPr>
                      <a:r>
                        <a:rPr lang="en-US" altLang="zh-CN" sz="1100" dirty="0" smtClean="0">
                          <a:latin typeface="Arial Unicode MS" pitchFamily="34" charset="-122"/>
                          <a:ea typeface="Arial Unicode MS" pitchFamily="34" charset="-122"/>
                          <a:cs typeface="Arial Unicode MS" pitchFamily="34" charset="-122"/>
                        </a:rPr>
                        <a:t>Hỗ trợ</a:t>
                      </a:r>
                      <a:r>
                        <a:rPr lang="en-US" altLang="zh-CN" sz="1100" baseline="0" dirty="0" smtClean="0">
                          <a:latin typeface="Arial Unicode MS" pitchFamily="34" charset="-122"/>
                          <a:ea typeface="Arial Unicode MS" pitchFamily="34" charset="-122"/>
                          <a:cs typeface="Arial Unicode MS" pitchFamily="34" charset="-122"/>
                        </a:rPr>
                        <a:t> 4 kênh vào lặp lại</a:t>
                      </a:r>
                      <a:endParaRPr lang="zh-CN" altLang="en-US" sz="1100" dirty="0" smtClean="0">
                        <a:latin typeface="Arial Unicode MS" pitchFamily="34" charset="-122"/>
                        <a:ea typeface="Arial Unicode MS" pitchFamily="34" charset="-122"/>
                        <a:cs typeface="Arial Unicode MS" pitchFamily="34" charset="-122"/>
                      </a:endParaRPr>
                    </a:p>
                    <a:p>
                      <a:pPr marL="231775" indent="-231775">
                        <a:lnSpc>
                          <a:spcPts val="1400"/>
                        </a:lnSpc>
                        <a:spcBef>
                          <a:spcPct val="70000"/>
                        </a:spcBef>
                        <a:buFontTx/>
                        <a:buChar char="•"/>
                      </a:pPr>
                      <a:r>
                        <a:rPr lang="en-US" altLang="zh-CN" sz="1100" dirty="0" smtClean="0">
                          <a:latin typeface="Arial Unicode MS" pitchFamily="34" charset="-122"/>
                          <a:ea typeface="Arial Unicode MS" pitchFamily="34" charset="-122"/>
                          <a:cs typeface="Arial Unicode MS" pitchFamily="34" charset="-122"/>
                        </a:rPr>
                        <a:t>Hỗ</a:t>
                      </a:r>
                      <a:r>
                        <a:rPr lang="en-US" altLang="zh-CN" sz="1100" baseline="0" dirty="0" smtClean="0">
                          <a:latin typeface="Arial Unicode MS" pitchFamily="34" charset="-122"/>
                          <a:ea typeface="Arial Unicode MS" pitchFamily="34" charset="-122"/>
                          <a:cs typeface="Arial Unicode MS" pitchFamily="34" charset="-122"/>
                        </a:rPr>
                        <a:t> trợ chức năng đo tốc độ</a:t>
                      </a:r>
                      <a:endParaRPr lang="en-US" altLang="zh-CN" sz="1100" dirty="0" smtClean="0">
                        <a:latin typeface="Arial Unicode MS" pitchFamily="34" charset="-122"/>
                        <a:ea typeface="Arial Unicode MS" pitchFamily="34" charset="-122"/>
                        <a:cs typeface="Arial Unicode MS" pitchFamily="34" charset="-122"/>
                      </a:endParaRPr>
                    </a:p>
                    <a:p>
                      <a:pPr marL="0" algn="l" defTabSz="685800" rtl="0" eaLnBrk="1" latinLnBrk="0" hangingPunct="1">
                        <a:spcAft>
                          <a:spcPts val="0"/>
                        </a:spcAft>
                      </a:pPr>
                      <a:r>
                        <a:rPr lang="zh-CN" altLang="en-US" sz="1100" b="1" kern="0" dirty="0" smtClean="0">
                          <a:solidFill>
                            <a:schemeClr val="bg1"/>
                          </a:solidFill>
                          <a:effectLst/>
                          <a:latin typeface="+mn-lt"/>
                          <a:ea typeface="+mn-ea"/>
                          <a:cs typeface="+mn-cs"/>
                        </a:rPr>
                        <a:t>	</a:t>
                      </a:r>
                    </a:p>
                  </a:txBody>
                  <a:tcPr horzOverflow="overflow">
                    <a:solidFill>
                      <a:schemeClr val="accent1">
                        <a:lumMod val="60000"/>
                        <a:lumOff val="40000"/>
                      </a:schemeClr>
                    </a:solidFill>
                  </a:tcPr>
                </a:tc>
              </a:tr>
            </a:tbl>
          </a:graphicData>
        </a:graphic>
      </p:graphicFrame>
      <p:sp>
        <p:nvSpPr>
          <p:cNvPr id="24" name="矩形 23"/>
          <p:cNvSpPr/>
          <p:nvPr/>
        </p:nvSpPr>
        <p:spPr>
          <a:xfrm>
            <a:off x="-360335" y="3156086"/>
            <a:ext cx="2504188" cy="246221"/>
          </a:xfrm>
          <a:prstGeom prst="rect">
            <a:avLst/>
          </a:prstGeom>
        </p:spPr>
        <p:txBody>
          <a:bodyPr wrap="square">
            <a:spAutoFit/>
          </a:bodyPr>
          <a:lstStyle/>
          <a:p>
            <a:pPr algn="ctr"/>
            <a:r>
              <a:rPr lang="en-US" altLang="zh-CN" sz="1000" b="1" kern="100" dirty="0" smtClean="0">
                <a:solidFill>
                  <a:prstClr val="black"/>
                </a:solidFill>
                <a:latin typeface="微软雅黑" pitchFamily="34" charset="-122"/>
                <a:cs typeface="Times New Roman"/>
              </a:rPr>
              <a:t>ITASD-012B</a:t>
            </a:r>
            <a:endParaRPr lang="zh-CN" altLang="zh-CN" sz="1000" b="1" kern="100" dirty="0">
              <a:solidFill>
                <a:prstClr val="black"/>
              </a:solidFill>
              <a:latin typeface="微软雅黑" pitchFamily="34" charset="-122"/>
              <a:cs typeface="Times New Roman"/>
            </a:endParaRPr>
          </a:p>
        </p:txBody>
      </p:sp>
      <p:sp>
        <p:nvSpPr>
          <p:cNvPr id="25" name="矩形 24"/>
          <p:cNvSpPr/>
          <p:nvPr/>
        </p:nvSpPr>
        <p:spPr>
          <a:xfrm>
            <a:off x="6363039" y="3156085"/>
            <a:ext cx="2504188" cy="246221"/>
          </a:xfrm>
          <a:prstGeom prst="rect">
            <a:avLst/>
          </a:prstGeom>
        </p:spPr>
        <p:txBody>
          <a:bodyPr wrap="square">
            <a:spAutoFit/>
          </a:bodyPr>
          <a:lstStyle/>
          <a:p>
            <a:pPr algn="ctr"/>
            <a:r>
              <a:rPr lang="en-US" altLang="zh-CN" sz="1000" b="1" kern="100" dirty="0" smtClean="0">
                <a:solidFill>
                  <a:prstClr val="black"/>
                </a:solidFill>
                <a:latin typeface="微软雅黑" pitchFamily="34" charset="-122"/>
                <a:cs typeface="Times New Roman"/>
              </a:rPr>
              <a:t>ITACD-004A</a:t>
            </a:r>
            <a:endParaRPr lang="zh-CN" altLang="zh-CN" sz="1000" b="1" kern="100" dirty="0">
              <a:solidFill>
                <a:prstClr val="black"/>
              </a:solidFill>
              <a:latin typeface="微软雅黑" pitchFamily="34" charset="-122"/>
              <a:cs typeface="Times New Roman"/>
            </a:endParaRPr>
          </a:p>
        </p:txBody>
      </p:sp>
      <p:pic>
        <p:nvPicPr>
          <p:cNvPr id="26" name="图片 25" descr="红绿灯信号检测器2.jpg"/>
          <p:cNvPicPr/>
          <p:nvPr/>
        </p:nvPicPr>
        <p:blipFill>
          <a:blip r:embed="rId5" cstate="print"/>
          <a:srcRect/>
          <a:stretch>
            <a:fillRect/>
          </a:stretch>
        </p:blipFill>
        <p:spPr bwMode="auto">
          <a:xfrm>
            <a:off x="3041490" y="1936752"/>
            <a:ext cx="1859593" cy="1012314"/>
          </a:xfrm>
          <a:prstGeom prst="rect">
            <a:avLst/>
          </a:prstGeom>
          <a:noFill/>
          <a:ln w="9525">
            <a:noFill/>
            <a:miter lim="800000"/>
            <a:headEnd/>
            <a:tailEnd/>
          </a:ln>
        </p:spPr>
      </p:pic>
      <p:sp>
        <p:nvSpPr>
          <p:cNvPr id="6" name="矩形 5"/>
          <p:cNvSpPr/>
          <p:nvPr/>
        </p:nvSpPr>
        <p:spPr>
          <a:xfrm>
            <a:off x="2257957" y="2719953"/>
            <a:ext cx="4572000" cy="646331"/>
          </a:xfrm>
          <a:prstGeom prst="rect">
            <a:avLst/>
          </a:prstGeom>
        </p:spPr>
        <p:txBody>
          <a:bodyPr>
            <a:spAutoFit/>
          </a:bodyPr>
          <a:lstStyle/>
          <a:p>
            <a:r>
              <a:rPr lang="en-US" altLang="zh-CN" dirty="0"/>
              <a:t>  </a:t>
            </a:r>
            <a:br>
              <a:rPr lang="en-US" altLang="zh-CN" dirty="0"/>
            </a:br>
            <a:endParaRPr lang="zh-CN" altLang="en-US" dirty="0"/>
          </a:p>
        </p:txBody>
      </p:sp>
      <p:pic>
        <p:nvPicPr>
          <p:cNvPr id="27" name="图片 26"/>
          <p:cNvPicPr/>
          <p:nvPr/>
        </p:nvPicPr>
        <p:blipFill>
          <a:blip r:embed="rId6" cstate="print"/>
          <a:stretch>
            <a:fillRect/>
          </a:stretch>
        </p:blipFill>
        <p:spPr>
          <a:xfrm>
            <a:off x="474935" y="1713727"/>
            <a:ext cx="1097020" cy="1458364"/>
          </a:xfrm>
          <a:prstGeom prst="rect">
            <a:avLst/>
          </a:prstGeom>
        </p:spPr>
      </p:pic>
      <p:graphicFrame>
        <p:nvGraphicFramePr>
          <p:cNvPr id="28" name="表格 27"/>
          <p:cNvGraphicFramePr>
            <a:graphicFrameLocks noGrp="1"/>
          </p:cNvGraphicFramePr>
          <p:nvPr>
            <p:extLst>
              <p:ext uri="{D42A27DB-BD31-4B8C-83A1-F6EECF244321}">
                <p14:modId xmlns:p14="http://schemas.microsoft.com/office/powerpoint/2010/main" val="3273885656"/>
              </p:ext>
            </p:extLst>
          </p:nvPr>
        </p:nvGraphicFramePr>
        <p:xfrm>
          <a:off x="2997707" y="3423212"/>
          <a:ext cx="2870437" cy="1669612"/>
        </p:xfrm>
        <a:graphic>
          <a:graphicData uri="http://schemas.openxmlformats.org/drawingml/2006/table">
            <a:tbl>
              <a:tblPr firstRow="1" firstCol="1" bandRow="1">
                <a:tableStyleId>{5C22544A-7EE6-4342-B048-85BDC9FD1C3A}</a:tableStyleId>
              </a:tblPr>
              <a:tblGrid>
                <a:gridCol w="2870437"/>
              </a:tblGrid>
              <a:tr h="166961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altLang="zh-CN" sz="1100" b="0" kern="0" dirty="0" smtClean="0">
                        <a:solidFill>
                          <a:schemeClr val="dk1"/>
                        </a:solidFill>
                        <a:effectLst/>
                        <a:latin typeface="+mn-lt"/>
                        <a:ea typeface="+mn-ea"/>
                        <a:cs typeface="+mn-cs"/>
                      </a:endParaRPr>
                    </a:p>
                    <a:p>
                      <a:pPr marL="231775" indent="-231775">
                        <a:lnSpc>
                          <a:spcPts val="1400"/>
                        </a:lnSpc>
                        <a:spcBef>
                          <a:spcPct val="70000"/>
                        </a:spcBef>
                        <a:buFontTx/>
                        <a:buChar char="•"/>
                      </a:pPr>
                      <a:r>
                        <a:rPr lang="en-US" altLang="zh-CN" sz="1100" dirty="0" smtClean="0"/>
                        <a:t>Kết nối</a:t>
                      </a:r>
                      <a:r>
                        <a:rPr lang="en-US" altLang="zh-CN" sz="1100" baseline="0" dirty="0" smtClean="0"/>
                        <a:t> tối đa với 16 kênh</a:t>
                      </a:r>
                      <a:r>
                        <a:rPr lang="en-US" altLang="zh-CN" sz="1100" dirty="0" smtClean="0"/>
                        <a:t> 220V/AC tín</a:t>
                      </a:r>
                      <a:r>
                        <a:rPr lang="en-US" altLang="zh-CN" sz="1100" baseline="0" dirty="0" smtClean="0"/>
                        <a:t> hiệu đèn giao thông</a:t>
                      </a:r>
                      <a:endParaRPr lang="en-US" altLang="zh-CN" sz="1100" dirty="0" smtClean="0"/>
                    </a:p>
                    <a:p>
                      <a:pPr marL="231775" indent="-231775">
                        <a:lnSpc>
                          <a:spcPts val="1400"/>
                        </a:lnSpc>
                        <a:spcBef>
                          <a:spcPct val="70000"/>
                        </a:spcBef>
                        <a:buFontTx/>
                        <a:buChar char="•"/>
                      </a:pPr>
                      <a:r>
                        <a:rPr lang="en-US" altLang="zh-CN" sz="1100" b="1" kern="1200" dirty="0" smtClean="0">
                          <a:solidFill>
                            <a:schemeClr val="lt1"/>
                          </a:solidFill>
                          <a:latin typeface="+mn-lt"/>
                          <a:ea typeface="+mn-ea"/>
                          <a:cs typeface="+mn-cs"/>
                        </a:rPr>
                        <a:t>4</a:t>
                      </a:r>
                      <a:r>
                        <a:rPr lang="en-US" altLang="zh-CN" sz="1100" b="1" kern="1200" baseline="0" dirty="0" smtClean="0">
                          <a:solidFill>
                            <a:schemeClr val="lt1"/>
                          </a:solidFill>
                          <a:latin typeface="+mn-lt"/>
                          <a:ea typeface="+mn-ea"/>
                          <a:cs typeface="+mn-cs"/>
                        </a:rPr>
                        <a:t> cổng</a:t>
                      </a:r>
                      <a:r>
                        <a:rPr lang="en-US" altLang="zh-CN" sz="1100" b="1" kern="1200" dirty="0" smtClean="0">
                          <a:solidFill>
                            <a:schemeClr val="lt1"/>
                          </a:solidFill>
                          <a:latin typeface="+mn-lt"/>
                          <a:ea typeface="+mn-ea"/>
                          <a:cs typeface="+mn-cs"/>
                        </a:rPr>
                        <a:t> RS485 </a:t>
                      </a:r>
                    </a:p>
                    <a:p>
                      <a:pPr marL="231775" indent="-231775">
                        <a:lnSpc>
                          <a:spcPts val="1400"/>
                        </a:lnSpc>
                        <a:spcBef>
                          <a:spcPct val="70000"/>
                        </a:spcBef>
                        <a:buFontTx/>
                        <a:buChar char="•"/>
                      </a:pPr>
                      <a:r>
                        <a:rPr lang="en-US" altLang="zh-CN" sz="1100" b="1" kern="1200" dirty="0" smtClean="0">
                          <a:solidFill>
                            <a:schemeClr val="lt1"/>
                          </a:solidFill>
                          <a:latin typeface="+mn-lt"/>
                          <a:ea typeface="+mn-ea"/>
                          <a:cs typeface="+mn-cs"/>
                        </a:rPr>
                        <a:t>Một</a:t>
                      </a:r>
                      <a:r>
                        <a:rPr lang="en-US" altLang="zh-CN" sz="1100" b="1" kern="1200" baseline="0" dirty="0" smtClean="0">
                          <a:solidFill>
                            <a:schemeClr val="lt1"/>
                          </a:solidFill>
                          <a:latin typeface="+mn-lt"/>
                          <a:ea typeface="+mn-ea"/>
                          <a:cs typeface="+mn-cs"/>
                        </a:rPr>
                        <a:t> cổng nguồn</a:t>
                      </a:r>
                      <a:r>
                        <a:rPr lang="en-US" altLang="zh-CN" sz="1100" b="1" kern="1200" dirty="0" smtClean="0">
                          <a:solidFill>
                            <a:schemeClr val="lt1"/>
                          </a:solidFill>
                          <a:latin typeface="+mn-lt"/>
                          <a:ea typeface="+mn-ea"/>
                          <a:cs typeface="+mn-cs"/>
                        </a:rPr>
                        <a:t>, AC85~265V 50+2% Hz </a:t>
                      </a:r>
                      <a:r>
                        <a:rPr lang="zh-CN" altLang="en-US" sz="1100" b="1" kern="1200" dirty="0" smtClean="0">
                          <a:solidFill>
                            <a:schemeClr val="lt1"/>
                          </a:solidFill>
                          <a:latin typeface="+mn-lt"/>
                          <a:ea typeface="+mn-ea"/>
                          <a:cs typeface="+mn-cs"/>
                        </a:rPr>
                        <a:t>	</a:t>
                      </a:r>
                    </a:p>
                  </a:txBody>
                  <a:tcPr horzOverflow="overflow">
                    <a:solidFill>
                      <a:schemeClr val="accent1">
                        <a:lumMod val="60000"/>
                        <a:lumOff val="40000"/>
                      </a:schemeClr>
                    </a:solidFill>
                  </a:tcPr>
                </a:tc>
              </a:tr>
            </a:tbl>
          </a:graphicData>
        </a:graphic>
      </p:graphicFrame>
      <p:sp>
        <p:nvSpPr>
          <p:cNvPr id="7" name="矩形 6"/>
          <p:cNvSpPr/>
          <p:nvPr/>
        </p:nvSpPr>
        <p:spPr>
          <a:xfrm>
            <a:off x="3737800" y="2996952"/>
            <a:ext cx="1050224" cy="246221"/>
          </a:xfrm>
          <a:prstGeom prst="rect">
            <a:avLst/>
          </a:prstGeom>
        </p:spPr>
        <p:txBody>
          <a:bodyPr wrap="none">
            <a:spAutoFit/>
          </a:bodyPr>
          <a:lstStyle/>
          <a:p>
            <a:r>
              <a:rPr lang="en-US" altLang="zh-CN" sz="1000" b="1" kern="100" dirty="0">
                <a:solidFill>
                  <a:prstClr val="black"/>
                </a:solidFill>
                <a:latin typeface="微软雅黑" pitchFamily="34" charset="-122"/>
                <a:cs typeface="Times New Roman"/>
              </a:rPr>
              <a:t>ITASD-016RA</a:t>
            </a:r>
            <a:endParaRPr lang="zh-CN" altLang="en-US" sz="1000" b="1" kern="100" dirty="0">
              <a:solidFill>
                <a:prstClr val="black"/>
              </a:solidFill>
              <a:latin typeface="微软雅黑" pitchFamily="34" charset="-122"/>
              <a:cs typeface="Times New Roman"/>
            </a:endParaRPr>
          </a:p>
        </p:txBody>
      </p:sp>
    </p:spTree>
    <p:custDataLst>
      <p:tags r:id="rId1"/>
    </p:custDataLst>
    <p:extLst>
      <p:ext uri="{BB962C8B-B14F-4D97-AF65-F5344CB8AC3E}">
        <p14:creationId xmlns:p14="http://schemas.microsoft.com/office/powerpoint/2010/main" val="192572811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8747"/>
            <a:ext cx="9144000" cy="629133"/>
          </a:xfrm>
          <a:prstGeom prst="rect">
            <a:avLst/>
          </a:prstGeom>
          <a:solidFill>
            <a:srgbClr val="ACAC9F"/>
          </a:solidFill>
        </p:spPr>
        <p:txBody>
          <a:bodyPr wrap="square">
            <a:noAutofit/>
          </a:bodyPr>
          <a:lstStyle/>
          <a:p>
            <a:endParaRPr lang="zh-CN" altLang="en-US" sz="2000" dirty="0">
              <a:solidFill>
                <a:prstClr val="black">
                  <a:lumMod val="65000"/>
                  <a:lumOff val="35000"/>
                </a:prstClr>
              </a:solidFill>
              <a:latin typeface="Impact" pitchFamily="34" charset="0"/>
            </a:endParaRPr>
          </a:p>
        </p:txBody>
      </p:sp>
      <p:sp>
        <p:nvSpPr>
          <p:cNvPr id="5" name="矩形 4"/>
          <p:cNvSpPr/>
          <p:nvPr/>
        </p:nvSpPr>
        <p:spPr>
          <a:xfrm>
            <a:off x="-1590" y="358747"/>
            <a:ext cx="4573590" cy="629133"/>
          </a:xfrm>
          <a:prstGeom prst="rect">
            <a:avLst/>
          </a:prstGeom>
          <a:solidFill>
            <a:srgbClr val="E6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9" name="平行四边形 8"/>
          <p:cNvSpPr/>
          <p:nvPr/>
        </p:nvSpPr>
        <p:spPr>
          <a:xfrm>
            <a:off x="982466" y="1270422"/>
            <a:ext cx="2633697" cy="437694"/>
          </a:xfrm>
          <a:prstGeom prst="parallelogram">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20000"/>
              </a:spcBef>
              <a:spcAft>
                <a:spcPct val="0"/>
              </a:spcAft>
              <a:buClr>
                <a:srgbClr val="E60012"/>
              </a:buClr>
              <a:defRPr/>
            </a:pPr>
            <a:endParaRPr lang="zh-CN" altLang="en-US" sz="2000" b="1" dirty="0" smtClean="0">
              <a:solidFill>
                <a:prstClr val="black"/>
              </a:solidFill>
              <a:latin typeface="微软雅黑" pitchFamily="34" charset="-122"/>
              <a:sym typeface="微软雅黑" pitchFamily="34" charset="-122"/>
            </a:endParaRPr>
          </a:p>
        </p:txBody>
      </p:sp>
      <p:sp>
        <p:nvSpPr>
          <p:cNvPr id="10" name="平行四边形 9"/>
          <p:cNvSpPr/>
          <p:nvPr/>
        </p:nvSpPr>
        <p:spPr>
          <a:xfrm>
            <a:off x="771668" y="1243390"/>
            <a:ext cx="428628" cy="437694"/>
          </a:xfrm>
          <a:prstGeom prst="parallelogram">
            <a:avLst/>
          </a:prstGeom>
          <a:gradFill flip="none" rotWithShape="1">
            <a:gsLst>
              <a:gs pos="0">
                <a:srgbClr val="FF0000">
                  <a:shade val="30000"/>
                  <a:satMod val="115000"/>
                </a:srgbClr>
              </a:gs>
              <a:gs pos="50000">
                <a:srgbClr val="FF0000">
                  <a:shade val="67500"/>
                  <a:satMod val="115000"/>
                </a:srgbClr>
              </a:gs>
              <a:gs pos="50000">
                <a:srgbClr val="FF0000">
                  <a:shade val="67500"/>
                  <a:satMod val="115000"/>
                </a:srgbClr>
              </a:gs>
              <a:gs pos="100000">
                <a:srgbClr val="FF0000">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i="1" dirty="0" smtClean="0">
              <a:solidFill>
                <a:prstClr val="white"/>
              </a:solidFill>
              <a:effectLst>
                <a:outerShdw blurRad="50800" dist="38100" dir="13500000" algn="br" rotWithShape="0">
                  <a:prstClr val="black">
                    <a:alpha val="40000"/>
                  </a:prstClr>
                </a:outerShdw>
              </a:effectLst>
              <a:latin typeface="微软雅黑" pitchFamily="34" charset="-122"/>
            </a:endParaRPr>
          </a:p>
        </p:txBody>
      </p:sp>
      <p:sp>
        <p:nvSpPr>
          <p:cNvPr id="11" name="矩形 10"/>
          <p:cNvSpPr/>
          <p:nvPr/>
        </p:nvSpPr>
        <p:spPr>
          <a:xfrm>
            <a:off x="1059700" y="1304544"/>
            <a:ext cx="2169184" cy="369332"/>
          </a:xfrm>
          <a:prstGeom prst="rect">
            <a:avLst/>
          </a:prstGeom>
        </p:spPr>
        <p:txBody>
          <a:bodyPr wrap="none">
            <a:spAutoFit/>
          </a:bodyPr>
          <a:lstStyle/>
          <a:p>
            <a:r>
              <a:rPr lang="en-US" altLang="zh-CN" b="1" dirty="0" smtClean="0">
                <a:solidFill>
                  <a:prstClr val="black"/>
                </a:solidFill>
              </a:rPr>
              <a:t>Lưu trữ ngoài trời</a:t>
            </a:r>
            <a:endParaRPr lang="zh-CN" altLang="en-US" b="1" dirty="0" smtClean="0">
              <a:solidFill>
                <a:prstClr val="black"/>
              </a:solidFill>
            </a:endParaRPr>
          </a:p>
        </p:txBody>
      </p:sp>
      <p:sp>
        <p:nvSpPr>
          <p:cNvPr id="16" name="矩形 15"/>
          <p:cNvSpPr/>
          <p:nvPr/>
        </p:nvSpPr>
        <p:spPr>
          <a:xfrm>
            <a:off x="5945433" y="411621"/>
            <a:ext cx="1965603"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rPr>
              <a:t>Sản phẩm</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18" name="矩形 17"/>
          <p:cNvSpPr/>
          <p:nvPr/>
        </p:nvSpPr>
        <p:spPr>
          <a:xfrm>
            <a:off x="1045199" y="411621"/>
            <a:ext cx="2050562"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rPr>
              <a:t>Danh sách</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graphicFrame>
        <p:nvGraphicFramePr>
          <p:cNvPr id="22" name="表格 21"/>
          <p:cNvGraphicFramePr>
            <a:graphicFrameLocks noGrp="1"/>
          </p:cNvGraphicFramePr>
          <p:nvPr>
            <p:extLst>
              <p:ext uri="{D42A27DB-BD31-4B8C-83A1-F6EECF244321}">
                <p14:modId xmlns:p14="http://schemas.microsoft.com/office/powerpoint/2010/main" val="2528109547"/>
              </p:ext>
            </p:extLst>
          </p:nvPr>
        </p:nvGraphicFramePr>
        <p:xfrm>
          <a:off x="699660" y="3493009"/>
          <a:ext cx="3242609" cy="1455799"/>
        </p:xfrm>
        <a:graphic>
          <a:graphicData uri="http://schemas.openxmlformats.org/drawingml/2006/table">
            <a:tbl>
              <a:tblPr firstRow="1" firstCol="1" bandRow="1">
                <a:tableStyleId>{5C22544A-7EE6-4342-B048-85BDC9FD1C3A}</a:tableStyleId>
              </a:tblPr>
              <a:tblGrid>
                <a:gridCol w="3242609"/>
              </a:tblGrid>
              <a:tr h="145579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altLang="zh-CN" sz="1100" b="0" kern="0" dirty="0" smtClean="0">
                        <a:solidFill>
                          <a:schemeClr val="dk1"/>
                        </a:solidFill>
                        <a:effectLst/>
                        <a:latin typeface="+mn-lt"/>
                        <a:ea typeface="+mn-ea"/>
                        <a:cs typeface="+mn-cs"/>
                      </a:endParaRPr>
                    </a:p>
                    <a:p>
                      <a:pPr marL="231775" indent="-231775">
                        <a:lnSpc>
                          <a:spcPts val="1400"/>
                        </a:lnSpc>
                        <a:spcBef>
                          <a:spcPct val="70000"/>
                        </a:spcBef>
                        <a:buFontTx/>
                        <a:buChar char="•"/>
                      </a:pPr>
                      <a:r>
                        <a:rPr lang="en-US" altLang="zh-CN" sz="1100" dirty="0" smtClean="0">
                          <a:latin typeface="Arial Unicode MS" pitchFamily="34" charset="-122"/>
                          <a:ea typeface="Arial Unicode MS" pitchFamily="34" charset="-122"/>
                          <a:cs typeface="Arial Unicode MS" pitchFamily="34" charset="-122"/>
                        </a:rPr>
                        <a:t>Hỗ trợ</a:t>
                      </a:r>
                      <a:r>
                        <a:rPr lang="en-US" altLang="zh-CN" sz="1100" baseline="0" dirty="0" smtClean="0">
                          <a:latin typeface="Arial Unicode MS" pitchFamily="34" charset="-122"/>
                          <a:ea typeface="Arial Unicode MS" pitchFamily="34" charset="-122"/>
                          <a:cs typeface="Arial Unicode MS" pitchFamily="34" charset="-122"/>
                        </a:rPr>
                        <a:t> 4 kênh vào ổ cứng</a:t>
                      </a:r>
                      <a:endParaRPr lang="en-US" altLang="zh-CN" sz="1100" dirty="0" smtClean="0">
                        <a:latin typeface="Arial Unicode MS" pitchFamily="34" charset="-122"/>
                        <a:ea typeface="Arial Unicode MS" pitchFamily="34" charset="-122"/>
                        <a:cs typeface="Arial Unicode MS" pitchFamily="34" charset="-122"/>
                      </a:endParaRPr>
                    </a:p>
                    <a:p>
                      <a:pPr marL="231775" indent="-231775">
                        <a:lnSpc>
                          <a:spcPts val="1400"/>
                        </a:lnSpc>
                        <a:spcBef>
                          <a:spcPct val="70000"/>
                        </a:spcBef>
                        <a:buFontTx/>
                        <a:buChar char="•"/>
                      </a:pPr>
                      <a:r>
                        <a:rPr lang="en-US" altLang="zh-CN" sz="1100" dirty="0" smtClean="0">
                          <a:latin typeface="Arial Unicode MS" pitchFamily="34" charset="-122"/>
                          <a:ea typeface="Arial Unicode MS" pitchFamily="34" charset="-122"/>
                          <a:cs typeface="Arial Unicode MS" pitchFamily="34" charset="-122"/>
                        </a:rPr>
                        <a:t>Hổ trợ</a:t>
                      </a:r>
                      <a:r>
                        <a:rPr lang="en-US" altLang="zh-CN" sz="1100" baseline="0" dirty="0" smtClean="0">
                          <a:latin typeface="Arial Unicode MS" pitchFamily="34" charset="-122"/>
                          <a:ea typeface="Arial Unicode MS" pitchFamily="34" charset="-122"/>
                          <a:cs typeface="Arial Unicode MS" pitchFamily="34" charset="-122"/>
                        </a:rPr>
                        <a:t> tổng hợp các hệ thống hình ảnh việc tuân thủ đèn đỏ</a:t>
                      </a:r>
                    </a:p>
                    <a:p>
                      <a:pPr marL="231775" indent="-231775">
                        <a:lnSpc>
                          <a:spcPts val="1400"/>
                        </a:lnSpc>
                        <a:spcBef>
                          <a:spcPct val="70000"/>
                        </a:spcBef>
                        <a:buFontTx/>
                        <a:buChar char="•"/>
                      </a:pPr>
                      <a:r>
                        <a:rPr lang="en-US" altLang="zh-CN" sz="1100" baseline="0" dirty="0" smtClean="0">
                          <a:latin typeface="Arial Unicode MS" pitchFamily="34" charset="-122"/>
                          <a:ea typeface="Arial Unicode MS" pitchFamily="34" charset="-122"/>
                          <a:cs typeface="Arial Unicode MS" pitchFamily="34" charset="-122"/>
                        </a:rPr>
                        <a:t>Hỗ trợ mô đun chuyển 8 kênh</a:t>
                      </a:r>
                      <a:endParaRPr lang="en-US" altLang="zh-CN" sz="1100" dirty="0" smtClean="0">
                        <a:latin typeface="Arial Unicode MS" pitchFamily="34" charset="-122"/>
                        <a:ea typeface="Arial Unicode MS" pitchFamily="34" charset="-122"/>
                        <a:cs typeface="Arial Unicode MS" pitchFamily="34" charset="-122"/>
                      </a:endParaRPr>
                    </a:p>
                  </a:txBody>
                  <a:tcPr horzOverflow="overflow">
                    <a:solidFill>
                      <a:schemeClr val="accent1">
                        <a:lumMod val="60000"/>
                        <a:lumOff val="40000"/>
                      </a:schemeClr>
                    </a:solidFill>
                  </a:tcPr>
                </a:tc>
              </a:tr>
            </a:tbl>
          </a:graphicData>
        </a:graphic>
      </p:graphicFrame>
      <p:pic>
        <p:nvPicPr>
          <p:cNvPr id="19" name="图片 18"/>
          <p:cNvPicPr/>
          <p:nvPr/>
        </p:nvPicPr>
        <p:blipFill>
          <a:blip r:embed="rId4" cstate="print"/>
          <a:srcRect/>
          <a:stretch>
            <a:fillRect/>
          </a:stretch>
        </p:blipFill>
        <p:spPr bwMode="auto">
          <a:xfrm>
            <a:off x="1131708" y="2068488"/>
            <a:ext cx="2166557" cy="1008032"/>
          </a:xfrm>
          <a:prstGeom prst="rect">
            <a:avLst/>
          </a:prstGeom>
          <a:noFill/>
          <a:ln w="1">
            <a:noFill/>
            <a:miter lim="800000"/>
            <a:headEnd/>
            <a:tailEnd/>
          </a:ln>
        </p:spPr>
      </p:pic>
      <p:pic>
        <p:nvPicPr>
          <p:cNvPr id="24" name="Picture 2" descr="G:\EVS ESS\20141229 To 王秀珍 网页更新文档\EVS7024\EVS7024.jpg"/>
          <p:cNvPicPr>
            <a:picLocks noChangeAspect="1" noChangeArrowheads="1"/>
          </p:cNvPicPr>
          <p:nvPr/>
        </p:nvPicPr>
        <p:blipFill>
          <a:blip r:embed="rId5" cstate="print"/>
          <a:srcRect l="3174" t="8824" r="1614" b="14706"/>
          <a:stretch>
            <a:fillRect/>
          </a:stretch>
        </p:blipFill>
        <p:spPr bwMode="auto">
          <a:xfrm>
            <a:off x="5668212" y="1924472"/>
            <a:ext cx="2448272" cy="1008112"/>
          </a:xfrm>
          <a:prstGeom prst="rect">
            <a:avLst/>
          </a:prstGeom>
          <a:noFill/>
        </p:spPr>
      </p:pic>
      <p:sp>
        <p:nvSpPr>
          <p:cNvPr id="25" name="平行四边形 24"/>
          <p:cNvSpPr/>
          <p:nvPr/>
        </p:nvSpPr>
        <p:spPr>
          <a:xfrm>
            <a:off x="5590978" y="1242278"/>
            <a:ext cx="2633697" cy="437694"/>
          </a:xfrm>
          <a:prstGeom prst="parallelogram">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20000"/>
              </a:spcBef>
              <a:spcAft>
                <a:spcPct val="0"/>
              </a:spcAft>
              <a:buClr>
                <a:srgbClr val="E60012"/>
              </a:buClr>
              <a:defRPr/>
            </a:pPr>
            <a:endParaRPr lang="zh-CN" altLang="en-US" sz="2000" b="1" dirty="0" smtClean="0">
              <a:solidFill>
                <a:prstClr val="black"/>
              </a:solidFill>
              <a:latin typeface="微软雅黑" pitchFamily="34" charset="-122"/>
              <a:sym typeface="微软雅黑" pitchFamily="34" charset="-122"/>
            </a:endParaRPr>
          </a:p>
        </p:txBody>
      </p:sp>
      <p:sp>
        <p:nvSpPr>
          <p:cNvPr id="26" name="平行四边形 25"/>
          <p:cNvSpPr/>
          <p:nvPr/>
        </p:nvSpPr>
        <p:spPr>
          <a:xfrm>
            <a:off x="5380180" y="1215246"/>
            <a:ext cx="428628" cy="437694"/>
          </a:xfrm>
          <a:prstGeom prst="parallelogram">
            <a:avLst/>
          </a:prstGeom>
          <a:gradFill flip="none" rotWithShape="1">
            <a:gsLst>
              <a:gs pos="0">
                <a:srgbClr val="FF0000">
                  <a:shade val="30000"/>
                  <a:satMod val="115000"/>
                </a:srgbClr>
              </a:gs>
              <a:gs pos="50000">
                <a:srgbClr val="FF0000">
                  <a:shade val="67500"/>
                  <a:satMod val="115000"/>
                </a:srgbClr>
              </a:gs>
              <a:gs pos="50000">
                <a:srgbClr val="FF0000">
                  <a:shade val="67500"/>
                  <a:satMod val="115000"/>
                </a:srgbClr>
              </a:gs>
              <a:gs pos="100000">
                <a:srgbClr val="FF0000">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i="1" dirty="0" smtClean="0">
              <a:solidFill>
                <a:prstClr val="white"/>
              </a:solidFill>
              <a:effectLst>
                <a:outerShdw blurRad="50800" dist="38100" dir="13500000" algn="br" rotWithShape="0">
                  <a:prstClr val="black">
                    <a:alpha val="40000"/>
                  </a:prstClr>
                </a:outerShdw>
              </a:effectLst>
              <a:latin typeface="微软雅黑" pitchFamily="34" charset="-122"/>
            </a:endParaRPr>
          </a:p>
        </p:txBody>
      </p:sp>
      <p:sp>
        <p:nvSpPr>
          <p:cNvPr id="27" name="矩形 26"/>
          <p:cNvSpPr/>
          <p:nvPr/>
        </p:nvSpPr>
        <p:spPr>
          <a:xfrm>
            <a:off x="5884236" y="1278141"/>
            <a:ext cx="2159566" cy="646331"/>
          </a:xfrm>
          <a:prstGeom prst="rect">
            <a:avLst/>
          </a:prstGeom>
        </p:spPr>
        <p:txBody>
          <a:bodyPr wrap="none">
            <a:spAutoFit/>
          </a:bodyPr>
          <a:lstStyle/>
          <a:p>
            <a:r>
              <a:rPr lang="en-US" altLang="zh-CN" b="1" dirty="0" smtClean="0">
                <a:solidFill>
                  <a:prstClr val="black"/>
                </a:solidFill>
              </a:rPr>
              <a:t>Lưu trữ trung tâm</a:t>
            </a:r>
            <a:endParaRPr lang="zh-CN" altLang="en-US" b="1" dirty="0" smtClean="0">
              <a:solidFill>
                <a:prstClr val="black"/>
              </a:solidFill>
            </a:endParaRPr>
          </a:p>
          <a:p>
            <a:endParaRPr lang="zh-CN" altLang="en-US" b="1" dirty="0" smtClean="0">
              <a:solidFill>
                <a:prstClr val="black"/>
              </a:solidFill>
            </a:endParaRPr>
          </a:p>
        </p:txBody>
      </p:sp>
      <p:sp>
        <p:nvSpPr>
          <p:cNvPr id="28" name="矩形 27"/>
          <p:cNvSpPr/>
          <p:nvPr/>
        </p:nvSpPr>
        <p:spPr>
          <a:xfrm>
            <a:off x="1491748" y="3076600"/>
            <a:ext cx="2504188" cy="246221"/>
          </a:xfrm>
          <a:prstGeom prst="rect">
            <a:avLst/>
          </a:prstGeom>
        </p:spPr>
        <p:txBody>
          <a:bodyPr wrap="square">
            <a:spAutoFit/>
          </a:bodyPr>
          <a:lstStyle/>
          <a:p>
            <a:r>
              <a:rPr lang="en-US" altLang="zh-CN" sz="1000" b="1" dirty="0" smtClean="0">
                <a:solidFill>
                  <a:prstClr val="black"/>
                </a:solidFill>
              </a:rPr>
              <a:t>ITSE0804-GN5B-D</a:t>
            </a:r>
            <a:endParaRPr lang="zh-CN" altLang="en-US" sz="1000" b="1" dirty="0" smtClean="0">
              <a:solidFill>
                <a:prstClr val="black"/>
              </a:solidFill>
            </a:endParaRPr>
          </a:p>
        </p:txBody>
      </p:sp>
      <p:sp>
        <p:nvSpPr>
          <p:cNvPr id="29" name="矩形 28"/>
          <p:cNvSpPr/>
          <p:nvPr/>
        </p:nvSpPr>
        <p:spPr>
          <a:xfrm>
            <a:off x="5740220" y="3004592"/>
            <a:ext cx="2504188" cy="246221"/>
          </a:xfrm>
          <a:prstGeom prst="rect">
            <a:avLst/>
          </a:prstGeom>
        </p:spPr>
        <p:txBody>
          <a:bodyPr wrap="square">
            <a:spAutoFit/>
          </a:bodyPr>
          <a:lstStyle/>
          <a:p>
            <a:pPr algn="ctr"/>
            <a:r>
              <a:rPr lang="en-US" altLang="zh-CN" sz="1000" b="1" dirty="0" smtClean="0">
                <a:solidFill>
                  <a:prstClr val="black"/>
                </a:solidFill>
              </a:rPr>
              <a:t>EVS 7024</a:t>
            </a:r>
            <a:endParaRPr lang="zh-CN" altLang="en-US" sz="1000" b="1" dirty="0" smtClean="0">
              <a:solidFill>
                <a:prstClr val="black"/>
              </a:solidFill>
            </a:endParaRPr>
          </a:p>
        </p:txBody>
      </p:sp>
      <p:graphicFrame>
        <p:nvGraphicFramePr>
          <p:cNvPr id="30" name="表格 29"/>
          <p:cNvGraphicFramePr>
            <a:graphicFrameLocks noGrp="1"/>
          </p:cNvGraphicFramePr>
          <p:nvPr>
            <p:extLst>
              <p:ext uri="{D42A27DB-BD31-4B8C-83A1-F6EECF244321}">
                <p14:modId xmlns:p14="http://schemas.microsoft.com/office/powerpoint/2010/main" val="2581152414"/>
              </p:ext>
            </p:extLst>
          </p:nvPr>
        </p:nvGraphicFramePr>
        <p:xfrm>
          <a:off x="5668212" y="3364632"/>
          <a:ext cx="2448272" cy="1439672"/>
        </p:xfrm>
        <a:graphic>
          <a:graphicData uri="http://schemas.openxmlformats.org/drawingml/2006/table">
            <a:tbl>
              <a:tblPr firstRow="1" firstCol="1" bandRow="1">
                <a:tableStyleId>{5C22544A-7EE6-4342-B048-85BDC9FD1C3A}</a:tableStyleId>
              </a:tblPr>
              <a:tblGrid>
                <a:gridCol w="2448272"/>
              </a:tblGrid>
              <a:tr h="136815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altLang="zh-CN" sz="1100" b="0" kern="0" dirty="0" smtClean="0">
                        <a:solidFill>
                          <a:schemeClr val="dk1"/>
                        </a:solidFill>
                        <a:effectLst/>
                        <a:latin typeface="+mn-lt"/>
                        <a:ea typeface="+mn-ea"/>
                        <a:cs typeface="+mn-cs"/>
                      </a:endParaRPr>
                    </a:p>
                    <a:p>
                      <a:pPr marL="231775" indent="-231775">
                        <a:lnSpc>
                          <a:spcPts val="1400"/>
                        </a:lnSpc>
                        <a:spcBef>
                          <a:spcPct val="70000"/>
                        </a:spcBef>
                        <a:buFontTx/>
                        <a:buChar char="•"/>
                      </a:pPr>
                      <a:r>
                        <a:rPr lang="en-US" altLang="zh-CN" sz="1100" dirty="0" smtClean="0">
                          <a:latin typeface="Arial Unicode MS" pitchFamily="34" charset="-122"/>
                          <a:ea typeface="Arial Unicode MS" pitchFamily="34" charset="-122"/>
                          <a:cs typeface="Arial Unicode MS" pitchFamily="34" charset="-122"/>
                        </a:rPr>
                        <a:t>24 HDD,</a:t>
                      </a:r>
                      <a:r>
                        <a:rPr lang="en-US" altLang="zh-CN" sz="1100" baseline="0" dirty="0" smtClean="0">
                          <a:latin typeface="Arial Unicode MS" pitchFamily="34" charset="-122"/>
                          <a:ea typeface="Arial Unicode MS" pitchFamily="34" charset="-122"/>
                          <a:cs typeface="Arial Unicode MS" pitchFamily="34" charset="-122"/>
                        </a:rPr>
                        <a:t>  4T for 1 Drive</a:t>
                      </a:r>
                    </a:p>
                    <a:p>
                      <a:pPr marL="231775" indent="-231775">
                        <a:lnSpc>
                          <a:spcPts val="1400"/>
                        </a:lnSpc>
                        <a:spcBef>
                          <a:spcPct val="70000"/>
                        </a:spcBef>
                        <a:buFontTx/>
                        <a:buChar char="•"/>
                      </a:pPr>
                      <a:r>
                        <a:rPr lang="en-US" altLang="zh-CN" sz="1100" baseline="0" dirty="0" smtClean="0">
                          <a:latin typeface="Arial Unicode MS" pitchFamily="34" charset="-122"/>
                          <a:ea typeface="Arial Unicode MS" pitchFamily="34" charset="-122"/>
                          <a:cs typeface="Arial Unicode MS" pitchFamily="34" charset="-122"/>
                        </a:rPr>
                        <a:t>Hỗ trợ  Raid 0/1/5/6/10</a:t>
                      </a:r>
                    </a:p>
                    <a:p>
                      <a:pPr marL="231775" indent="-231775">
                        <a:lnSpc>
                          <a:spcPts val="1400"/>
                        </a:lnSpc>
                        <a:spcBef>
                          <a:spcPct val="70000"/>
                        </a:spcBef>
                        <a:buFontTx/>
                        <a:buChar char="•"/>
                      </a:pPr>
                      <a:r>
                        <a:rPr lang="en-US" altLang="zh-CN" sz="1100" baseline="0" dirty="0" smtClean="0">
                          <a:latin typeface="Arial Unicode MS" pitchFamily="34" charset="-122"/>
                          <a:ea typeface="Arial Unicode MS" pitchFamily="34" charset="-122"/>
                          <a:cs typeface="Arial Unicode MS" pitchFamily="34" charset="-122"/>
                        </a:rPr>
                        <a:t>Max 1024 mbps</a:t>
                      </a:r>
                      <a:endParaRPr lang="en-US" altLang="zh-CN" sz="1100" dirty="0" smtClean="0">
                        <a:latin typeface="Arial Unicode MS" pitchFamily="34" charset="-122"/>
                        <a:ea typeface="Arial Unicode MS" pitchFamily="34" charset="-122"/>
                        <a:cs typeface="Arial Unicode MS" pitchFamily="34" charset="-122"/>
                      </a:endParaRPr>
                    </a:p>
                    <a:p>
                      <a:pPr marL="231775" indent="-231775">
                        <a:lnSpc>
                          <a:spcPts val="1400"/>
                        </a:lnSpc>
                        <a:spcBef>
                          <a:spcPct val="70000"/>
                        </a:spcBef>
                        <a:buFontTx/>
                        <a:buChar char="•"/>
                      </a:pPr>
                      <a:endParaRPr lang="en-US" altLang="zh-CN" sz="1100" dirty="0" smtClean="0">
                        <a:latin typeface="Arial Unicode MS" pitchFamily="34" charset="-122"/>
                        <a:ea typeface="Arial Unicode MS" pitchFamily="34" charset="-122"/>
                        <a:cs typeface="Arial Unicode MS" pitchFamily="34" charset="-122"/>
                      </a:endParaRPr>
                    </a:p>
                  </a:txBody>
                  <a:tcPr horzOverflow="overflow">
                    <a:solidFill>
                      <a:schemeClr val="accent1">
                        <a:lumMod val="60000"/>
                        <a:lumOff val="40000"/>
                      </a:schemeClr>
                    </a:solidFill>
                  </a:tcPr>
                </a:tc>
              </a:tr>
            </a:tbl>
          </a:graphicData>
        </a:graphic>
      </p:graphicFrame>
    </p:spTree>
    <p:custDataLst>
      <p:tags r:id="rId1"/>
    </p:custDataLst>
    <p:extLst>
      <p:ext uri="{BB962C8B-B14F-4D97-AF65-F5344CB8AC3E}">
        <p14:creationId xmlns:p14="http://schemas.microsoft.com/office/powerpoint/2010/main" val="17608633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8747"/>
            <a:ext cx="9144000" cy="629133"/>
          </a:xfrm>
          <a:prstGeom prst="rect">
            <a:avLst/>
          </a:prstGeom>
          <a:solidFill>
            <a:srgbClr val="ACAC9F"/>
          </a:solidFill>
        </p:spPr>
        <p:txBody>
          <a:bodyPr wrap="square">
            <a:noAutofit/>
          </a:bodyPr>
          <a:lstStyle/>
          <a:p>
            <a:endParaRPr lang="zh-CN" altLang="en-US" sz="2000" dirty="0">
              <a:solidFill>
                <a:prstClr val="black">
                  <a:lumMod val="65000"/>
                  <a:lumOff val="35000"/>
                </a:prstClr>
              </a:solidFill>
              <a:latin typeface="Impact" pitchFamily="34" charset="0"/>
            </a:endParaRPr>
          </a:p>
        </p:txBody>
      </p:sp>
      <p:sp>
        <p:nvSpPr>
          <p:cNvPr id="5" name="矩形 4"/>
          <p:cNvSpPr/>
          <p:nvPr/>
        </p:nvSpPr>
        <p:spPr>
          <a:xfrm>
            <a:off x="-1590" y="358747"/>
            <a:ext cx="4573590" cy="629133"/>
          </a:xfrm>
          <a:prstGeom prst="rect">
            <a:avLst/>
          </a:prstGeom>
          <a:solidFill>
            <a:srgbClr val="E6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14" name="矩形 13"/>
          <p:cNvSpPr/>
          <p:nvPr/>
        </p:nvSpPr>
        <p:spPr>
          <a:xfrm>
            <a:off x="5945433" y="411621"/>
            <a:ext cx="1965603"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rPr>
              <a:t>Sản phẩm</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15" name="矩形 14"/>
          <p:cNvSpPr/>
          <p:nvPr/>
        </p:nvSpPr>
        <p:spPr>
          <a:xfrm>
            <a:off x="1045199" y="411621"/>
            <a:ext cx="2050562"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rPr>
              <a:t>Danh sách</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17" name="TextBox 16"/>
          <p:cNvSpPr txBox="1"/>
          <p:nvPr/>
        </p:nvSpPr>
        <p:spPr>
          <a:xfrm>
            <a:off x="4213602" y="1107130"/>
            <a:ext cx="5326950" cy="2569934"/>
          </a:xfrm>
          <a:prstGeom prst="rect">
            <a:avLst/>
          </a:prstGeom>
          <a:noFill/>
        </p:spPr>
        <p:txBody>
          <a:bodyPr wrap="square" rtlCol="0">
            <a:spAutoFit/>
          </a:bodyPr>
          <a:lstStyle/>
          <a:p>
            <a:pPr marL="273050" indent="-273050">
              <a:lnSpc>
                <a:spcPct val="150000"/>
              </a:lnSpc>
              <a:buFont typeface="Wingdings" pitchFamily="2" charset="2"/>
              <a:buChar char="Ø"/>
            </a:pPr>
            <a:r>
              <a:rPr lang="en-US" altLang="zh-CN" sz="1400" b="1" dirty="0" smtClean="0">
                <a:solidFill>
                  <a:prstClr val="black"/>
                </a:solidFill>
              </a:rPr>
              <a:t>Hỗ trợ 300Mbps truy cập cho mỗi máy</a:t>
            </a:r>
          </a:p>
          <a:p>
            <a:pPr marL="273050" indent="-273050">
              <a:lnSpc>
                <a:spcPct val="150000"/>
              </a:lnSpc>
              <a:buFont typeface="Wingdings" pitchFamily="2" charset="2"/>
              <a:buChar char="Ø"/>
            </a:pPr>
            <a:r>
              <a:rPr lang="en-US" altLang="zh-CN" sz="1400" b="1" dirty="0" smtClean="0">
                <a:solidFill>
                  <a:prstClr val="black"/>
                </a:solidFill>
              </a:rPr>
              <a:t>Truyền tải 300Mbps</a:t>
            </a:r>
            <a:r>
              <a:rPr lang="zh-CN" altLang="zh-CN" sz="1400" b="1" dirty="0" smtClean="0">
                <a:solidFill>
                  <a:prstClr val="black"/>
                </a:solidFill>
              </a:rPr>
              <a:t>，</a:t>
            </a:r>
            <a:r>
              <a:rPr lang="en-US" altLang="zh-CN" sz="1400" b="1" dirty="0" smtClean="0">
                <a:solidFill>
                  <a:prstClr val="black"/>
                </a:solidFill>
              </a:rPr>
              <a:t>storage 100Mbps</a:t>
            </a:r>
          </a:p>
          <a:p>
            <a:pPr marL="171450" indent="-171450">
              <a:lnSpc>
                <a:spcPct val="150000"/>
              </a:lnSpc>
              <a:buFont typeface="Wingdings" pitchFamily="2" charset="2"/>
              <a:buChar char="Ø"/>
            </a:pPr>
            <a:r>
              <a:rPr lang="en-US" altLang="zh-CN" sz="1400" b="1" dirty="0" smtClean="0">
                <a:solidFill>
                  <a:prstClr val="black"/>
                </a:solidFill>
              </a:rPr>
              <a:t>   Mỗi máy hỗ trợ 200 thiết bị</a:t>
            </a:r>
            <a:r>
              <a:rPr lang="zh-CN" altLang="zh-CN" sz="1400" b="1" dirty="0" smtClean="0">
                <a:solidFill>
                  <a:prstClr val="black"/>
                </a:solidFill>
              </a:rPr>
              <a:t>、</a:t>
            </a:r>
            <a:r>
              <a:rPr lang="en-US" altLang="zh-CN" sz="1400" b="1" dirty="0" smtClean="0">
                <a:solidFill>
                  <a:prstClr val="black"/>
                </a:solidFill>
              </a:rPr>
              <a:t>500 kênh</a:t>
            </a:r>
          </a:p>
          <a:p>
            <a:pPr marL="171450" indent="-171450">
              <a:lnSpc>
                <a:spcPct val="150000"/>
              </a:lnSpc>
              <a:buFont typeface="Wingdings" pitchFamily="2" charset="2"/>
              <a:buChar char="Ø"/>
            </a:pPr>
            <a:r>
              <a:rPr lang="en-US" altLang="zh-CN" sz="1400" b="1" dirty="0" smtClean="0">
                <a:solidFill>
                  <a:prstClr val="black"/>
                </a:solidFill>
              </a:rPr>
              <a:t>   Hỗ trợ triển khai phân phối</a:t>
            </a:r>
          </a:p>
          <a:p>
            <a:pPr marL="171450" indent="-171450">
              <a:lnSpc>
                <a:spcPct val="150000"/>
              </a:lnSpc>
              <a:buFont typeface="Wingdings" pitchFamily="2" charset="2"/>
              <a:buChar char="Ø"/>
            </a:pPr>
            <a:r>
              <a:rPr lang="zh-CN" altLang="en-US" sz="1400" b="1" dirty="0" smtClean="0">
                <a:solidFill>
                  <a:prstClr val="black"/>
                </a:solidFill>
              </a:rPr>
              <a:t>   </a:t>
            </a:r>
            <a:r>
              <a:rPr lang="en-US" altLang="zh-CN" sz="1400" b="1" dirty="0" smtClean="0">
                <a:solidFill>
                  <a:prstClr val="black"/>
                </a:solidFill>
              </a:rPr>
              <a:t>Hỗ trợ lắp nối tiếp</a:t>
            </a:r>
            <a:endParaRPr lang="en-US" altLang="zh-CN" sz="1400" b="1" dirty="0">
              <a:solidFill>
                <a:prstClr val="black"/>
              </a:solidFill>
            </a:endParaRPr>
          </a:p>
          <a:p>
            <a:r>
              <a:rPr lang="zh-CN" altLang="zh-CN" sz="2800" dirty="0" smtClean="0">
                <a:solidFill>
                  <a:prstClr val="black"/>
                </a:solidFill>
              </a:rPr>
              <a:t> </a:t>
            </a:r>
          </a:p>
          <a:p>
            <a:endParaRPr lang="zh-CN" altLang="en-US" sz="2800" dirty="0">
              <a:solidFill>
                <a:prstClr val="black"/>
              </a:solidFill>
            </a:endParaRPr>
          </a:p>
        </p:txBody>
      </p:sp>
      <p:sp>
        <p:nvSpPr>
          <p:cNvPr id="20" name="平行四边形 19"/>
          <p:cNvSpPr/>
          <p:nvPr/>
        </p:nvSpPr>
        <p:spPr>
          <a:xfrm>
            <a:off x="611563" y="1214750"/>
            <a:ext cx="2160238" cy="437558"/>
          </a:xfrm>
          <a:prstGeom prst="parallelogram">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000" b="1" dirty="0" smtClean="0">
                <a:solidFill>
                  <a:prstClr val="black"/>
                </a:solidFill>
                <a:sym typeface="微软雅黑" pitchFamily="34" charset="-122"/>
              </a:rPr>
              <a:t>    DSS4004</a:t>
            </a:r>
            <a:endParaRPr lang="en-US" altLang="zh-CN" sz="2000" b="1" dirty="0">
              <a:solidFill>
                <a:prstClr val="black"/>
              </a:solidFill>
            </a:endParaRPr>
          </a:p>
        </p:txBody>
      </p:sp>
      <p:sp>
        <p:nvSpPr>
          <p:cNvPr id="21" name="平行四边形 20"/>
          <p:cNvSpPr/>
          <p:nvPr/>
        </p:nvSpPr>
        <p:spPr>
          <a:xfrm>
            <a:off x="604533" y="1209241"/>
            <a:ext cx="428628" cy="437558"/>
          </a:xfrm>
          <a:prstGeom prst="parallelogram">
            <a:avLst/>
          </a:prstGeom>
          <a:gradFill flip="none" rotWithShape="1">
            <a:gsLst>
              <a:gs pos="0">
                <a:srgbClr val="FF0000">
                  <a:shade val="30000"/>
                  <a:satMod val="115000"/>
                </a:srgbClr>
              </a:gs>
              <a:gs pos="50000">
                <a:srgbClr val="FF0000">
                  <a:shade val="67500"/>
                  <a:satMod val="115000"/>
                </a:srgbClr>
              </a:gs>
              <a:gs pos="50000">
                <a:srgbClr val="FF0000">
                  <a:shade val="67500"/>
                  <a:satMod val="115000"/>
                </a:srgbClr>
              </a:gs>
              <a:gs pos="100000">
                <a:srgbClr val="FF0000">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i="1" dirty="0" smtClean="0">
              <a:solidFill>
                <a:prstClr val="white"/>
              </a:solidFill>
              <a:effectLst>
                <a:outerShdw blurRad="50800" dist="38100" dir="13500000" algn="br" rotWithShape="0">
                  <a:prstClr val="black">
                    <a:alpha val="40000"/>
                  </a:prstClr>
                </a:outerShdw>
              </a:effectLst>
              <a:latin typeface="Impact" pitchFamily="34" charset="0"/>
            </a:endParaRPr>
          </a:p>
        </p:txBody>
      </p:sp>
      <p:sp>
        <p:nvSpPr>
          <p:cNvPr id="22" name="Rectangle 11"/>
          <p:cNvSpPr/>
          <p:nvPr/>
        </p:nvSpPr>
        <p:spPr bwMode="auto">
          <a:xfrm>
            <a:off x="107504" y="2852657"/>
            <a:ext cx="3960440" cy="343357"/>
          </a:xfrm>
          <a:prstGeom prst="rect">
            <a:avLst/>
          </a:prstGeom>
          <a:solidFill>
            <a:srgbClr val="505050"/>
          </a:solidFill>
          <a:ln w="9525" cap="flat" cmpd="sng" algn="ctr">
            <a:noFill/>
            <a:prstDash val="solid"/>
            <a:headEnd type="none" w="med" len="med"/>
            <a:tailEnd type="none" w="med" len="med"/>
          </a:ln>
          <a:effectLst/>
        </p:spPr>
        <p:txBody>
          <a:bodyPr vert="horz" wrap="square" lIns="186423" tIns="93212" rIns="186423" bIns="93212" numCol="1" rtlCol="0" anchor="ctr" anchorCtr="0" compatLnSpc="1">
            <a:prstTxWarp prst="textNoShape">
              <a:avLst/>
            </a:prstTxWarp>
            <a:noAutofit/>
          </a:bodyPr>
          <a:lstStyle/>
          <a:p>
            <a:pPr marL="294509" lvl="1" indent="-294509" algn="ctr" defTabSz="932030" fontAlgn="base">
              <a:lnSpc>
                <a:spcPct val="90000"/>
              </a:lnSpc>
              <a:spcBef>
                <a:spcPts val="1224"/>
              </a:spcBef>
              <a:spcAft>
                <a:spcPct val="0"/>
              </a:spcAft>
              <a:buSzPct val="100000"/>
              <a:defRPr/>
            </a:pPr>
            <a:r>
              <a:rPr lang="en-US" altLang="zh-CN" sz="1400" kern="0" dirty="0" smtClean="0">
                <a:ln>
                  <a:solidFill>
                    <a:srgbClr val="FFFFFF">
                      <a:alpha val="0"/>
                    </a:srgbClr>
                  </a:solidFill>
                </a:ln>
                <a:solidFill>
                  <a:srgbClr val="FFFFFF"/>
                </a:solidFill>
                <a:latin typeface="Segoe UI"/>
              </a:rPr>
              <a:t>Truyền tải	300Mbps</a:t>
            </a:r>
          </a:p>
        </p:txBody>
      </p:sp>
      <p:sp>
        <p:nvSpPr>
          <p:cNvPr id="23" name="Rectangle 11"/>
          <p:cNvSpPr/>
          <p:nvPr/>
        </p:nvSpPr>
        <p:spPr bwMode="auto">
          <a:xfrm>
            <a:off x="107504" y="3272674"/>
            <a:ext cx="3960440" cy="343357"/>
          </a:xfrm>
          <a:prstGeom prst="rect">
            <a:avLst/>
          </a:prstGeom>
          <a:solidFill>
            <a:srgbClr val="DC3C00"/>
          </a:solidFill>
          <a:ln w="9525" cap="flat" cmpd="sng" algn="ctr">
            <a:noFill/>
            <a:prstDash val="solid"/>
            <a:headEnd type="none" w="med" len="med"/>
            <a:tailEnd type="none" w="med" len="med"/>
          </a:ln>
          <a:effectLst/>
        </p:spPr>
        <p:txBody>
          <a:bodyPr vert="horz" wrap="square" lIns="186423" tIns="93212" rIns="186423" bIns="93212" numCol="1" rtlCol="0" anchor="ctr" anchorCtr="0" compatLnSpc="1">
            <a:prstTxWarp prst="textNoShape">
              <a:avLst/>
            </a:prstTxWarp>
            <a:noAutofit/>
          </a:bodyPr>
          <a:lstStyle/>
          <a:p>
            <a:pPr marL="294509" lvl="1" indent="-294509" algn="ctr" defTabSz="932030" fontAlgn="base">
              <a:lnSpc>
                <a:spcPct val="90000"/>
              </a:lnSpc>
              <a:spcBef>
                <a:spcPts val="1224"/>
              </a:spcBef>
              <a:spcAft>
                <a:spcPct val="0"/>
              </a:spcAft>
              <a:buSzPct val="100000"/>
              <a:defRPr/>
            </a:pPr>
            <a:r>
              <a:rPr lang="en-US" altLang="zh-CN" sz="1400" kern="0" dirty="0" smtClean="0">
                <a:ln>
                  <a:solidFill>
                    <a:srgbClr val="FFFFFF">
                      <a:alpha val="0"/>
                    </a:srgbClr>
                  </a:solidFill>
                </a:ln>
                <a:solidFill>
                  <a:srgbClr val="FFFFFF"/>
                </a:solidFill>
                <a:latin typeface="Segoe UI"/>
              </a:rPr>
              <a:t>Bộ nhớ 100Mbps</a:t>
            </a:r>
            <a:r>
              <a:rPr lang="zh-CN" altLang="en-US" sz="1400" kern="0" dirty="0" smtClean="0">
                <a:ln>
                  <a:solidFill>
                    <a:srgbClr val="FFFFFF">
                      <a:alpha val="0"/>
                    </a:srgbClr>
                  </a:solidFill>
                </a:ln>
                <a:solidFill>
                  <a:srgbClr val="FFFFFF"/>
                </a:solidFill>
                <a:latin typeface="Segoe UI"/>
              </a:rPr>
              <a:t>（</a:t>
            </a:r>
            <a:r>
              <a:rPr lang="en-US" altLang="zh-CN" sz="1400" kern="0" dirty="0" smtClean="0">
                <a:ln>
                  <a:solidFill>
                    <a:srgbClr val="FFFFFF">
                      <a:alpha val="0"/>
                    </a:srgbClr>
                  </a:solidFill>
                </a:ln>
                <a:solidFill>
                  <a:srgbClr val="FFFFFF"/>
                </a:solidFill>
                <a:latin typeface="Segoe UI"/>
              </a:rPr>
              <a:t>Mạng</a:t>
            </a:r>
            <a:r>
              <a:rPr lang="zh-CN" altLang="en-US" sz="1400" kern="0" dirty="0" smtClean="0">
                <a:ln>
                  <a:solidFill>
                    <a:srgbClr val="FFFFFF">
                      <a:alpha val="0"/>
                    </a:srgbClr>
                  </a:solidFill>
                </a:ln>
                <a:solidFill>
                  <a:srgbClr val="FFFFFF"/>
                </a:solidFill>
                <a:latin typeface="Segoe UI"/>
              </a:rPr>
              <a:t>）</a:t>
            </a:r>
            <a:endParaRPr lang="en-US" altLang="zh-CN" sz="1400" kern="0" dirty="0" smtClean="0">
              <a:ln>
                <a:solidFill>
                  <a:srgbClr val="FFFFFF">
                    <a:alpha val="0"/>
                  </a:srgbClr>
                </a:solidFill>
              </a:ln>
              <a:solidFill>
                <a:srgbClr val="FFFFFF"/>
              </a:solidFill>
              <a:latin typeface="Segoe UI"/>
            </a:endParaRPr>
          </a:p>
        </p:txBody>
      </p:sp>
      <p:sp>
        <p:nvSpPr>
          <p:cNvPr id="24" name="Rectangle 11"/>
          <p:cNvSpPr/>
          <p:nvPr/>
        </p:nvSpPr>
        <p:spPr bwMode="auto">
          <a:xfrm>
            <a:off x="107504" y="3692692"/>
            <a:ext cx="3960440" cy="343357"/>
          </a:xfrm>
          <a:prstGeom prst="rect">
            <a:avLst/>
          </a:prstGeom>
          <a:solidFill>
            <a:srgbClr val="0072C6"/>
          </a:solidFill>
          <a:ln w="9525" cap="flat" cmpd="sng" algn="ctr">
            <a:noFill/>
            <a:prstDash val="solid"/>
            <a:headEnd type="none" w="med" len="med"/>
            <a:tailEnd type="none" w="med" len="med"/>
          </a:ln>
          <a:effectLst/>
        </p:spPr>
        <p:txBody>
          <a:bodyPr vert="horz" wrap="square" lIns="186423" tIns="93212" rIns="186423" bIns="93212" numCol="1" rtlCol="0" anchor="ctr" anchorCtr="0" compatLnSpc="1">
            <a:prstTxWarp prst="textNoShape">
              <a:avLst/>
            </a:prstTxWarp>
            <a:noAutofit/>
          </a:bodyPr>
          <a:lstStyle/>
          <a:p>
            <a:pPr marL="294509" lvl="1" indent="-294509" algn="ctr" defTabSz="932030" fontAlgn="base">
              <a:lnSpc>
                <a:spcPct val="90000"/>
              </a:lnSpc>
              <a:spcBef>
                <a:spcPts val="1224"/>
              </a:spcBef>
              <a:spcAft>
                <a:spcPct val="0"/>
              </a:spcAft>
              <a:buSzPct val="100000"/>
              <a:defRPr/>
            </a:pPr>
            <a:r>
              <a:rPr lang="en-US" altLang="zh-CN" sz="1400" kern="0" dirty="0" smtClean="0">
                <a:ln>
                  <a:solidFill>
                    <a:srgbClr val="FFFFFF">
                      <a:alpha val="0"/>
                    </a:srgbClr>
                  </a:solidFill>
                </a:ln>
                <a:solidFill>
                  <a:srgbClr val="FFFFFF"/>
                </a:solidFill>
                <a:latin typeface="Segoe UI"/>
              </a:rPr>
              <a:t>Quản lý thiết bị : 200 thiết bị 1000</a:t>
            </a:r>
            <a:r>
              <a:rPr lang="zh-CN" altLang="en-US" sz="1400" kern="0" dirty="0" smtClean="0">
                <a:ln>
                  <a:solidFill>
                    <a:srgbClr val="FFFFFF">
                      <a:alpha val="0"/>
                    </a:srgbClr>
                  </a:solidFill>
                </a:ln>
                <a:solidFill>
                  <a:srgbClr val="FFFFFF"/>
                </a:solidFill>
                <a:latin typeface="Segoe UI"/>
              </a:rPr>
              <a:t> </a:t>
            </a:r>
            <a:r>
              <a:rPr lang="en-US" altLang="zh-CN" sz="1400" kern="0" dirty="0" smtClean="0">
                <a:ln>
                  <a:solidFill>
                    <a:srgbClr val="FFFFFF">
                      <a:alpha val="0"/>
                    </a:srgbClr>
                  </a:solidFill>
                </a:ln>
                <a:solidFill>
                  <a:srgbClr val="FFFFFF"/>
                </a:solidFill>
                <a:latin typeface="Segoe UI"/>
              </a:rPr>
              <a:t>kênh</a:t>
            </a:r>
          </a:p>
        </p:txBody>
      </p:sp>
      <p:sp>
        <p:nvSpPr>
          <p:cNvPr id="25" name="Rectangle 11"/>
          <p:cNvSpPr/>
          <p:nvPr/>
        </p:nvSpPr>
        <p:spPr bwMode="auto">
          <a:xfrm>
            <a:off x="107504" y="4112710"/>
            <a:ext cx="3960440" cy="307711"/>
          </a:xfrm>
          <a:prstGeom prst="rect">
            <a:avLst/>
          </a:prstGeom>
          <a:solidFill>
            <a:srgbClr val="FF8A00"/>
          </a:solidFill>
          <a:ln w="9525" cap="flat" cmpd="sng" algn="ctr">
            <a:noFill/>
            <a:prstDash val="solid"/>
            <a:headEnd type="none" w="med" len="med"/>
            <a:tailEnd type="none" w="med" len="med"/>
          </a:ln>
          <a:effectLst/>
        </p:spPr>
        <p:txBody>
          <a:bodyPr vert="horz" wrap="square" lIns="186423" tIns="93212" rIns="186423" bIns="93212" numCol="1" rtlCol="0" anchor="ctr" anchorCtr="0" compatLnSpc="1">
            <a:prstTxWarp prst="textNoShape">
              <a:avLst/>
            </a:prstTxWarp>
            <a:noAutofit/>
          </a:bodyPr>
          <a:lstStyle/>
          <a:p>
            <a:pPr marL="294509" lvl="1" indent="-294509" algn="ctr" defTabSz="932030" fontAlgn="base">
              <a:lnSpc>
                <a:spcPct val="90000"/>
              </a:lnSpc>
              <a:spcBef>
                <a:spcPts val="1224"/>
              </a:spcBef>
              <a:spcAft>
                <a:spcPct val="0"/>
              </a:spcAft>
              <a:buSzPct val="100000"/>
              <a:defRPr/>
            </a:pPr>
            <a:r>
              <a:rPr lang="en-US" altLang="zh-CN" sz="1400" kern="0" dirty="0" smtClean="0">
                <a:ln>
                  <a:solidFill>
                    <a:srgbClr val="FFFFFF">
                      <a:alpha val="0"/>
                    </a:srgbClr>
                  </a:solidFill>
                </a:ln>
                <a:solidFill>
                  <a:srgbClr val="FFFFFF"/>
                </a:solidFill>
                <a:latin typeface="Segoe UI"/>
              </a:rPr>
              <a:t>Hỗ trợ lắp nối tiếp</a:t>
            </a:r>
          </a:p>
        </p:txBody>
      </p:sp>
      <p:sp>
        <p:nvSpPr>
          <p:cNvPr id="26" name="Rectangle 11"/>
          <p:cNvSpPr/>
          <p:nvPr/>
        </p:nvSpPr>
        <p:spPr bwMode="auto">
          <a:xfrm>
            <a:off x="107504" y="4497081"/>
            <a:ext cx="3960440" cy="307711"/>
          </a:xfrm>
          <a:prstGeom prst="rect">
            <a:avLst/>
          </a:prstGeom>
          <a:solidFill>
            <a:srgbClr val="7FBA00"/>
          </a:solidFill>
          <a:ln w="9525" cap="flat" cmpd="sng" algn="ctr">
            <a:noFill/>
            <a:prstDash val="solid"/>
            <a:headEnd type="none" w="med" len="med"/>
            <a:tailEnd type="none" w="med" len="med"/>
          </a:ln>
          <a:effectLst/>
        </p:spPr>
        <p:txBody>
          <a:bodyPr vert="horz" wrap="square" lIns="186423" tIns="93212" rIns="186423" bIns="93212" numCol="1" rtlCol="0" anchor="ctr" anchorCtr="0" compatLnSpc="1">
            <a:prstTxWarp prst="textNoShape">
              <a:avLst/>
            </a:prstTxWarp>
            <a:noAutofit/>
          </a:bodyPr>
          <a:lstStyle/>
          <a:p>
            <a:pPr marL="294509" lvl="1" indent="-294509" algn="ctr" defTabSz="932030" fontAlgn="base">
              <a:lnSpc>
                <a:spcPct val="90000"/>
              </a:lnSpc>
              <a:spcBef>
                <a:spcPts val="1224"/>
              </a:spcBef>
              <a:spcAft>
                <a:spcPct val="0"/>
              </a:spcAft>
              <a:buSzPct val="100000"/>
              <a:defRPr/>
            </a:pPr>
            <a:r>
              <a:rPr lang="en-US" altLang="zh-CN" sz="1400" kern="0" dirty="0" smtClean="0">
                <a:ln>
                  <a:solidFill>
                    <a:srgbClr val="FFFFFF">
                      <a:alpha val="0"/>
                    </a:srgbClr>
                  </a:solidFill>
                </a:ln>
                <a:solidFill>
                  <a:srgbClr val="FFFFFF"/>
                </a:solidFill>
                <a:latin typeface="Segoe UI"/>
              </a:rPr>
              <a:t>Hỗ trợ triển khai phân phối</a:t>
            </a:r>
          </a:p>
        </p:txBody>
      </p:sp>
      <p:sp>
        <p:nvSpPr>
          <p:cNvPr id="27" name="TextBox 26"/>
          <p:cNvSpPr txBox="1"/>
          <p:nvPr/>
        </p:nvSpPr>
        <p:spPr>
          <a:xfrm>
            <a:off x="4211960" y="3004592"/>
            <a:ext cx="792088" cy="1569660"/>
          </a:xfrm>
          <a:prstGeom prst="rect">
            <a:avLst/>
          </a:prstGeom>
          <a:noFill/>
        </p:spPr>
        <p:txBody>
          <a:bodyPr wrap="square" rtlCol="0">
            <a:spAutoFit/>
          </a:bodyPr>
          <a:lstStyle/>
          <a:p>
            <a:r>
              <a:rPr lang="en-US" altLang="zh-CN" sz="9600" dirty="0" smtClean="0">
                <a:solidFill>
                  <a:prstClr val="black"/>
                </a:solidFill>
              </a:rPr>
              <a:t>=</a:t>
            </a:r>
            <a:endParaRPr lang="zh-CN" altLang="en-US" sz="9600" dirty="0">
              <a:solidFill>
                <a:prstClr val="black"/>
              </a:solidFill>
            </a:endParaRPr>
          </a:p>
        </p:txBody>
      </p:sp>
      <p:pic>
        <p:nvPicPr>
          <p:cNvPr id="29" name="图片 28"/>
          <p:cNvPicPr>
            <a:picLocks noChangeAspect="1"/>
          </p:cNvPicPr>
          <p:nvPr/>
        </p:nvPicPr>
        <p:blipFill>
          <a:blip r:embed="rId4" cstate="print"/>
          <a:stretch>
            <a:fillRect/>
          </a:stretch>
        </p:blipFill>
        <p:spPr>
          <a:xfrm>
            <a:off x="5252999" y="3351085"/>
            <a:ext cx="3924046" cy="1298290"/>
          </a:xfrm>
          <a:prstGeom prst="rect">
            <a:avLst/>
          </a:prstGeom>
        </p:spPr>
      </p:pic>
    </p:spTree>
    <p:custDataLst>
      <p:tags r:id="rId1"/>
    </p:custDataLst>
    <p:extLst>
      <p:ext uri="{BB962C8B-B14F-4D97-AF65-F5344CB8AC3E}">
        <p14:creationId xmlns:p14="http://schemas.microsoft.com/office/powerpoint/2010/main" val="177010720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p:cNvSpPr>
          <p:nvPr/>
        </p:nvSpPr>
        <p:spPr bwMode="auto">
          <a:xfrm>
            <a:off x="152403" y="133394"/>
            <a:ext cx="6994525" cy="421610"/>
          </a:xfrm>
          <a:prstGeom prst="rect">
            <a:avLst/>
          </a:prstGeom>
          <a:noFill/>
          <a:ln w="9525">
            <a:noFill/>
            <a:miter lim="800000"/>
            <a:headEnd/>
            <a:tailEnd/>
          </a:ln>
        </p:spPr>
        <p:txBody>
          <a:bodyPr lIns="91941" tIns="45971" rIns="91941" bIns="45971" anchor="ctr"/>
          <a:lstStyle/>
          <a:p>
            <a:r>
              <a:rPr lang="en-US" altLang="zh-CN" i="1" dirty="0" smtClean="0">
                <a:solidFill>
                  <a:srgbClr val="DD8047"/>
                </a:solidFill>
              </a:rPr>
              <a:t>Some projects</a:t>
            </a:r>
            <a:endParaRPr lang="zh-CN" altLang="en-US" i="1" dirty="0" smtClean="0">
              <a:solidFill>
                <a:srgbClr val="DD8047"/>
              </a:solidFill>
            </a:endParaRPr>
          </a:p>
          <a:p>
            <a:endParaRPr lang="zh-CN" altLang="en-US" i="1" dirty="0">
              <a:solidFill>
                <a:srgbClr val="DD8047"/>
              </a:solidFill>
            </a:endParaRPr>
          </a:p>
        </p:txBody>
      </p:sp>
      <p:sp>
        <p:nvSpPr>
          <p:cNvPr id="5" name="矩形 4"/>
          <p:cNvSpPr/>
          <p:nvPr/>
        </p:nvSpPr>
        <p:spPr>
          <a:xfrm>
            <a:off x="361953" y="1862712"/>
            <a:ext cx="8424863" cy="3511047"/>
          </a:xfrm>
          <a:prstGeom prst="rect">
            <a:avLst/>
          </a:prstGeom>
          <a:gradFill>
            <a:gsLst>
              <a:gs pos="0">
                <a:schemeClr val="bg1">
                  <a:lumMod val="95000"/>
                </a:schemeClr>
              </a:gs>
              <a:gs pos="100000">
                <a:srgbClr val="EBE5D5">
                  <a:alpha val="0"/>
                </a:srgbClr>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941" tIns="45971" rIns="91941" bIns="45971" anchor="ctr"/>
          <a:lstStyle/>
          <a:p>
            <a:pPr algn="ctr">
              <a:defRPr/>
            </a:pPr>
            <a:endParaRPr lang="zh-CN" altLang="en-US" sz="1800" b="0" dirty="0"/>
          </a:p>
        </p:txBody>
      </p:sp>
      <p:sp>
        <p:nvSpPr>
          <p:cNvPr id="6" name="矩形 5"/>
          <p:cNvSpPr/>
          <p:nvPr/>
        </p:nvSpPr>
        <p:spPr>
          <a:xfrm>
            <a:off x="357436" y="790244"/>
            <a:ext cx="8424936" cy="1096290"/>
          </a:xfrm>
          <a:prstGeom prst="rect">
            <a:avLst/>
          </a:prstGeom>
          <a:gradFill>
            <a:gsLst>
              <a:gs pos="0">
                <a:srgbClr val="EBE5D5"/>
              </a:gs>
              <a:gs pos="100000">
                <a:srgbClr val="EBE5D5">
                  <a:alpha val="0"/>
                </a:srgbClr>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941" tIns="45971" rIns="91941" bIns="45971" anchor="ctr"/>
          <a:lstStyle/>
          <a:p>
            <a:pPr algn="ctr">
              <a:defRPr/>
            </a:pPr>
            <a:endParaRPr lang="zh-CN" altLang="en-US" sz="1800" b="0" dirty="0"/>
          </a:p>
        </p:txBody>
      </p:sp>
      <p:pic>
        <p:nvPicPr>
          <p:cNvPr id="62470" name="内容占位符 3" descr="IMG_6170.JPG"/>
          <p:cNvPicPr>
            <a:picLocks noGrp="1" noChangeAspect="1"/>
          </p:cNvPicPr>
          <p:nvPr>
            <p:ph idx="4294967295"/>
          </p:nvPr>
        </p:nvPicPr>
        <p:blipFill>
          <a:blip r:embed="rId2" cstate="print"/>
          <a:srcRect/>
          <a:stretch>
            <a:fillRect/>
          </a:stretch>
        </p:blipFill>
        <p:spPr>
          <a:xfrm>
            <a:off x="228601" y="725317"/>
            <a:ext cx="8534400" cy="4376897"/>
          </a:xfrm>
        </p:spPr>
      </p:pic>
      <p:pic>
        <p:nvPicPr>
          <p:cNvPr id="7" name="圖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704"/>
            <a:ext cx="9144000" cy="515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58747"/>
            <a:ext cx="9144000" cy="629133"/>
          </a:xfrm>
          <a:prstGeom prst="rect">
            <a:avLst/>
          </a:prstGeom>
          <a:solidFill>
            <a:srgbClr val="ACAC9F"/>
          </a:solidFill>
        </p:spPr>
        <p:txBody>
          <a:bodyPr wrap="square">
            <a:noAutofit/>
          </a:bodyPr>
          <a:lstStyle/>
          <a:p>
            <a:endParaRPr lang="zh-CN" altLang="en-US" sz="2000">
              <a:solidFill>
                <a:prstClr val="black">
                  <a:lumMod val="65000"/>
                  <a:lumOff val="35000"/>
                </a:prstClr>
              </a:solidFill>
              <a:latin typeface="Impact" pitchFamily="34" charset="0"/>
              <a:ea typeface="微软雅黑" pitchFamily="34" charset="-122"/>
            </a:endParaRPr>
          </a:p>
        </p:txBody>
      </p:sp>
      <p:sp>
        <p:nvSpPr>
          <p:cNvPr id="3" name="矩形 2"/>
          <p:cNvSpPr/>
          <p:nvPr/>
        </p:nvSpPr>
        <p:spPr>
          <a:xfrm>
            <a:off x="-1590" y="358747"/>
            <a:ext cx="4573590" cy="629133"/>
          </a:xfrm>
          <a:prstGeom prst="rect">
            <a:avLst/>
          </a:prstGeom>
          <a:solidFill>
            <a:srgbClr val="E6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7" name="Group 3"/>
          <p:cNvGrpSpPr>
            <a:grpSpLocks/>
          </p:cNvGrpSpPr>
          <p:nvPr/>
        </p:nvGrpSpPr>
        <p:grpSpPr bwMode="auto">
          <a:xfrm>
            <a:off x="2443708" y="1882782"/>
            <a:ext cx="4000500" cy="374766"/>
            <a:chOff x="0" y="0"/>
            <a:chExt cx="4000528" cy="500067"/>
          </a:xfrm>
        </p:grpSpPr>
        <p:sp>
          <p:nvSpPr>
            <p:cNvPr id="8" name="矩形 17"/>
            <p:cNvSpPr>
              <a:spLocks noChangeArrowheads="1"/>
            </p:cNvSpPr>
            <p:nvPr/>
          </p:nvSpPr>
          <p:spPr bwMode="auto">
            <a:xfrm>
              <a:off x="642941" y="0"/>
              <a:ext cx="3357587" cy="500067"/>
            </a:xfrm>
            <a:prstGeom prst="rect">
              <a:avLst/>
            </a:prstGeom>
            <a:solidFill>
              <a:srgbClr val="D8D8D8"/>
            </a:solidFill>
            <a:ln w="9525">
              <a:noFill/>
              <a:miter lim="800000"/>
              <a:headEnd/>
              <a:tailEnd/>
            </a:ln>
          </p:spPr>
          <p:txBody>
            <a:bodyPr anchor="ctr"/>
            <a:lstStyle/>
            <a:p>
              <a:pPr indent="273050" eaLnBrk="0" hangingPunct="0">
                <a:defRPr/>
              </a:pPr>
              <a:r>
                <a:rPr lang="en-US" altLang="zh-CN" sz="2400" b="1" dirty="0" smtClean="0"/>
                <a:t>Cơ sở</a:t>
              </a:r>
              <a:endParaRPr lang="zh-CN" altLang="en-US" sz="2400" dirty="0"/>
            </a:p>
          </p:txBody>
        </p:sp>
        <p:sp>
          <p:nvSpPr>
            <p:cNvPr id="9" name="矩形 18"/>
            <p:cNvSpPr>
              <a:spLocks noChangeArrowheads="1"/>
            </p:cNvSpPr>
            <p:nvPr/>
          </p:nvSpPr>
          <p:spPr bwMode="auto">
            <a:xfrm>
              <a:off x="0" y="0"/>
              <a:ext cx="642942" cy="50006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2200" b="1">
                  <a:solidFill>
                    <a:srgbClr val="FFFFFF"/>
                  </a:solidFill>
                  <a:latin typeface="Broadway" pitchFamily="82" charset="0"/>
                  <a:ea typeface="微软雅黑" pitchFamily="34" charset="-122"/>
                  <a:sym typeface="Broadway" pitchFamily="82" charset="0"/>
                </a:rPr>
                <a:t>1</a:t>
              </a:r>
              <a:endParaRPr lang="zh-CN" altLang="en-US">
                <a:solidFill>
                  <a:prstClr val="black"/>
                </a:solidFill>
              </a:endParaRPr>
            </a:p>
          </p:txBody>
        </p:sp>
      </p:grpSp>
      <p:grpSp>
        <p:nvGrpSpPr>
          <p:cNvPr id="10" name="Group 6"/>
          <p:cNvGrpSpPr>
            <a:grpSpLocks/>
          </p:cNvGrpSpPr>
          <p:nvPr/>
        </p:nvGrpSpPr>
        <p:grpSpPr bwMode="auto">
          <a:xfrm>
            <a:off x="2443708" y="2954675"/>
            <a:ext cx="4000500" cy="374766"/>
            <a:chOff x="0" y="0"/>
            <a:chExt cx="4000528" cy="500067"/>
          </a:xfrm>
        </p:grpSpPr>
        <p:sp>
          <p:nvSpPr>
            <p:cNvPr id="11" name="矩形 10"/>
            <p:cNvSpPr>
              <a:spLocks noChangeArrowheads="1"/>
            </p:cNvSpPr>
            <p:nvPr/>
          </p:nvSpPr>
          <p:spPr bwMode="auto">
            <a:xfrm>
              <a:off x="642941" y="0"/>
              <a:ext cx="3357587" cy="500067"/>
            </a:xfrm>
            <a:prstGeom prst="rect">
              <a:avLst/>
            </a:prstGeom>
            <a:solidFill>
              <a:srgbClr val="D8D8D8"/>
            </a:solidFill>
            <a:ln w="9525">
              <a:noFill/>
              <a:miter lim="800000"/>
              <a:headEnd/>
              <a:tailEnd/>
            </a:ln>
          </p:spPr>
          <p:txBody>
            <a:bodyPr anchor="ctr"/>
            <a:lstStyle/>
            <a:p>
              <a:pPr indent="273050" eaLnBrk="0" hangingPunct="0">
                <a:defRPr/>
              </a:pPr>
              <a:r>
                <a:rPr lang="zh-CN" altLang="en-US" sz="500" dirty="0" smtClean="0">
                  <a:solidFill>
                    <a:prstClr val="black"/>
                  </a:solidFill>
                  <a:latin typeface="宋体"/>
                </a:rPr>
                <a:t> </a:t>
              </a:r>
              <a:r>
                <a:rPr lang="en-US" altLang="zh-CN" sz="2400" b="1" dirty="0" smtClean="0"/>
                <a:t>Nổi bật</a:t>
              </a:r>
              <a:endParaRPr lang="en-US" altLang="zh-CN" sz="2400" b="1" dirty="0"/>
            </a:p>
          </p:txBody>
        </p:sp>
        <p:sp>
          <p:nvSpPr>
            <p:cNvPr id="12" name="矩形 11"/>
            <p:cNvSpPr>
              <a:spLocks noChangeArrowheads="1"/>
            </p:cNvSpPr>
            <p:nvPr/>
          </p:nvSpPr>
          <p:spPr bwMode="auto">
            <a:xfrm>
              <a:off x="0" y="0"/>
              <a:ext cx="642942" cy="50006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2200" b="1">
                  <a:solidFill>
                    <a:srgbClr val="FFFFFF"/>
                  </a:solidFill>
                  <a:latin typeface="Broadway" pitchFamily="82" charset="0"/>
                  <a:ea typeface="微软雅黑" pitchFamily="34" charset="-122"/>
                  <a:sym typeface="Broadway" pitchFamily="82" charset="0"/>
                </a:rPr>
                <a:t>3</a:t>
              </a:r>
              <a:endParaRPr lang="zh-CN" altLang="en-US">
                <a:solidFill>
                  <a:prstClr val="black"/>
                </a:solidFill>
              </a:endParaRPr>
            </a:p>
          </p:txBody>
        </p:sp>
      </p:grpSp>
      <p:grpSp>
        <p:nvGrpSpPr>
          <p:cNvPr id="13" name="Group 9"/>
          <p:cNvGrpSpPr>
            <a:grpSpLocks/>
          </p:cNvGrpSpPr>
          <p:nvPr/>
        </p:nvGrpSpPr>
        <p:grpSpPr bwMode="auto">
          <a:xfrm>
            <a:off x="2443708" y="2417937"/>
            <a:ext cx="4000500" cy="376353"/>
            <a:chOff x="0" y="0"/>
            <a:chExt cx="4000528" cy="500067"/>
          </a:xfrm>
        </p:grpSpPr>
        <p:sp>
          <p:nvSpPr>
            <p:cNvPr id="14" name="矩形 12"/>
            <p:cNvSpPr>
              <a:spLocks noChangeArrowheads="1"/>
            </p:cNvSpPr>
            <p:nvPr/>
          </p:nvSpPr>
          <p:spPr bwMode="auto">
            <a:xfrm>
              <a:off x="642941" y="0"/>
              <a:ext cx="3357587" cy="500067"/>
            </a:xfrm>
            <a:prstGeom prst="rect">
              <a:avLst/>
            </a:prstGeom>
            <a:solidFill>
              <a:srgbClr val="D8D8D8"/>
            </a:solidFill>
            <a:ln w="9525">
              <a:noFill/>
              <a:miter lim="800000"/>
              <a:headEnd/>
              <a:tailEnd/>
            </a:ln>
          </p:spPr>
          <p:txBody>
            <a:bodyPr anchor="ctr"/>
            <a:lstStyle/>
            <a:p>
              <a:pPr eaLnBrk="0" hangingPunct="0">
                <a:defRPr/>
              </a:pPr>
              <a:r>
                <a:rPr lang="zh-CN" altLang="en-US" sz="2200" dirty="0" smtClean="0">
                  <a:solidFill>
                    <a:prstClr val="black"/>
                  </a:solidFill>
                </a:rPr>
                <a:t>    </a:t>
              </a:r>
              <a:r>
                <a:rPr lang="en-US" altLang="zh-CN" sz="2400" b="1" dirty="0" smtClean="0"/>
                <a:t>Hệ thống</a:t>
              </a:r>
              <a:endParaRPr lang="en-US" altLang="zh-CN" sz="2400" b="1" dirty="0"/>
            </a:p>
          </p:txBody>
        </p:sp>
        <p:sp>
          <p:nvSpPr>
            <p:cNvPr id="15" name="矩形 13"/>
            <p:cNvSpPr>
              <a:spLocks noChangeArrowheads="1"/>
            </p:cNvSpPr>
            <p:nvPr/>
          </p:nvSpPr>
          <p:spPr bwMode="auto">
            <a:xfrm>
              <a:off x="0" y="0"/>
              <a:ext cx="642942" cy="50006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2200" b="1">
                  <a:solidFill>
                    <a:srgbClr val="FFFFFF"/>
                  </a:solidFill>
                  <a:latin typeface="Broadway" pitchFamily="82" charset="0"/>
                  <a:ea typeface="微软雅黑" pitchFamily="34" charset="-122"/>
                  <a:sym typeface="Broadway" pitchFamily="82" charset="0"/>
                </a:rPr>
                <a:t>2</a:t>
              </a:r>
              <a:endParaRPr lang="zh-CN" altLang="en-US">
                <a:solidFill>
                  <a:prstClr val="black"/>
                </a:solidFill>
              </a:endParaRPr>
            </a:p>
          </p:txBody>
        </p:sp>
      </p:grpSp>
      <p:grpSp>
        <p:nvGrpSpPr>
          <p:cNvPr id="20" name="Group 9"/>
          <p:cNvGrpSpPr>
            <a:grpSpLocks/>
          </p:cNvGrpSpPr>
          <p:nvPr/>
        </p:nvGrpSpPr>
        <p:grpSpPr bwMode="auto">
          <a:xfrm>
            <a:off x="2411760" y="3492335"/>
            <a:ext cx="4000500" cy="376353"/>
            <a:chOff x="0" y="0"/>
            <a:chExt cx="4000528" cy="500067"/>
          </a:xfrm>
        </p:grpSpPr>
        <p:sp>
          <p:nvSpPr>
            <p:cNvPr id="21" name="矩形 12"/>
            <p:cNvSpPr>
              <a:spLocks noChangeArrowheads="1"/>
            </p:cNvSpPr>
            <p:nvPr/>
          </p:nvSpPr>
          <p:spPr bwMode="auto">
            <a:xfrm>
              <a:off x="642941" y="0"/>
              <a:ext cx="3357587" cy="500067"/>
            </a:xfrm>
            <a:prstGeom prst="rect">
              <a:avLst/>
            </a:prstGeom>
            <a:solidFill>
              <a:srgbClr val="D8D8D8"/>
            </a:solidFill>
            <a:ln w="9525">
              <a:noFill/>
              <a:miter lim="800000"/>
              <a:headEnd/>
              <a:tailEnd/>
            </a:ln>
          </p:spPr>
          <p:txBody>
            <a:bodyPr anchor="ctr"/>
            <a:lstStyle/>
            <a:p>
              <a:pPr eaLnBrk="0" hangingPunct="0">
                <a:defRPr/>
              </a:pPr>
              <a:r>
                <a:rPr lang="zh-CN" altLang="en-US" sz="2200" dirty="0">
                  <a:solidFill>
                    <a:prstClr val="black"/>
                  </a:solidFill>
                </a:rPr>
                <a:t>   </a:t>
              </a:r>
              <a:r>
                <a:rPr lang="zh-CN" altLang="en-US" sz="1600" dirty="0">
                  <a:solidFill>
                    <a:prstClr val="black"/>
                  </a:solidFill>
                </a:rPr>
                <a:t>  </a:t>
              </a:r>
              <a:r>
                <a:rPr lang="en-US" altLang="zh-CN" sz="2400" b="1" dirty="0" smtClean="0"/>
                <a:t>Những sản phẩm</a:t>
              </a:r>
              <a:endParaRPr lang="zh-CN" altLang="en-US" sz="2400" b="1" dirty="0"/>
            </a:p>
          </p:txBody>
        </p:sp>
        <p:sp>
          <p:nvSpPr>
            <p:cNvPr id="22" name="矩形 13"/>
            <p:cNvSpPr>
              <a:spLocks noChangeArrowheads="1"/>
            </p:cNvSpPr>
            <p:nvPr/>
          </p:nvSpPr>
          <p:spPr bwMode="auto">
            <a:xfrm>
              <a:off x="0" y="0"/>
              <a:ext cx="642942" cy="50006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2200" b="1" dirty="0" smtClean="0">
                  <a:solidFill>
                    <a:srgbClr val="FFFFFF"/>
                  </a:solidFill>
                  <a:latin typeface="Broadway" pitchFamily="82" charset="0"/>
                  <a:ea typeface="微软雅黑" pitchFamily="34" charset="-122"/>
                  <a:sym typeface="Broadway" pitchFamily="82" charset="0"/>
                </a:rPr>
                <a:t>4</a:t>
              </a:r>
              <a:endParaRPr lang="zh-CN" altLang="en-US" dirty="0">
                <a:solidFill>
                  <a:prstClr val="black"/>
                </a:solidFill>
              </a:endParaRPr>
            </a:p>
          </p:txBody>
        </p:sp>
      </p:grpSp>
    </p:spTree>
    <p:extLst>
      <p:ext uri="{BB962C8B-B14F-4D97-AF65-F5344CB8AC3E}">
        <p14:creationId xmlns:p14="http://schemas.microsoft.com/office/powerpoint/2010/main" val="305986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8747"/>
            <a:ext cx="9144000" cy="629133"/>
          </a:xfrm>
          <a:prstGeom prst="rect">
            <a:avLst/>
          </a:prstGeom>
          <a:solidFill>
            <a:srgbClr val="ACAC9F"/>
          </a:solidFill>
        </p:spPr>
        <p:txBody>
          <a:bodyPr wrap="square">
            <a:noAutofit/>
          </a:bodyPr>
          <a:lstStyle/>
          <a:p>
            <a:endParaRPr lang="zh-CN" altLang="en-US" sz="2000">
              <a:solidFill>
                <a:prstClr val="black">
                  <a:lumMod val="65000"/>
                  <a:lumOff val="35000"/>
                </a:prstClr>
              </a:solidFill>
              <a:latin typeface="Impact" pitchFamily="34" charset="0"/>
              <a:ea typeface="微软雅黑" pitchFamily="34" charset="-122"/>
            </a:endParaRPr>
          </a:p>
        </p:txBody>
      </p:sp>
      <p:sp>
        <p:nvSpPr>
          <p:cNvPr id="5" name="矩形 4"/>
          <p:cNvSpPr/>
          <p:nvPr/>
        </p:nvSpPr>
        <p:spPr>
          <a:xfrm>
            <a:off x="-1590" y="358747"/>
            <a:ext cx="4573590" cy="629133"/>
          </a:xfrm>
          <a:prstGeom prst="rect">
            <a:avLst/>
          </a:prstGeom>
          <a:solidFill>
            <a:srgbClr val="E6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矩形 5"/>
          <p:cNvSpPr/>
          <p:nvPr/>
        </p:nvSpPr>
        <p:spPr>
          <a:xfrm>
            <a:off x="1459576" y="411621"/>
            <a:ext cx="1221809"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Cơ sở</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 name="矩形 8"/>
          <p:cNvSpPr/>
          <p:nvPr/>
        </p:nvSpPr>
        <p:spPr>
          <a:xfrm>
            <a:off x="4716016" y="411621"/>
            <a:ext cx="4387740" cy="369332"/>
          </a:xfrm>
          <a:prstGeom prst="rect">
            <a:avLst/>
          </a:prstGeom>
        </p:spPr>
        <p:txBody>
          <a:bodyPr wrap="none">
            <a:spAutoFit/>
          </a:bodyPr>
          <a:lstStyle/>
          <a:p>
            <a:r>
              <a:rPr lang="en-US" altLang="zh-CN" dirty="0" smtClean="0"/>
              <a:t>Chúng ta đang đối mặt với những vấn đề</a:t>
            </a:r>
            <a:endParaRPr lang="en-US" altLang="zh-CN" b="1" dirty="0"/>
          </a:p>
        </p:txBody>
      </p:sp>
      <p:sp>
        <p:nvSpPr>
          <p:cNvPr id="15" name="平行四边形 14"/>
          <p:cNvSpPr/>
          <p:nvPr/>
        </p:nvSpPr>
        <p:spPr>
          <a:xfrm>
            <a:off x="683095" y="1371750"/>
            <a:ext cx="2774766" cy="437694"/>
          </a:xfrm>
          <a:prstGeom prst="parallelogram">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20000"/>
              </a:spcBef>
              <a:spcAft>
                <a:spcPct val="0"/>
              </a:spcAft>
              <a:buClr>
                <a:srgbClr val="E60012"/>
              </a:buClr>
              <a:defRPr/>
            </a:pPr>
            <a:r>
              <a:rPr lang="en-US" altLang="zh-CN" sz="2000" b="1" dirty="0" smtClean="0">
                <a:solidFill>
                  <a:prstClr val="black"/>
                </a:solidFill>
                <a:latin typeface="微软雅黑" pitchFamily="34" charset="-122"/>
                <a:ea typeface="微软雅黑" pitchFamily="34" charset="-122"/>
                <a:sym typeface="微软雅黑" pitchFamily="34" charset="-122"/>
              </a:rPr>
              <a:t>Nút giao thông</a:t>
            </a:r>
            <a:endParaRPr lang="zh-CN" altLang="en-US" sz="2000" b="1" dirty="0" smtClean="0">
              <a:solidFill>
                <a:prstClr val="black"/>
              </a:solidFill>
              <a:latin typeface="微软雅黑" pitchFamily="34" charset="-122"/>
              <a:ea typeface="微软雅黑" pitchFamily="34" charset="-122"/>
              <a:sym typeface="微软雅黑" pitchFamily="34" charset="-122"/>
            </a:endParaRPr>
          </a:p>
        </p:txBody>
      </p:sp>
      <p:sp>
        <p:nvSpPr>
          <p:cNvPr id="14" name="平行四边形 13"/>
          <p:cNvSpPr/>
          <p:nvPr/>
        </p:nvSpPr>
        <p:spPr>
          <a:xfrm>
            <a:off x="472299" y="1344716"/>
            <a:ext cx="428628" cy="437694"/>
          </a:xfrm>
          <a:prstGeom prst="parallelogram">
            <a:avLst/>
          </a:prstGeom>
          <a:gradFill flip="none" rotWithShape="1">
            <a:gsLst>
              <a:gs pos="0">
                <a:srgbClr val="FF0000">
                  <a:shade val="30000"/>
                  <a:satMod val="115000"/>
                </a:srgbClr>
              </a:gs>
              <a:gs pos="50000">
                <a:srgbClr val="FF0000">
                  <a:shade val="67500"/>
                  <a:satMod val="115000"/>
                </a:srgbClr>
              </a:gs>
              <a:gs pos="50000">
                <a:srgbClr val="FF0000">
                  <a:shade val="67500"/>
                  <a:satMod val="115000"/>
                </a:srgbClr>
              </a:gs>
              <a:gs pos="100000">
                <a:srgbClr val="FF0000">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i="1" dirty="0" smtClean="0">
              <a:solidFill>
                <a:prstClr val="white"/>
              </a:solidFill>
              <a:effectLst>
                <a:outerShdw blurRad="50800" dist="38100" dir="13500000" algn="br" rotWithShape="0">
                  <a:prstClr val="black">
                    <a:alpha val="40000"/>
                  </a:prstClr>
                </a:outerShdw>
              </a:effectLst>
              <a:latin typeface="微软雅黑" pitchFamily="34" charset="-122"/>
              <a:ea typeface="微软雅黑" pitchFamily="34" charset="-122"/>
            </a:endParaRPr>
          </a:p>
        </p:txBody>
      </p:sp>
      <p:sp>
        <p:nvSpPr>
          <p:cNvPr id="12" name="TextBox 11"/>
          <p:cNvSpPr txBox="1"/>
          <p:nvPr/>
        </p:nvSpPr>
        <p:spPr>
          <a:xfrm>
            <a:off x="1032952" y="4097486"/>
            <a:ext cx="1882864" cy="377026"/>
          </a:xfrm>
          <a:prstGeom prst="rect">
            <a:avLst/>
          </a:prstGeom>
          <a:noFill/>
        </p:spPr>
        <p:txBody>
          <a:bodyPr wrap="square" rtlCol="0">
            <a:spAutoFit/>
          </a:bodyPr>
          <a:lstStyle/>
          <a:p>
            <a:pPr marL="285750" indent="-285750">
              <a:lnSpc>
                <a:spcPct val="150000"/>
              </a:lnSpc>
              <a:buClr>
                <a:srgbClr val="FF0000"/>
              </a:buClr>
              <a:buFont typeface="Wingdings" pitchFamily="2" charset="2"/>
              <a:buChar char="n"/>
            </a:pPr>
            <a:r>
              <a:rPr lang="en-US" altLang="zh-CN" sz="1400" b="1" dirty="0" smtClean="0"/>
              <a:t>Vấn đề an toàn</a:t>
            </a:r>
            <a:endParaRPr lang="en-US" altLang="zh-CN" sz="1400" b="1" dirty="0" smtClean="0">
              <a:solidFill>
                <a:prstClr val="black"/>
              </a:solidFill>
              <a:latin typeface="微软雅黑" pitchFamily="34" charset="-122"/>
              <a:ea typeface="微软雅黑" pitchFamily="34" charset="-122"/>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829" y="2212504"/>
            <a:ext cx="2374011" cy="157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2212504"/>
            <a:ext cx="2305972" cy="157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9056" y="2212505"/>
            <a:ext cx="2659985" cy="157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851920" y="4108519"/>
            <a:ext cx="1800200" cy="377026"/>
          </a:xfrm>
          <a:prstGeom prst="rect">
            <a:avLst/>
          </a:prstGeom>
          <a:noFill/>
        </p:spPr>
        <p:txBody>
          <a:bodyPr wrap="square" rtlCol="0">
            <a:spAutoFit/>
          </a:bodyPr>
          <a:lstStyle/>
          <a:p>
            <a:pPr marL="285750" indent="-285750">
              <a:lnSpc>
                <a:spcPct val="150000"/>
              </a:lnSpc>
              <a:buClr>
                <a:srgbClr val="FF0000"/>
              </a:buClr>
              <a:buFont typeface="Wingdings" pitchFamily="2" charset="2"/>
              <a:buChar char="n"/>
            </a:pPr>
            <a:r>
              <a:rPr lang="en-US" altLang="zh-CN" sz="1400" b="1" dirty="0" smtClean="0"/>
              <a:t>Tắc đường</a:t>
            </a:r>
            <a:endParaRPr lang="en-US" altLang="zh-CN" sz="1200" dirty="0" smtClean="0">
              <a:solidFill>
                <a:prstClr val="black"/>
              </a:solidFill>
              <a:latin typeface="微软雅黑" pitchFamily="34" charset="-122"/>
              <a:ea typeface="微软雅黑" pitchFamily="34" charset="-122"/>
            </a:endParaRPr>
          </a:p>
        </p:txBody>
      </p:sp>
      <p:sp>
        <p:nvSpPr>
          <p:cNvPr id="20" name="TextBox 19"/>
          <p:cNvSpPr txBox="1"/>
          <p:nvPr/>
        </p:nvSpPr>
        <p:spPr>
          <a:xfrm>
            <a:off x="6084168" y="4110611"/>
            <a:ext cx="2736304" cy="1569660"/>
          </a:xfrm>
          <a:prstGeom prst="rect">
            <a:avLst/>
          </a:prstGeom>
          <a:noFill/>
        </p:spPr>
        <p:txBody>
          <a:bodyPr wrap="square" rtlCol="0">
            <a:spAutoFit/>
          </a:bodyPr>
          <a:lstStyle/>
          <a:p>
            <a:pPr marL="285750" indent="-285750">
              <a:lnSpc>
                <a:spcPct val="150000"/>
              </a:lnSpc>
              <a:buClr>
                <a:srgbClr val="FF0000"/>
              </a:buClr>
              <a:buFont typeface="Wingdings" pitchFamily="2" charset="2"/>
              <a:buChar char="n"/>
            </a:pPr>
            <a:r>
              <a:rPr lang="en-US" altLang="zh-CN" sz="1400" b="1" dirty="0" smtClean="0"/>
              <a:t>Phá vỡ quy tắc giao thông</a:t>
            </a:r>
            <a:endParaRPr lang="en-US" altLang="zh-CN" sz="1400" b="1" dirty="0"/>
          </a:p>
          <a:p>
            <a:pPr marL="285750" indent="-285750">
              <a:lnSpc>
                <a:spcPct val="150000"/>
              </a:lnSpc>
              <a:buClr>
                <a:srgbClr val="FF0000"/>
              </a:buClr>
              <a:buFont typeface="Wingdings" pitchFamily="2" charset="2"/>
              <a:buChar char="n"/>
            </a:pPr>
            <a:endParaRPr lang="en-US" altLang="zh-CN" sz="1400" b="1" dirty="0"/>
          </a:p>
          <a:p>
            <a:pPr marL="285750" indent="-285750">
              <a:lnSpc>
                <a:spcPct val="150000"/>
              </a:lnSpc>
              <a:buClr>
                <a:srgbClr val="FF0000"/>
              </a:buClr>
              <a:buFont typeface="Wingdings" pitchFamily="2" charset="2"/>
              <a:buChar char="n"/>
            </a:pPr>
            <a:endParaRPr lang="en-US" altLang="zh-CN" sz="1200" b="1" dirty="0" smtClean="0">
              <a:solidFill>
                <a:prstClr val="black"/>
              </a:solidFill>
              <a:latin typeface="微软雅黑" pitchFamily="34" charset="-122"/>
              <a:ea typeface="微软雅黑" pitchFamily="34" charset="-122"/>
            </a:endParaRPr>
          </a:p>
          <a:p>
            <a:pPr marL="285750" indent="-285750">
              <a:lnSpc>
                <a:spcPct val="150000"/>
              </a:lnSpc>
              <a:buClr>
                <a:srgbClr val="FF0000"/>
              </a:buClr>
              <a:buFont typeface="Wingdings" pitchFamily="2" charset="2"/>
              <a:buChar char="n"/>
            </a:pPr>
            <a:endParaRPr lang="en-US" altLang="zh-CN" sz="1200" b="1" dirty="0" smtClean="0">
              <a:solidFill>
                <a:prstClr val="black"/>
              </a:solidFill>
              <a:latin typeface="微软雅黑" pitchFamily="34" charset="-122"/>
              <a:ea typeface="微软雅黑" pitchFamily="34" charset="-122"/>
            </a:endParaRPr>
          </a:p>
          <a:p>
            <a:pPr marL="285750" indent="-285750">
              <a:lnSpc>
                <a:spcPct val="150000"/>
              </a:lnSpc>
              <a:buClr>
                <a:srgbClr val="FF0000"/>
              </a:buClr>
              <a:buFont typeface="Wingdings" pitchFamily="2" charset="2"/>
              <a:buChar char="n"/>
            </a:pPr>
            <a:endParaRPr lang="en-US" altLang="zh-CN" sz="1200" dirty="0" smtClean="0">
              <a:solidFill>
                <a:prstClr val="black"/>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262198930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8747"/>
            <a:ext cx="9144000" cy="629133"/>
          </a:xfrm>
          <a:prstGeom prst="rect">
            <a:avLst/>
          </a:prstGeom>
          <a:solidFill>
            <a:srgbClr val="ACAC9F"/>
          </a:solidFill>
        </p:spPr>
        <p:txBody>
          <a:bodyPr wrap="square">
            <a:noAutofit/>
          </a:bodyPr>
          <a:lstStyle/>
          <a:p>
            <a:endParaRPr lang="zh-CN" altLang="en-US" sz="2000">
              <a:solidFill>
                <a:prstClr val="black">
                  <a:lumMod val="65000"/>
                  <a:lumOff val="35000"/>
                </a:prstClr>
              </a:solidFill>
              <a:latin typeface="Impact" pitchFamily="34" charset="0"/>
              <a:ea typeface="微软雅黑" pitchFamily="34" charset="-122"/>
            </a:endParaRPr>
          </a:p>
        </p:txBody>
      </p:sp>
      <p:sp>
        <p:nvSpPr>
          <p:cNvPr id="5" name="矩形 4"/>
          <p:cNvSpPr/>
          <p:nvPr/>
        </p:nvSpPr>
        <p:spPr>
          <a:xfrm>
            <a:off x="-1590" y="358747"/>
            <a:ext cx="4573590" cy="629133"/>
          </a:xfrm>
          <a:prstGeom prst="rect">
            <a:avLst/>
          </a:prstGeom>
          <a:solidFill>
            <a:srgbClr val="E6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矩形 5"/>
          <p:cNvSpPr/>
          <p:nvPr/>
        </p:nvSpPr>
        <p:spPr>
          <a:xfrm>
            <a:off x="1301823" y="411621"/>
            <a:ext cx="1895071"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Giải pháp</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12" name="矩形 11"/>
          <p:cNvSpPr/>
          <p:nvPr/>
        </p:nvSpPr>
        <p:spPr>
          <a:xfrm>
            <a:off x="5224887" y="411621"/>
            <a:ext cx="3406703"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Cấu trúc hệ thống</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0" name="矩形 9"/>
          <p:cNvSpPr/>
          <p:nvPr/>
        </p:nvSpPr>
        <p:spPr>
          <a:xfrm>
            <a:off x="5436096" y="1229648"/>
            <a:ext cx="3131840" cy="3647152"/>
          </a:xfrm>
          <a:prstGeom prst="rect">
            <a:avLst/>
          </a:prstGeom>
        </p:spPr>
        <p:txBody>
          <a:bodyPr wrap="square">
            <a:spAutoFit/>
          </a:bodyPr>
          <a:lstStyle/>
          <a:p>
            <a:pPr marL="285750" indent="-285750">
              <a:lnSpc>
                <a:spcPct val="150000"/>
              </a:lnSpc>
              <a:buClr>
                <a:srgbClr val="FF0000"/>
              </a:buClr>
              <a:buFont typeface="Wingdings" pitchFamily="2" charset="2"/>
              <a:buChar char="n"/>
            </a:pPr>
            <a:r>
              <a:rPr lang="en-US" altLang="zh-CN" sz="1400" b="1" dirty="0" smtClean="0">
                <a:solidFill>
                  <a:prstClr val="black"/>
                </a:solidFill>
                <a:ea typeface="微软雅黑" pitchFamily="34" charset="-122"/>
              </a:rPr>
              <a:t>Điều hành</a:t>
            </a:r>
            <a:r>
              <a:rPr lang="en-US" altLang="zh-CN" sz="1400" b="1" dirty="0">
                <a:solidFill>
                  <a:prstClr val="black"/>
                </a:solidFill>
                <a:ea typeface="微软雅黑" pitchFamily="34" charset="-122"/>
              </a:rPr>
              <a:t> </a:t>
            </a:r>
            <a:r>
              <a:rPr lang="en-US" altLang="zh-CN" sz="1400" b="1" dirty="0" smtClean="0">
                <a:solidFill>
                  <a:prstClr val="black"/>
                </a:solidFill>
                <a:ea typeface="微软雅黑" pitchFamily="34" charset="-122"/>
              </a:rPr>
              <a:t>và quản lý</a:t>
            </a:r>
            <a:r>
              <a:rPr lang="en-US" altLang="zh-CN" sz="1400" dirty="0" smtClean="0">
                <a:solidFill>
                  <a:prstClr val="black"/>
                </a:solidFill>
                <a:ea typeface="微软雅黑" pitchFamily="34" charset="-122"/>
              </a:rPr>
              <a:t>  cho  việc vi phạm khi đèn đỏ, lái xe sai chiều</a:t>
            </a:r>
          </a:p>
          <a:p>
            <a:pPr marL="285750" indent="-285750">
              <a:lnSpc>
                <a:spcPct val="150000"/>
              </a:lnSpc>
              <a:buClr>
                <a:srgbClr val="FF0000"/>
              </a:buClr>
              <a:buFont typeface="Wingdings" pitchFamily="2" charset="2"/>
              <a:buChar char="n"/>
            </a:pPr>
            <a:r>
              <a:rPr lang="en-US" altLang="zh-CN" sz="1400" b="1" dirty="0" smtClean="0">
                <a:solidFill>
                  <a:prstClr val="black"/>
                </a:solidFill>
                <a:ea typeface="微软雅黑" pitchFamily="34" charset="-122"/>
              </a:rPr>
              <a:t>Cung cấp</a:t>
            </a:r>
            <a:r>
              <a:rPr lang="en-US" altLang="zh-CN" sz="1400" dirty="0" smtClean="0">
                <a:solidFill>
                  <a:prstClr val="black"/>
                </a:solidFill>
                <a:ea typeface="微软雅黑" pitchFamily="34" charset="-122"/>
              </a:rPr>
              <a:t> thông tin và bằng chứng của những ai vi phạm giao thông gây tai nạn rồi bỏ chạy, cướp xe cơ giới, biển số giả và taxi dù</a:t>
            </a:r>
          </a:p>
          <a:p>
            <a:pPr marL="285750" indent="-285750">
              <a:lnSpc>
                <a:spcPct val="150000"/>
              </a:lnSpc>
              <a:buClr>
                <a:srgbClr val="FF0000"/>
              </a:buClr>
              <a:buFont typeface="Wingdings" pitchFamily="2" charset="2"/>
              <a:buChar char="n"/>
            </a:pPr>
            <a:r>
              <a:rPr lang="en-US" altLang="zh-CN" sz="1400" b="1" dirty="0" smtClean="0">
                <a:solidFill>
                  <a:prstClr val="black"/>
                </a:solidFill>
                <a:ea typeface="微软雅黑" pitchFamily="34" charset="-122"/>
              </a:rPr>
              <a:t>Phân tích</a:t>
            </a:r>
            <a:r>
              <a:rPr lang="en-US" altLang="zh-CN" sz="1400" dirty="0" smtClean="0">
                <a:solidFill>
                  <a:prstClr val="black"/>
                </a:solidFill>
                <a:ea typeface="微软雅黑" pitchFamily="34" charset="-122"/>
              </a:rPr>
              <a:t> dòng giao thông, dữ liệu cơ bản về hệ thống điều khiển giao thông</a:t>
            </a:r>
            <a:endParaRPr lang="en-US" altLang="zh-CN" sz="1400" dirty="0">
              <a:solidFill>
                <a:prstClr val="black"/>
              </a:solidFill>
              <a:ea typeface="微软雅黑" pitchFamily="34" charset="-122"/>
            </a:endParaRPr>
          </a:p>
        </p:txBody>
      </p:sp>
      <p:pic>
        <p:nvPicPr>
          <p:cNvPr id="4098" name="Picture 2" descr="C:\Users\26457\Desktop\红绿灯清单\red-light enforcement system PPT\V8}N(15S2T4KP9~[(03-31-21-29-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1131034"/>
            <a:ext cx="5220070" cy="37939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9349336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8747"/>
            <a:ext cx="9144000" cy="629133"/>
          </a:xfrm>
          <a:prstGeom prst="rect">
            <a:avLst/>
          </a:prstGeom>
          <a:solidFill>
            <a:srgbClr val="ACAC9F"/>
          </a:solidFill>
        </p:spPr>
        <p:txBody>
          <a:bodyPr wrap="square">
            <a:noAutofit/>
          </a:bodyPr>
          <a:lstStyle/>
          <a:p>
            <a:endParaRPr lang="zh-CN" altLang="en-US" sz="2000">
              <a:solidFill>
                <a:prstClr val="black">
                  <a:lumMod val="65000"/>
                  <a:lumOff val="35000"/>
                </a:prstClr>
              </a:solidFill>
              <a:latin typeface="Impact" pitchFamily="34" charset="0"/>
            </a:endParaRPr>
          </a:p>
        </p:txBody>
      </p:sp>
      <p:sp>
        <p:nvSpPr>
          <p:cNvPr id="5" name="矩形 4"/>
          <p:cNvSpPr/>
          <p:nvPr/>
        </p:nvSpPr>
        <p:spPr>
          <a:xfrm>
            <a:off x="-1590" y="358747"/>
            <a:ext cx="4573590" cy="629133"/>
          </a:xfrm>
          <a:prstGeom prst="rect">
            <a:avLst/>
          </a:prstGeom>
          <a:solidFill>
            <a:srgbClr val="E6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9" name="TextBox 8"/>
          <p:cNvSpPr txBox="1"/>
          <p:nvPr/>
        </p:nvSpPr>
        <p:spPr>
          <a:xfrm>
            <a:off x="323528" y="987879"/>
            <a:ext cx="8424936" cy="458908"/>
          </a:xfrm>
          <a:prstGeom prst="rect">
            <a:avLst/>
          </a:prstGeom>
          <a:noFill/>
        </p:spPr>
        <p:txBody>
          <a:bodyPr wrap="square" rtlCol="0">
            <a:spAutoFit/>
          </a:bodyPr>
          <a:lstStyle/>
          <a:p>
            <a:pPr marL="285750" indent="-285750">
              <a:lnSpc>
                <a:spcPct val="150000"/>
              </a:lnSpc>
              <a:buClr>
                <a:srgbClr val="FF0000"/>
              </a:buClr>
              <a:buFont typeface="Wingdings" pitchFamily="2" charset="2"/>
              <a:buChar char="n"/>
            </a:pPr>
            <a:r>
              <a:rPr lang="en-US" altLang="zh-CN" b="1" dirty="0" smtClean="0">
                <a:solidFill>
                  <a:prstClr val="black"/>
                </a:solidFill>
                <a:latin typeface="+mj-lt"/>
              </a:rPr>
              <a:t>Bộ dò lặp lại</a:t>
            </a:r>
            <a:endParaRPr lang="zh-CN" altLang="en-US" b="1" dirty="0">
              <a:solidFill>
                <a:prstClr val="black"/>
              </a:solidFill>
              <a:latin typeface="+mj-lt"/>
            </a:endParaRPr>
          </a:p>
        </p:txBody>
      </p:sp>
      <p:sp>
        <p:nvSpPr>
          <p:cNvPr id="14" name="矩形 13"/>
          <p:cNvSpPr/>
          <p:nvPr/>
        </p:nvSpPr>
        <p:spPr>
          <a:xfrm>
            <a:off x="6305310" y="411621"/>
            <a:ext cx="1245854" cy="523220"/>
          </a:xfrm>
          <a:prstGeom prst="rect">
            <a:avLst/>
          </a:prstGeom>
        </p:spPr>
        <p:txBody>
          <a:bodyPr wrap="none">
            <a:spAutoFit/>
          </a:bodyPr>
          <a:lstStyle/>
          <a:p>
            <a:pPr algn="ctr"/>
            <a:r>
              <a:rPr lang="en-US" altLang="zh-CN" sz="2800" b="1" dirty="0">
                <a:solidFill>
                  <a:prstClr val="white"/>
                </a:solidFill>
                <a:effectLst>
                  <a:outerShdw blurRad="38100" dist="38100" dir="2700000" algn="tl">
                    <a:srgbClr val="000000">
                      <a:alpha val="43137"/>
                    </a:srgbClr>
                  </a:outerShdw>
                </a:effectLst>
                <a:latin typeface="微软雅黑" pitchFamily="34" charset="-122"/>
              </a:rPr>
              <a:t>Mô tả</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15" name="矩形 14"/>
          <p:cNvSpPr/>
          <p:nvPr/>
        </p:nvSpPr>
        <p:spPr>
          <a:xfrm>
            <a:off x="1301822" y="411621"/>
            <a:ext cx="1895071"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Giải pháp</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9" name="矩形 18"/>
          <p:cNvSpPr/>
          <p:nvPr/>
        </p:nvSpPr>
        <p:spPr>
          <a:xfrm>
            <a:off x="5076056" y="1420416"/>
            <a:ext cx="4176464" cy="3000821"/>
          </a:xfrm>
          <a:prstGeom prst="rect">
            <a:avLst/>
          </a:prstGeom>
        </p:spPr>
        <p:txBody>
          <a:bodyPr wrap="square">
            <a:spAutoFit/>
          </a:bodyPr>
          <a:lstStyle/>
          <a:p>
            <a:pPr marL="285750" indent="-285750">
              <a:lnSpc>
                <a:spcPct val="150000"/>
              </a:lnSpc>
              <a:buClr>
                <a:srgbClr val="FF0000"/>
              </a:buClr>
              <a:buFont typeface="Wingdings" pitchFamily="2" charset="2"/>
              <a:buChar char="n"/>
            </a:pPr>
            <a:r>
              <a:rPr lang="en-US" altLang="zh-CN" sz="1400" b="1" dirty="0" smtClean="0">
                <a:solidFill>
                  <a:prstClr val="black"/>
                </a:solidFill>
                <a:ea typeface="微软雅黑" pitchFamily="34" charset="-122"/>
              </a:rPr>
              <a:t>Tổ chức hệ thống</a:t>
            </a:r>
            <a:r>
              <a:rPr lang="zh-CN" altLang="en-US" sz="1400" b="1" dirty="0" smtClean="0">
                <a:solidFill>
                  <a:prstClr val="black"/>
                </a:solidFill>
                <a:ea typeface="微软雅黑" pitchFamily="34" charset="-122"/>
              </a:rPr>
              <a:t>：</a:t>
            </a:r>
            <a:r>
              <a:rPr lang="en-US" altLang="zh-CN" sz="1400" b="1" dirty="0" smtClean="0">
                <a:solidFill>
                  <a:prstClr val="black"/>
                </a:solidFill>
                <a:ea typeface="微软雅黑" pitchFamily="34" charset="-122"/>
              </a:rPr>
              <a:t> </a:t>
            </a:r>
            <a:endParaRPr lang="en-US" altLang="zh-CN" sz="1400" b="1" dirty="0">
              <a:solidFill>
                <a:prstClr val="black"/>
              </a:solidFill>
              <a:ea typeface="微软雅黑" pitchFamily="34" charset="-122"/>
            </a:endParaRPr>
          </a:p>
          <a:p>
            <a:pPr marL="450850" indent="-182563">
              <a:lnSpc>
                <a:spcPct val="150000"/>
              </a:lnSpc>
              <a:buClr>
                <a:srgbClr val="FF0000"/>
              </a:buClr>
              <a:buFont typeface="Arial" pitchFamily="34" charset="0"/>
              <a:buChar char="•"/>
            </a:pPr>
            <a:r>
              <a:rPr lang="en-US" altLang="zh-CN" sz="1400" dirty="0" smtClean="0">
                <a:solidFill>
                  <a:prstClr val="black"/>
                </a:solidFill>
                <a:ea typeface="微软雅黑" pitchFamily="34" charset="-122"/>
              </a:rPr>
              <a:t>Hệ thống phía trước bao gồm việc nhúng camera độ nét cao, bộ dò tín hiệu, bộ dò phương tiện (lặp),  bổ sung đèn LED.</a:t>
            </a:r>
            <a:endParaRPr lang="en-US" altLang="zh-CN" sz="1400" dirty="0">
              <a:solidFill>
                <a:prstClr val="black"/>
              </a:solidFill>
              <a:ea typeface="微软雅黑" pitchFamily="34" charset="-122"/>
            </a:endParaRPr>
          </a:p>
          <a:p>
            <a:pPr marL="285750" indent="-285750">
              <a:lnSpc>
                <a:spcPct val="150000"/>
              </a:lnSpc>
              <a:buClr>
                <a:srgbClr val="FF0000"/>
              </a:buClr>
              <a:buFont typeface="Wingdings" pitchFamily="2" charset="2"/>
              <a:buChar char="n"/>
            </a:pPr>
            <a:r>
              <a:rPr lang="en-US" altLang="zh-CN" sz="1400" b="1" dirty="0" smtClean="0">
                <a:solidFill>
                  <a:prstClr val="black"/>
                </a:solidFill>
                <a:ea typeface="微软雅黑" pitchFamily="34" charset="-122"/>
              </a:rPr>
              <a:t>Sự bao quát camera</a:t>
            </a:r>
            <a:r>
              <a:rPr lang="zh-CN" altLang="en-US" sz="1400" b="1" dirty="0" smtClean="0">
                <a:solidFill>
                  <a:prstClr val="black"/>
                </a:solidFill>
                <a:ea typeface="微软雅黑" pitchFamily="34" charset="-122"/>
              </a:rPr>
              <a:t>：</a:t>
            </a:r>
            <a:r>
              <a:rPr lang="en-US" altLang="zh-CN" sz="1400" b="1" dirty="0" smtClean="0">
                <a:solidFill>
                  <a:prstClr val="black"/>
                </a:solidFill>
                <a:ea typeface="微软雅黑" pitchFamily="34" charset="-122"/>
              </a:rPr>
              <a:t> </a:t>
            </a:r>
            <a:endParaRPr lang="en-US" altLang="zh-CN" sz="1400" b="1" dirty="0">
              <a:solidFill>
                <a:prstClr val="black"/>
              </a:solidFill>
              <a:ea typeface="微软雅黑" pitchFamily="34" charset="-122"/>
            </a:endParaRPr>
          </a:p>
          <a:p>
            <a:pPr marL="450850" indent="-177800">
              <a:lnSpc>
                <a:spcPct val="150000"/>
              </a:lnSpc>
              <a:buClr>
                <a:srgbClr val="FF0000"/>
              </a:buClr>
              <a:buFont typeface="Arial" pitchFamily="34" charset="0"/>
              <a:buChar char="•"/>
            </a:pPr>
            <a:r>
              <a:rPr lang="en-US" altLang="zh-CN" sz="1400" dirty="0" smtClean="0">
                <a:solidFill>
                  <a:prstClr val="black"/>
                </a:solidFill>
                <a:ea typeface="微软雅黑" pitchFamily="34" charset="-122"/>
              </a:rPr>
              <a:t>3 </a:t>
            </a:r>
            <a:r>
              <a:rPr lang="en-US" altLang="zh-CN" sz="1400" dirty="0">
                <a:solidFill>
                  <a:prstClr val="black"/>
                </a:solidFill>
                <a:ea typeface="微软雅黑" pitchFamily="34" charset="-122"/>
              </a:rPr>
              <a:t>Mega camera </a:t>
            </a:r>
            <a:r>
              <a:rPr lang="en-US" altLang="zh-CN" sz="1400" dirty="0" smtClean="0">
                <a:solidFill>
                  <a:prstClr val="black"/>
                </a:solidFill>
                <a:ea typeface="微软雅黑" pitchFamily="34" charset="-122"/>
              </a:rPr>
              <a:t>có thể bao quát hai làn đường của một chiều</a:t>
            </a:r>
            <a:endParaRPr lang="en-US" altLang="zh-CN" sz="1400" dirty="0">
              <a:solidFill>
                <a:prstClr val="black"/>
              </a:solidFill>
              <a:ea typeface="微软雅黑" pitchFamily="34" charset="-122"/>
            </a:endParaRPr>
          </a:p>
          <a:p>
            <a:pPr marL="450850" indent="-177800">
              <a:lnSpc>
                <a:spcPct val="150000"/>
              </a:lnSpc>
              <a:buClr>
                <a:srgbClr val="FF0000"/>
              </a:buClr>
              <a:buFont typeface="Arial" pitchFamily="34" charset="0"/>
              <a:buChar char="•"/>
            </a:pPr>
            <a:r>
              <a:rPr lang="en-US" altLang="zh-CN" sz="1400" dirty="0" smtClean="0">
                <a:solidFill>
                  <a:prstClr val="black"/>
                </a:solidFill>
                <a:ea typeface="微软雅黑" pitchFamily="34" charset="-122"/>
              </a:rPr>
              <a:t>6 </a:t>
            </a:r>
            <a:r>
              <a:rPr lang="en-US" altLang="zh-CN" sz="1400" dirty="0">
                <a:solidFill>
                  <a:prstClr val="black"/>
                </a:solidFill>
                <a:ea typeface="微软雅黑" pitchFamily="34" charset="-122"/>
              </a:rPr>
              <a:t>Mega camera có thể bao quát hai làn đường của một chiều</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4168310078"/>
              </p:ext>
            </p:extLst>
          </p:nvPr>
        </p:nvGraphicFramePr>
        <p:xfrm>
          <a:off x="92367" y="1446787"/>
          <a:ext cx="5267325" cy="3190875"/>
        </p:xfrm>
        <a:graphic>
          <a:graphicData uri="http://schemas.openxmlformats.org/presentationml/2006/ole">
            <mc:AlternateContent xmlns:mc="http://schemas.openxmlformats.org/markup-compatibility/2006">
              <mc:Choice xmlns:v="urn:schemas-microsoft-com:vml" Requires="v">
                <p:oleObj spid="_x0000_s2085" name="Visio" r:id="rId5" imgW="13030856" imgH="7907974" progId="Visio.Drawing.11">
                  <p:embed/>
                </p:oleObj>
              </mc:Choice>
              <mc:Fallback>
                <p:oleObj name="Visio" r:id="rId5" imgW="13030856" imgH="7907974" progId="Visio.Drawing.11">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67" y="1446787"/>
                        <a:ext cx="5267325" cy="319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210370274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8747"/>
            <a:ext cx="9144000" cy="629133"/>
          </a:xfrm>
          <a:prstGeom prst="rect">
            <a:avLst/>
          </a:prstGeom>
          <a:solidFill>
            <a:srgbClr val="ACAC9F"/>
          </a:solidFill>
        </p:spPr>
        <p:txBody>
          <a:bodyPr wrap="square">
            <a:noAutofit/>
          </a:bodyPr>
          <a:lstStyle/>
          <a:p>
            <a:endParaRPr lang="zh-CN" altLang="en-US" sz="2000">
              <a:solidFill>
                <a:prstClr val="black">
                  <a:lumMod val="65000"/>
                  <a:lumOff val="35000"/>
                </a:prstClr>
              </a:solidFill>
              <a:latin typeface="Impact" pitchFamily="34" charset="0"/>
            </a:endParaRPr>
          </a:p>
        </p:txBody>
      </p:sp>
      <p:sp>
        <p:nvSpPr>
          <p:cNvPr id="5" name="矩形 4"/>
          <p:cNvSpPr/>
          <p:nvPr/>
        </p:nvSpPr>
        <p:spPr>
          <a:xfrm>
            <a:off x="-1590" y="358747"/>
            <a:ext cx="4573590" cy="629133"/>
          </a:xfrm>
          <a:prstGeom prst="rect">
            <a:avLst/>
          </a:prstGeom>
          <a:solidFill>
            <a:srgbClr val="E6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9" name="TextBox 8"/>
          <p:cNvSpPr txBox="1"/>
          <p:nvPr/>
        </p:nvSpPr>
        <p:spPr>
          <a:xfrm>
            <a:off x="251520" y="1050065"/>
            <a:ext cx="8424936" cy="458459"/>
          </a:xfrm>
          <a:prstGeom prst="rect">
            <a:avLst/>
          </a:prstGeom>
          <a:noFill/>
        </p:spPr>
        <p:txBody>
          <a:bodyPr wrap="square" rtlCol="0">
            <a:spAutoFit/>
          </a:bodyPr>
          <a:lstStyle/>
          <a:p>
            <a:pPr marL="285750" indent="-285750">
              <a:lnSpc>
                <a:spcPct val="150000"/>
              </a:lnSpc>
              <a:buClr>
                <a:srgbClr val="FF0000"/>
              </a:buClr>
              <a:buFont typeface="Wingdings" pitchFamily="2" charset="2"/>
              <a:buChar char="n"/>
            </a:pPr>
            <a:r>
              <a:rPr lang="en-US" altLang="zh-CN" b="1" dirty="0" smtClean="0">
                <a:solidFill>
                  <a:prstClr val="black"/>
                </a:solidFill>
                <a:latin typeface="+mj-lt"/>
              </a:rPr>
              <a:t>Bộ dò Video</a:t>
            </a:r>
            <a:endParaRPr lang="zh-CN" altLang="en-US" b="1" dirty="0">
              <a:solidFill>
                <a:prstClr val="black"/>
              </a:solidFill>
              <a:latin typeface="微软雅黑" pitchFamily="34" charset="-122"/>
            </a:endParaRPr>
          </a:p>
        </p:txBody>
      </p:sp>
      <p:sp>
        <p:nvSpPr>
          <p:cNvPr id="14" name="矩形 13"/>
          <p:cNvSpPr/>
          <p:nvPr/>
        </p:nvSpPr>
        <p:spPr>
          <a:xfrm>
            <a:off x="6305310" y="411621"/>
            <a:ext cx="1245854" cy="523220"/>
          </a:xfrm>
          <a:prstGeom prst="rect">
            <a:avLst/>
          </a:prstGeom>
        </p:spPr>
        <p:txBody>
          <a:bodyPr wrap="none">
            <a:spAutoFit/>
          </a:bodyPr>
          <a:lstStyle/>
          <a:p>
            <a:pPr algn="ctr"/>
            <a:r>
              <a:rPr lang="en-US" altLang="zh-CN" sz="2800" b="1" dirty="0">
                <a:solidFill>
                  <a:prstClr val="white"/>
                </a:solidFill>
                <a:effectLst>
                  <a:outerShdw blurRad="38100" dist="38100" dir="2700000" algn="tl">
                    <a:srgbClr val="000000">
                      <a:alpha val="43137"/>
                    </a:srgbClr>
                  </a:outerShdw>
                </a:effectLst>
                <a:latin typeface="微软雅黑" pitchFamily="34" charset="-122"/>
              </a:rPr>
              <a:t>Mô tả</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15" name="矩形 14"/>
          <p:cNvSpPr/>
          <p:nvPr/>
        </p:nvSpPr>
        <p:spPr>
          <a:xfrm>
            <a:off x="1301822" y="411621"/>
            <a:ext cx="1895071"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Giải pháp	</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9" name="矩形 18"/>
          <p:cNvSpPr/>
          <p:nvPr/>
        </p:nvSpPr>
        <p:spPr>
          <a:xfrm>
            <a:off x="4175956" y="1623080"/>
            <a:ext cx="5004556" cy="3970318"/>
          </a:xfrm>
          <a:prstGeom prst="rect">
            <a:avLst/>
          </a:prstGeom>
        </p:spPr>
        <p:txBody>
          <a:bodyPr wrap="square">
            <a:spAutoFit/>
          </a:bodyPr>
          <a:lstStyle/>
          <a:p>
            <a:pPr marL="285750" indent="-285750">
              <a:lnSpc>
                <a:spcPct val="150000"/>
              </a:lnSpc>
              <a:buClr>
                <a:srgbClr val="FF0000"/>
              </a:buClr>
              <a:buFont typeface="Wingdings" pitchFamily="2" charset="2"/>
              <a:buChar char="n"/>
            </a:pPr>
            <a:r>
              <a:rPr lang="en-US" altLang="zh-CN" sz="1400" b="1" dirty="0" smtClean="0">
                <a:solidFill>
                  <a:prstClr val="black"/>
                </a:solidFill>
                <a:latin typeface="+mj-lt"/>
                <a:ea typeface="微软雅黑" pitchFamily="34" charset="-122"/>
              </a:rPr>
              <a:t>Những nét đặc trưng của hệ thống</a:t>
            </a:r>
            <a:r>
              <a:rPr lang="zh-CN" altLang="en-US" sz="1400" b="1" dirty="0" smtClean="0">
                <a:solidFill>
                  <a:prstClr val="black"/>
                </a:solidFill>
                <a:latin typeface="+mj-lt"/>
                <a:ea typeface="微软雅黑" pitchFamily="34" charset="-122"/>
              </a:rPr>
              <a:t>：</a:t>
            </a:r>
            <a:r>
              <a:rPr lang="en-US" altLang="zh-CN" sz="1400" dirty="0" smtClean="0">
                <a:latin typeface="+mj-lt"/>
                <a:ea typeface="Arial Unicode MS" pitchFamily="34" charset="-122"/>
                <a:cs typeface="Arial Unicode MS" pitchFamily="34" charset="-122"/>
              </a:rPr>
              <a:t> </a:t>
            </a:r>
          </a:p>
          <a:p>
            <a:pPr marL="450850" indent="-177800">
              <a:lnSpc>
                <a:spcPct val="150000"/>
              </a:lnSpc>
              <a:buClr>
                <a:srgbClr val="FF0000"/>
              </a:buClr>
              <a:buFont typeface="Arial" pitchFamily="34" charset="0"/>
              <a:buChar char="•"/>
            </a:pPr>
            <a:r>
              <a:rPr lang="en-US" altLang="zh-CN" sz="1400" dirty="0" smtClean="0">
                <a:latin typeface="Arial Unicode MS" pitchFamily="34" charset="-122"/>
                <a:ea typeface="Arial Unicode MS" pitchFamily="34" charset="-122"/>
                <a:cs typeface="Arial Unicode MS" pitchFamily="34" charset="-122"/>
              </a:rPr>
              <a:t>Camera nhận biết được khung màu của tín hiệu đèn bằng các khung truyền, và tự động bắt các làn đường có liên quan, hiệu chỉnh các phương tiện đi qua, chụp ảnh các phương tiện vi phạm, xác nhận biển số xe, ghi hình, ghi lại video, gửi kết quả tới trung tâm quản lý.</a:t>
            </a:r>
          </a:p>
          <a:p>
            <a:pPr marL="268288" indent="-268288">
              <a:lnSpc>
                <a:spcPct val="150000"/>
              </a:lnSpc>
              <a:buClr>
                <a:srgbClr val="FF0000"/>
              </a:buClr>
              <a:buFont typeface="Wingdings" pitchFamily="2" charset="2"/>
              <a:buChar char="n"/>
            </a:pPr>
            <a:r>
              <a:rPr lang="en-US" altLang="zh-CN" sz="1400" b="1" dirty="0" smtClean="0">
                <a:solidFill>
                  <a:prstClr val="black"/>
                </a:solidFill>
                <a:latin typeface="+mj-lt"/>
                <a:ea typeface="微软雅黑" pitchFamily="34" charset="-122"/>
              </a:rPr>
              <a:t>Chức năng</a:t>
            </a:r>
            <a:r>
              <a:rPr lang="zh-CN" altLang="en-US" sz="1400" b="1" dirty="0" smtClean="0">
                <a:solidFill>
                  <a:prstClr val="black"/>
                </a:solidFill>
                <a:latin typeface="+mj-lt"/>
                <a:ea typeface="微软雅黑" pitchFamily="34" charset="-122"/>
              </a:rPr>
              <a:t>：</a:t>
            </a:r>
            <a:r>
              <a:rPr lang="en-US" altLang="zh-CN" sz="1400" b="1" dirty="0" smtClean="0">
                <a:solidFill>
                  <a:prstClr val="black"/>
                </a:solidFill>
                <a:latin typeface="+mj-lt"/>
                <a:ea typeface="微软雅黑" pitchFamily="34" charset="-122"/>
              </a:rPr>
              <a:t> </a:t>
            </a:r>
          </a:p>
          <a:p>
            <a:pPr marL="450850" indent="-177800">
              <a:lnSpc>
                <a:spcPct val="150000"/>
              </a:lnSpc>
              <a:buClr>
                <a:srgbClr val="FF0000"/>
              </a:buClr>
              <a:buFont typeface="Arial" pitchFamily="34" charset="0"/>
              <a:buChar char="•"/>
            </a:pPr>
            <a:r>
              <a:rPr lang="en-US" altLang="zh-CN" sz="1400" dirty="0" smtClean="0">
                <a:latin typeface="Arial Unicode MS" pitchFamily="34" charset="-122"/>
                <a:ea typeface="Arial Unicode MS" pitchFamily="34" charset="-122"/>
                <a:cs typeface="Arial Unicode MS" pitchFamily="34" charset="-122"/>
              </a:rPr>
              <a:t>Vi phạm đèn đỏ ,cắt làn,  lái sai chiều,</a:t>
            </a:r>
            <a:r>
              <a:rPr lang="en-US" altLang="zh-CN" sz="1400" b="1" dirty="0" smtClean="0">
                <a:solidFill>
                  <a:srgbClr val="000000"/>
                </a:solidFill>
                <a:latin typeface="Arial Unicode MS" pitchFamily="34" charset="-122"/>
                <a:ea typeface="Arial Unicode MS" pitchFamily="34" charset="-122"/>
                <a:cs typeface="Arial Unicode MS" pitchFamily="34" charset="-122"/>
              </a:rPr>
              <a:t> </a:t>
            </a:r>
            <a:r>
              <a:rPr lang="en-US" altLang="zh-CN" sz="1400" dirty="0" smtClean="0">
                <a:solidFill>
                  <a:srgbClr val="000000"/>
                </a:solidFill>
                <a:latin typeface="Arial Unicode MS" pitchFamily="34" charset="-122"/>
                <a:ea typeface="Arial Unicode MS" pitchFamily="34" charset="-122"/>
                <a:cs typeface="Arial Unicode MS" pitchFamily="34" charset="-122"/>
              </a:rPr>
              <a:t>hạn chế rẽ trái, hạn chế rẽ phải, chuyển sai làn</a:t>
            </a:r>
            <a:r>
              <a:rPr lang="en-US" altLang="zh-CN" sz="1400" dirty="0" smtClean="0">
                <a:latin typeface="Arial Unicode MS" pitchFamily="34" charset="-122"/>
                <a:ea typeface="Arial Unicode MS" pitchFamily="34" charset="-122"/>
                <a:cs typeface="Arial Unicode MS" pitchFamily="34" charset="-122"/>
              </a:rPr>
              <a:t>, đỗ xe trái phép bằng chức năng ANPR.</a:t>
            </a:r>
            <a:endParaRPr lang="en-US" altLang="zh-CN" sz="1400" dirty="0">
              <a:latin typeface="Arial Unicode MS" pitchFamily="34" charset="-122"/>
              <a:ea typeface="Arial Unicode MS" pitchFamily="34" charset="-122"/>
              <a:cs typeface="Arial Unicode MS" pitchFamily="34" charset="-122"/>
            </a:endParaRPr>
          </a:p>
          <a:p>
            <a:pPr marL="450850" indent="-177800">
              <a:lnSpc>
                <a:spcPct val="150000"/>
              </a:lnSpc>
              <a:buClr>
                <a:srgbClr val="FF0000"/>
              </a:buClr>
              <a:buFont typeface="Arial" pitchFamily="34" charset="0"/>
              <a:buChar char="•"/>
            </a:pPr>
            <a:endParaRPr lang="en-US" altLang="zh-CN" sz="1400" dirty="0" smtClean="0">
              <a:latin typeface="Arial Unicode MS" pitchFamily="34" charset="-122"/>
              <a:ea typeface="Arial Unicode MS" pitchFamily="34" charset="-122"/>
              <a:cs typeface="Arial Unicode MS" pitchFamily="34" charset="-122"/>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1860855250"/>
              </p:ext>
            </p:extLst>
          </p:nvPr>
        </p:nvGraphicFramePr>
        <p:xfrm>
          <a:off x="107504" y="1700018"/>
          <a:ext cx="4395704" cy="2816742"/>
        </p:xfrm>
        <a:graphic>
          <a:graphicData uri="http://schemas.openxmlformats.org/presentationml/2006/ole">
            <mc:AlternateContent xmlns:mc="http://schemas.openxmlformats.org/markup-compatibility/2006">
              <mc:Choice xmlns:v="urn:schemas-microsoft-com:vml" Requires="v">
                <p:oleObj spid="_x0000_s1061" name="Visio" r:id="rId5" imgW="12121695" imgH="7770308" progId="Visio.Drawing.11">
                  <p:embed/>
                </p:oleObj>
              </mc:Choice>
              <mc:Fallback>
                <p:oleObj name="Visio" r:id="rId5" imgW="12121695" imgH="7770308" progId="Visio.Drawing.11">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700018"/>
                        <a:ext cx="4395704" cy="28167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05001167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550581" y="2296678"/>
            <a:ext cx="2197884" cy="2724895"/>
          </a:xfrm>
          <a:prstGeom prst="rect">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indent="-177800">
              <a:lnSpc>
                <a:spcPct val="150000"/>
              </a:lnSpc>
              <a:spcBef>
                <a:spcPct val="10000"/>
              </a:spcBef>
              <a:spcAft>
                <a:spcPts val="600"/>
              </a:spcAft>
              <a:buClr>
                <a:srgbClr val="FF0000"/>
              </a:buClr>
              <a:buFont typeface="Arial" pitchFamily="34" charset="0"/>
              <a:buChar char="•"/>
            </a:pPr>
            <a:endParaRPr lang="en-US" altLang="zh-CN" sz="1400" dirty="0" smtClean="0">
              <a:solidFill>
                <a:schemeClr val="tx1"/>
              </a:solidFill>
              <a:latin typeface="Arial Unicode MS" pitchFamily="34" charset="-122"/>
              <a:ea typeface="Arial Unicode MS" pitchFamily="34" charset="-122"/>
              <a:cs typeface="Arial Unicode MS" pitchFamily="34" charset="-122"/>
            </a:endParaRPr>
          </a:p>
          <a:p>
            <a:pPr marL="450850" indent="-177800">
              <a:lnSpc>
                <a:spcPct val="150000"/>
              </a:lnSpc>
              <a:spcBef>
                <a:spcPct val="10000"/>
              </a:spcBef>
              <a:spcAft>
                <a:spcPts val="600"/>
              </a:spcAft>
              <a:buClr>
                <a:srgbClr val="FF0000"/>
              </a:buClr>
              <a:buFont typeface="Arial" pitchFamily="34" charset="0"/>
              <a:buChar char="•"/>
            </a:pPr>
            <a:r>
              <a:rPr lang="en-US" altLang="zh-CN" sz="1400" dirty="0" smtClean="0">
                <a:solidFill>
                  <a:schemeClr val="tx1"/>
                </a:solidFill>
                <a:latin typeface="Arial Unicode MS" pitchFamily="34" charset="-122"/>
                <a:ea typeface="Arial Unicode MS" pitchFamily="34" charset="-122"/>
                <a:cs typeface="Arial Unicode MS" pitchFamily="34" charset="-122"/>
              </a:rPr>
              <a:t>Loop trigger</a:t>
            </a:r>
          </a:p>
          <a:p>
            <a:pPr marL="450850" indent="-177800">
              <a:lnSpc>
                <a:spcPct val="150000"/>
              </a:lnSpc>
              <a:spcBef>
                <a:spcPct val="10000"/>
              </a:spcBef>
              <a:spcAft>
                <a:spcPts val="600"/>
              </a:spcAft>
              <a:buClr>
                <a:srgbClr val="FF0000"/>
              </a:buClr>
              <a:buFont typeface="Arial" pitchFamily="34" charset="0"/>
              <a:buChar char="•"/>
            </a:pPr>
            <a:r>
              <a:rPr lang="en-US" altLang="zh-CN" sz="1400" dirty="0" smtClean="0">
                <a:solidFill>
                  <a:schemeClr val="tx1"/>
                </a:solidFill>
                <a:latin typeface="Arial Unicode MS" pitchFamily="34" charset="-122"/>
                <a:ea typeface="Arial Unicode MS" pitchFamily="34" charset="-122"/>
                <a:cs typeface="Arial Unicode MS" pitchFamily="34" charset="-122"/>
              </a:rPr>
              <a:t>Video trigger</a:t>
            </a:r>
          </a:p>
          <a:p>
            <a:pPr marL="450850" indent="-177800">
              <a:lnSpc>
                <a:spcPct val="150000"/>
              </a:lnSpc>
              <a:spcBef>
                <a:spcPct val="10000"/>
              </a:spcBef>
              <a:spcAft>
                <a:spcPts val="600"/>
              </a:spcAft>
              <a:buClr>
                <a:srgbClr val="FF0000"/>
              </a:buClr>
              <a:buFont typeface="Arial" pitchFamily="34" charset="0"/>
              <a:buChar char="•"/>
            </a:pPr>
            <a:r>
              <a:rPr lang="en-US" altLang="zh-CN" sz="1400" dirty="0" smtClean="0">
                <a:solidFill>
                  <a:schemeClr val="tx1"/>
                </a:solidFill>
                <a:latin typeface="Arial Unicode MS" pitchFamily="34" charset="-122"/>
                <a:ea typeface="Arial Unicode MS" pitchFamily="34" charset="-122"/>
                <a:cs typeface="Arial Unicode MS" pitchFamily="34" charset="-122"/>
              </a:rPr>
              <a:t>3D Radar trigger</a:t>
            </a:r>
            <a:endParaRPr lang="zh-CN" altLang="en-US" sz="1400" dirty="0">
              <a:solidFill>
                <a:schemeClr val="tx1"/>
              </a:solidFill>
              <a:latin typeface="Arial Unicode MS" pitchFamily="34" charset="-122"/>
              <a:ea typeface="Arial Unicode MS" pitchFamily="34" charset="-122"/>
              <a:cs typeface="Arial Unicode MS" pitchFamily="34" charset="-122"/>
            </a:endParaRPr>
          </a:p>
        </p:txBody>
      </p:sp>
      <p:sp>
        <p:nvSpPr>
          <p:cNvPr id="17" name="矩形 16"/>
          <p:cNvSpPr/>
          <p:nvPr/>
        </p:nvSpPr>
        <p:spPr>
          <a:xfrm>
            <a:off x="107504" y="2296678"/>
            <a:ext cx="5976664" cy="2724895"/>
          </a:xfrm>
          <a:prstGeom prst="rect">
            <a:avLst/>
          </a:prstGeom>
          <a:solidFill>
            <a:schemeClr val="bg1"/>
          </a:soli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a:off x="0" y="358747"/>
            <a:ext cx="9144000" cy="629133"/>
          </a:xfrm>
          <a:prstGeom prst="rect">
            <a:avLst/>
          </a:prstGeom>
          <a:solidFill>
            <a:srgbClr val="ACAC9F"/>
          </a:solidFill>
        </p:spPr>
        <p:txBody>
          <a:bodyPr wrap="square">
            <a:noAutofit/>
          </a:bodyPr>
          <a:lstStyle/>
          <a:p>
            <a:endParaRPr lang="zh-CN" altLang="en-US" sz="2000">
              <a:solidFill>
                <a:prstClr val="black">
                  <a:lumMod val="65000"/>
                  <a:lumOff val="35000"/>
                </a:prstClr>
              </a:solidFill>
              <a:latin typeface="Impact" pitchFamily="34" charset="0"/>
              <a:ea typeface="微软雅黑" pitchFamily="34" charset="-122"/>
            </a:endParaRPr>
          </a:p>
        </p:txBody>
      </p:sp>
      <p:sp>
        <p:nvSpPr>
          <p:cNvPr id="5" name="矩形 4"/>
          <p:cNvSpPr/>
          <p:nvPr/>
        </p:nvSpPr>
        <p:spPr>
          <a:xfrm>
            <a:off x="-1590" y="358747"/>
            <a:ext cx="4573590" cy="629133"/>
          </a:xfrm>
          <a:prstGeom prst="rect">
            <a:avLst/>
          </a:prstGeom>
          <a:solidFill>
            <a:srgbClr val="E6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9" name="TextBox 8"/>
          <p:cNvSpPr txBox="1"/>
          <p:nvPr/>
        </p:nvSpPr>
        <p:spPr>
          <a:xfrm>
            <a:off x="96071" y="1040853"/>
            <a:ext cx="9047929" cy="1846659"/>
          </a:xfrm>
          <a:prstGeom prst="rect">
            <a:avLst/>
          </a:prstGeom>
          <a:noFill/>
        </p:spPr>
        <p:txBody>
          <a:bodyPr wrap="square" rtlCol="0">
            <a:spAutoFit/>
          </a:bodyPr>
          <a:lstStyle/>
          <a:p>
            <a:pPr marL="285750" indent="-285750">
              <a:lnSpc>
                <a:spcPct val="150000"/>
              </a:lnSpc>
              <a:buClr>
                <a:srgbClr val="FF0000"/>
              </a:buClr>
              <a:buFont typeface="Wingdings" pitchFamily="2" charset="2"/>
              <a:buChar char="n"/>
            </a:pPr>
            <a:r>
              <a:rPr lang="en-US" altLang="zh-CN" sz="1600" b="1" dirty="0" smtClean="0">
                <a:solidFill>
                  <a:prstClr val="black"/>
                </a:solidFill>
                <a:latin typeface="+mj-lt"/>
                <a:ea typeface="微软雅黑" pitchFamily="34" charset="-122"/>
              </a:rPr>
              <a:t>Bộ phát hiện đa chức năng</a:t>
            </a:r>
          </a:p>
          <a:p>
            <a:pPr>
              <a:lnSpc>
                <a:spcPct val="150000"/>
              </a:lnSpc>
              <a:buClr>
                <a:srgbClr val="FF0000"/>
              </a:buClr>
            </a:pPr>
            <a:r>
              <a:rPr lang="en-US" sz="1200" b="1" dirty="0" smtClean="0"/>
              <a:t>Hỗ </a:t>
            </a:r>
            <a:r>
              <a:rPr lang="en-US" sz="1200" b="1" dirty="0"/>
              <a:t>trợ đầy đủ cả bộ dò lặp và dò </a:t>
            </a:r>
            <a:r>
              <a:rPr lang="en-US" sz="1200" b="1" dirty="0" smtClean="0"/>
              <a:t>video</a:t>
            </a:r>
            <a:r>
              <a:rPr lang="zh-CN" altLang="en-US" sz="1200" b="1" dirty="0" smtClean="0">
                <a:solidFill>
                  <a:prstClr val="black"/>
                </a:solidFill>
                <a:ea typeface="微软雅黑" pitchFamily="34" charset="-122"/>
              </a:rPr>
              <a:t>，</a:t>
            </a:r>
            <a:r>
              <a:rPr lang="en-US" altLang="zh-CN" sz="1200" b="1" dirty="0" smtClean="0">
                <a:solidFill>
                  <a:prstClr val="black"/>
                </a:solidFill>
                <a:ea typeface="微软雅黑" pitchFamily="34" charset="-122"/>
              </a:rPr>
              <a:t>hai phương pháp phát hiện này đều có thể làm việc đồng thời hoặc làm việc độc lập</a:t>
            </a:r>
          </a:p>
          <a:p>
            <a:pPr>
              <a:lnSpc>
                <a:spcPct val="150000"/>
              </a:lnSpc>
              <a:buClr>
                <a:srgbClr val="FF0000"/>
              </a:buClr>
            </a:pPr>
            <a:r>
              <a:rPr lang="en-US" altLang="zh-CN" sz="1200" b="1" dirty="0" smtClean="0">
                <a:solidFill>
                  <a:prstClr val="black"/>
                </a:solidFill>
                <a:ea typeface="微软雅黑" pitchFamily="34" charset="-122"/>
              </a:rPr>
              <a:t>Chúng tôi khuyên các  bạn nên sử dụng cả 2 cách bởi vì 1 bộ dò lặp không thể hoạt động, dò video có thể chèn thời gian.</a:t>
            </a:r>
            <a:endParaRPr lang="en-US" altLang="zh-CN" sz="1200" b="1" dirty="0">
              <a:solidFill>
                <a:prstClr val="black"/>
              </a:solidFill>
              <a:ea typeface="微软雅黑" pitchFamily="34" charset="-122"/>
            </a:endParaRPr>
          </a:p>
          <a:p>
            <a:pPr>
              <a:lnSpc>
                <a:spcPct val="150000"/>
              </a:lnSpc>
              <a:buClr>
                <a:srgbClr val="FF0000"/>
              </a:buClr>
            </a:pPr>
            <a:endParaRPr lang="en-US" altLang="zh-CN" sz="1200" b="1" dirty="0">
              <a:solidFill>
                <a:prstClr val="black"/>
              </a:solidFill>
              <a:latin typeface="微软雅黑" pitchFamily="34" charset="-122"/>
              <a:ea typeface="微软雅黑" pitchFamily="34" charset="-122"/>
            </a:endParaRPr>
          </a:p>
          <a:p>
            <a:pPr>
              <a:lnSpc>
                <a:spcPct val="150000"/>
              </a:lnSpc>
              <a:buClr>
                <a:srgbClr val="FF0000"/>
              </a:buClr>
            </a:pPr>
            <a:r>
              <a:rPr lang="en-US" altLang="zh-CN" sz="1200" b="1" dirty="0" smtClean="0">
                <a:solidFill>
                  <a:prstClr val="black"/>
                </a:solidFill>
                <a:latin typeface="微软雅黑" pitchFamily="34" charset="-122"/>
                <a:ea typeface="微软雅黑" pitchFamily="34" charset="-122"/>
              </a:rPr>
              <a:t>  </a:t>
            </a:r>
            <a:endParaRPr lang="zh-CN" altLang="en-US" sz="1600" b="1" dirty="0">
              <a:solidFill>
                <a:prstClr val="black"/>
              </a:solidFill>
              <a:latin typeface="微软雅黑" pitchFamily="34" charset="-122"/>
              <a:ea typeface="微软雅黑" pitchFamily="34" charset="-122"/>
            </a:endParaRPr>
          </a:p>
        </p:txBody>
      </p:sp>
      <p:sp>
        <p:nvSpPr>
          <p:cNvPr id="11" name="矩形 10"/>
          <p:cNvSpPr/>
          <p:nvPr/>
        </p:nvSpPr>
        <p:spPr>
          <a:xfrm>
            <a:off x="277218" y="2799515"/>
            <a:ext cx="1414462" cy="27708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rPr>
              <a:t>Dò lặp</a:t>
            </a:r>
            <a:endParaRPr lang="zh-CN" altLang="en-US" sz="1200" dirty="0">
              <a:solidFill>
                <a:prstClr val="white"/>
              </a:solidFill>
            </a:endParaRPr>
          </a:p>
        </p:txBody>
      </p:sp>
      <p:sp>
        <p:nvSpPr>
          <p:cNvPr id="26" name="矩形 25"/>
          <p:cNvSpPr/>
          <p:nvPr/>
        </p:nvSpPr>
        <p:spPr>
          <a:xfrm>
            <a:off x="2352604" y="2799514"/>
            <a:ext cx="1414461" cy="27708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rPr>
              <a:t>Dò hình ảnh</a:t>
            </a:r>
            <a:endParaRPr lang="zh-CN" altLang="en-US" sz="1200" dirty="0">
              <a:solidFill>
                <a:prstClr val="white"/>
              </a:solidFill>
            </a:endParaRPr>
          </a:p>
        </p:txBody>
      </p:sp>
      <p:sp>
        <p:nvSpPr>
          <p:cNvPr id="27" name="矩形 26"/>
          <p:cNvSpPr/>
          <p:nvPr/>
        </p:nvSpPr>
        <p:spPr>
          <a:xfrm>
            <a:off x="4139952" y="2799515"/>
            <a:ext cx="1944216" cy="27708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rPr>
              <a:t>Dò sóng vô tuyến 3 chiều</a:t>
            </a:r>
            <a:endParaRPr lang="zh-CN" altLang="en-US" sz="1200" dirty="0">
              <a:solidFill>
                <a:prstClr val="white"/>
              </a:solidFill>
            </a:endParaRPr>
          </a:p>
        </p:txBody>
      </p:sp>
      <p:sp>
        <p:nvSpPr>
          <p:cNvPr id="21" name="矩形 20"/>
          <p:cNvSpPr/>
          <p:nvPr/>
        </p:nvSpPr>
        <p:spPr>
          <a:xfrm>
            <a:off x="6305309" y="411621"/>
            <a:ext cx="1245854" cy="523220"/>
          </a:xfrm>
          <a:prstGeom prst="rect">
            <a:avLst/>
          </a:prstGeom>
        </p:spPr>
        <p:txBody>
          <a:bodyPr wrap="none">
            <a:spAutoFit/>
          </a:bodyPr>
          <a:lstStyle/>
          <a:p>
            <a:pPr algn="ctr"/>
            <a:r>
              <a:rPr lang="en-US" altLang="zh-CN" sz="2800" b="1" dirty="0">
                <a:solidFill>
                  <a:prstClr val="white"/>
                </a:solidFill>
                <a:effectLst>
                  <a:outerShdw blurRad="38100" dist="38100" dir="2700000" algn="tl">
                    <a:srgbClr val="000000">
                      <a:alpha val="43137"/>
                    </a:srgbClr>
                  </a:outerShdw>
                </a:effectLst>
                <a:latin typeface="微软雅黑" pitchFamily="34" charset="-122"/>
              </a:rPr>
              <a:t>Mô tả</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22" name="矩形 21"/>
          <p:cNvSpPr/>
          <p:nvPr/>
        </p:nvSpPr>
        <p:spPr>
          <a:xfrm>
            <a:off x="1301822" y="411621"/>
            <a:ext cx="1895071"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Giải pháp</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5" name="组合 8"/>
          <p:cNvGrpSpPr>
            <a:grpSpLocks/>
          </p:cNvGrpSpPr>
          <p:nvPr/>
        </p:nvGrpSpPr>
        <p:grpSpPr bwMode="auto">
          <a:xfrm>
            <a:off x="223981" y="3338815"/>
            <a:ext cx="1574775" cy="1202532"/>
            <a:chOff x="2484438" y="3500438"/>
            <a:chExt cx="3961382" cy="2304937"/>
          </a:xfrm>
        </p:grpSpPr>
        <p:cxnSp>
          <p:nvCxnSpPr>
            <p:cNvPr id="28" name="直接连接符 27"/>
            <p:cNvCxnSpPr/>
            <p:nvPr/>
          </p:nvCxnSpPr>
          <p:spPr>
            <a:xfrm>
              <a:off x="2484438" y="3500438"/>
              <a:ext cx="0" cy="2304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429268" y="3500438"/>
              <a:ext cx="0" cy="2304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445820" y="3500438"/>
              <a:ext cx="0" cy="2304937"/>
            </a:xfrm>
            <a:prstGeom prst="line">
              <a:avLst/>
            </a:prstGeom>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a:off x="2771335" y="3788859"/>
              <a:ext cx="1296552" cy="361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圆角矩形 31"/>
            <p:cNvSpPr/>
            <p:nvPr/>
          </p:nvSpPr>
          <p:spPr>
            <a:xfrm>
              <a:off x="4867888" y="3788859"/>
              <a:ext cx="1299312" cy="361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圆角矩形 32"/>
            <p:cNvSpPr/>
            <p:nvPr/>
          </p:nvSpPr>
          <p:spPr>
            <a:xfrm>
              <a:off x="2771335" y="4474764"/>
              <a:ext cx="1296552" cy="358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圆角矩形 33"/>
            <p:cNvSpPr/>
            <p:nvPr/>
          </p:nvSpPr>
          <p:spPr>
            <a:xfrm>
              <a:off x="4859613" y="4474764"/>
              <a:ext cx="1296552" cy="358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35" name="直接连接符 34"/>
            <p:cNvCxnSpPr/>
            <p:nvPr/>
          </p:nvCxnSpPr>
          <p:spPr>
            <a:xfrm>
              <a:off x="3419612" y="4942539"/>
              <a:ext cx="1801379" cy="862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5220991" y="4833472"/>
              <a:ext cx="44138" cy="971903"/>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2604" y="3190494"/>
            <a:ext cx="1414462" cy="138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矩形 22"/>
          <p:cNvSpPr>
            <a:spLocks noChangeArrowheads="1"/>
          </p:cNvSpPr>
          <p:nvPr/>
        </p:nvSpPr>
        <p:spPr bwMode="auto">
          <a:xfrm>
            <a:off x="1201711" y="2355502"/>
            <a:ext cx="36418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10000"/>
              </a:spcBef>
              <a:spcAft>
                <a:spcPts val="600"/>
              </a:spcAft>
            </a:pPr>
            <a:r>
              <a:rPr lang="en-US" altLang="zh-CN" sz="1600" b="1" dirty="0" smtClean="0">
                <a:solidFill>
                  <a:prstClr val="black"/>
                </a:solidFill>
                <a:latin typeface="+mj-lt"/>
                <a:ea typeface="微软雅黑" pitchFamily="34" charset="-122"/>
              </a:rPr>
              <a:t>Lặp lại + Video</a:t>
            </a:r>
            <a:r>
              <a:rPr lang="zh-CN" altLang="en-US" sz="1600" b="1" dirty="0" smtClean="0">
                <a:solidFill>
                  <a:prstClr val="black"/>
                </a:solidFill>
                <a:latin typeface="+mj-lt"/>
                <a:ea typeface="微软雅黑" pitchFamily="34" charset="-122"/>
              </a:rPr>
              <a:t>（</a:t>
            </a:r>
            <a:r>
              <a:rPr lang="en-US" altLang="zh-CN" sz="1600" b="1" dirty="0" smtClean="0">
                <a:solidFill>
                  <a:prstClr val="black"/>
                </a:solidFill>
                <a:latin typeface="+mj-lt"/>
                <a:ea typeface="微软雅黑" pitchFamily="34" charset="-122"/>
              </a:rPr>
              <a:t>Tự động chuyển</a:t>
            </a:r>
            <a:r>
              <a:rPr lang="zh-CN" altLang="en-US" sz="1600" b="1" dirty="0" smtClean="0">
                <a:solidFill>
                  <a:prstClr val="black"/>
                </a:solidFill>
                <a:latin typeface="+mj-lt"/>
                <a:ea typeface="微软雅黑" pitchFamily="34" charset="-122"/>
              </a:rPr>
              <a:t>）</a:t>
            </a:r>
            <a:endParaRPr lang="de-DE" altLang="zh-CN" sz="1600" b="1" dirty="0">
              <a:solidFill>
                <a:prstClr val="black"/>
              </a:solidFill>
              <a:latin typeface="+mj-lt"/>
              <a:ea typeface="微软雅黑" pitchFamily="34" charset="-122"/>
            </a:endParaRPr>
          </a:p>
        </p:txBody>
      </p:sp>
      <p:sp>
        <p:nvSpPr>
          <p:cNvPr id="7" name="矩形 6"/>
          <p:cNvSpPr/>
          <p:nvPr/>
        </p:nvSpPr>
        <p:spPr>
          <a:xfrm>
            <a:off x="6516216" y="2572544"/>
            <a:ext cx="2376264" cy="738664"/>
          </a:xfrm>
          <a:prstGeom prst="rect">
            <a:avLst/>
          </a:prstGeom>
        </p:spPr>
        <p:txBody>
          <a:bodyPr wrap="square">
            <a:spAutoFit/>
          </a:bodyPr>
          <a:lstStyle/>
          <a:p>
            <a:pPr marL="285750" indent="-285750">
              <a:lnSpc>
                <a:spcPct val="150000"/>
              </a:lnSpc>
              <a:buClr>
                <a:srgbClr val="FF0000"/>
              </a:buClr>
              <a:buFont typeface="Wingdings" pitchFamily="2" charset="2"/>
              <a:buChar char="n"/>
            </a:pPr>
            <a:r>
              <a:rPr lang="en-US" altLang="zh-CN" sz="1400" b="1" dirty="0" smtClean="0">
                <a:solidFill>
                  <a:prstClr val="black"/>
                </a:solidFill>
                <a:latin typeface="+mj-lt"/>
                <a:ea typeface="微软雅黑" pitchFamily="34" charset="-122"/>
              </a:rPr>
              <a:t>Dò đa chức năng</a:t>
            </a:r>
          </a:p>
          <a:p>
            <a:pPr>
              <a:lnSpc>
                <a:spcPct val="150000"/>
              </a:lnSpc>
              <a:buClr>
                <a:srgbClr val="FF0000"/>
              </a:buClr>
            </a:pPr>
            <a:endParaRPr lang="en-US" altLang="zh-CN" sz="1400" b="1" dirty="0">
              <a:solidFill>
                <a:prstClr val="black"/>
              </a:solidFill>
              <a:latin typeface="微软雅黑" pitchFamily="34" charset="-122"/>
              <a:ea typeface="微软雅黑" pitchFamily="34" charset="-122"/>
            </a:endParaRPr>
          </a:p>
        </p:txBody>
      </p:sp>
      <p:pic>
        <p:nvPicPr>
          <p:cNvPr id="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18"/>
          <a:stretch/>
        </p:blipFill>
        <p:spPr bwMode="auto">
          <a:xfrm>
            <a:off x="4333057" y="3190493"/>
            <a:ext cx="1535087" cy="138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7273754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8747"/>
            <a:ext cx="9144000" cy="629133"/>
          </a:xfrm>
          <a:prstGeom prst="rect">
            <a:avLst/>
          </a:prstGeom>
          <a:solidFill>
            <a:srgbClr val="ACAC9F"/>
          </a:solidFill>
        </p:spPr>
        <p:txBody>
          <a:bodyPr wrap="square">
            <a:noAutofit/>
          </a:bodyPr>
          <a:lstStyle/>
          <a:p>
            <a:endParaRPr lang="zh-CN" altLang="en-US" sz="2000">
              <a:solidFill>
                <a:prstClr val="black">
                  <a:lumMod val="65000"/>
                  <a:lumOff val="35000"/>
                </a:prstClr>
              </a:solidFill>
              <a:latin typeface="Impact" pitchFamily="34" charset="0"/>
              <a:ea typeface="微软雅黑" pitchFamily="34" charset="-122"/>
            </a:endParaRPr>
          </a:p>
        </p:txBody>
      </p:sp>
      <p:sp>
        <p:nvSpPr>
          <p:cNvPr id="5" name="矩形 4"/>
          <p:cNvSpPr/>
          <p:nvPr/>
        </p:nvSpPr>
        <p:spPr>
          <a:xfrm>
            <a:off x="-1590" y="358747"/>
            <a:ext cx="4573590" cy="629133"/>
          </a:xfrm>
          <a:prstGeom prst="rect">
            <a:avLst/>
          </a:prstGeom>
          <a:solidFill>
            <a:srgbClr val="E6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9" name="TextBox 8"/>
          <p:cNvSpPr txBox="1"/>
          <p:nvPr/>
        </p:nvSpPr>
        <p:spPr>
          <a:xfrm>
            <a:off x="467544" y="1059911"/>
            <a:ext cx="4104456" cy="923330"/>
          </a:xfrm>
          <a:prstGeom prst="rect">
            <a:avLst/>
          </a:prstGeom>
          <a:noFill/>
        </p:spPr>
        <p:txBody>
          <a:bodyPr wrap="square" rtlCol="0">
            <a:spAutoFit/>
          </a:bodyPr>
          <a:lstStyle/>
          <a:p>
            <a:pPr marL="285750" indent="-285750">
              <a:lnSpc>
                <a:spcPct val="150000"/>
              </a:lnSpc>
              <a:buClr>
                <a:srgbClr val="FF0000"/>
              </a:buClr>
              <a:buFont typeface="Wingdings" pitchFamily="2" charset="2"/>
              <a:buChar char="n"/>
            </a:pPr>
            <a:r>
              <a:rPr lang="en-US" altLang="zh-CN" b="1" dirty="0" smtClean="0">
                <a:solidFill>
                  <a:prstClr val="black"/>
                </a:solidFill>
                <a:latin typeface="+mj-lt"/>
                <a:ea typeface="微软雅黑" pitchFamily="34" charset="-122"/>
              </a:rPr>
              <a:t>Hệ thống điều chỉnh ánh sáng</a:t>
            </a:r>
            <a:endParaRPr lang="en-US" altLang="zh-CN" b="1" dirty="0">
              <a:solidFill>
                <a:prstClr val="black"/>
              </a:solidFill>
              <a:latin typeface="+mj-lt"/>
              <a:ea typeface="微软雅黑" pitchFamily="34" charset="-122"/>
            </a:endParaRPr>
          </a:p>
          <a:p>
            <a:pPr marL="285750" indent="-285750">
              <a:lnSpc>
                <a:spcPct val="150000"/>
              </a:lnSpc>
              <a:buClr>
                <a:srgbClr val="FF0000"/>
              </a:buClr>
              <a:buFont typeface="Wingdings" pitchFamily="2" charset="2"/>
              <a:buChar char="n"/>
            </a:pPr>
            <a:endParaRPr lang="en-US" altLang="zh-CN" b="1" dirty="0" smtClean="0">
              <a:solidFill>
                <a:prstClr val="black"/>
              </a:solidFill>
              <a:latin typeface="微软雅黑" pitchFamily="34" charset="-122"/>
              <a:ea typeface="微软雅黑" pitchFamily="34" charset="-122"/>
            </a:endParaRPr>
          </a:p>
        </p:txBody>
      </p:sp>
      <p:sp>
        <p:nvSpPr>
          <p:cNvPr id="22" name="矩形 21"/>
          <p:cNvSpPr/>
          <p:nvPr/>
        </p:nvSpPr>
        <p:spPr>
          <a:xfrm>
            <a:off x="6305308" y="411621"/>
            <a:ext cx="1245854" cy="523220"/>
          </a:xfrm>
          <a:prstGeom prst="rect">
            <a:avLst/>
          </a:prstGeom>
        </p:spPr>
        <p:txBody>
          <a:bodyPr wrap="none">
            <a:spAutoFit/>
          </a:bodyPr>
          <a:lstStyle/>
          <a:p>
            <a:pPr algn="ctr"/>
            <a:r>
              <a:rPr lang="en-US" altLang="zh-CN" sz="2800" b="1" dirty="0">
                <a:solidFill>
                  <a:prstClr val="white"/>
                </a:solidFill>
                <a:effectLst>
                  <a:outerShdw blurRad="38100" dist="38100" dir="2700000" algn="tl">
                    <a:srgbClr val="000000">
                      <a:alpha val="43137"/>
                    </a:srgbClr>
                  </a:outerShdw>
                </a:effectLst>
                <a:latin typeface="微软雅黑" pitchFamily="34" charset="-122"/>
              </a:rPr>
              <a:t>Mô tả</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23" name="矩形 22"/>
          <p:cNvSpPr/>
          <p:nvPr/>
        </p:nvSpPr>
        <p:spPr>
          <a:xfrm>
            <a:off x="1301823" y="411621"/>
            <a:ext cx="1895071"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Giải pháp</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24"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Effect>
                      <a14:brightnessContrast contrast="40000"/>
                    </a14:imgEffect>
                  </a14:imgLayer>
                </a14:imgProps>
              </a:ext>
            </a:extLst>
          </a:blip>
          <a:srcRect/>
          <a:stretch>
            <a:fillRect/>
          </a:stretch>
        </p:blipFill>
        <p:spPr bwMode="auto">
          <a:xfrm>
            <a:off x="998893" y="3508648"/>
            <a:ext cx="1298017" cy="1076512"/>
          </a:xfrm>
          <a:prstGeom prst="rect">
            <a:avLst/>
          </a:prstGeom>
          <a:noFill/>
          <a:ln w="9525">
            <a:noFill/>
            <a:miter lim="800000"/>
            <a:headEnd/>
            <a:tailEnd/>
          </a:ln>
        </p:spPr>
      </p:pic>
      <p:pic>
        <p:nvPicPr>
          <p:cNvPr id="25" name="Picture 1"/>
          <p:cNvPicPr>
            <a:picLocks noChangeAspect="1" noChangeArrowheads="1"/>
          </p:cNvPicPr>
          <p:nvPr/>
        </p:nvPicPr>
        <p:blipFill>
          <a:blip r:embed="rId6" cstate="print"/>
          <a:srcRect/>
          <a:stretch>
            <a:fillRect/>
          </a:stretch>
        </p:blipFill>
        <p:spPr bwMode="auto">
          <a:xfrm>
            <a:off x="3420850" y="3415248"/>
            <a:ext cx="1284486" cy="1195005"/>
          </a:xfrm>
          <a:prstGeom prst="rect">
            <a:avLst/>
          </a:prstGeom>
          <a:noFill/>
          <a:ln w="9525">
            <a:noFill/>
            <a:miter lim="800000"/>
            <a:headEnd/>
            <a:tailEnd/>
          </a:ln>
        </p:spPr>
      </p:pic>
      <p:pic>
        <p:nvPicPr>
          <p:cNvPr id="34" name="Picture 41" descr="61_20101223201129_"/>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4230"/>
          <a:stretch/>
        </p:blipFill>
        <p:spPr bwMode="auto">
          <a:xfrm>
            <a:off x="6223381" y="3004592"/>
            <a:ext cx="2372933" cy="141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4" descr="37_20101223195734_"/>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8247"/>
          <a:stretch/>
        </p:blipFill>
        <p:spPr bwMode="auto">
          <a:xfrm>
            <a:off x="6228184" y="1204392"/>
            <a:ext cx="2363328" cy="152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28"/>
          <p:cNvSpPr>
            <a:spLocks noChangeArrowheads="1"/>
          </p:cNvSpPr>
          <p:nvPr/>
        </p:nvSpPr>
        <p:spPr bwMode="gray">
          <a:xfrm flipV="1">
            <a:off x="5148064" y="2572543"/>
            <a:ext cx="3995936" cy="701592"/>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lstStyle/>
          <a:p>
            <a:r>
              <a:rPr lang="en-US" altLang="zh-CN" sz="1200" dirty="0" smtClean="0"/>
              <a:t>Hiệu quả của anh sáng Dahua LED khi hiệu chỉnh ánh sáng</a:t>
            </a:r>
            <a:endParaRPr lang="en-US" altLang="zh-CN" sz="1200" dirty="0"/>
          </a:p>
          <a:p>
            <a:r>
              <a:rPr lang="zh-CN" altLang="en-US" sz="1200" dirty="0" smtClean="0"/>
              <a:t>（</a:t>
            </a:r>
            <a:r>
              <a:rPr lang="en-US" altLang="zh-CN" sz="1200" dirty="0" smtClean="0"/>
              <a:t>Khoảng cách ngang 25m</a:t>
            </a:r>
            <a:r>
              <a:rPr lang="zh-CN" altLang="en-US" sz="1200" dirty="0"/>
              <a:t>）</a:t>
            </a:r>
          </a:p>
        </p:txBody>
      </p:sp>
      <p:sp>
        <p:nvSpPr>
          <p:cNvPr id="37" name="AutoShape 28"/>
          <p:cNvSpPr>
            <a:spLocks noChangeArrowheads="1"/>
          </p:cNvSpPr>
          <p:nvPr/>
        </p:nvSpPr>
        <p:spPr bwMode="gray">
          <a:xfrm flipV="1">
            <a:off x="6012160" y="4372744"/>
            <a:ext cx="3013968" cy="576064"/>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lstStyle/>
          <a:p>
            <a:r>
              <a:rPr lang="en-US" altLang="zh-CN" sz="1100" dirty="0" smtClean="0"/>
              <a:t>Kết quả từ các sản phẩm  của nhà sản xuất khác</a:t>
            </a:r>
            <a:endParaRPr lang="en-US" altLang="zh-CN" sz="1100" dirty="0"/>
          </a:p>
          <a:p>
            <a:r>
              <a:rPr lang="en-US" altLang="zh-CN" sz="1200" dirty="0"/>
              <a:t>(Khoảng cách ngang </a:t>
            </a:r>
            <a:r>
              <a:rPr lang="en-US" altLang="zh-CN" sz="1200" dirty="0" smtClean="0"/>
              <a:t>25m)</a:t>
            </a:r>
            <a:endParaRPr lang="zh-CN" altLang="en-US" sz="1200" dirty="0"/>
          </a:p>
        </p:txBody>
      </p:sp>
      <p:sp>
        <p:nvSpPr>
          <p:cNvPr id="6" name="矩形 5"/>
          <p:cNvSpPr/>
          <p:nvPr/>
        </p:nvSpPr>
        <p:spPr>
          <a:xfrm>
            <a:off x="279540" y="1565979"/>
            <a:ext cx="4868524" cy="1708160"/>
          </a:xfrm>
          <a:prstGeom prst="rect">
            <a:avLst/>
          </a:prstGeom>
        </p:spPr>
        <p:txBody>
          <a:bodyPr wrap="square">
            <a:spAutoFit/>
          </a:bodyPr>
          <a:lstStyle/>
          <a:p>
            <a:pPr marL="285750" lvl="1" indent="-285750">
              <a:lnSpc>
                <a:spcPct val="150000"/>
              </a:lnSpc>
              <a:buClr>
                <a:srgbClr val="FF0000"/>
              </a:buClr>
              <a:buFont typeface="Arial" pitchFamily="34" charset="0"/>
              <a:buChar char="•"/>
            </a:pPr>
            <a:r>
              <a:rPr lang="en-US" altLang="zh-CN" sz="1400" dirty="0" smtClean="0">
                <a:solidFill>
                  <a:prstClr val="black"/>
                </a:solidFill>
                <a:latin typeface="+mj-lt"/>
                <a:ea typeface="微软雅黑" pitchFamily="34" charset="-122"/>
              </a:rPr>
              <a:t>Thông qua việc thu thập nguồn sáng LED,</a:t>
            </a:r>
            <a:r>
              <a:rPr lang="zh-CN" altLang="en-US" sz="1400" dirty="0" smtClean="0">
                <a:solidFill>
                  <a:prstClr val="black"/>
                </a:solidFill>
                <a:latin typeface="+mj-lt"/>
                <a:ea typeface="微软雅黑" pitchFamily="34" charset="-122"/>
              </a:rPr>
              <a:t> </a:t>
            </a:r>
            <a:r>
              <a:rPr lang="en-US" altLang="zh-CN" sz="1400" dirty="0" smtClean="0">
                <a:solidFill>
                  <a:prstClr val="black"/>
                </a:solidFill>
                <a:latin typeface="+mj-lt"/>
                <a:ea typeface="微软雅黑" pitchFamily="34" charset="-122"/>
              </a:rPr>
              <a:t>hiệu quả của ánh sáng cường độ cao và điều chỉnh tạo ra ánh sáng mạnh hiệu suất cao</a:t>
            </a:r>
            <a:endParaRPr lang="en-US" altLang="zh-CN" sz="1400" dirty="0">
              <a:solidFill>
                <a:prstClr val="black"/>
              </a:solidFill>
              <a:latin typeface="+mj-lt"/>
              <a:ea typeface="微软雅黑" pitchFamily="34" charset="-122"/>
            </a:endParaRPr>
          </a:p>
          <a:p>
            <a:pPr marL="285750" lvl="1" indent="-285750">
              <a:lnSpc>
                <a:spcPct val="150000"/>
              </a:lnSpc>
              <a:buClr>
                <a:srgbClr val="FF0000"/>
              </a:buClr>
              <a:buFont typeface="Arial" pitchFamily="34" charset="0"/>
              <a:buChar char="•"/>
            </a:pPr>
            <a:r>
              <a:rPr lang="en-US" altLang="zh-CN" sz="1400" dirty="0" smtClean="0">
                <a:solidFill>
                  <a:prstClr val="black"/>
                </a:solidFill>
                <a:latin typeface="+mj-lt"/>
                <a:ea typeface="微软雅黑" pitchFamily="34" charset="-122"/>
              </a:rPr>
              <a:t>Tiết kiệm năng lượng và bảo vệ môi trường, loại bỏ ô nhiễm ánh sáng</a:t>
            </a:r>
            <a:endParaRPr lang="en-US" altLang="zh-CN" sz="1400" dirty="0">
              <a:solidFill>
                <a:prstClr val="black"/>
              </a:solidFill>
              <a:latin typeface="+mj-lt"/>
              <a:ea typeface="微软雅黑" pitchFamily="34" charset="-122"/>
            </a:endParaRPr>
          </a:p>
        </p:txBody>
      </p:sp>
      <p:cxnSp>
        <p:nvCxnSpPr>
          <p:cNvPr id="39" name="直接箭头连接符 38"/>
          <p:cNvCxnSpPr/>
          <p:nvPr/>
        </p:nvCxnSpPr>
        <p:spPr>
          <a:xfrm>
            <a:off x="5364088" y="1983241"/>
            <a:ext cx="678095" cy="2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705336" y="1966357"/>
            <a:ext cx="658752" cy="15422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3327215" y="4624393"/>
            <a:ext cx="1673535" cy="523220"/>
          </a:xfrm>
          <a:prstGeom prst="rect">
            <a:avLst/>
          </a:prstGeom>
        </p:spPr>
        <p:txBody>
          <a:bodyPr wrap="none">
            <a:spAutoFit/>
          </a:bodyPr>
          <a:lstStyle/>
          <a:p>
            <a:pPr algn="ctr"/>
            <a:r>
              <a:rPr lang="en-US" altLang="zh-CN" sz="1400" b="1" dirty="0" smtClean="0">
                <a:solidFill>
                  <a:srgbClr val="FF0000"/>
                </a:solidFill>
                <a:latin typeface="微软雅黑" pitchFamily="34" charset="-122"/>
                <a:ea typeface="微软雅黑" pitchFamily="34" charset="-122"/>
              </a:rPr>
              <a:t>Đèn LED</a:t>
            </a:r>
          </a:p>
          <a:p>
            <a:pPr algn="ctr"/>
            <a:r>
              <a:rPr lang="en-US" altLang="zh-CN" sz="1400" dirty="0" smtClean="0">
                <a:latin typeface="微软雅黑" pitchFamily="34" charset="-122"/>
                <a:ea typeface="微软雅黑" pitchFamily="34" charset="-122"/>
              </a:rPr>
              <a:t>Cho ảnh và video</a:t>
            </a:r>
            <a:endParaRPr lang="zh-CN" altLang="en-US" sz="1400" dirty="0"/>
          </a:p>
        </p:txBody>
      </p:sp>
      <p:sp>
        <p:nvSpPr>
          <p:cNvPr id="42" name="矩形 41"/>
          <p:cNvSpPr/>
          <p:nvPr/>
        </p:nvSpPr>
        <p:spPr>
          <a:xfrm>
            <a:off x="891509" y="4622128"/>
            <a:ext cx="1196161" cy="523220"/>
          </a:xfrm>
          <a:prstGeom prst="rect">
            <a:avLst/>
          </a:prstGeom>
        </p:spPr>
        <p:txBody>
          <a:bodyPr wrap="none">
            <a:spAutoFit/>
          </a:bodyPr>
          <a:lstStyle/>
          <a:p>
            <a:pPr algn="ctr"/>
            <a:r>
              <a:rPr lang="en-US" altLang="zh-CN" sz="1400" b="1" dirty="0" smtClean="0">
                <a:solidFill>
                  <a:srgbClr val="FF0000"/>
                </a:solidFill>
                <a:latin typeface="微软雅黑" pitchFamily="34" charset="-122"/>
                <a:ea typeface="微软雅黑" pitchFamily="34" charset="-122"/>
              </a:rPr>
              <a:t>Đèn Xenon</a:t>
            </a:r>
          </a:p>
          <a:p>
            <a:pPr algn="ctr"/>
            <a:r>
              <a:rPr lang="en-US" altLang="zh-CN" sz="1400" dirty="0" smtClean="0">
                <a:latin typeface="微软雅黑" pitchFamily="34" charset="-122"/>
                <a:ea typeface="微软雅黑" pitchFamily="34" charset="-122"/>
              </a:rPr>
              <a:t>Chỉ cho ảnh</a:t>
            </a:r>
            <a:endParaRPr lang="en-US" altLang="zh-CN" sz="1400" dirty="0">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10825175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500"/>
                                        <p:tgtEl>
                                          <p:spTgt spid="24"/>
                                        </p:tgtEl>
                                      </p:cBhvr>
                                    </p:animEffect>
                                  </p:childTnLst>
                                </p:cTn>
                              </p:par>
                              <p:par>
                                <p:cTn id="8" presetID="18" presetClass="entr" presetSubtype="3"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strips(upRigh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8747"/>
            <a:ext cx="9144000" cy="629133"/>
          </a:xfrm>
          <a:prstGeom prst="rect">
            <a:avLst/>
          </a:prstGeom>
          <a:solidFill>
            <a:srgbClr val="ACAC9F"/>
          </a:solidFill>
        </p:spPr>
        <p:txBody>
          <a:bodyPr wrap="square">
            <a:noAutofit/>
          </a:bodyPr>
          <a:lstStyle/>
          <a:p>
            <a:endParaRPr lang="zh-CN" altLang="en-US" sz="2000">
              <a:solidFill>
                <a:prstClr val="black">
                  <a:lumMod val="65000"/>
                  <a:lumOff val="35000"/>
                </a:prstClr>
              </a:solidFill>
              <a:latin typeface="Impact" pitchFamily="34" charset="0"/>
              <a:ea typeface="微软雅黑" pitchFamily="34" charset="-122"/>
            </a:endParaRPr>
          </a:p>
        </p:txBody>
      </p:sp>
      <p:sp>
        <p:nvSpPr>
          <p:cNvPr id="5" name="矩形 4"/>
          <p:cNvSpPr/>
          <p:nvPr/>
        </p:nvSpPr>
        <p:spPr>
          <a:xfrm>
            <a:off x="-1590" y="358747"/>
            <a:ext cx="4573590" cy="629133"/>
          </a:xfrm>
          <a:prstGeom prst="rect">
            <a:avLst/>
          </a:prstGeom>
          <a:solidFill>
            <a:srgbClr val="E60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9" name="TextBox 8"/>
          <p:cNvSpPr txBox="1"/>
          <p:nvPr/>
        </p:nvSpPr>
        <p:spPr>
          <a:xfrm>
            <a:off x="-1590" y="915849"/>
            <a:ext cx="8894070" cy="507831"/>
          </a:xfrm>
          <a:prstGeom prst="rect">
            <a:avLst/>
          </a:prstGeom>
          <a:noFill/>
        </p:spPr>
        <p:txBody>
          <a:bodyPr wrap="square" rtlCol="0">
            <a:spAutoFit/>
          </a:bodyPr>
          <a:lstStyle/>
          <a:p>
            <a:pPr marL="285750" indent="-285750">
              <a:lnSpc>
                <a:spcPct val="150000"/>
              </a:lnSpc>
              <a:buClr>
                <a:srgbClr val="FF0000"/>
              </a:buClr>
              <a:buFont typeface="Wingdings" pitchFamily="2" charset="2"/>
              <a:buChar char="n"/>
            </a:pPr>
            <a:r>
              <a:rPr lang="en-US" altLang="zh-CN" b="1" dirty="0" smtClean="0">
                <a:solidFill>
                  <a:prstClr val="black"/>
                </a:solidFill>
                <a:latin typeface="+mj-lt"/>
                <a:ea typeface="微软雅黑" pitchFamily="34" charset="-122"/>
              </a:rPr>
              <a:t>Công nghệ đồng bộ ánh sáng giao thông</a:t>
            </a:r>
          </a:p>
        </p:txBody>
      </p:sp>
      <p:sp>
        <p:nvSpPr>
          <p:cNvPr id="12" name="矩形 11"/>
          <p:cNvSpPr/>
          <p:nvPr/>
        </p:nvSpPr>
        <p:spPr>
          <a:xfrm>
            <a:off x="6305309" y="411621"/>
            <a:ext cx="1245855"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rPr>
              <a:t>Mô tả</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ndParaRPr>
          </a:p>
        </p:txBody>
      </p:sp>
      <p:sp>
        <p:nvSpPr>
          <p:cNvPr id="10" name="矩形 9"/>
          <p:cNvSpPr/>
          <p:nvPr/>
        </p:nvSpPr>
        <p:spPr>
          <a:xfrm>
            <a:off x="1301822" y="411621"/>
            <a:ext cx="1895071" cy="523220"/>
          </a:xfrm>
          <a:prstGeom prst="rect">
            <a:avLst/>
          </a:prstGeom>
        </p:spPr>
        <p:txBody>
          <a:bodyPr wrap="none">
            <a:spAutoFit/>
          </a:bodyPr>
          <a:lstStyle/>
          <a:p>
            <a:pPr algn="ctr"/>
            <a:r>
              <a:rPr lang="en-US" altLang="zh-CN" sz="2800" b="1"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Giải pháp	</a:t>
            </a:r>
            <a:endParaRPr lang="zh-CN" altLang="en-US" sz="28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2" name="矩形 20"/>
          <p:cNvSpPr>
            <a:spLocks noChangeArrowheads="1"/>
          </p:cNvSpPr>
          <p:nvPr/>
        </p:nvSpPr>
        <p:spPr bwMode="auto">
          <a:xfrm>
            <a:off x="1436500" y="1858566"/>
            <a:ext cx="2824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10000"/>
              </a:spcBef>
              <a:spcAft>
                <a:spcPts val="600"/>
              </a:spcAft>
            </a:pPr>
            <a:endParaRPr lang="en-US" altLang="zh-CN" sz="1600">
              <a:latin typeface="微软雅黑" pitchFamily="34" charset="-122"/>
              <a:ea typeface="微软雅黑" pitchFamily="34" charset="-122"/>
            </a:endParaRPr>
          </a:p>
        </p:txBody>
      </p:sp>
      <p:grpSp>
        <p:nvGrpSpPr>
          <p:cNvPr id="6" name="组合 5"/>
          <p:cNvGrpSpPr/>
          <p:nvPr/>
        </p:nvGrpSpPr>
        <p:grpSpPr>
          <a:xfrm>
            <a:off x="787795" y="1460929"/>
            <a:ext cx="7869990" cy="1059626"/>
            <a:chOff x="1042988" y="4919663"/>
            <a:chExt cx="8077617" cy="1328737"/>
          </a:xfrm>
        </p:grpSpPr>
        <p:sp>
          <p:nvSpPr>
            <p:cNvPr id="64" name="TextBox 24"/>
            <p:cNvSpPr txBox="1">
              <a:spLocks noChangeArrowheads="1"/>
            </p:cNvSpPr>
            <p:nvPr/>
          </p:nvSpPr>
          <p:spPr bwMode="auto">
            <a:xfrm>
              <a:off x="6443663" y="5267325"/>
              <a:ext cx="992187" cy="4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595959"/>
                  </a:solidFill>
                  <a:latin typeface="Arial" pitchFamily="34" charset="0"/>
                  <a:ea typeface="微软雅黑" pitchFamily="34" charset="-122"/>
                </a:defRPr>
              </a:lvl1pPr>
              <a:lvl2pPr>
                <a:defRPr sz="2800">
                  <a:solidFill>
                    <a:srgbClr val="595959"/>
                  </a:solidFill>
                  <a:latin typeface="Arial" pitchFamily="34" charset="0"/>
                  <a:ea typeface="微软雅黑" pitchFamily="34" charset="-122"/>
                </a:defRPr>
              </a:lvl2pPr>
              <a:lvl3pPr>
                <a:defRPr sz="2400">
                  <a:solidFill>
                    <a:srgbClr val="595959"/>
                  </a:solidFill>
                  <a:latin typeface="Arial" pitchFamily="34" charset="0"/>
                  <a:ea typeface="微软雅黑" pitchFamily="34" charset="-122"/>
                </a:defRPr>
              </a:lvl3pPr>
              <a:lvl4pPr>
                <a:defRPr sz="2000">
                  <a:solidFill>
                    <a:srgbClr val="595959"/>
                  </a:solidFill>
                  <a:latin typeface="Arial" pitchFamily="34" charset="0"/>
                  <a:ea typeface="微软雅黑" pitchFamily="34" charset="-122"/>
                </a:defRPr>
              </a:lvl4pPr>
              <a:lvl5pPr>
                <a:defRPr sz="2000">
                  <a:solidFill>
                    <a:srgbClr val="595959"/>
                  </a:solidFill>
                  <a:latin typeface="Arial" pitchFamily="34" charset="0"/>
                  <a:ea typeface="微软雅黑" pitchFamily="34" charset="-122"/>
                </a:defRPr>
              </a:lvl5pPr>
              <a:lvl6pPr eaLnBrk="0" fontAlgn="base" hangingPunct="0">
                <a:spcAft>
                  <a:spcPct val="0"/>
                </a:spcAft>
                <a:buChar char="»"/>
                <a:defRPr sz="2000">
                  <a:solidFill>
                    <a:srgbClr val="595959"/>
                  </a:solidFill>
                  <a:latin typeface="Arial" pitchFamily="34" charset="0"/>
                  <a:ea typeface="微软雅黑" pitchFamily="34" charset="-122"/>
                </a:defRPr>
              </a:lvl6pPr>
              <a:lvl7pPr eaLnBrk="0" fontAlgn="base" hangingPunct="0">
                <a:spcAft>
                  <a:spcPct val="0"/>
                </a:spcAft>
                <a:buChar char="»"/>
                <a:defRPr sz="2000">
                  <a:solidFill>
                    <a:srgbClr val="595959"/>
                  </a:solidFill>
                  <a:latin typeface="Arial" pitchFamily="34" charset="0"/>
                  <a:ea typeface="微软雅黑" pitchFamily="34" charset="-122"/>
                </a:defRPr>
              </a:lvl7pPr>
              <a:lvl8pPr eaLnBrk="0" fontAlgn="base" hangingPunct="0">
                <a:spcAft>
                  <a:spcPct val="0"/>
                </a:spcAft>
                <a:buChar char="»"/>
                <a:defRPr sz="2000">
                  <a:solidFill>
                    <a:srgbClr val="595959"/>
                  </a:solidFill>
                  <a:latin typeface="Arial" pitchFamily="34" charset="0"/>
                  <a:ea typeface="微软雅黑" pitchFamily="34" charset="-122"/>
                </a:defRPr>
              </a:lvl8pPr>
              <a:lvl9pPr eaLnBrk="0" fontAlgn="base" hangingPunct="0">
                <a:spcAft>
                  <a:spcPct val="0"/>
                </a:spcAft>
                <a:buChar char="»"/>
                <a:defRPr sz="2000">
                  <a:solidFill>
                    <a:srgbClr val="595959"/>
                  </a:solidFill>
                  <a:latin typeface="Arial" pitchFamily="34" charset="0"/>
                  <a:ea typeface="微软雅黑" pitchFamily="34" charset="-122"/>
                </a:defRPr>
              </a:lvl9pPr>
            </a:lstStyle>
            <a:p>
              <a:r>
                <a:rPr lang="en-US" altLang="zh-CN" sz="1600">
                  <a:solidFill>
                    <a:schemeClr val="tx1"/>
                  </a:solidFill>
                  <a:ea typeface="宋体" pitchFamily="2" charset="-122"/>
                </a:rPr>
                <a:t>50HZ</a:t>
              </a:r>
              <a:endParaRPr lang="zh-CN" altLang="en-US" sz="1600">
                <a:solidFill>
                  <a:schemeClr val="tx1"/>
                </a:solidFill>
                <a:ea typeface="宋体" pitchFamily="2" charset="-122"/>
              </a:endParaRPr>
            </a:p>
          </p:txBody>
        </p:sp>
        <p:cxnSp>
          <p:nvCxnSpPr>
            <p:cNvPr id="65" name="直接连接符 64"/>
            <p:cNvCxnSpPr/>
            <p:nvPr/>
          </p:nvCxnSpPr>
          <p:spPr>
            <a:xfrm rot="5400000">
              <a:off x="2690019" y="5506244"/>
              <a:ext cx="11731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5400000">
              <a:off x="3121819" y="5506244"/>
              <a:ext cx="1173162"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Box 4"/>
            <p:cNvSpPr txBox="1">
              <a:spLocks noChangeArrowheads="1"/>
            </p:cNvSpPr>
            <p:nvPr/>
          </p:nvSpPr>
          <p:spPr bwMode="auto">
            <a:xfrm>
              <a:off x="3328988" y="5815013"/>
              <a:ext cx="522287" cy="34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595959"/>
                  </a:solidFill>
                  <a:latin typeface="Arial" pitchFamily="34" charset="0"/>
                  <a:ea typeface="微软雅黑" pitchFamily="34" charset="-122"/>
                </a:defRPr>
              </a:lvl1pPr>
              <a:lvl2pPr>
                <a:defRPr sz="2800">
                  <a:solidFill>
                    <a:srgbClr val="595959"/>
                  </a:solidFill>
                  <a:latin typeface="Arial" pitchFamily="34" charset="0"/>
                  <a:ea typeface="微软雅黑" pitchFamily="34" charset="-122"/>
                </a:defRPr>
              </a:lvl2pPr>
              <a:lvl3pPr>
                <a:defRPr sz="2400">
                  <a:solidFill>
                    <a:srgbClr val="595959"/>
                  </a:solidFill>
                  <a:latin typeface="Arial" pitchFamily="34" charset="0"/>
                  <a:ea typeface="微软雅黑" pitchFamily="34" charset="-122"/>
                </a:defRPr>
              </a:lvl3pPr>
              <a:lvl4pPr>
                <a:defRPr sz="2000">
                  <a:solidFill>
                    <a:srgbClr val="595959"/>
                  </a:solidFill>
                  <a:latin typeface="Arial" pitchFamily="34" charset="0"/>
                  <a:ea typeface="微软雅黑" pitchFamily="34" charset="-122"/>
                </a:defRPr>
              </a:lvl4pPr>
              <a:lvl5pPr>
                <a:defRPr sz="2000">
                  <a:solidFill>
                    <a:srgbClr val="595959"/>
                  </a:solidFill>
                  <a:latin typeface="Arial" pitchFamily="34" charset="0"/>
                  <a:ea typeface="微软雅黑" pitchFamily="34" charset="-122"/>
                </a:defRPr>
              </a:lvl5pPr>
              <a:lvl6pPr eaLnBrk="0" fontAlgn="base" hangingPunct="0">
                <a:spcAft>
                  <a:spcPct val="0"/>
                </a:spcAft>
                <a:buChar char="»"/>
                <a:defRPr sz="2000">
                  <a:solidFill>
                    <a:srgbClr val="595959"/>
                  </a:solidFill>
                  <a:latin typeface="Arial" pitchFamily="34" charset="0"/>
                  <a:ea typeface="微软雅黑" pitchFamily="34" charset="-122"/>
                </a:defRPr>
              </a:lvl6pPr>
              <a:lvl7pPr eaLnBrk="0" fontAlgn="base" hangingPunct="0">
                <a:spcAft>
                  <a:spcPct val="0"/>
                </a:spcAft>
                <a:buChar char="»"/>
                <a:defRPr sz="2000">
                  <a:solidFill>
                    <a:srgbClr val="595959"/>
                  </a:solidFill>
                  <a:latin typeface="Arial" pitchFamily="34" charset="0"/>
                  <a:ea typeface="微软雅黑" pitchFamily="34" charset="-122"/>
                </a:defRPr>
              </a:lvl7pPr>
              <a:lvl8pPr eaLnBrk="0" fontAlgn="base" hangingPunct="0">
                <a:spcAft>
                  <a:spcPct val="0"/>
                </a:spcAft>
                <a:buChar char="»"/>
                <a:defRPr sz="2000">
                  <a:solidFill>
                    <a:srgbClr val="595959"/>
                  </a:solidFill>
                  <a:latin typeface="Arial" pitchFamily="34" charset="0"/>
                  <a:ea typeface="微软雅黑" pitchFamily="34" charset="-122"/>
                </a:defRPr>
              </a:lvl8pPr>
              <a:lvl9pPr eaLnBrk="0" fontAlgn="base" hangingPunct="0">
                <a:spcAft>
                  <a:spcPct val="0"/>
                </a:spcAft>
                <a:buChar char="»"/>
                <a:defRPr sz="2000">
                  <a:solidFill>
                    <a:srgbClr val="595959"/>
                  </a:solidFill>
                  <a:latin typeface="Arial" pitchFamily="34" charset="0"/>
                  <a:ea typeface="微软雅黑" pitchFamily="34" charset="-122"/>
                </a:defRPr>
              </a:lvl9pPr>
            </a:lstStyle>
            <a:p>
              <a:r>
                <a:rPr lang="en-US" altLang="zh-CN" sz="1200">
                  <a:solidFill>
                    <a:schemeClr val="tx1"/>
                  </a:solidFill>
                  <a:ea typeface="宋体" pitchFamily="2" charset="-122"/>
                </a:rPr>
                <a:t>5ms</a:t>
              </a:r>
              <a:endParaRPr lang="zh-CN" altLang="en-US" sz="1200">
                <a:solidFill>
                  <a:schemeClr val="tx1"/>
                </a:solidFill>
                <a:ea typeface="宋体" pitchFamily="2" charset="-122"/>
              </a:endParaRPr>
            </a:p>
          </p:txBody>
        </p:sp>
        <p:grpSp>
          <p:nvGrpSpPr>
            <p:cNvPr id="68" name="组合 28"/>
            <p:cNvGrpSpPr>
              <a:grpSpLocks/>
            </p:cNvGrpSpPr>
            <p:nvPr/>
          </p:nvGrpSpPr>
          <p:grpSpPr bwMode="auto">
            <a:xfrm>
              <a:off x="1042988" y="5157788"/>
              <a:ext cx="7653337" cy="1090612"/>
              <a:chOff x="1042988" y="5008563"/>
              <a:chExt cx="7653337" cy="1527175"/>
            </a:xfrm>
          </p:grpSpPr>
          <p:sp>
            <p:nvSpPr>
              <p:cNvPr id="69" name="任意多边形 68"/>
              <p:cNvSpPr/>
              <p:nvPr/>
            </p:nvSpPr>
            <p:spPr>
              <a:xfrm>
                <a:off x="2051050" y="5079698"/>
                <a:ext cx="4621213" cy="1433811"/>
              </a:xfrm>
              <a:custGeom>
                <a:avLst/>
                <a:gdLst>
                  <a:gd name="connsiteX0" fmla="*/ 0 w 5770179"/>
                  <a:gd name="connsiteY0" fmla="*/ 63062 h 2081050"/>
                  <a:gd name="connsiteX1" fmla="*/ 1008993 w 5770179"/>
                  <a:gd name="connsiteY1" fmla="*/ 2081048 h 2081050"/>
                  <a:gd name="connsiteX2" fmla="*/ 2033752 w 5770179"/>
                  <a:gd name="connsiteY2" fmla="*/ 78828 h 2081050"/>
                  <a:gd name="connsiteX3" fmla="*/ 3121572 w 5770179"/>
                  <a:gd name="connsiteY3" fmla="*/ 1986455 h 2081050"/>
                  <a:gd name="connsiteX4" fmla="*/ 4004441 w 5770179"/>
                  <a:gd name="connsiteY4" fmla="*/ 94593 h 2081050"/>
                  <a:gd name="connsiteX5" fmla="*/ 5044965 w 5770179"/>
                  <a:gd name="connsiteY5" fmla="*/ 1923393 h 2081050"/>
                  <a:gd name="connsiteX6" fmla="*/ 5770179 w 5770179"/>
                  <a:gd name="connsiteY6" fmla="*/ 0 h 20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179" h="2081050">
                    <a:moveTo>
                      <a:pt x="0" y="63062"/>
                    </a:moveTo>
                    <a:cubicBezTo>
                      <a:pt x="335017" y="1070741"/>
                      <a:pt x="670034" y="2078420"/>
                      <a:pt x="1008993" y="2081048"/>
                    </a:cubicBezTo>
                    <a:cubicBezTo>
                      <a:pt x="1347952" y="2083676"/>
                      <a:pt x="1681656" y="94594"/>
                      <a:pt x="2033752" y="78828"/>
                    </a:cubicBezTo>
                    <a:cubicBezTo>
                      <a:pt x="2385849" y="63063"/>
                      <a:pt x="2793124" y="1983828"/>
                      <a:pt x="3121572" y="1986455"/>
                    </a:cubicBezTo>
                    <a:cubicBezTo>
                      <a:pt x="3450020" y="1989082"/>
                      <a:pt x="3683876" y="105103"/>
                      <a:pt x="4004441" y="94593"/>
                    </a:cubicBezTo>
                    <a:cubicBezTo>
                      <a:pt x="4325007" y="84083"/>
                      <a:pt x="4750675" y="1939158"/>
                      <a:pt x="5044965" y="1923393"/>
                    </a:cubicBezTo>
                    <a:cubicBezTo>
                      <a:pt x="5339255" y="1907628"/>
                      <a:pt x="5544207" y="176048"/>
                      <a:pt x="5770179"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cxnSp>
            <p:nvCxnSpPr>
              <p:cNvPr id="70" name="直接连接符 69"/>
              <p:cNvCxnSpPr/>
              <p:nvPr/>
            </p:nvCxnSpPr>
            <p:spPr>
              <a:xfrm>
                <a:off x="1835150" y="5513175"/>
                <a:ext cx="5761038"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71" name="直接连接符 70"/>
              <p:cNvCxnSpPr/>
              <p:nvPr/>
            </p:nvCxnSpPr>
            <p:spPr>
              <a:xfrm>
                <a:off x="1835150" y="6117821"/>
                <a:ext cx="56896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72" name="直接连接符 71"/>
              <p:cNvCxnSpPr/>
              <p:nvPr/>
            </p:nvCxnSpPr>
            <p:spPr>
              <a:xfrm>
                <a:off x="1042988" y="5795492"/>
                <a:ext cx="7653337"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3619500" y="5079698"/>
                <a:ext cx="144463" cy="1444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74" name="椭圆 73"/>
              <p:cNvSpPr/>
              <p:nvPr/>
            </p:nvSpPr>
            <p:spPr>
              <a:xfrm>
                <a:off x="5207000" y="5084144"/>
                <a:ext cx="144463" cy="1444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75" name="椭圆 74"/>
              <p:cNvSpPr/>
              <p:nvPr/>
            </p:nvSpPr>
            <p:spPr>
              <a:xfrm>
                <a:off x="6599238" y="5008563"/>
                <a:ext cx="144462" cy="1422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76" name="椭圆 75"/>
              <p:cNvSpPr/>
              <p:nvPr/>
            </p:nvSpPr>
            <p:spPr>
              <a:xfrm>
                <a:off x="6011863" y="6308996"/>
                <a:ext cx="144462" cy="14449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77" name="椭圆 76"/>
              <p:cNvSpPr/>
              <p:nvPr/>
            </p:nvSpPr>
            <p:spPr>
              <a:xfrm>
                <a:off x="4467225" y="6320111"/>
                <a:ext cx="144463" cy="1444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78" name="椭圆 77"/>
              <p:cNvSpPr/>
              <p:nvPr/>
            </p:nvSpPr>
            <p:spPr>
              <a:xfrm>
                <a:off x="2771775" y="6391246"/>
                <a:ext cx="144463" cy="1444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79" name="椭圆 78"/>
              <p:cNvSpPr/>
              <p:nvPr/>
            </p:nvSpPr>
            <p:spPr>
              <a:xfrm>
                <a:off x="1979613" y="5048576"/>
                <a:ext cx="144462" cy="1422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cxnSp>
          <p:nvCxnSpPr>
            <p:cNvPr id="81" name="直接箭头连接符 80"/>
            <p:cNvCxnSpPr/>
            <p:nvPr/>
          </p:nvCxnSpPr>
          <p:spPr>
            <a:xfrm rot="5400000">
              <a:off x="6804819" y="5733256"/>
              <a:ext cx="431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2" name="TextBox 42"/>
            <p:cNvSpPr txBox="1">
              <a:spLocks noChangeArrowheads="1"/>
            </p:cNvSpPr>
            <p:nvPr/>
          </p:nvSpPr>
          <p:spPr bwMode="auto">
            <a:xfrm>
              <a:off x="6948488" y="5661025"/>
              <a:ext cx="2172117" cy="34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595959"/>
                  </a:solidFill>
                  <a:latin typeface="Arial" pitchFamily="34" charset="0"/>
                  <a:ea typeface="微软雅黑" pitchFamily="34" charset="-122"/>
                </a:defRPr>
              </a:lvl1pPr>
              <a:lvl2pPr>
                <a:defRPr sz="2800">
                  <a:solidFill>
                    <a:srgbClr val="595959"/>
                  </a:solidFill>
                  <a:latin typeface="Arial" pitchFamily="34" charset="0"/>
                  <a:ea typeface="微软雅黑" pitchFamily="34" charset="-122"/>
                </a:defRPr>
              </a:lvl2pPr>
              <a:lvl3pPr>
                <a:defRPr sz="2400">
                  <a:solidFill>
                    <a:srgbClr val="595959"/>
                  </a:solidFill>
                  <a:latin typeface="Arial" pitchFamily="34" charset="0"/>
                  <a:ea typeface="微软雅黑" pitchFamily="34" charset="-122"/>
                </a:defRPr>
              </a:lvl3pPr>
              <a:lvl4pPr>
                <a:defRPr sz="2000">
                  <a:solidFill>
                    <a:srgbClr val="595959"/>
                  </a:solidFill>
                  <a:latin typeface="Arial" pitchFamily="34" charset="0"/>
                  <a:ea typeface="微软雅黑" pitchFamily="34" charset="-122"/>
                </a:defRPr>
              </a:lvl4pPr>
              <a:lvl5pPr>
                <a:defRPr sz="2000">
                  <a:solidFill>
                    <a:srgbClr val="595959"/>
                  </a:solidFill>
                  <a:latin typeface="Arial" pitchFamily="34" charset="0"/>
                  <a:ea typeface="微软雅黑" pitchFamily="34" charset="-122"/>
                </a:defRPr>
              </a:lvl5pPr>
              <a:lvl6pPr eaLnBrk="0" fontAlgn="base" hangingPunct="0">
                <a:spcAft>
                  <a:spcPct val="0"/>
                </a:spcAft>
                <a:buChar char="»"/>
                <a:defRPr sz="2000">
                  <a:solidFill>
                    <a:srgbClr val="595959"/>
                  </a:solidFill>
                  <a:latin typeface="Arial" pitchFamily="34" charset="0"/>
                  <a:ea typeface="微软雅黑" pitchFamily="34" charset="-122"/>
                </a:defRPr>
              </a:lvl6pPr>
              <a:lvl7pPr eaLnBrk="0" fontAlgn="base" hangingPunct="0">
                <a:spcAft>
                  <a:spcPct val="0"/>
                </a:spcAft>
                <a:buChar char="»"/>
                <a:defRPr sz="2000">
                  <a:solidFill>
                    <a:srgbClr val="595959"/>
                  </a:solidFill>
                  <a:latin typeface="Arial" pitchFamily="34" charset="0"/>
                  <a:ea typeface="微软雅黑" pitchFamily="34" charset="-122"/>
                </a:defRPr>
              </a:lvl7pPr>
              <a:lvl8pPr eaLnBrk="0" fontAlgn="base" hangingPunct="0">
                <a:spcAft>
                  <a:spcPct val="0"/>
                </a:spcAft>
                <a:buChar char="»"/>
                <a:defRPr sz="2000">
                  <a:solidFill>
                    <a:srgbClr val="595959"/>
                  </a:solidFill>
                  <a:latin typeface="Arial" pitchFamily="34" charset="0"/>
                  <a:ea typeface="微软雅黑" pitchFamily="34" charset="-122"/>
                </a:defRPr>
              </a:lvl8pPr>
              <a:lvl9pPr eaLnBrk="0" fontAlgn="base" hangingPunct="0">
                <a:spcAft>
                  <a:spcPct val="0"/>
                </a:spcAft>
                <a:buChar char="»"/>
                <a:defRPr sz="2000">
                  <a:solidFill>
                    <a:srgbClr val="595959"/>
                  </a:solidFill>
                  <a:latin typeface="Arial" pitchFamily="34" charset="0"/>
                  <a:ea typeface="微软雅黑" pitchFamily="34" charset="-122"/>
                </a:defRPr>
              </a:lvl9pPr>
            </a:lstStyle>
            <a:p>
              <a:r>
                <a:rPr lang="en-US" altLang="zh-CN" sz="1200" dirty="0" smtClean="0">
                  <a:solidFill>
                    <a:srgbClr val="FF0000"/>
                  </a:solidFill>
                  <a:latin typeface="微软雅黑" pitchFamily="34" charset="-122"/>
                </a:rPr>
                <a:t>Khu vực chụp ảnh tốt nhất</a:t>
              </a:r>
              <a:endParaRPr lang="zh-CN" altLang="en-US" sz="1200" dirty="0">
                <a:solidFill>
                  <a:srgbClr val="FF0000"/>
                </a:solidFill>
                <a:latin typeface="微软雅黑" pitchFamily="34" charset="-122"/>
              </a:endParaRPr>
            </a:p>
          </p:txBody>
        </p:sp>
      </p:grpSp>
      <p:pic>
        <p:nvPicPr>
          <p:cNvPr id="8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2985994"/>
            <a:ext cx="658290" cy="67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33119" y="2545190"/>
            <a:ext cx="1441420" cy="307777"/>
          </a:xfrm>
          <a:prstGeom prst="rect">
            <a:avLst/>
          </a:prstGeom>
        </p:spPr>
        <p:txBody>
          <a:bodyPr wrap="none">
            <a:spAutoFit/>
          </a:bodyPr>
          <a:lstStyle/>
          <a:p>
            <a:pPr algn="ctr" eaLnBrk="0" fontAlgn="ctr" hangingPunct="0">
              <a:spcBef>
                <a:spcPts val="0"/>
              </a:spcBef>
              <a:spcAft>
                <a:spcPts val="0"/>
              </a:spcAft>
              <a:buClr>
                <a:srgbClr val="FF0000"/>
              </a:buClr>
              <a:buSzPct val="70000"/>
              <a:defRPr/>
            </a:pPr>
            <a:r>
              <a:rPr lang="en-US" altLang="zh-CN" sz="1400" b="1" dirty="0" smtClean="0">
                <a:solidFill>
                  <a:prstClr val="black"/>
                </a:solidFill>
                <a:latin typeface="微软雅黑" pitchFamily="34" charset="-122"/>
                <a:ea typeface="微软雅黑" pitchFamily="34" charset="-122"/>
              </a:rPr>
              <a:t>Bộ dò tín hiệu</a:t>
            </a:r>
            <a:endParaRPr lang="zh-CN" altLang="en-US" sz="1400" b="1" dirty="0">
              <a:solidFill>
                <a:prstClr val="black"/>
              </a:solidFill>
              <a:latin typeface="微软雅黑" pitchFamily="34" charset="-122"/>
              <a:ea typeface="微软雅黑" pitchFamily="34" charset="-122"/>
            </a:endParaRPr>
          </a:p>
        </p:txBody>
      </p:sp>
      <p:sp>
        <p:nvSpPr>
          <p:cNvPr id="89" name="矩形 88"/>
          <p:cNvSpPr/>
          <p:nvPr/>
        </p:nvSpPr>
        <p:spPr>
          <a:xfrm>
            <a:off x="2091379" y="3076600"/>
            <a:ext cx="7051386" cy="738664"/>
          </a:xfrm>
          <a:prstGeom prst="rect">
            <a:avLst/>
          </a:prstGeom>
        </p:spPr>
        <p:txBody>
          <a:bodyPr wrap="square">
            <a:spAutoFit/>
          </a:bodyPr>
          <a:lstStyle/>
          <a:p>
            <a:pPr marL="285750" indent="-285750">
              <a:lnSpc>
                <a:spcPct val="150000"/>
              </a:lnSpc>
              <a:buClr>
                <a:srgbClr val="FF0000"/>
              </a:buClr>
              <a:buFont typeface="Arial" pitchFamily="34" charset="0"/>
              <a:buChar char="•"/>
            </a:pPr>
            <a:r>
              <a:rPr lang="en-US" altLang="zh-CN" sz="1400" dirty="0" smtClean="0"/>
              <a:t>Camera có thể dò tín hiệu đèn đỏ bằng bộ dò này và bộ dò này kết nối tới rơ le. Rơle kết nối với đèn giao thông song song ngay lập tức</a:t>
            </a:r>
            <a:endParaRPr lang="zh-CN" altLang="en-US" sz="1400" dirty="0"/>
          </a:p>
        </p:txBody>
      </p:sp>
      <p:pic>
        <p:nvPicPr>
          <p:cNvPr id="34" name="图片 33" descr="cid:__0@Foxmail.net"/>
          <p:cNvPicPr/>
          <p:nvPr/>
        </p:nvPicPr>
        <p:blipFill>
          <a:blip r:embed="rId5" r:link="rId6" cstate="print"/>
          <a:srcRect/>
          <a:stretch>
            <a:fillRect/>
          </a:stretch>
        </p:blipFill>
        <p:spPr bwMode="auto">
          <a:xfrm>
            <a:off x="467002" y="4156720"/>
            <a:ext cx="1152670" cy="311467"/>
          </a:xfrm>
          <a:prstGeom prst="rect">
            <a:avLst/>
          </a:prstGeom>
          <a:noFill/>
          <a:ln w="9525">
            <a:noFill/>
            <a:miter lim="800000"/>
            <a:headEnd/>
            <a:tailEnd/>
          </a:ln>
        </p:spPr>
      </p:pic>
      <p:sp>
        <p:nvSpPr>
          <p:cNvPr id="8" name="矩形 7"/>
          <p:cNvSpPr/>
          <p:nvPr/>
        </p:nvSpPr>
        <p:spPr>
          <a:xfrm>
            <a:off x="2112105" y="4386306"/>
            <a:ext cx="7068407" cy="307777"/>
          </a:xfrm>
          <a:prstGeom prst="rect">
            <a:avLst/>
          </a:prstGeom>
        </p:spPr>
        <p:txBody>
          <a:bodyPr wrap="square">
            <a:spAutoFit/>
          </a:bodyPr>
          <a:lstStyle/>
          <a:p>
            <a:pPr marL="285750" indent="-285750">
              <a:buClr>
                <a:srgbClr val="C00000"/>
              </a:buClr>
              <a:buFont typeface="Arial" pitchFamily="34" charset="0"/>
              <a:buChar char="•"/>
            </a:pPr>
            <a:r>
              <a:rPr lang="en-US" altLang="zh-CN" sz="1400" dirty="0"/>
              <a:t>DH-ITASD-016RA </a:t>
            </a:r>
            <a:r>
              <a:rPr lang="en-US" altLang="zh-CN" sz="1400" dirty="0" smtClean="0"/>
              <a:t>bộ dò kết nối với đèn giao thông song song ngay lập tức</a:t>
            </a:r>
            <a:endParaRPr lang="zh-CN" altLang="en-US" sz="1400" dirty="0"/>
          </a:p>
        </p:txBody>
      </p:sp>
      <p:sp>
        <p:nvSpPr>
          <p:cNvPr id="13" name="矩形 12"/>
          <p:cNvSpPr/>
          <p:nvPr/>
        </p:nvSpPr>
        <p:spPr>
          <a:xfrm>
            <a:off x="367471" y="3735705"/>
            <a:ext cx="1324209" cy="276999"/>
          </a:xfrm>
          <a:prstGeom prst="rect">
            <a:avLst/>
          </a:prstGeom>
        </p:spPr>
        <p:txBody>
          <a:bodyPr wrap="none">
            <a:spAutoFit/>
          </a:bodyPr>
          <a:lstStyle/>
          <a:p>
            <a:r>
              <a:rPr lang="en-US" altLang="zh-CN" sz="1200" b="1" dirty="0"/>
              <a:t>DH-ITASD-012B</a:t>
            </a:r>
            <a:endParaRPr lang="zh-CN" altLang="en-US" sz="1200" b="1" dirty="0"/>
          </a:p>
        </p:txBody>
      </p:sp>
      <p:sp>
        <p:nvSpPr>
          <p:cNvPr id="37" name="矩形 36"/>
          <p:cNvSpPr/>
          <p:nvPr/>
        </p:nvSpPr>
        <p:spPr>
          <a:xfrm>
            <a:off x="400880" y="4588768"/>
            <a:ext cx="1434816" cy="276999"/>
          </a:xfrm>
          <a:prstGeom prst="rect">
            <a:avLst/>
          </a:prstGeom>
        </p:spPr>
        <p:txBody>
          <a:bodyPr wrap="none">
            <a:spAutoFit/>
          </a:bodyPr>
          <a:lstStyle/>
          <a:p>
            <a:r>
              <a:rPr lang="en-US" altLang="zh-CN" sz="1200" b="1" dirty="0"/>
              <a:t>DH-ITASD-016RA</a:t>
            </a:r>
            <a:endParaRPr lang="zh-CN" altLang="en-US" sz="1200" b="1" dirty="0"/>
          </a:p>
        </p:txBody>
      </p:sp>
    </p:spTree>
    <p:custDataLst>
      <p:tags r:id="rId1"/>
    </p:custDataLst>
    <p:extLst>
      <p:ext uri="{BB962C8B-B14F-4D97-AF65-F5344CB8AC3E}">
        <p14:creationId xmlns:p14="http://schemas.microsoft.com/office/powerpoint/2010/main" val="11845699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8"/>
</p:tagLst>
</file>

<file path=ppt/tags/tag10.xml><?xml version="1.0" encoding="utf-8"?>
<p:tagLst xmlns:a="http://schemas.openxmlformats.org/drawingml/2006/main" xmlns:r="http://schemas.openxmlformats.org/officeDocument/2006/relationships" xmlns:p="http://schemas.openxmlformats.org/presentationml/2006/main">
  <p:tag name="TIMING" val="|14.8"/>
</p:tagLst>
</file>

<file path=ppt/tags/tag11.xml><?xml version="1.0" encoding="utf-8"?>
<p:tagLst xmlns:a="http://schemas.openxmlformats.org/drawingml/2006/main" xmlns:r="http://schemas.openxmlformats.org/officeDocument/2006/relationships" xmlns:p="http://schemas.openxmlformats.org/presentationml/2006/main">
  <p:tag name="TIMING" val="|14.8"/>
</p:tagLst>
</file>

<file path=ppt/tags/tag12.xml><?xml version="1.0" encoding="utf-8"?>
<p:tagLst xmlns:a="http://schemas.openxmlformats.org/drawingml/2006/main" xmlns:r="http://schemas.openxmlformats.org/officeDocument/2006/relationships" xmlns:p="http://schemas.openxmlformats.org/presentationml/2006/main">
  <p:tag name="TIMING" val="|14.8"/>
</p:tagLst>
</file>

<file path=ppt/tags/tag13.xml><?xml version="1.0" encoding="utf-8"?>
<p:tagLst xmlns:a="http://schemas.openxmlformats.org/drawingml/2006/main" xmlns:r="http://schemas.openxmlformats.org/officeDocument/2006/relationships" xmlns:p="http://schemas.openxmlformats.org/presentationml/2006/main">
  <p:tag name="TIMING" val="|14.8"/>
</p:tagLst>
</file>

<file path=ppt/tags/tag14.xml><?xml version="1.0" encoding="utf-8"?>
<p:tagLst xmlns:a="http://schemas.openxmlformats.org/drawingml/2006/main" xmlns:r="http://schemas.openxmlformats.org/officeDocument/2006/relationships" xmlns:p="http://schemas.openxmlformats.org/presentationml/2006/main">
  <p:tag name="TIMING" val="|14.8"/>
</p:tagLst>
</file>

<file path=ppt/tags/tag2.xml><?xml version="1.0" encoding="utf-8"?>
<p:tagLst xmlns:a="http://schemas.openxmlformats.org/drawingml/2006/main" xmlns:r="http://schemas.openxmlformats.org/officeDocument/2006/relationships" xmlns:p="http://schemas.openxmlformats.org/presentationml/2006/main">
  <p:tag name="TIMING" val="|14.8"/>
</p:tagLst>
</file>

<file path=ppt/tags/tag3.xml><?xml version="1.0" encoding="utf-8"?>
<p:tagLst xmlns:a="http://schemas.openxmlformats.org/drawingml/2006/main" xmlns:r="http://schemas.openxmlformats.org/officeDocument/2006/relationships" xmlns:p="http://schemas.openxmlformats.org/presentationml/2006/main">
  <p:tag name="TIMING" val="|14.8"/>
</p:tagLst>
</file>

<file path=ppt/tags/tag4.xml><?xml version="1.0" encoding="utf-8"?>
<p:tagLst xmlns:a="http://schemas.openxmlformats.org/drawingml/2006/main" xmlns:r="http://schemas.openxmlformats.org/officeDocument/2006/relationships" xmlns:p="http://schemas.openxmlformats.org/presentationml/2006/main">
  <p:tag name="TIMING" val="|14.8"/>
</p:tagLst>
</file>

<file path=ppt/tags/tag5.xml><?xml version="1.0" encoding="utf-8"?>
<p:tagLst xmlns:a="http://schemas.openxmlformats.org/drawingml/2006/main" xmlns:r="http://schemas.openxmlformats.org/officeDocument/2006/relationships" xmlns:p="http://schemas.openxmlformats.org/presentationml/2006/main">
  <p:tag name="TIMING" val="|14.8"/>
</p:tagLst>
</file>

<file path=ppt/tags/tag6.xml><?xml version="1.0" encoding="utf-8"?>
<p:tagLst xmlns:a="http://schemas.openxmlformats.org/drawingml/2006/main" xmlns:r="http://schemas.openxmlformats.org/officeDocument/2006/relationships" xmlns:p="http://schemas.openxmlformats.org/presentationml/2006/main">
  <p:tag name="TIMING" val="|14.8"/>
</p:tagLst>
</file>

<file path=ppt/tags/tag7.xml><?xml version="1.0" encoding="utf-8"?>
<p:tagLst xmlns:a="http://schemas.openxmlformats.org/drawingml/2006/main" xmlns:r="http://schemas.openxmlformats.org/officeDocument/2006/relationships" xmlns:p="http://schemas.openxmlformats.org/presentationml/2006/main">
  <p:tag name="TIMING" val="|14.8"/>
</p:tagLst>
</file>

<file path=ppt/tags/tag8.xml><?xml version="1.0" encoding="utf-8"?>
<p:tagLst xmlns:a="http://schemas.openxmlformats.org/drawingml/2006/main" xmlns:r="http://schemas.openxmlformats.org/officeDocument/2006/relationships" xmlns:p="http://schemas.openxmlformats.org/presentationml/2006/main">
  <p:tag name="TIMING" val="|14.8"/>
</p:tagLst>
</file>

<file path=ppt/tags/tag9.xml><?xml version="1.0" encoding="utf-8"?>
<p:tagLst xmlns:a="http://schemas.openxmlformats.org/drawingml/2006/main" xmlns:r="http://schemas.openxmlformats.org/officeDocument/2006/relationships" xmlns:p="http://schemas.openxmlformats.org/presentationml/2006/main">
  <p:tag name="TIMING" val="|14.8"/>
</p:tagLst>
</file>

<file path=ppt/theme/theme1.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TotalTime>
  <Words>1156</Words>
  <Application>Microsoft Office PowerPoint</Application>
  <PresentationFormat>Custom</PresentationFormat>
  <Paragraphs>227</Paragraphs>
  <Slides>17</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2_Office 主题</vt:lpstr>
      <vt:lpstr>3_Office 主题</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张伟腾</dc:creator>
  <cp:lastModifiedBy>haminhviet</cp:lastModifiedBy>
  <cp:revision>72</cp:revision>
  <dcterms:created xsi:type="dcterms:W3CDTF">2015-03-31T12:29:45Z</dcterms:created>
  <dcterms:modified xsi:type="dcterms:W3CDTF">2016-09-12T01:36:58Z</dcterms:modified>
</cp:coreProperties>
</file>