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7" r:id="rId2"/>
    <p:sldId id="384" r:id="rId3"/>
    <p:sldId id="385" r:id="rId4"/>
    <p:sldId id="386" r:id="rId5"/>
    <p:sldId id="387" r:id="rId6"/>
    <p:sldId id="388" r:id="rId7"/>
    <p:sldId id="389" r:id="rId8"/>
    <p:sldId id="370" r:id="rId9"/>
    <p:sldId id="375" r:id="rId10"/>
    <p:sldId id="374" r:id="rId11"/>
    <p:sldId id="380" r:id="rId12"/>
    <p:sldId id="379" r:id="rId13"/>
    <p:sldId id="391" r:id="rId14"/>
  </p:sldIdLst>
  <p:sldSz cx="9144000" cy="5143500" type="screen16x9"/>
  <p:notesSz cx="10234613" cy="7099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66FF"/>
    <a:srgbClr val="7F7F7F"/>
    <a:srgbClr val="009900"/>
    <a:srgbClr val="FF9900"/>
    <a:srgbClr val="0099FF"/>
    <a:srgbClr val="3399FF"/>
    <a:srgbClr val="0000CC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471" autoAdjust="0"/>
    <p:restoredTop sz="97019" autoAdjust="0"/>
  </p:normalViewPr>
  <p:slideViewPr>
    <p:cSldViewPr>
      <p:cViewPr>
        <p:scale>
          <a:sx n="150" d="100"/>
          <a:sy n="150" d="100"/>
        </p:scale>
        <p:origin x="-49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028" y="-90"/>
      </p:cViewPr>
      <p:guideLst>
        <p:guide orient="horz" pos="2236"/>
        <p:guide pos="32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838" y="0"/>
            <a:ext cx="4434999" cy="354965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7505E9C7-EFC5-4910-92BA-027F4ED3CDD1}" type="datetime1">
              <a:rPr lang="zh-CN" altLang="en-US" smtClean="0"/>
              <a:pPr/>
              <a:t>2017/10/28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742692"/>
            <a:ext cx="4434999" cy="354965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838" y="6742692"/>
            <a:ext cx="4434999" cy="354965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FBF1512F-BE03-4034-BC5F-DCB9AFE362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8651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77788" y="642938"/>
            <a:ext cx="10396538" cy="5848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zh-CN" altLang="en-US"/>
          </a:p>
        </p:txBody>
      </p:sp>
      <p:pic>
        <p:nvPicPr>
          <p:cNvPr id="8" name="图片 7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8396" y="137918"/>
            <a:ext cx="1972948" cy="308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99193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79375" y="642938"/>
            <a:ext cx="10399713" cy="5849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lIns="99038" tIns="49519" rIns="99038" bIns="49519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2837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79375" y="642938"/>
            <a:ext cx="10399713" cy="5849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lIns="99038" tIns="49519" rIns="99038" bIns="49519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2837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 fontScale="25000" lnSpcReduction="20000"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163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 fontScale="25000" lnSpcReduction="20000"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64010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 fontScale="25000" lnSpcReduction="20000"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1422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79375" y="642938"/>
            <a:ext cx="10399713" cy="5849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lIns="99038" tIns="49519" rIns="99038" bIns="49519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283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8489EC-7FC0-494E-8233-1E0C1E4F7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2E2B71-801E-4826-8271-7F9DB705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D8F9-5348-487A-B76E-7415B2B13545}" type="datetime1">
              <a:rPr lang="zh-CN" altLang="en-US" smtClean="0"/>
              <a:pPr/>
              <a:t>2017/10/28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B1569CA-17DF-4C49-9E1B-BEC8FA60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2C5BCE0-3078-4F08-8C2A-E84520F1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80DB-1B86-4A5B-9B32-C19D1E9E2E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3041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82828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2017-10-28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5ADB6-5BB4-4428-8C16-50311A25B752}" type="datetime1">
              <a:rPr lang="zh-CN" altLang="en-US" smtClean="0"/>
              <a:pPr/>
              <a:t>2017/10/28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BDADA02-2937-4B7C-B32C-024429BE294C}"/>
              </a:ext>
            </a:extLst>
          </p:cNvPr>
          <p:cNvSpPr txBox="1"/>
          <p:nvPr userDrawn="1"/>
        </p:nvSpPr>
        <p:spPr>
          <a:xfrm rot="20056576">
            <a:off x="1492336" y="1938632"/>
            <a:ext cx="6159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chemeClr val="tx1">
                    <a:alpha val="10000"/>
                  </a:schemeClr>
                </a:solidFill>
              </a:rPr>
              <a:t>Dahua</a:t>
            </a:r>
            <a:r>
              <a:rPr lang="en-US" altLang="zh-CN" sz="4000" dirty="0">
                <a:solidFill>
                  <a:schemeClr val="tx1">
                    <a:alpha val="10000"/>
                  </a:schemeClr>
                </a:solidFill>
              </a:rPr>
              <a:t> Technical Academy</a:t>
            </a:r>
            <a:endParaRPr lang="zh-CN" altLang="en-US" sz="4000" dirty="0">
              <a:solidFill>
                <a:schemeClr val="tx1">
                  <a:alpha val="1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38150"/>
            <a:ext cx="8229600" cy="565571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Các Phụ Kiện Dành Cho Camera &amp; Đầu Ghi Dahua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B5A8980-F69E-45FB-8582-EC3928AF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80DB-1B86-4A5B-9B32-C19D1E9E2E7F}" type="slidenum">
              <a:rPr lang="zh-CN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</a:t>
            </a:fld>
            <a:endParaRPr lang="zh-CN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图片 4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809750"/>
            <a:ext cx="4052715" cy="1219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33550"/>
            <a:ext cx="38290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877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0070C0"/>
                </a:solidFill>
              </a:rPr>
              <a:t>ĐẦU GHI XVR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20583260-F9DB-4DAB-9330-1C9D3334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80DB-1B86-4A5B-9B32-C19D1E9E2E7F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467544" y="2424484"/>
            <a:ext cx="905732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Hãng SX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3505200" y="2419350"/>
            <a:ext cx="963143" cy="10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SL HDD :</a:t>
            </a:r>
          </a:p>
          <a:p>
            <a:pPr>
              <a:spcBef>
                <a:spcPct val="0"/>
              </a:spcBef>
              <a:buNone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1HDD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2HDD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4HDD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8HDD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029200" y="3105150"/>
            <a:ext cx="2082081" cy="166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Loại Vỏ &amp; Kích Cỡ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smart  1U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E: elegant 1U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HS: compact 1U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mini 1U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(1 audio&amp;no alarm)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HE: mini 1U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(audio&amp;alarm)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 1U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AN: 1U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(1 audio&amp;no alarm)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L: 1.5U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S:2U</a:t>
            </a: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6387876" y="2424484"/>
            <a:ext cx="1214484" cy="11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Thế Hệ :</a:t>
            </a:r>
            <a:endParaRPr lang="pt-BR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Độ Phân Giải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4M : 4M@15fps</a:t>
            </a: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4KL: 4K@7fps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4K  : 4K@15fps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057400" y="2419350"/>
            <a:ext cx="1446805" cy="8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Phân Khúc :</a:t>
            </a:r>
          </a:p>
          <a:p>
            <a:pPr algn="ctr">
              <a:spcBef>
                <a:spcPct val="0"/>
              </a:spcBef>
              <a:buNone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4/5 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Phổ Thông</a:t>
            </a:r>
            <a:endParaRPr lang="it-IT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  7  </a:t>
            </a:r>
            <a:r>
              <a:rPr lang="it-IT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 </a:t>
            </a:r>
            <a:r>
              <a:rPr lang="it-IT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Chuyên Nghiệp </a:t>
            </a:r>
            <a:endParaRPr lang="it-IT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  8  </a:t>
            </a:r>
            <a:r>
              <a:rPr lang="it-IT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 </a:t>
            </a:r>
            <a:r>
              <a:rPr lang="it-IT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Thông Minh </a:t>
            </a:r>
            <a:endParaRPr lang="it-IT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4343400" y="2419350"/>
            <a:ext cx="1000715" cy="10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Số Kênh </a:t>
            </a: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l-PL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04: 4CH</a:t>
            </a:r>
          </a:p>
          <a:p>
            <a:pPr>
              <a:spcBef>
                <a:spcPct val="0"/>
              </a:spcBef>
              <a:buNone/>
            </a:pPr>
            <a:r>
              <a:rPr lang="pl-PL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08: 8CH</a:t>
            </a:r>
          </a:p>
          <a:p>
            <a:pPr>
              <a:spcBef>
                <a:spcPct val="0"/>
              </a:spcBef>
              <a:buNone/>
            </a:pPr>
            <a:r>
              <a:rPr lang="pl-PL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16: 16CH</a:t>
            </a:r>
          </a:p>
          <a:p>
            <a:pPr>
              <a:spcBef>
                <a:spcPct val="0"/>
              </a:spcBef>
              <a:buNone/>
            </a:pPr>
            <a:r>
              <a:rPr lang="pl-PL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32: 32CH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863835" y="1319421"/>
            <a:ext cx="616692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642266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2763121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585715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408309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5230903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7674041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>
            <a:off x="1464860" y="1589421"/>
            <a:ext cx="116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878516" y="1851670"/>
            <a:ext cx="67500" cy="544155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26" name="直接连接符 125"/>
          <p:cNvCxnSpPr>
            <a:cxnSpLocks/>
          </p:cNvCxnSpPr>
          <p:nvPr/>
        </p:nvCxnSpPr>
        <p:spPr bwMode="auto">
          <a:xfrm>
            <a:off x="5513647" y="1839760"/>
            <a:ext cx="0" cy="1257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椭圆 126"/>
          <p:cNvSpPr/>
          <p:nvPr/>
        </p:nvSpPr>
        <p:spPr bwMode="auto">
          <a:xfrm>
            <a:off x="5479897" y="3075806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6663741" y="1850486"/>
            <a:ext cx="67500" cy="54963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8EA44376-2107-4833-BD93-06D8B307EEF8}"/>
              </a:ext>
            </a:extLst>
          </p:cNvPr>
          <p:cNvSpPr/>
          <p:nvPr/>
        </p:nvSpPr>
        <p:spPr bwMode="auto">
          <a:xfrm>
            <a:off x="6438543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4KL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xmlns="" id="{4C790B3B-3EE7-45A0-ADED-79D1847E62CD}"/>
              </a:ext>
            </a:extLst>
          </p:cNvPr>
          <p:cNvCxnSpPr>
            <a:cxnSpLocks/>
          </p:cNvCxnSpPr>
          <p:nvPr/>
        </p:nvCxnSpPr>
        <p:spPr bwMode="auto">
          <a:xfrm>
            <a:off x="7275066" y="1589421"/>
            <a:ext cx="116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4ED1E510-0673-4B2D-B93F-0821C936DB84}"/>
              </a:ext>
            </a:extLst>
          </p:cNvPr>
          <p:cNvGrpSpPr/>
          <p:nvPr/>
        </p:nvGrpSpPr>
        <p:grpSpPr>
          <a:xfrm>
            <a:off x="3799865" y="1851670"/>
            <a:ext cx="67500" cy="54963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="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C09B2767-5F8E-44C6-87AD-E141CA0E6D2D}"/>
              </a:ext>
            </a:extLst>
          </p:cNvPr>
          <p:cNvCxnSpPr>
            <a:cxnSpLocks/>
          </p:cNvCxnSpPr>
          <p:nvPr/>
        </p:nvCxnSpPr>
        <p:spPr bwMode="auto">
          <a:xfrm>
            <a:off x="6053497" y="1589421"/>
            <a:ext cx="116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799BC661-97F2-4FF3-8952-43EBC25F27EA}"/>
              </a:ext>
            </a:extLst>
          </p:cNvPr>
          <p:cNvGrpSpPr/>
          <p:nvPr/>
        </p:nvGrpSpPr>
        <p:grpSpPr>
          <a:xfrm>
            <a:off x="4639898" y="1857128"/>
            <a:ext cx="67500" cy="549630"/>
            <a:chOff x="2686859" y="2857598"/>
            <a:chExt cx="90000" cy="732840"/>
          </a:xfrm>
        </p:grpSpPr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9DA58C08-C730-43DD-8D8E-D544130D4124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xmlns="" id="{3F5C247D-77BC-4315-9C17-FE7EA5A70FE2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63A4CDFF-A250-4494-AF04-AD48416A5EE5}"/>
              </a:ext>
            </a:extLst>
          </p:cNvPr>
          <p:cNvGrpSpPr/>
          <p:nvPr/>
        </p:nvGrpSpPr>
        <p:grpSpPr>
          <a:xfrm>
            <a:off x="3001102" y="1874854"/>
            <a:ext cx="67500" cy="549630"/>
            <a:chOff x="2686859" y="2857598"/>
            <a:chExt cx="90000" cy="732840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3E837D9-59AD-47A4-B58A-98D09FFF267D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xmlns="" id="{C82E95A5-7093-45D7-8890-5DCC1CBD9F7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9" name="TextBox 76">
            <a:extLst>
              <a:ext uri="{FF2B5EF4-FFF2-40B4-BE49-F238E27FC236}">
                <a16:creationId xmlns:a16="http://schemas.microsoft.com/office/drawing/2014/main" xmlns="" id="{E4B2706F-85E9-499C-B0A1-051F9133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949" y="2424484"/>
            <a:ext cx="1214484" cy="69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Tính Năng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   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  <a:r>
              <a:rPr lang="zh-CN" altLang="pt-BR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4POC</a:t>
            </a: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8P  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8POC</a:t>
            </a: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16P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16POC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226FFAF6-8AAC-4F4E-8104-2ABE96482F8C}"/>
              </a:ext>
            </a:extLst>
          </p:cNvPr>
          <p:cNvGrpSpPr/>
          <p:nvPr/>
        </p:nvGrpSpPr>
        <p:grpSpPr>
          <a:xfrm>
            <a:off x="7925904" y="1871043"/>
            <a:ext cx="67500" cy="549630"/>
            <a:chOff x="2686859" y="2857598"/>
            <a:chExt cx="90000" cy="732840"/>
          </a:xfrm>
        </p:grpSpPr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6256DDFA-778D-4F5D-8FD7-57A66103B02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xmlns="" id="{8EFB482C-A8D6-4EC4-A1F0-B47FC120E52B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362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55">
            <a:extLst>
              <a:ext uri="{FF2B5EF4-FFF2-40B4-BE49-F238E27FC236}">
                <a16:creationId xmlns:a16="http://schemas.microsoft.com/office/drawing/2014/main" xmlns="" id="{A78FF8DD-0CAD-42FF-9F55-BFE99407F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789009"/>
            <a:ext cx="1726982" cy="235449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altLang="zh-CN"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Tích hợp MÍC 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H: Heater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W: WIFI </a:t>
            </a:r>
          </a:p>
          <a:p>
            <a:pPr eaLnBrk="1" hangingPunct="1">
              <a:defRPr/>
            </a:pPr>
            <a:r>
              <a:rPr lang="en-US" altLang="zh-CN"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Mobile(interior</a:t>
            </a: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Hỗ trợ thẻ nhớ SD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VF</a:t>
            </a:r>
            <a:r>
              <a:rPr lang="en-US" altLang="zh-CN"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Ống kính điều chỉnh bằng tay 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r>
              <a:rPr lang="en-US" altLang="zh-CN"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Ống kính điều chỉnh bằng Motor 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Z12</a:t>
            </a:r>
            <a:r>
              <a:rPr lang="en-US" altLang="zh-CN"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Zoom 12X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P-Iris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PT: </a:t>
            </a:r>
            <a:r>
              <a:rPr lang="en-US" altLang="zh-CN"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 </a:t>
            </a: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&amp; Tilt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DI: In-celling dome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E:E </a:t>
            </a:r>
            <a:r>
              <a:rPr lang="en-US" altLang="zh-CN" sz="105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>
            <a:extLst>
              <a:ext uri="{FF2B5EF4-FFF2-40B4-BE49-F238E27FC236}">
                <a16:creationId xmlns:a16="http://schemas.microsoft.com/office/drawing/2014/main" xmlns="" id="{6B119F34-5BF5-428D-96F0-1C6843C5CC73}"/>
              </a:ext>
            </a:extLst>
          </p:cNvPr>
          <p:cNvSpPr txBox="1"/>
          <p:nvPr/>
        </p:nvSpPr>
        <p:spPr>
          <a:xfrm>
            <a:off x="1315197" y="2599260"/>
            <a:ext cx="4324571" cy="23544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defRPr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Loại Camera :</a:t>
            </a:r>
          </a:p>
          <a:p>
            <a:pPr eaLnBrk="1" hangingPunct="1">
              <a:defRPr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Dạng Thân Ko Có IR</a:t>
            </a:r>
          </a:p>
          <a:p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FW: Dạng Thân Có IR</a:t>
            </a:r>
          </a:p>
          <a:p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DW: Dạng Dome Có IR</a:t>
            </a:r>
          </a:p>
          <a:p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DB:  Dạng Dome Kính Nhỏ</a:t>
            </a:r>
          </a:p>
          <a:p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DBW: Dạng Dome Kính Lớn </a:t>
            </a:r>
          </a:p>
          <a:p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HDPW</a:t>
            </a:r>
            <a:r>
              <a:rPr lang="en-US" altLang="zh-CN"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Plastic IR Dome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</a:t>
            </a: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Pin-hole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EBW</a:t>
            </a:r>
            <a:r>
              <a:rPr lang="en-US" altLang="zh-CN"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Dạng Mắt Cá Fisheye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PDBW: </a:t>
            </a:r>
            <a:r>
              <a:rPr lang="en-US" altLang="zh-CN"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Panoramic(multiple-lens </a:t>
            </a: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180/360)</a:t>
            </a:r>
          </a:p>
          <a:p>
            <a:pPr eaLnBrk="1" hangingPunct="1">
              <a:defRPr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Vandal-proof </a:t>
            </a: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 Dome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PFW: Panoramic(multiple-lens 180/360)</a:t>
            </a:r>
          </a:p>
          <a:p>
            <a:pPr eaLnBrk="1" hangingPunct="1">
              <a:defRPr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MBW</a:t>
            </a: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Mobile Vandal-proof IR Dome</a:t>
            </a:r>
            <a:r>
              <a:rPr lang="zh-CN" alt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exterior</a:t>
            </a:r>
            <a:r>
              <a:rPr lang="zh-CN" alt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CD4121F-9470-4991-95E4-F6DD970B90A0}"/>
              </a:ext>
            </a:extLst>
          </p:cNvPr>
          <p:cNvSpPr/>
          <p:nvPr/>
        </p:nvSpPr>
        <p:spPr bwMode="auto">
          <a:xfrm>
            <a:off x="4455674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A775657C-8FA0-4F9A-9A45-AA3325672365}"/>
              </a:ext>
            </a:extLst>
          </p:cNvPr>
          <p:cNvSpPr/>
          <p:nvPr/>
        </p:nvSpPr>
        <p:spPr bwMode="auto">
          <a:xfrm>
            <a:off x="5126553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xmlns="" id="{5757A85B-E1C7-4D4E-AA9D-E8001D626631}"/>
              </a:ext>
            </a:extLst>
          </p:cNvPr>
          <p:cNvCxnSpPr>
            <a:cxnSpLocks/>
          </p:cNvCxnSpPr>
          <p:nvPr/>
        </p:nvCxnSpPr>
        <p:spPr bwMode="auto">
          <a:xfrm>
            <a:off x="2682112" y="1585392"/>
            <a:ext cx="0" cy="2877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2BC15CB5-46A9-4324-9540-AE4B248B7F9A}"/>
              </a:ext>
            </a:extLst>
          </p:cNvPr>
          <p:cNvSpPr/>
          <p:nvPr/>
        </p:nvSpPr>
        <p:spPr bwMode="auto">
          <a:xfrm>
            <a:off x="5152572" y="2571750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B0F6360B-B87A-4AFA-87A8-61930CBDBC1F}"/>
              </a:ext>
            </a:extLst>
          </p:cNvPr>
          <p:cNvSpPr/>
          <p:nvPr/>
        </p:nvSpPr>
        <p:spPr bwMode="auto">
          <a:xfrm>
            <a:off x="7812360" y="2792282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882F5DE3-E8E5-49F3-A002-94C087F57B44}"/>
              </a:ext>
            </a:extLst>
          </p:cNvPr>
          <p:cNvSpPr/>
          <p:nvPr/>
        </p:nvSpPr>
        <p:spPr bwMode="auto">
          <a:xfrm>
            <a:off x="5797432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F246F99F-E7AD-48F1-A906-8C781ADACB73}"/>
              </a:ext>
            </a:extLst>
          </p:cNvPr>
          <p:cNvSpPr/>
          <p:nvPr/>
        </p:nvSpPr>
        <p:spPr bwMode="auto">
          <a:xfrm>
            <a:off x="8107975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F95E9A11-3600-4548-9169-1AAF9402047F}"/>
              </a:ext>
            </a:extLst>
          </p:cNvPr>
          <p:cNvSpPr/>
          <p:nvPr/>
        </p:nvSpPr>
        <p:spPr bwMode="auto">
          <a:xfrm>
            <a:off x="6468311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>
            <a:extLst>
              <a:ext uri="{FF2B5EF4-FFF2-40B4-BE49-F238E27FC236}">
                <a16:creationId xmlns:a16="http://schemas.microsoft.com/office/drawing/2014/main" xmlns="" id="{3E0727EF-79FA-419A-A86D-E818705B1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57311"/>
            <a:ext cx="776743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Hãng SX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9D36B38-0C28-45DE-BD4D-E1C2126CE740}"/>
              </a:ext>
            </a:extLst>
          </p:cNvPr>
          <p:cNvSpPr/>
          <p:nvPr/>
        </p:nvSpPr>
        <p:spPr bwMode="auto">
          <a:xfrm>
            <a:off x="2443037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E2C5A4B7-A2D0-43B3-BC8D-192774FE6426}"/>
              </a:ext>
            </a:extLst>
          </p:cNvPr>
          <p:cNvSpPr/>
          <p:nvPr/>
        </p:nvSpPr>
        <p:spPr bwMode="auto">
          <a:xfrm>
            <a:off x="803372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6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E9643FF-349E-44C6-B9FF-9BF65E11E54A}"/>
              </a:ext>
            </a:extLst>
          </p:cNvPr>
          <p:cNvSpPr/>
          <p:nvPr/>
        </p:nvSpPr>
        <p:spPr bwMode="auto">
          <a:xfrm>
            <a:off x="3113916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3DAE7BC9-2784-440B-B94E-A9E8E8F18379}"/>
              </a:ext>
            </a:extLst>
          </p:cNvPr>
          <p:cNvCxnSpPr>
            <a:cxnSpLocks/>
          </p:cNvCxnSpPr>
          <p:nvPr/>
        </p:nvCxnSpPr>
        <p:spPr bwMode="auto">
          <a:xfrm flipV="1">
            <a:off x="1474251" y="1275606"/>
            <a:ext cx="16702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AF6852C-E1C0-4BDE-9D59-DCB65942C4E4}"/>
              </a:ext>
            </a:extLst>
          </p:cNvPr>
          <p:cNvSpPr/>
          <p:nvPr/>
        </p:nvSpPr>
        <p:spPr bwMode="auto">
          <a:xfrm>
            <a:off x="1772158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125EEFFF-EA30-438A-933B-1312521BC653}"/>
              </a:ext>
            </a:extLst>
          </p:cNvPr>
          <p:cNvSpPr/>
          <p:nvPr/>
        </p:nvSpPr>
        <p:spPr bwMode="auto">
          <a:xfrm>
            <a:off x="1835696" y="2504250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43655993-D8FF-4D36-A5D8-E7C64FF6DF98}"/>
              </a:ext>
            </a:extLst>
          </p:cNvPr>
          <p:cNvSpPr/>
          <p:nvPr/>
        </p:nvSpPr>
        <p:spPr bwMode="auto">
          <a:xfrm>
            <a:off x="3784795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7DCD4A17-80F9-46D2-8C16-2A08589D6558}"/>
              </a:ext>
            </a:extLst>
          </p:cNvPr>
          <p:cNvSpPr/>
          <p:nvPr/>
        </p:nvSpPr>
        <p:spPr bwMode="auto">
          <a:xfrm>
            <a:off x="4021045" y="1825464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xmlns="" id="{E6DBED83-2620-44DB-AB1E-93A0A66CA366}"/>
              </a:ext>
            </a:extLst>
          </p:cNvPr>
          <p:cNvCxnSpPr>
            <a:cxnSpLocks/>
          </p:cNvCxnSpPr>
          <p:nvPr/>
        </p:nvCxnSpPr>
        <p:spPr bwMode="auto">
          <a:xfrm flipV="1">
            <a:off x="7810069" y="1347613"/>
            <a:ext cx="16702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肘形连接符 144">
            <a:extLst>
              <a:ext uri="{FF2B5EF4-FFF2-40B4-BE49-F238E27FC236}">
                <a16:creationId xmlns:a16="http://schemas.microsoft.com/office/drawing/2014/main" xmlns="" id="{2A5012D4-9859-4681-B595-9069B3EA5713}"/>
              </a:ext>
            </a:extLst>
          </p:cNvPr>
          <p:cNvCxnSpPr>
            <a:cxnSpLocks/>
            <a:endCxn id="28" idx="0"/>
          </p:cNvCxnSpPr>
          <p:nvPr/>
        </p:nvCxnSpPr>
        <p:spPr bwMode="auto">
          <a:xfrm rot="16200000" flipH="1">
            <a:off x="4442176" y="1827604"/>
            <a:ext cx="1013828" cy="4744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xmlns="" id="{4D665DE1-D7AF-4734-86DE-E175F8F54EFB}"/>
              </a:ext>
            </a:extLst>
          </p:cNvPr>
          <p:cNvSpPr/>
          <p:nvPr/>
        </p:nvSpPr>
        <p:spPr bwMode="auto">
          <a:xfrm>
            <a:off x="7375440" y="1757615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23" name="肘形连接符 141">
            <a:extLst>
              <a:ext uri="{FF2B5EF4-FFF2-40B4-BE49-F238E27FC236}">
                <a16:creationId xmlns:a16="http://schemas.microsoft.com/office/drawing/2014/main" xmlns="" id="{E1F0FAB0-0EC7-4360-B84D-B90E81CEFFD0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303733" y="1621276"/>
            <a:ext cx="399390" cy="2726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肘形连接符 141">
            <a:extLst>
              <a:ext uri="{FF2B5EF4-FFF2-40B4-BE49-F238E27FC236}">
                <a16:creationId xmlns:a16="http://schemas.microsoft.com/office/drawing/2014/main" xmlns="" id="{814A49ED-B0B5-4C44-AC58-56B343FF386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435539" y="2230111"/>
            <a:ext cx="1366815" cy="472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6C1CA2A4-1F76-4FDD-80ED-C827C36E40DD}"/>
              </a:ext>
            </a:extLst>
          </p:cNvPr>
          <p:cNvSpPr/>
          <p:nvPr/>
        </p:nvSpPr>
        <p:spPr bwMode="auto">
          <a:xfrm>
            <a:off x="7139190" y="1030352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>
            <a:extLst>
              <a:ext uri="{FF2B5EF4-FFF2-40B4-BE49-F238E27FC236}">
                <a16:creationId xmlns:a16="http://schemas.microsoft.com/office/drawing/2014/main" xmlns="" id="{0E5D59A7-00FC-479C-B45C-34D75D788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433" y="1892190"/>
            <a:ext cx="102802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Network </a:t>
            </a:r>
          </a:p>
          <a:p>
            <a:pPr eaLnBrk="1" hangingPunct="1"/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HDC: HD-SDI</a:t>
            </a:r>
            <a:endParaRPr lang="zh-CN" alt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DD5EB665-075E-48DE-8C88-96579C75F1EB}"/>
              </a:ext>
            </a:extLst>
          </p:cNvPr>
          <p:cNvSpPr/>
          <p:nvPr/>
        </p:nvSpPr>
        <p:spPr bwMode="auto">
          <a:xfrm>
            <a:off x="2658095" y="1779662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TextBox 23">
            <a:extLst>
              <a:ext uri="{FF2B5EF4-FFF2-40B4-BE49-F238E27FC236}">
                <a16:creationId xmlns:a16="http://schemas.microsoft.com/office/drawing/2014/main" xmlns="" id="{7A7B778B-2AB0-46B7-ADF8-D5AE67CD7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116" y="1917106"/>
            <a:ext cx="95534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Độ Phân</a:t>
            </a:r>
          </a:p>
          <a:p>
            <a:pPr algn="ctr" eaLnBrk="1" hangingPunct="1"/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Giải Cao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xmlns="" id="{E375AC89-2080-4CCF-8E6C-746C1F661CAB}"/>
              </a:ext>
            </a:extLst>
          </p:cNvPr>
          <p:cNvCxnSpPr>
            <a:cxnSpLocks/>
            <a:stCxn id="13" idx="2"/>
            <a:endCxn id="60" idx="2"/>
          </p:cNvCxnSpPr>
          <p:nvPr/>
        </p:nvCxnSpPr>
        <p:spPr bwMode="auto">
          <a:xfrm flipH="1">
            <a:off x="2038476" y="1570352"/>
            <a:ext cx="3682" cy="269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xmlns="" id="{A3A1E5B4-291F-4598-81AC-7B08D2FA13E5}"/>
              </a:ext>
            </a:extLst>
          </p:cNvPr>
          <p:cNvCxnSpPr>
            <a:cxnSpLocks/>
          </p:cNvCxnSpPr>
          <p:nvPr/>
        </p:nvCxnSpPr>
        <p:spPr bwMode="auto">
          <a:xfrm>
            <a:off x="1073372" y="1585392"/>
            <a:ext cx="0" cy="2877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xmlns="" id="{0589EE4B-6F7F-4DA4-B761-577AF55790B1}"/>
              </a:ext>
            </a:extLst>
          </p:cNvPr>
          <p:cNvSpPr/>
          <p:nvPr/>
        </p:nvSpPr>
        <p:spPr bwMode="auto">
          <a:xfrm>
            <a:off x="2038476" y="1806282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xmlns="" id="{689B1952-DC6F-4C91-8DE4-FE0CFE82082B}"/>
              </a:ext>
            </a:extLst>
          </p:cNvPr>
          <p:cNvSpPr/>
          <p:nvPr/>
        </p:nvSpPr>
        <p:spPr bwMode="auto">
          <a:xfrm>
            <a:off x="1043608" y="1851670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>
            <a:extLst>
              <a:ext uri="{FF2B5EF4-FFF2-40B4-BE49-F238E27FC236}">
                <a16:creationId xmlns:a16="http://schemas.microsoft.com/office/drawing/2014/main" xmlns="" id="{572D2ECC-3225-4426-989E-138F7CBB52D4}"/>
              </a:ext>
            </a:extLst>
          </p:cNvPr>
          <p:cNvCxnSpPr>
            <a:cxnSpLocks/>
            <a:endCxn id="55" idx="5"/>
          </p:cNvCxnSpPr>
          <p:nvPr/>
        </p:nvCxnSpPr>
        <p:spPr bwMode="auto">
          <a:xfrm rot="10800000" flipV="1">
            <a:off x="1893311" y="1575375"/>
            <a:ext cx="1495014" cy="986490"/>
          </a:xfrm>
          <a:prstGeom prst="bentConnector4">
            <a:avLst>
              <a:gd name="adj1" fmla="val 587"/>
              <a:gd name="adj2" fmla="val 96711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xmlns="" id="{505532B1-BB84-4ADF-A4F8-B272CD3937D4}"/>
              </a:ext>
            </a:extLst>
          </p:cNvPr>
          <p:cNvCxnSpPr>
            <a:cxnSpLocks/>
          </p:cNvCxnSpPr>
          <p:nvPr/>
        </p:nvCxnSpPr>
        <p:spPr bwMode="auto">
          <a:xfrm>
            <a:off x="4054795" y="1570352"/>
            <a:ext cx="0" cy="2877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66">
            <a:extLst>
              <a:ext uri="{FF2B5EF4-FFF2-40B4-BE49-F238E27FC236}">
                <a16:creationId xmlns:a16="http://schemas.microsoft.com/office/drawing/2014/main" xmlns="" id="{00816269-1084-4751-9BDE-D0AC23D06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252" y="1913770"/>
            <a:ext cx="1440962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Phân Khúc :</a:t>
            </a:r>
            <a:endParaRPr lang="en-US" altLang="zh-CN" sz="1050" b="1" dirty="0">
              <a:solidFill>
                <a:srgbClr val="194BA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Lite fixed</a:t>
            </a:r>
          </a:p>
          <a:p>
            <a:pPr eaLnBrk="1" hangingPunct="1"/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Lite Varifocal </a:t>
            </a:r>
          </a:p>
          <a:p>
            <a:pPr eaLnBrk="1" hangingPunct="1"/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Eco-savvy fixed</a:t>
            </a:r>
          </a:p>
          <a:p>
            <a:pPr eaLnBrk="1" hangingPunct="1"/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Eco-savvy </a:t>
            </a:r>
            <a:r>
              <a:rPr lang="en-US" altLang="zh-CN" sz="105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Vari</a:t>
            </a: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focal </a:t>
            </a:r>
          </a:p>
          <a:p>
            <a:pPr eaLnBrk="1" hangingPunct="1"/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Thông Minh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50">
            <a:extLst>
              <a:ext uri="{FF2B5EF4-FFF2-40B4-BE49-F238E27FC236}">
                <a16:creationId xmlns:a16="http://schemas.microsoft.com/office/drawing/2014/main" xmlns="" id="{112FE76F-A2BC-4629-8079-7DCA50173CC9}"/>
              </a:ext>
            </a:extLst>
          </p:cNvPr>
          <p:cNvSpPr txBox="1"/>
          <p:nvPr/>
        </p:nvSpPr>
        <p:spPr>
          <a:xfrm>
            <a:off x="4887480" y="2646157"/>
            <a:ext cx="8532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Độ Phân Giải :</a:t>
            </a:r>
          </a:p>
          <a:p>
            <a:pPr eaLnBrk="1" hangingPunct="1">
              <a:defRPr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16:16Mega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12:12Mega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 Mega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6 Mega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 Mega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3Mega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2Mega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1.3Mega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0:720P</a:t>
            </a:r>
          </a:p>
        </p:txBody>
      </p:sp>
      <p:sp>
        <p:nvSpPr>
          <p:cNvPr id="88" name="TextBox 30">
            <a:extLst>
              <a:ext uri="{FF2B5EF4-FFF2-40B4-BE49-F238E27FC236}">
                <a16:creationId xmlns:a16="http://schemas.microsoft.com/office/drawing/2014/main" xmlns="" id="{92654582-C308-474D-B20B-1ECB91DB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918" y="2010058"/>
            <a:ext cx="93115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Thế Hệ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0~9 :</a:t>
            </a:r>
          </a:p>
          <a:p>
            <a:pPr eaLnBrk="1" hangingPunct="1"/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</a:t>
            </a: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xmlns="" id="{159867DC-0B5D-4D7A-8773-7F7DDF7BA235}"/>
              </a:ext>
            </a:extLst>
          </p:cNvPr>
          <p:cNvSpPr/>
          <p:nvPr/>
        </p:nvSpPr>
        <p:spPr bwMode="auto">
          <a:xfrm>
            <a:off x="5584620" y="1923678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xmlns="" id="{3DA2A5F3-F1EC-48D3-9834-1025580888E2}"/>
              </a:ext>
            </a:extLst>
          </p:cNvPr>
          <p:cNvSpPr/>
          <p:nvPr/>
        </p:nvSpPr>
        <p:spPr bwMode="auto">
          <a:xfrm>
            <a:off x="6075055" y="2908338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6" name="TextBox 4095">
            <a:extLst>
              <a:ext uri="{FF2B5EF4-FFF2-40B4-BE49-F238E27FC236}">
                <a16:creationId xmlns:a16="http://schemas.microsoft.com/office/drawing/2014/main" xmlns="" id="{2DCDD301-D4EF-4B3F-B442-AA56B27E5502}"/>
              </a:ext>
            </a:extLst>
          </p:cNvPr>
          <p:cNvSpPr txBox="1"/>
          <p:nvPr/>
        </p:nvSpPr>
        <p:spPr>
          <a:xfrm>
            <a:off x="6324601" y="2084557"/>
            <a:ext cx="88405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sz="1050" b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Loại Vỏ :</a:t>
            </a:r>
          </a:p>
          <a:p>
            <a:pPr eaLnBrk="1" hangingPunct="1">
              <a:defRPr/>
            </a:pPr>
            <a:endParaRPr lang="en-US" altLang="zh-CN" sz="1050" b="1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A~Z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xmlns="" id="{D1465DDA-47B7-4581-831D-EB61830C85DF}"/>
              </a:ext>
            </a:extLst>
          </p:cNvPr>
          <p:cNvCxnSpPr>
            <a:cxnSpLocks/>
          </p:cNvCxnSpPr>
          <p:nvPr/>
        </p:nvCxnSpPr>
        <p:spPr bwMode="auto">
          <a:xfrm>
            <a:off x="6738311" y="1573115"/>
            <a:ext cx="0" cy="418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椭圆 100">
            <a:extLst>
              <a:ext uri="{FF2B5EF4-FFF2-40B4-BE49-F238E27FC236}">
                <a16:creationId xmlns:a16="http://schemas.microsoft.com/office/drawing/2014/main" xmlns="" id="{C8CC7A26-3A23-4A91-B478-3B79988551C7}"/>
              </a:ext>
            </a:extLst>
          </p:cNvPr>
          <p:cNvSpPr/>
          <p:nvPr/>
        </p:nvSpPr>
        <p:spPr bwMode="auto">
          <a:xfrm>
            <a:off x="6704561" y="1976308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xmlns="" id="{D0B41D6D-CB70-44D3-9220-F553AA4A9A5A}"/>
              </a:ext>
            </a:extLst>
          </p:cNvPr>
          <p:cNvCxnSpPr>
            <a:cxnSpLocks/>
          </p:cNvCxnSpPr>
          <p:nvPr/>
        </p:nvCxnSpPr>
        <p:spPr bwMode="auto">
          <a:xfrm>
            <a:off x="7409190" y="1557920"/>
            <a:ext cx="0" cy="22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TextBox 70">
            <a:extLst>
              <a:ext uri="{FF2B5EF4-FFF2-40B4-BE49-F238E27FC236}">
                <a16:creationId xmlns:a16="http://schemas.microsoft.com/office/drawing/2014/main" xmlns="" id="{3BF177FF-B1F2-45F1-8905-29B92512512A}"/>
              </a:ext>
            </a:extLst>
          </p:cNvPr>
          <p:cNvSpPr txBox="1"/>
          <p:nvPr/>
        </p:nvSpPr>
        <p:spPr>
          <a:xfrm>
            <a:off x="7086600" y="1885950"/>
            <a:ext cx="10564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Chuẩn Video 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PAL</a:t>
            </a:r>
          </a:p>
          <a:p>
            <a:pPr eaLnBrk="1" hangingPunct="1"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NTSC</a:t>
            </a:r>
          </a:p>
        </p:txBody>
      </p:sp>
      <p:cxnSp>
        <p:nvCxnSpPr>
          <p:cNvPr id="105" name="肘形连接符 141">
            <a:extLst>
              <a:ext uri="{FF2B5EF4-FFF2-40B4-BE49-F238E27FC236}">
                <a16:creationId xmlns:a16="http://schemas.microsoft.com/office/drawing/2014/main" xmlns="" id="{5092C1A2-EAF1-428A-AF4D-CCFAC31DBC60}"/>
              </a:ext>
            </a:extLst>
          </p:cNvPr>
          <p:cNvCxnSpPr>
            <a:cxnSpLocks/>
            <a:endCxn id="36" idx="0"/>
          </p:cNvCxnSpPr>
          <p:nvPr/>
        </p:nvCxnSpPr>
        <p:spPr bwMode="auto">
          <a:xfrm rot="5400000">
            <a:off x="7481916" y="1924931"/>
            <a:ext cx="1231545" cy="503156"/>
          </a:xfrm>
          <a:prstGeom prst="bentConnector3">
            <a:avLst>
              <a:gd name="adj1" fmla="val 7658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7F22A612-96D3-448A-847C-5B169630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0070C0"/>
                </a:solidFill>
              </a:rPr>
              <a:t>Camera IP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AB79EFA-F02E-4222-85FF-FEF0CBD5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80DB-1B86-4A5B-9B32-C19D1E9E2E7F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3" name="TextBox 73"/>
          <p:cNvSpPr>
            <a:spLocks noChangeArrowheads="1"/>
          </p:cNvSpPr>
          <p:nvPr/>
        </p:nvSpPr>
        <p:spPr bwMode="auto">
          <a:xfrm>
            <a:off x="5791200" y="3028950"/>
            <a:ext cx="1095974" cy="10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Tính Năng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Tiêu Chuẩn</a:t>
            </a:r>
            <a:endParaRPr lang="de-DE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</a:t>
            </a: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Chống ngược sáng WDR</a:t>
            </a:r>
            <a:endParaRPr lang="de-DE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Cảm biến </a:t>
            </a: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1/2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’’</a:t>
            </a:r>
            <a:endParaRPr lang="de-DE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</a:t>
            </a: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Cảm biến 4/3’’</a:t>
            </a:r>
            <a:endParaRPr lang="de-DE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1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404E96A2-3072-44F5-9924-7D003ECE2A6B}"/>
              </a:ext>
            </a:extLst>
          </p:cNvPr>
          <p:cNvSpPr/>
          <p:nvPr/>
        </p:nvSpPr>
        <p:spPr bwMode="auto">
          <a:xfrm>
            <a:off x="4746163" y="915566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F23985B4-16FE-465A-BE98-3142043E8E96}"/>
              </a:ext>
            </a:extLst>
          </p:cNvPr>
          <p:cNvSpPr/>
          <p:nvPr/>
        </p:nvSpPr>
        <p:spPr bwMode="auto">
          <a:xfrm>
            <a:off x="5725107" y="915566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2E115032-A267-4665-83C9-0629A4AB7B25}"/>
              </a:ext>
            </a:extLst>
          </p:cNvPr>
          <p:cNvSpPr/>
          <p:nvPr/>
        </p:nvSpPr>
        <p:spPr bwMode="auto">
          <a:xfrm>
            <a:off x="6704051" y="915566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60330136-E107-4882-A8CE-4159C348DA07}"/>
              </a:ext>
            </a:extLst>
          </p:cNvPr>
          <p:cNvSpPr/>
          <p:nvPr/>
        </p:nvSpPr>
        <p:spPr bwMode="auto">
          <a:xfrm>
            <a:off x="7388740" y="915566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69">
            <a:extLst>
              <a:ext uri="{FF2B5EF4-FFF2-40B4-BE49-F238E27FC236}">
                <a16:creationId xmlns:a16="http://schemas.microsoft.com/office/drawing/2014/main" xmlns="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15525"/>
            <a:ext cx="1085748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Thương Hiệu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9" name="TextBox 69">
            <a:extLst>
              <a:ext uri="{FF2B5EF4-FFF2-40B4-BE49-F238E27FC236}">
                <a16:creationId xmlns:a16="http://schemas.microsoft.com/office/drawing/2014/main" xmlns="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85950"/>
            <a:ext cx="916220" cy="4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Đầu Ghi </a:t>
            </a:r>
          </a:p>
          <a:p>
            <a:pPr algn="ctr">
              <a:buFont typeface="Arial" pitchFamily="34" charset="0"/>
              <a:buNone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IP 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A2A1F419-554E-4EBB-BD37-1B20944A86C3}"/>
              </a:ext>
            </a:extLst>
          </p:cNvPr>
          <p:cNvSpPr/>
          <p:nvPr/>
        </p:nvSpPr>
        <p:spPr bwMode="auto">
          <a:xfrm>
            <a:off x="2692084" y="915566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44BB783F-1AAE-4430-AB97-CB07A772C727}"/>
              </a:ext>
            </a:extLst>
          </p:cNvPr>
          <p:cNvSpPr/>
          <p:nvPr/>
        </p:nvSpPr>
        <p:spPr bwMode="auto">
          <a:xfrm>
            <a:off x="1028450" y="915566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22B0CD57-3B3F-4DF5-B40C-AF20E293C371}"/>
              </a:ext>
            </a:extLst>
          </p:cNvPr>
          <p:cNvSpPr/>
          <p:nvPr/>
        </p:nvSpPr>
        <p:spPr bwMode="auto">
          <a:xfrm>
            <a:off x="3376777" y="915566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xmlns="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713143" y="1185566"/>
            <a:ext cx="17485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xmlns="" id="{2DC5DF25-7E0B-4F87-ADD0-17AFD5F5724C}"/>
              </a:ext>
            </a:extLst>
          </p:cNvPr>
          <p:cNvCxnSpPr/>
          <p:nvPr/>
        </p:nvCxnSpPr>
        <p:spPr bwMode="auto">
          <a:xfrm>
            <a:off x="1318191" y="1453172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椭圆 81">
            <a:extLst>
              <a:ext uri="{FF2B5EF4-FFF2-40B4-BE49-F238E27FC236}">
                <a16:creationId xmlns:a16="http://schemas.microsoft.com/office/drawing/2014/main" xmlns="" id="{3C28BE05-8F0E-47C9-82B2-30C2E05CA17D}"/>
              </a:ext>
            </a:extLst>
          </p:cNvPr>
          <p:cNvSpPr/>
          <p:nvPr/>
        </p:nvSpPr>
        <p:spPr bwMode="auto">
          <a:xfrm>
            <a:off x="1282860" y="1769146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DDE81126-6BBE-4869-83CC-FC46FB92A87E}"/>
              </a:ext>
            </a:extLst>
          </p:cNvPr>
          <p:cNvSpPr/>
          <p:nvPr/>
        </p:nvSpPr>
        <p:spPr bwMode="auto">
          <a:xfrm>
            <a:off x="2007394" y="915566"/>
            <a:ext cx="565291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7346E2D2-07F2-4663-A6D4-0A97E48C859B}"/>
              </a:ext>
            </a:extLst>
          </p:cNvPr>
          <p:cNvSpPr/>
          <p:nvPr/>
        </p:nvSpPr>
        <p:spPr bwMode="auto">
          <a:xfrm>
            <a:off x="4061470" y="915566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xmlns="" id="{B32BDD26-B53A-4153-92B3-DE48D03EAD43}"/>
              </a:ext>
            </a:extLst>
          </p:cNvPr>
          <p:cNvCxnSpPr>
            <a:cxnSpLocks/>
          </p:cNvCxnSpPr>
          <p:nvPr/>
        </p:nvCxnSpPr>
        <p:spPr bwMode="auto">
          <a:xfrm flipV="1">
            <a:off x="6409800" y="1185566"/>
            <a:ext cx="17485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xmlns="" id="{5BC41709-6434-426F-BB18-33E40221DE2A}"/>
              </a:ext>
            </a:extLst>
          </p:cNvPr>
          <p:cNvCxnSpPr>
            <a:cxnSpLocks/>
          </p:cNvCxnSpPr>
          <p:nvPr/>
        </p:nvCxnSpPr>
        <p:spPr bwMode="auto">
          <a:xfrm flipV="1">
            <a:off x="5430856" y="1185566"/>
            <a:ext cx="17485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16">
            <a:extLst>
              <a:ext uri="{FF2B5EF4-FFF2-40B4-BE49-F238E27FC236}">
                <a16:creationId xmlns:a16="http://schemas.microsoft.com/office/drawing/2014/main" xmlns="" id="{A2314063-7142-46BD-90D2-419C6F565E61}"/>
              </a:ext>
            </a:extLst>
          </p:cNvPr>
          <p:cNvSpPr txBox="1"/>
          <p:nvPr/>
        </p:nvSpPr>
        <p:spPr>
          <a:xfrm>
            <a:off x="3376777" y="1863774"/>
            <a:ext cx="762741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>
                <a:latin typeface="+mj-lt"/>
                <a:ea typeface="宋体" pitchFamily="2" charset="-122"/>
              </a:rPr>
              <a:t>SL HDD :</a:t>
            </a:r>
            <a:endParaRPr lang="en-US" altLang="zh-CN" sz="1100" b="1" dirty="0">
              <a:latin typeface="+mj-lt"/>
              <a:ea typeface="宋体" pitchFamily="2" charset="-122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1: 1HDD</a:t>
            </a: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2: 2HDD</a:t>
            </a: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4: 4HDD</a:t>
            </a: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8: 8HDD</a:t>
            </a: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0: 16HDD</a:t>
            </a:r>
          </a:p>
        </p:txBody>
      </p:sp>
      <p:sp>
        <p:nvSpPr>
          <p:cNvPr id="91" name="TextBox 19">
            <a:extLst>
              <a:ext uri="{FF2B5EF4-FFF2-40B4-BE49-F238E27FC236}">
                <a16:creationId xmlns:a16="http://schemas.microsoft.com/office/drawing/2014/main" xmlns="" id="{2BA226F3-30F4-416B-BF89-AAD278B4CD20}"/>
              </a:ext>
            </a:extLst>
          </p:cNvPr>
          <p:cNvSpPr txBox="1"/>
          <p:nvPr/>
        </p:nvSpPr>
        <p:spPr>
          <a:xfrm>
            <a:off x="4101977" y="1815525"/>
            <a:ext cx="835197" cy="125418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>
                <a:latin typeface="+mj-lt"/>
                <a:ea typeface="宋体" pitchFamily="2" charset="-122"/>
              </a:rPr>
              <a:t>Số Kênh</a:t>
            </a:r>
            <a:endParaRPr lang="en-US" altLang="zh-CN" sz="1100" b="1" dirty="0">
              <a:latin typeface="+mj-lt"/>
              <a:ea typeface="宋体" pitchFamily="2" charset="-122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04: 4CH</a:t>
            </a: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08: 8CH</a:t>
            </a: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16: 16CH</a:t>
            </a: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32: 32CH</a:t>
            </a: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64: 64CH</a:t>
            </a: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00: 128CH</a:t>
            </a:r>
            <a:endParaRPr lang="zh-CN" altLang="en-US" sz="1100" dirty="0">
              <a:latin typeface="+mj-lt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94" name="TextBox 26">
            <a:extLst>
              <a:ext uri="{FF2B5EF4-FFF2-40B4-BE49-F238E27FC236}">
                <a16:creationId xmlns:a16="http://schemas.microsoft.com/office/drawing/2014/main" xmlns="" id="{A7439E28-E3DE-4121-A8A0-8779D77FF7D1}"/>
              </a:ext>
            </a:extLst>
          </p:cNvPr>
          <p:cNvSpPr txBox="1"/>
          <p:nvPr/>
        </p:nvSpPr>
        <p:spPr>
          <a:xfrm>
            <a:off x="4859710" y="1794437"/>
            <a:ext cx="122918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smtClean="0">
                <a:latin typeface="+mj-lt"/>
              </a:rPr>
              <a:t>Vỏ &amp; Kích Thước </a:t>
            </a:r>
            <a:endParaRPr lang="en-US" altLang="zh-CN" sz="1100" b="1" dirty="0">
              <a:latin typeface="+mj-lt"/>
            </a:endParaRPr>
          </a:p>
          <a:p>
            <a:r>
              <a:rPr lang="en-US" altLang="zh-CN" sz="1100" dirty="0">
                <a:latin typeface="+mj-lt"/>
                <a:cs typeface="Calibri" panose="020F0502020204030204" pitchFamily="34" charset="0"/>
              </a:rPr>
              <a:t>H: Mini 1U</a:t>
            </a:r>
          </a:p>
          <a:p>
            <a:r>
              <a:rPr lang="en-US" altLang="zh-CN" sz="1100" dirty="0">
                <a:latin typeface="+mj-lt"/>
                <a:cs typeface="Calibri" panose="020F0502020204030204" pitchFamily="34" charset="0"/>
              </a:rPr>
              <a:t>HS: Compact 1U</a:t>
            </a:r>
          </a:p>
          <a:p>
            <a:r>
              <a:rPr lang="en-US" altLang="zh-CN" sz="1100" dirty="0">
                <a:latin typeface="+mj-lt"/>
                <a:cs typeface="Calibri" panose="020F0502020204030204" pitchFamily="34" charset="0"/>
              </a:rPr>
              <a:t>V: Vertical</a:t>
            </a:r>
          </a:p>
        </p:txBody>
      </p:sp>
      <p:sp>
        <p:nvSpPr>
          <p:cNvPr id="97" name="TextBox 18">
            <a:extLst>
              <a:ext uri="{FF2B5EF4-FFF2-40B4-BE49-F238E27FC236}">
                <a16:creationId xmlns:a16="http://schemas.microsoft.com/office/drawing/2014/main" xmlns="" id="{9132DD62-C616-4FF4-85F4-0BEB400F02E3}"/>
              </a:ext>
            </a:extLst>
          </p:cNvPr>
          <p:cNvSpPr txBox="1"/>
          <p:nvPr/>
        </p:nvSpPr>
        <p:spPr>
          <a:xfrm>
            <a:off x="5923403" y="1815525"/>
            <a:ext cx="728378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>
                <a:latin typeface="+mj-lt"/>
                <a:ea typeface="宋体" pitchFamily="2" charset="-122"/>
              </a:rPr>
              <a:t>Tính Năng</a:t>
            </a:r>
            <a:endParaRPr lang="en-US" altLang="zh-CN" sz="1100" b="1" dirty="0">
              <a:latin typeface="+mj-lt"/>
              <a:ea typeface="宋体" pitchFamily="2" charset="-122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P: </a:t>
            </a:r>
            <a:r>
              <a:rPr lang="en-US" altLang="zh-CN" sz="1100" dirty="0" err="1">
                <a:latin typeface="+mj-lt"/>
                <a:ea typeface="宋体" pitchFamily="2" charset="-122"/>
                <a:cs typeface="Calibri" panose="020F0502020204030204" pitchFamily="34" charset="0"/>
              </a:rPr>
              <a:t>PoE</a:t>
            </a:r>
            <a:endParaRPr lang="en-US" altLang="zh-CN" sz="1100" dirty="0">
              <a:latin typeface="+mj-lt"/>
              <a:ea typeface="宋体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W: </a:t>
            </a:r>
            <a:r>
              <a:rPr lang="en-US" altLang="zh-CN" sz="1100" dirty="0" err="1">
                <a:latin typeface="+mj-lt"/>
                <a:ea typeface="宋体" pitchFamily="2" charset="-122"/>
                <a:cs typeface="Calibri" panose="020F0502020204030204" pitchFamily="34" charset="0"/>
              </a:rPr>
              <a:t>WiFi</a:t>
            </a:r>
            <a:endParaRPr lang="en-US" altLang="zh-CN" sz="1100" dirty="0">
              <a:latin typeface="+mj-lt"/>
              <a:ea typeface="宋体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R: Raid</a:t>
            </a:r>
          </a:p>
        </p:txBody>
      </p:sp>
      <p:sp>
        <p:nvSpPr>
          <p:cNvPr id="100" name="TextBox 48">
            <a:extLst>
              <a:ext uri="{FF2B5EF4-FFF2-40B4-BE49-F238E27FC236}">
                <a16:creationId xmlns:a16="http://schemas.microsoft.com/office/drawing/2014/main" xmlns="" id="{DE27F773-2EBA-4DC8-A245-199C239E7FF9}"/>
              </a:ext>
            </a:extLst>
          </p:cNvPr>
          <p:cNvSpPr txBox="1"/>
          <p:nvPr/>
        </p:nvSpPr>
        <p:spPr>
          <a:xfrm>
            <a:off x="6718696" y="1815525"/>
            <a:ext cx="1235338" cy="4078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>
                <a:latin typeface="+mj-lt"/>
                <a:ea typeface="宋体" pitchFamily="2" charset="-122"/>
              </a:rPr>
              <a:t>Độ Phân Giải</a:t>
            </a:r>
            <a:endParaRPr lang="en-US" altLang="zh-CN" sz="1100" b="1" dirty="0">
              <a:latin typeface="+mj-lt"/>
              <a:ea typeface="宋体" pitchFamily="2" charset="-122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4K </a:t>
            </a:r>
          </a:p>
        </p:txBody>
      </p:sp>
      <p:sp>
        <p:nvSpPr>
          <p:cNvPr id="105" name="TextBox 52">
            <a:extLst>
              <a:ext uri="{FF2B5EF4-FFF2-40B4-BE49-F238E27FC236}">
                <a16:creationId xmlns:a16="http://schemas.microsoft.com/office/drawing/2014/main" xmlns="" id="{007BF693-22B4-4889-8826-5BF8989077B1}"/>
              </a:ext>
            </a:extLst>
          </p:cNvPr>
          <p:cNvSpPr txBox="1"/>
          <p:nvPr/>
        </p:nvSpPr>
        <p:spPr>
          <a:xfrm>
            <a:off x="7576496" y="1815525"/>
            <a:ext cx="918350" cy="4078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>
                <a:latin typeface="+mj-lt"/>
                <a:ea typeface="宋体" pitchFamily="2" charset="-122"/>
              </a:rPr>
              <a:t>Thế Hệ :</a:t>
            </a:r>
            <a:endParaRPr lang="en-US" altLang="zh-CN" sz="1100" b="1" dirty="0">
              <a:latin typeface="+mj-lt"/>
              <a:ea typeface="宋体" pitchFamily="2" charset="-122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Gen 2</a:t>
            </a:r>
          </a:p>
        </p:txBody>
      </p:sp>
      <p:sp>
        <p:nvSpPr>
          <p:cNvPr id="45" name="TextBox 69">
            <a:extLst>
              <a:ext uri="{FF2B5EF4-FFF2-40B4-BE49-F238E27FC236}">
                <a16:creationId xmlns:a16="http://schemas.microsoft.com/office/drawing/2014/main" xmlns="" id="{49C7464B-B7B8-45F4-BF65-5D63527D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63" y="1815525"/>
            <a:ext cx="1058197" cy="21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Phân Khúc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xmlns="" id="{4B5A87F0-4EFF-43D6-9C2F-BE028385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0066FF"/>
                </a:solidFill>
              </a:rPr>
              <a:t>ĐẦU GHI </a:t>
            </a:r>
            <a:r>
              <a:rPr lang="en-US" altLang="zh-CN" b="1" smtClean="0">
                <a:solidFill>
                  <a:srgbClr val="0066FF"/>
                </a:solidFill>
              </a:rPr>
              <a:t> </a:t>
            </a:r>
            <a:r>
              <a:rPr lang="en-US" altLang="zh-CN" b="1">
                <a:solidFill>
                  <a:srgbClr val="0066FF"/>
                </a:solidFill>
              </a:rPr>
              <a:t>NVR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158764-3839-4847-89A6-ECBBE274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80DB-1B86-4A5B-9B32-C19D1E9E2E7F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xmlns="" id="{60F6940E-06C3-4A32-AB0C-B065643AF83A}"/>
              </a:ext>
            </a:extLst>
          </p:cNvPr>
          <p:cNvCxnSpPr/>
          <p:nvPr/>
        </p:nvCxnSpPr>
        <p:spPr bwMode="auto">
          <a:xfrm>
            <a:off x="2290039" y="1453172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椭圆 108">
            <a:extLst>
              <a:ext uri="{FF2B5EF4-FFF2-40B4-BE49-F238E27FC236}">
                <a16:creationId xmlns:a16="http://schemas.microsoft.com/office/drawing/2014/main" xmlns="" id="{776F2E7D-8A1B-4AAC-A92F-A8ECDB821F22}"/>
              </a:ext>
            </a:extLst>
          </p:cNvPr>
          <p:cNvSpPr/>
          <p:nvPr/>
        </p:nvSpPr>
        <p:spPr bwMode="auto">
          <a:xfrm>
            <a:off x="2254708" y="1769146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xmlns="" id="{98B76ECB-28EA-4361-ADBC-B642A3FC2735}"/>
              </a:ext>
            </a:extLst>
          </p:cNvPr>
          <p:cNvCxnSpPr/>
          <p:nvPr/>
        </p:nvCxnSpPr>
        <p:spPr bwMode="auto">
          <a:xfrm>
            <a:off x="2974731" y="1453172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椭圆 112">
            <a:extLst>
              <a:ext uri="{FF2B5EF4-FFF2-40B4-BE49-F238E27FC236}">
                <a16:creationId xmlns:a16="http://schemas.microsoft.com/office/drawing/2014/main" xmlns="" id="{329475AA-1233-4F7C-B2E6-D24E17D7BC71}"/>
              </a:ext>
            </a:extLst>
          </p:cNvPr>
          <p:cNvSpPr/>
          <p:nvPr/>
        </p:nvSpPr>
        <p:spPr bwMode="auto">
          <a:xfrm>
            <a:off x="2939400" y="1769146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xmlns="" id="{673AD70D-A5C3-4FF4-A396-71403AD9ECBE}"/>
              </a:ext>
            </a:extLst>
          </p:cNvPr>
          <p:cNvCxnSpPr/>
          <p:nvPr/>
        </p:nvCxnSpPr>
        <p:spPr bwMode="auto">
          <a:xfrm>
            <a:off x="3666561" y="1453172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椭圆 115">
            <a:extLst>
              <a:ext uri="{FF2B5EF4-FFF2-40B4-BE49-F238E27FC236}">
                <a16:creationId xmlns:a16="http://schemas.microsoft.com/office/drawing/2014/main" xmlns="" id="{2C24A0B3-1E7C-487E-A2F9-03B16A74C4AC}"/>
              </a:ext>
            </a:extLst>
          </p:cNvPr>
          <p:cNvSpPr/>
          <p:nvPr/>
        </p:nvSpPr>
        <p:spPr bwMode="auto">
          <a:xfrm>
            <a:off x="3631230" y="1769146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xmlns="" id="{7381FC5D-590A-4C25-8C16-F44F7DAC803F}"/>
              </a:ext>
            </a:extLst>
          </p:cNvPr>
          <p:cNvCxnSpPr/>
          <p:nvPr/>
        </p:nvCxnSpPr>
        <p:spPr bwMode="auto">
          <a:xfrm>
            <a:off x="4353207" y="1453172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椭圆 118">
            <a:extLst>
              <a:ext uri="{FF2B5EF4-FFF2-40B4-BE49-F238E27FC236}">
                <a16:creationId xmlns:a16="http://schemas.microsoft.com/office/drawing/2014/main" xmlns="" id="{FEA34144-0B4C-42FC-AA23-3D32885A471E}"/>
              </a:ext>
            </a:extLst>
          </p:cNvPr>
          <p:cNvSpPr/>
          <p:nvPr/>
        </p:nvSpPr>
        <p:spPr bwMode="auto">
          <a:xfrm>
            <a:off x="4317876" y="1769146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xmlns="" id="{A17E1B3B-15C9-458F-96CC-1BCC1A64AAD3}"/>
              </a:ext>
            </a:extLst>
          </p:cNvPr>
          <p:cNvCxnSpPr/>
          <p:nvPr/>
        </p:nvCxnSpPr>
        <p:spPr bwMode="auto">
          <a:xfrm>
            <a:off x="5039853" y="1453172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椭圆 121">
            <a:extLst>
              <a:ext uri="{FF2B5EF4-FFF2-40B4-BE49-F238E27FC236}">
                <a16:creationId xmlns:a16="http://schemas.microsoft.com/office/drawing/2014/main" xmlns="" id="{AAEC3A27-3338-439C-87F3-3463077194BB}"/>
              </a:ext>
            </a:extLst>
          </p:cNvPr>
          <p:cNvSpPr/>
          <p:nvPr/>
        </p:nvSpPr>
        <p:spPr bwMode="auto">
          <a:xfrm>
            <a:off x="5004522" y="1769146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xmlns="" id="{6988C0EF-75FB-4BDF-9C44-97B0CC5512D2}"/>
              </a:ext>
            </a:extLst>
          </p:cNvPr>
          <p:cNvCxnSpPr/>
          <p:nvPr/>
        </p:nvCxnSpPr>
        <p:spPr bwMode="auto">
          <a:xfrm>
            <a:off x="6039552" y="1453172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椭圆 124">
            <a:extLst>
              <a:ext uri="{FF2B5EF4-FFF2-40B4-BE49-F238E27FC236}">
                <a16:creationId xmlns:a16="http://schemas.microsoft.com/office/drawing/2014/main" xmlns="" id="{4B9A66DD-EF07-4EAD-96EE-45FB7F2D548D}"/>
              </a:ext>
            </a:extLst>
          </p:cNvPr>
          <p:cNvSpPr/>
          <p:nvPr/>
        </p:nvSpPr>
        <p:spPr bwMode="auto">
          <a:xfrm>
            <a:off x="6004221" y="1769146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xmlns="" id="{A982EEEC-1ADF-410A-A229-B4925B98D633}"/>
              </a:ext>
            </a:extLst>
          </p:cNvPr>
          <p:cNvCxnSpPr/>
          <p:nvPr/>
        </p:nvCxnSpPr>
        <p:spPr bwMode="auto">
          <a:xfrm>
            <a:off x="6997801" y="1453172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椭圆 127">
            <a:extLst>
              <a:ext uri="{FF2B5EF4-FFF2-40B4-BE49-F238E27FC236}">
                <a16:creationId xmlns:a16="http://schemas.microsoft.com/office/drawing/2014/main" xmlns="" id="{9305FBB4-176B-451A-868E-D3401F3B39D3}"/>
              </a:ext>
            </a:extLst>
          </p:cNvPr>
          <p:cNvSpPr/>
          <p:nvPr/>
        </p:nvSpPr>
        <p:spPr bwMode="auto">
          <a:xfrm>
            <a:off x="6962470" y="1769146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xmlns="" id="{C59A00E5-97BA-4A29-90F5-F06FC4FA8D9F}"/>
              </a:ext>
            </a:extLst>
          </p:cNvPr>
          <p:cNvCxnSpPr/>
          <p:nvPr/>
        </p:nvCxnSpPr>
        <p:spPr bwMode="auto">
          <a:xfrm>
            <a:off x="7699789" y="1453172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椭圆 130">
            <a:extLst>
              <a:ext uri="{FF2B5EF4-FFF2-40B4-BE49-F238E27FC236}">
                <a16:creationId xmlns:a16="http://schemas.microsoft.com/office/drawing/2014/main" xmlns="" id="{AAF8748B-4D59-4A5D-9CB3-5094F37701ED}"/>
              </a:ext>
            </a:extLst>
          </p:cNvPr>
          <p:cNvSpPr/>
          <p:nvPr/>
        </p:nvSpPr>
        <p:spPr bwMode="auto">
          <a:xfrm>
            <a:off x="7664458" y="1769146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xmlns="" id="{2002A031-28A4-4E88-9D49-817E5A5F3657}"/>
              </a:ext>
            </a:extLst>
          </p:cNvPr>
          <p:cNvSpPr/>
          <p:nvPr/>
        </p:nvSpPr>
        <p:spPr bwMode="auto">
          <a:xfrm>
            <a:off x="4813292" y="3240648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xmlns="" id="{E8EC1AE6-71E5-4200-B24C-3F6ACB5ECB93}"/>
              </a:ext>
            </a:extLst>
          </p:cNvPr>
          <p:cNvSpPr/>
          <p:nvPr/>
        </p:nvSpPr>
        <p:spPr bwMode="auto">
          <a:xfrm>
            <a:off x="5792236" y="3240648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256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xmlns="" id="{5984BF98-367C-42FB-B47F-9BF2F8215C43}"/>
              </a:ext>
            </a:extLst>
          </p:cNvPr>
          <p:cNvSpPr/>
          <p:nvPr/>
        </p:nvSpPr>
        <p:spPr bwMode="auto">
          <a:xfrm>
            <a:off x="6771180" y="3240648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xmlns="" id="{A5895A36-2C5A-43BD-9E87-594336FBF512}"/>
              </a:ext>
            </a:extLst>
          </p:cNvPr>
          <p:cNvSpPr/>
          <p:nvPr/>
        </p:nvSpPr>
        <p:spPr bwMode="auto">
          <a:xfrm>
            <a:off x="7455869" y="3240648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A5A741D8-7E63-4A15-93C9-55A45E3EC478}"/>
              </a:ext>
            </a:extLst>
          </p:cNvPr>
          <p:cNvSpPr/>
          <p:nvPr/>
        </p:nvSpPr>
        <p:spPr bwMode="auto">
          <a:xfrm>
            <a:off x="2759213" y="3240648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xmlns="" id="{E737767F-358E-44D2-8F67-FF60FD637BE4}"/>
              </a:ext>
            </a:extLst>
          </p:cNvPr>
          <p:cNvSpPr/>
          <p:nvPr/>
        </p:nvSpPr>
        <p:spPr bwMode="auto">
          <a:xfrm>
            <a:off x="1095579" y="3240648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xmlns="" id="{7B017B2C-B674-47D4-AA71-A6B87FECE50A}"/>
              </a:ext>
            </a:extLst>
          </p:cNvPr>
          <p:cNvSpPr/>
          <p:nvPr/>
        </p:nvSpPr>
        <p:spPr bwMode="auto">
          <a:xfrm>
            <a:off x="3443906" y="3240648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xmlns="" id="{A77E0E0D-FBDB-4141-9E9E-F44B13E235CC}"/>
              </a:ext>
            </a:extLst>
          </p:cNvPr>
          <p:cNvCxnSpPr>
            <a:cxnSpLocks/>
          </p:cNvCxnSpPr>
          <p:nvPr/>
        </p:nvCxnSpPr>
        <p:spPr bwMode="auto">
          <a:xfrm flipV="1">
            <a:off x="1780272" y="3510648"/>
            <a:ext cx="17485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xmlns="" id="{D7D57E02-CE01-4EAE-B02B-DF52C8A7D4EA}"/>
              </a:ext>
            </a:extLst>
          </p:cNvPr>
          <p:cNvCxnSpPr>
            <a:cxnSpLocks/>
          </p:cNvCxnSpPr>
          <p:nvPr/>
        </p:nvCxnSpPr>
        <p:spPr bwMode="auto">
          <a:xfrm>
            <a:off x="1385320" y="3778254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椭圆 142">
            <a:extLst>
              <a:ext uri="{FF2B5EF4-FFF2-40B4-BE49-F238E27FC236}">
                <a16:creationId xmlns:a16="http://schemas.microsoft.com/office/drawing/2014/main" xmlns="" id="{49571066-5242-425E-B74E-F38870D01A46}"/>
              </a:ext>
            </a:extLst>
          </p:cNvPr>
          <p:cNvSpPr/>
          <p:nvPr/>
        </p:nvSpPr>
        <p:spPr bwMode="auto">
          <a:xfrm>
            <a:off x="1349989" y="4094228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xmlns="" id="{89DCC171-5DF3-4499-B8F4-716C2495F47D}"/>
              </a:ext>
            </a:extLst>
          </p:cNvPr>
          <p:cNvSpPr/>
          <p:nvPr/>
        </p:nvSpPr>
        <p:spPr bwMode="auto">
          <a:xfrm>
            <a:off x="2074523" y="3240648"/>
            <a:ext cx="565291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xmlns="" id="{2AC6E5E5-980B-4938-8AD0-B9F9471A27C6}"/>
              </a:ext>
            </a:extLst>
          </p:cNvPr>
          <p:cNvSpPr/>
          <p:nvPr/>
        </p:nvSpPr>
        <p:spPr bwMode="auto">
          <a:xfrm>
            <a:off x="4128599" y="3240648"/>
            <a:ext cx="565294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xmlns="" id="{6483EF6C-CE65-4598-B6F6-8848D1C93EC4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6929" y="3510648"/>
            <a:ext cx="17485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xmlns="" id="{CD607A46-DEC0-46DA-B09A-B00ED385501C}"/>
              </a:ext>
            </a:extLst>
          </p:cNvPr>
          <p:cNvCxnSpPr>
            <a:cxnSpLocks/>
          </p:cNvCxnSpPr>
          <p:nvPr/>
        </p:nvCxnSpPr>
        <p:spPr bwMode="auto">
          <a:xfrm flipV="1">
            <a:off x="5497985" y="3510648"/>
            <a:ext cx="17485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TextBox 16">
            <a:extLst>
              <a:ext uri="{FF2B5EF4-FFF2-40B4-BE49-F238E27FC236}">
                <a16:creationId xmlns:a16="http://schemas.microsoft.com/office/drawing/2014/main" xmlns="" id="{98888377-CEF0-42D6-BEB8-24C924A9B6FE}"/>
              </a:ext>
            </a:extLst>
          </p:cNvPr>
          <p:cNvSpPr txBox="1"/>
          <p:nvPr/>
        </p:nvSpPr>
        <p:spPr>
          <a:xfrm>
            <a:off x="3429000" y="4171950"/>
            <a:ext cx="762741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>
                <a:latin typeface="+mj-lt"/>
                <a:ea typeface="宋体" pitchFamily="2" charset="-122"/>
              </a:rPr>
              <a:t>SL HDD</a:t>
            </a:r>
            <a:endParaRPr lang="en-US" altLang="zh-CN" sz="1100" b="1" dirty="0">
              <a:latin typeface="+mj-lt"/>
              <a:ea typeface="宋体" pitchFamily="2" charset="-122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cs typeface="Calibri" panose="020F0502020204030204" pitchFamily="34" charset="0"/>
              </a:rPr>
              <a:t>08: 8 HDD</a:t>
            </a:r>
          </a:p>
          <a:p>
            <a:pPr>
              <a:defRPr/>
            </a:pPr>
            <a:r>
              <a:rPr lang="en-US" altLang="zh-CN" sz="1100" dirty="0">
                <a:latin typeface="+mj-lt"/>
                <a:cs typeface="Calibri" panose="020F0502020204030204" pitchFamily="34" charset="0"/>
              </a:rPr>
              <a:t>16: 16HDD</a:t>
            </a:r>
          </a:p>
          <a:p>
            <a:pPr>
              <a:defRPr/>
            </a:pPr>
            <a:r>
              <a:rPr lang="en-US" altLang="zh-CN" sz="1100" dirty="0">
                <a:latin typeface="+mj-lt"/>
                <a:cs typeface="Calibri" panose="020F0502020204030204" pitchFamily="34" charset="0"/>
              </a:rPr>
              <a:t>24: 24HDD</a:t>
            </a:r>
          </a:p>
        </p:txBody>
      </p:sp>
      <p:sp>
        <p:nvSpPr>
          <p:cNvPr id="150" name="TextBox 26">
            <a:extLst>
              <a:ext uri="{FF2B5EF4-FFF2-40B4-BE49-F238E27FC236}">
                <a16:creationId xmlns:a16="http://schemas.microsoft.com/office/drawing/2014/main" xmlns="" id="{E293C8A7-7656-41B6-86CC-DE97A1B4971B}"/>
              </a:ext>
            </a:extLst>
          </p:cNvPr>
          <p:cNvSpPr txBox="1"/>
          <p:nvPr/>
        </p:nvSpPr>
        <p:spPr>
          <a:xfrm>
            <a:off x="4721594" y="4612218"/>
            <a:ext cx="144823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smtClean="0"/>
              <a:t>Tính Năng</a:t>
            </a:r>
            <a:endParaRPr lang="en-US" altLang="zh-CN" sz="1100" b="1" dirty="0"/>
          </a:p>
          <a:p>
            <a:r>
              <a:rPr lang="en-US" altLang="zh-CN" sz="1100" dirty="0"/>
              <a:t>R: </a:t>
            </a:r>
            <a:r>
              <a:rPr lang="en-US" altLang="zh-CN" sz="1100" dirty="0">
                <a:cs typeface="Calibri" panose="020F0502020204030204" pitchFamily="34" charset="0"/>
              </a:rPr>
              <a:t>Redundant power</a:t>
            </a:r>
            <a:endParaRPr lang="zh-CN" altLang="en-US" sz="1100" dirty="0">
              <a:cs typeface="Calibri" panose="020F0502020204030204" pitchFamily="34" charset="0"/>
            </a:endParaRPr>
          </a:p>
        </p:txBody>
      </p:sp>
      <p:sp>
        <p:nvSpPr>
          <p:cNvPr id="151" name="TextBox 18">
            <a:extLst>
              <a:ext uri="{FF2B5EF4-FFF2-40B4-BE49-F238E27FC236}">
                <a16:creationId xmlns:a16="http://schemas.microsoft.com/office/drawing/2014/main" xmlns="" id="{2FEE2145-87D7-41B9-A3C1-82EE58784EC4}"/>
              </a:ext>
            </a:extLst>
          </p:cNvPr>
          <p:cNvSpPr txBox="1"/>
          <p:nvPr/>
        </p:nvSpPr>
        <p:spPr>
          <a:xfrm>
            <a:off x="5885600" y="4140607"/>
            <a:ext cx="990045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/>
              <a:t>Số Kênh</a:t>
            </a:r>
            <a:endParaRPr lang="en-US" altLang="zh-CN" sz="1100" b="1" dirty="0"/>
          </a:p>
          <a:p>
            <a:pPr>
              <a:defRPr/>
            </a:pPr>
            <a:r>
              <a:rPr lang="en-US" altLang="zh-CN" sz="1100" dirty="0">
                <a:cs typeface="Calibri" panose="020F0502020204030204" pitchFamily="34" charset="0"/>
              </a:rPr>
              <a:t>64: 64CH</a:t>
            </a:r>
          </a:p>
          <a:p>
            <a:pPr>
              <a:defRPr/>
            </a:pPr>
            <a:r>
              <a:rPr lang="en-US" altLang="zh-CN" sz="1100" dirty="0">
                <a:cs typeface="Calibri" panose="020F0502020204030204" pitchFamily="34" charset="0"/>
              </a:rPr>
              <a:t>128: 128CH</a:t>
            </a:r>
          </a:p>
          <a:p>
            <a:pPr>
              <a:defRPr/>
            </a:pPr>
            <a:r>
              <a:rPr lang="en-US" altLang="zh-CN" sz="1100" dirty="0">
                <a:cs typeface="Calibri" panose="020F0502020204030204" pitchFamily="34" charset="0"/>
              </a:rPr>
              <a:t>256: 256CH</a:t>
            </a:r>
            <a:endParaRPr lang="zh-CN" altLang="en-US" sz="1100" dirty="0">
              <a:cs typeface="Calibri" panose="020F0502020204030204" pitchFamily="34" charset="0"/>
            </a:endParaRPr>
          </a:p>
        </p:txBody>
      </p:sp>
      <p:sp>
        <p:nvSpPr>
          <p:cNvPr id="152" name="TextBox 48">
            <a:extLst>
              <a:ext uri="{FF2B5EF4-FFF2-40B4-BE49-F238E27FC236}">
                <a16:creationId xmlns:a16="http://schemas.microsoft.com/office/drawing/2014/main" xmlns="" id="{CFFA7E66-06E6-4386-AB6E-D2BF12C43B69}"/>
              </a:ext>
            </a:extLst>
          </p:cNvPr>
          <p:cNvSpPr txBox="1"/>
          <p:nvPr/>
        </p:nvSpPr>
        <p:spPr>
          <a:xfrm>
            <a:off x="6785825" y="4140607"/>
            <a:ext cx="1235338" cy="4078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>
                <a:latin typeface="+mj-lt"/>
                <a:ea typeface="宋体" pitchFamily="2" charset="-122"/>
              </a:rPr>
              <a:t>Độ Phân Giải</a:t>
            </a:r>
            <a:endParaRPr lang="en-US" altLang="zh-CN" sz="1100" b="1" dirty="0">
              <a:latin typeface="+mj-lt"/>
              <a:ea typeface="宋体" pitchFamily="2" charset="-122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4K </a:t>
            </a:r>
          </a:p>
        </p:txBody>
      </p:sp>
      <p:sp>
        <p:nvSpPr>
          <p:cNvPr id="153" name="TextBox 52">
            <a:extLst>
              <a:ext uri="{FF2B5EF4-FFF2-40B4-BE49-F238E27FC236}">
                <a16:creationId xmlns:a16="http://schemas.microsoft.com/office/drawing/2014/main" xmlns="" id="{59E6D738-0977-4E62-B0A3-72EDBA03F54B}"/>
              </a:ext>
            </a:extLst>
          </p:cNvPr>
          <p:cNvSpPr txBox="1"/>
          <p:nvPr/>
        </p:nvSpPr>
        <p:spPr>
          <a:xfrm>
            <a:off x="7643625" y="4140607"/>
            <a:ext cx="918350" cy="4078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>
                <a:latin typeface="+mj-lt"/>
                <a:ea typeface="宋体" pitchFamily="2" charset="-122"/>
              </a:rPr>
              <a:t>Thế Hệ</a:t>
            </a:r>
            <a:endParaRPr lang="en-US" altLang="zh-CN" sz="1100" b="1" dirty="0">
              <a:latin typeface="+mj-lt"/>
              <a:ea typeface="宋体" pitchFamily="2" charset="-122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  <a:cs typeface="Calibri" panose="020F0502020204030204" pitchFamily="34" charset="0"/>
              </a:rPr>
              <a:t>Gen 2</a:t>
            </a:r>
          </a:p>
        </p:txBody>
      </p:sp>
      <p:sp>
        <p:nvSpPr>
          <p:cNvPr id="154" name="TextBox 69">
            <a:extLst>
              <a:ext uri="{FF2B5EF4-FFF2-40B4-BE49-F238E27FC236}">
                <a16:creationId xmlns:a16="http://schemas.microsoft.com/office/drawing/2014/main" xmlns="" id="{5024718E-C3BA-4F70-9F81-0B4377D02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492" y="4140607"/>
            <a:ext cx="1058197" cy="21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Phân Khúc 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436091E8-D99F-4864-8B9A-0A5CF9FAD32F}"/>
              </a:ext>
            </a:extLst>
          </p:cNvPr>
          <p:cNvCxnSpPr>
            <a:cxnSpLocks/>
          </p:cNvCxnSpPr>
          <p:nvPr/>
        </p:nvCxnSpPr>
        <p:spPr bwMode="auto">
          <a:xfrm>
            <a:off x="2357168" y="3778254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椭圆 155">
            <a:extLst>
              <a:ext uri="{FF2B5EF4-FFF2-40B4-BE49-F238E27FC236}">
                <a16:creationId xmlns:a16="http://schemas.microsoft.com/office/drawing/2014/main" xmlns="" id="{63480D63-8339-4283-99BC-15BADBB356C8}"/>
              </a:ext>
            </a:extLst>
          </p:cNvPr>
          <p:cNvSpPr/>
          <p:nvPr/>
        </p:nvSpPr>
        <p:spPr bwMode="auto">
          <a:xfrm>
            <a:off x="2321837" y="4094228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xmlns="" id="{DB106B2C-4859-4FBC-8D79-90960D906F9E}"/>
              </a:ext>
            </a:extLst>
          </p:cNvPr>
          <p:cNvCxnSpPr>
            <a:cxnSpLocks/>
          </p:cNvCxnSpPr>
          <p:nvPr/>
        </p:nvCxnSpPr>
        <p:spPr bwMode="auto">
          <a:xfrm>
            <a:off x="3041860" y="3778254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椭圆 157">
            <a:extLst>
              <a:ext uri="{FF2B5EF4-FFF2-40B4-BE49-F238E27FC236}">
                <a16:creationId xmlns:a16="http://schemas.microsoft.com/office/drawing/2014/main" xmlns="" id="{0AC2FC66-575F-414D-BF2A-B94A9A5FF44A}"/>
              </a:ext>
            </a:extLst>
          </p:cNvPr>
          <p:cNvSpPr/>
          <p:nvPr/>
        </p:nvSpPr>
        <p:spPr bwMode="auto">
          <a:xfrm>
            <a:off x="3006529" y="4094228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xmlns="" id="{9534D211-7BDE-431E-B386-9E8137EDFAC4}"/>
              </a:ext>
            </a:extLst>
          </p:cNvPr>
          <p:cNvCxnSpPr>
            <a:cxnSpLocks/>
          </p:cNvCxnSpPr>
          <p:nvPr/>
        </p:nvCxnSpPr>
        <p:spPr bwMode="auto">
          <a:xfrm>
            <a:off x="3733690" y="3778254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椭圆 159">
            <a:extLst>
              <a:ext uri="{FF2B5EF4-FFF2-40B4-BE49-F238E27FC236}">
                <a16:creationId xmlns:a16="http://schemas.microsoft.com/office/drawing/2014/main" xmlns="" id="{E47382C3-0B85-4E7C-B4ED-2F14F9F399D1}"/>
              </a:ext>
            </a:extLst>
          </p:cNvPr>
          <p:cNvSpPr/>
          <p:nvPr/>
        </p:nvSpPr>
        <p:spPr bwMode="auto">
          <a:xfrm>
            <a:off x="3698359" y="4094228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xmlns="" id="{CCD5955B-A56A-497B-B723-ED2719C5DD33}"/>
              </a:ext>
            </a:extLst>
          </p:cNvPr>
          <p:cNvCxnSpPr>
            <a:cxnSpLocks/>
          </p:cNvCxnSpPr>
          <p:nvPr/>
        </p:nvCxnSpPr>
        <p:spPr bwMode="auto">
          <a:xfrm>
            <a:off x="4420336" y="3778254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椭圆 161">
            <a:extLst>
              <a:ext uri="{FF2B5EF4-FFF2-40B4-BE49-F238E27FC236}">
                <a16:creationId xmlns:a16="http://schemas.microsoft.com/office/drawing/2014/main" xmlns="" id="{00332184-2D0C-4B7A-9B04-61C8212416DE}"/>
              </a:ext>
            </a:extLst>
          </p:cNvPr>
          <p:cNvSpPr/>
          <p:nvPr/>
        </p:nvSpPr>
        <p:spPr bwMode="auto">
          <a:xfrm>
            <a:off x="4385005" y="4094228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xmlns="" id="{881628DA-190D-4CF8-AA2B-88E321D65D0A}"/>
              </a:ext>
            </a:extLst>
          </p:cNvPr>
          <p:cNvCxnSpPr>
            <a:cxnSpLocks/>
          </p:cNvCxnSpPr>
          <p:nvPr/>
        </p:nvCxnSpPr>
        <p:spPr bwMode="auto">
          <a:xfrm>
            <a:off x="5106982" y="3778254"/>
            <a:ext cx="0" cy="833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椭圆 163">
            <a:extLst>
              <a:ext uri="{FF2B5EF4-FFF2-40B4-BE49-F238E27FC236}">
                <a16:creationId xmlns:a16="http://schemas.microsoft.com/office/drawing/2014/main" xmlns="" id="{AF505AF7-107C-4181-BADA-86F077AF6112}"/>
              </a:ext>
            </a:extLst>
          </p:cNvPr>
          <p:cNvSpPr/>
          <p:nvPr/>
        </p:nvSpPr>
        <p:spPr bwMode="auto">
          <a:xfrm>
            <a:off x="5071651" y="4537479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65" name="直接连接符 164">
            <a:extLst>
              <a:ext uri="{FF2B5EF4-FFF2-40B4-BE49-F238E27FC236}">
                <a16:creationId xmlns:a16="http://schemas.microsoft.com/office/drawing/2014/main" xmlns="" id="{96850DB5-5EEE-4C35-B8A6-42C2DC3A2A14}"/>
              </a:ext>
            </a:extLst>
          </p:cNvPr>
          <p:cNvCxnSpPr>
            <a:cxnSpLocks/>
          </p:cNvCxnSpPr>
          <p:nvPr/>
        </p:nvCxnSpPr>
        <p:spPr bwMode="auto">
          <a:xfrm>
            <a:off x="6106681" y="3778254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椭圆 165">
            <a:extLst>
              <a:ext uri="{FF2B5EF4-FFF2-40B4-BE49-F238E27FC236}">
                <a16:creationId xmlns:a16="http://schemas.microsoft.com/office/drawing/2014/main" xmlns="" id="{348E01CC-E317-4DC4-B18E-1D6482BCCF38}"/>
              </a:ext>
            </a:extLst>
          </p:cNvPr>
          <p:cNvSpPr/>
          <p:nvPr/>
        </p:nvSpPr>
        <p:spPr bwMode="auto">
          <a:xfrm>
            <a:off x="6071350" y="4094228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xmlns="" id="{631B323D-07E0-4A55-ACB1-F2BE2F2B5E27}"/>
              </a:ext>
            </a:extLst>
          </p:cNvPr>
          <p:cNvCxnSpPr>
            <a:cxnSpLocks/>
          </p:cNvCxnSpPr>
          <p:nvPr/>
        </p:nvCxnSpPr>
        <p:spPr bwMode="auto">
          <a:xfrm>
            <a:off x="7064930" y="3778254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8" name="椭圆 167">
            <a:extLst>
              <a:ext uri="{FF2B5EF4-FFF2-40B4-BE49-F238E27FC236}">
                <a16:creationId xmlns:a16="http://schemas.microsoft.com/office/drawing/2014/main" xmlns="" id="{F502B890-068D-4031-86F6-4A5A4F24C4BD}"/>
              </a:ext>
            </a:extLst>
          </p:cNvPr>
          <p:cNvSpPr/>
          <p:nvPr/>
        </p:nvSpPr>
        <p:spPr bwMode="auto">
          <a:xfrm>
            <a:off x="7029599" y="4094228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xmlns="" id="{CEFDA169-B3FD-4D72-BE7F-8E3D35B0B73D}"/>
              </a:ext>
            </a:extLst>
          </p:cNvPr>
          <p:cNvCxnSpPr>
            <a:cxnSpLocks/>
          </p:cNvCxnSpPr>
          <p:nvPr/>
        </p:nvCxnSpPr>
        <p:spPr bwMode="auto">
          <a:xfrm>
            <a:off x="7766918" y="3778254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椭圆 169">
            <a:extLst>
              <a:ext uri="{FF2B5EF4-FFF2-40B4-BE49-F238E27FC236}">
                <a16:creationId xmlns:a16="http://schemas.microsoft.com/office/drawing/2014/main" xmlns="" id="{F81F01DF-3609-4984-A58C-2ED0D1579E38}"/>
              </a:ext>
            </a:extLst>
          </p:cNvPr>
          <p:cNvSpPr/>
          <p:nvPr/>
        </p:nvSpPr>
        <p:spPr bwMode="auto">
          <a:xfrm>
            <a:off x="7731587" y="4094228"/>
            <a:ext cx="70662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1" name="TextBox 36">
            <a:extLst>
              <a:ext uri="{FF2B5EF4-FFF2-40B4-BE49-F238E27FC236}">
                <a16:creationId xmlns:a16="http://schemas.microsoft.com/office/drawing/2014/main" xmlns="" id="{F09D9FBA-DE4A-4405-83C2-3A1011BDD782}"/>
              </a:ext>
            </a:extLst>
          </p:cNvPr>
          <p:cNvSpPr txBox="1"/>
          <p:nvPr/>
        </p:nvSpPr>
        <p:spPr>
          <a:xfrm>
            <a:off x="4098090" y="4183071"/>
            <a:ext cx="1187651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smtClean="0">
                <a:latin typeface="+mj-lt"/>
                <a:ea typeface="宋体" pitchFamily="2" charset="-122"/>
              </a:rPr>
              <a:t>Hỗ Trợ</a:t>
            </a:r>
            <a:endParaRPr lang="en-US" altLang="zh-CN" sz="1100" b="1" dirty="0">
              <a:latin typeface="+mj-lt"/>
              <a:ea typeface="宋体" pitchFamily="2" charset="-122"/>
            </a:endParaRPr>
          </a:p>
          <a:p>
            <a:pPr>
              <a:defRPr/>
            </a:pPr>
            <a:r>
              <a:rPr lang="en-US" altLang="zh-CN" sz="1100" dirty="0">
                <a:latin typeface="+mj-lt"/>
                <a:ea typeface="宋体" pitchFamily="2" charset="-122"/>
              </a:rPr>
              <a:t>D</a:t>
            </a:r>
            <a:r>
              <a:rPr lang="en-US" altLang="zh-CN" sz="1100">
                <a:latin typeface="+mj-lt"/>
                <a:ea typeface="宋体" pitchFamily="2" charset="-122"/>
              </a:rPr>
              <a:t>: </a:t>
            </a:r>
            <a:r>
              <a:rPr lang="en-US" altLang="zh-CN" sz="1100" smtClean="0">
                <a:latin typeface="+mj-lt"/>
                <a:ea typeface="宋体" pitchFamily="2" charset="-122"/>
              </a:rPr>
              <a:t>Có màn</a:t>
            </a:r>
          </a:p>
          <a:p>
            <a:pPr>
              <a:defRPr/>
            </a:pPr>
            <a:r>
              <a:rPr lang="en-US" altLang="zh-CN" sz="1100" smtClean="0">
                <a:latin typeface="+mj-lt"/>
                <a:ea typeface="宋体" pitchFamily="2" charset="-122"/>
              </a:rPr>
              <a:t> hình </a:t>
            </a:r>
            <a:r>
              <a:rPr lang="en-US" altLang="zh-CN" sz="1100" smtClean="0">
                <a:latin typeface="+mj-lt"/>
                <a:ea typeface="宋体" pitchFamily="2" charset="-122"/>
                <a:cs typeface="Calibri" panose="020F0502020204030204" pitchFamily="34" charset="0"/>
              </a:rPr>
              <a:t>LCD</a:t>
            </a:r>
            <a:endParaRPr lang="en-US" altLang="zh-CN" sz="1100" dirty="0">
              <a:latin typeface="+mj-lt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83" name="TextBox 69">
            <a:extLst>
              <a:ext uri="{FF2B5EF4-FFF2-40B4-BE49-F238E27FC236}">
                <a16:creationId xmlns:a16="http://schemas.microsoft.com/office/drawing/2014/main" xmlns="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71950"/>
            <a:ext cx="1085748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Thương Hiệu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4" name="TextBox 69">
            <a:extLst>
              <a:ext uri="{FF2B5EF4-FFF2-40B4-BE49-F238E27FC236}">
                <a16:creationId xmlns:a16="http://schemas.microsoft.com/office/drawing/2014/main" xmlns="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71950"/>
            <a:ext cx="916220" cy="4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Đầu Ghi </a:t>
            </a:r>
          </a:p>
          <a:p>
            <a:pPr algn="ctr">
              <a:buFont typeface="Arial" pitchFamily="34" charset="0"/>
              <a:buNone/>
            </a:pPr>
            <a:r>
              <a:rPr lang="en-US" altLang="zh-CN" sz="10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IP </a:t>
            </a:r>
            <a:endParaRPr lang="en-US" altLang="zh-CN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2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565571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! THANKS !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B5A8980-F69E-45FB-8582-EC3928AF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80DB-1B86-4A5B-9B32-C19D1E9E2E7F}" type="slidenum">
              <a:rPr lang="zh-CN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13</a:t>
            </a:fld>
            <a:endParaRPr lang="zh-CN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图片 4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809750"/>
            <a:ext cx="4052715" cy="1219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33550"/>
            <a:ext cx="38290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8777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200" y="3035415"/>
            <a:ext cx="1714500" cy="1599565"/>
          </a:xfrm>
          <a:custGeom>
            <a:avLst/>
            <a:gdLst/>
            <a:ahLst/>
            <a:cxnLst/>
            <a:rect l="l" t="t" r="r" b="b"/>
            <a:pathLst>
              <a:path w="1714500" h="1599564">
                <a:moveTo>
                  <a:pt x="0" y="1599311"/>
                </a:moveTo>
                <a:lnTo>
                  <a:pt x="1714373" y="1599311"/>
                </a:lnTo>
                <a:lnTo>
                  <a:pt x="1714373" y="0"/>
                </a:lnTo>
                <a:lnTo>
                  <a:pt x="0" y="0"/>
                </a:lnTo>
                <a:lnTo>
                  <a:pt x="0" y="1599311"/>
                </a:lnTo>
                <a:close/>
              </a:path>
            </a:pathLst>
          </a:custGeom>
          <a:solidFill>
            <a:srgbClr val="4E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0444" y="3035415"/>
            <a:ext cx="1714500" cy="1599565"/>
          </a:xfrm>
          <a:custGeom>
            <a:avLst/>
            <a:gdLst/>
            <a:ahLst/>
            <a:cxnLst/>
            <a:rect l="l" t="t" r="r" b="b"/>
            <a:pathLst>
              <a:path w="1714500" h="1599564">
                <a:moveTo>
                  <a:pt x="0" y="1599311"/>
                </a:moveTo>
                <a:lnTo>
                  <a:pt x="1714373" y="1599311"/>
                </a:lnTo>
                <a:lnTo>
                  <a:pt x="1714373" y="0"/>
                </a:lnTo>
                <a:lnTo>
                  <a:pt x="0" y="0"/>
                </a:lnTo>
                <a:lnTo>
                  <a:pt x="0" y="1599311"/>
                </a:lnTo>
                <a:close/>
              </a:path>
            </a:pathLst>
          </a:custGeom>
          <a:solidFill>
            <a:srgbClr val="4E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7687" y="3035415"/>
            <a:ext cx="1714500" cy="1599565"/>
          </a:xfrm>
          <a:custGeom>
            <a:avLst/>
            <a:gdLst/>
            <a:ahLst/>
            <a:cxnLst/>
            <a:rect l="l" t="t" r="r" b="b"/>
            <a:pathLst>
              <a:path w="1714500" h="1599564">
                <a:moveTo>
                  <a:pt x="0" y="1599311"/>
                </a:moveTo>
                <a:lnTo>
                  <a:pt x="1714372" y="1599311"/>
                </a:lnTo>
                <a:lnTo>
                  <a:pt x="1714372" y="0"/>
                </a:lnTo>
                <a:lnTo>
                  <a:pt x="0" y="0"/>
                </a:lnTo>
                <a:lnTo>
                  <a:pt x="0" y="1599311"/>
                </a:lnTo>
                <a:close/>
              </a:path>
            </a:pathLst>
          </a:custGeom>
          <a:solidFill>
            <a:srgbClr val="4E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853" y="3035415"/>
            <a:ext cx="1714500" cy="1599565"/>
          </a:xfrm>
          <a:custGeom>
            <a:avLst/>
            <a:gdLst/>
            <a:ahLst/>
            <a:cxnLst/>
            <a:rect l="l" t="t" r="r" b="b"/>
            <a:pathLst>
              <a:path w="1714500" h="1599564">
                <a:moveTo>
                  <a:pt x="0" y="1599311"/>
                </a:moveTo>
                <a:lnTo>
                  <a:pt x="1714373" y="1599311"/>
                </a:lnTo>
                <a:lnTo>
                  <a:pt x="1714373" y="0"/>
                </a:lnTo>
                <a:lnTo>
                  <a:pt x="0" y="0"/>
                </a:lnTo>
                <a:lnTo>
                  <a:pt x="0" y="1599311"/>
                </a:lnTo>
                <a:close/>
              </a:path>
            </a:pathLst>
          </a:custGeom>
          <a:solidFill>
            <a:srgbClr val="4E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0" y="1200150"/>
            <a:ext cx="1714500" cy="1599565"/>
          </a:xfrm>
          <a:custGeom>
            <a:avLst/>
            <a:gdLst/>
            <a:ahLst/>
            <a:cxnLst/>
            <a:rect l="l" t="t" r="r" b="b"/>
            <a:pathLst>
              <a:path w="1714500" h="1599564">
                <a:moveTo>
                  <a:pt x="0" y="1599311"/>
                </a:moveTo>
                <a:lnTo>
                  <a:pt x="1714373" y="1599311"/>
                </a:lnTo>
                <a:lnTo>
                  <a:pt x="1714373" y="0"/>
                </a:lnTo>
                <a:lnTo>
                  <a:pt x="0" y="0"/>
                </a:lnTo>
                <a:lnTo>
                  <a:pt x="0" y="1599311"/>
                </a:lnTo>
                <a:close/>
              </a:path>
            </a:pathLst>
          </a:custGeom>
          <a:solidFill>
            <a:srgbClr val="4E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1200150"/>
            <a:ext cx="1714500" cy="1599565"/>
          </a:xfrm>
          <a:custGeom>
            <a:avLst/>
            <a:gdLst/>
            <a:ahLst/>
            <a:cxnLst/>
            <a:rect l="l" t="t" r="r" b="b"/>
            <a:pathLst>
              <a:path w="1714500" h="1599564">
                <a:moveTo>
                  <a:pt x="0" y="1599311"/>
                </a:moveTo>
                <a:lnTo>
                  <a:pt x="1714373" y="1599311"/>
                </a:lnTo>
                <a:lnTo>
                  <a:pt x="1714373" y="0"/>
                </a:lnTo>
                <a:lnTo>
                  <a:pt x="0" y="0"/>
                </a:lnTo>
                <a:lnTo>
                  <a:pt x="0" y="1599311"/>
                </a:lnTo>
                <a:close/>
              </a:path>
            </a:pathLst>
          </a:custGeom>
          <a:solidFill>
            <a:srgbClr val="4E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800" y="1200150"/>
            <a:ext cx="1714500" cy="1599565"/>
          </a:xfrm>
          <a:custGeom>
            <a:avLst/>
            <a:gdLst/>
            <a:ahLst/>
            <a:cxnLst/>
            <a:rect l="l" t="t" r="r" b="b"/>
            <a:pathLst>
              <a:path w="1714500" h="1599564">
                <a:moveTo>
                  <a:pt x="0" y="1599311"/>
                </a:moveTo>
                <a:lnTo>
                  <a:pt x="1714372" y="1599311"/>
                </a:lnTo>
                <a:lnTo>
                  <a:pt x="1714372" y="0"/>
                </a:lnTo>
                <a:lnTo>
                  <a:pt x="0" y="0"/>
                </a:lnTo>
                <a:lnTo>
                  <a:pt x="0" y="1599311"/>
                </a:lnTo>
                <a:close/>
              </a:path>
            </a:pathLst>
          </a:custGeom>
          <a:solidFill>
            <a:srgbClr val="4E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280" y="1217042"/>
            <a:ext cx="1714500" cy="1599565"/>
          </a:xfrm>
          <a:custGeom>
            <a:avLst/>
            <a:gdLst/>
            <a:ahLst/>
            <a:cxnLst/>
            <a:rect l="l" t="t" r="r" b="b"/>
            <a:pathLst>
              <a:path w="1714500" h="1599564">
                <a:moveTo>
                  <a:pt x="0" y="1599311"/>
                </a:moveTo>
                <a:lnTo>
                  <a:pt x="1714373" y="1599311"/>
                </a:lnTo>
                <a:lnTo>
                  <a:pt x="1714373" y="0"/>
                </a:lnTo>
                <a:lnTo>
                  <a:pt x="0" y="0"/>
                </a:lnTo>
                <a:lnTo>
                  <a:pt x="0" y="1599311"/>
                </a:lnTo>
                <a:close/>
              </a:path>
            </a:pathLst>
          </a:custGeom>
          <a:solidFill>
            <a:srgbClr val="4E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5887" y="242315"/>
            <a:ext cx="86122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US" spc="-75" smtClean="0">
                <a:solidFill>
                  <a:srgbClr val="FF0000"/>
                </a:solidFill>
              </a:rPr>
              <a:t>P</a:t>
            </a:r>
            <a:r>
              <a:rPr lang="en-US" spc="-75" smtClean="0">
                <a:solidFill>
                  <a:srgbClr val="FF0000"/>
                </a:solidFill>
              </a:rPr>
              <a:t>hụ </a:t>
            </a:r>
            <a:r>
              <a:rPr lang="en-US" spc="-75" err="1" smtClean="0">
                <a:solidFill>
                  <a:srgbClr val="FF0000"/>
                </a:solidFill>
              </a:rPr>
              <a:t>kiện</a:t>
            </a:r>
            <a:r>
              <a:rPr lang="en-US" spc="-75" smtClean="0">
                <a:solidFill>
                  <a:srgbClr val="FF0000"/>
                </a:solidFill>
              </a:rPr>
              <a:t> </a:t>
            </a:r>
            <a:r>
              <a:rPr lang="en-US" spc="-75" smtClean="0">
                <a:solidFill>
                  <a:srgbClr val="FF0000"/>
                </a:solidFill>
              </a:rPr>
              <a:t>:</a:t>
            </a:r>
            <a:endParaRPr spc="-100" dirty="0">
              <a:solidFill>
                <a:srgbClr val="FF0000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895350"/>
            <a:ext cx="1714500" cy="1823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07340">
              <a:lnSpc>
                <a:spcPct val="100000"/>
              </a:lnSpc>
            </a:pPr>
            <a:r>
              <a:rPr lang="en-US" sz="1600" spc="-5" smtClean="0">
                <a:solidFill>
                  <a:srgbClr val="282828"/>
                </a:solidFill>
                <a:latin typeface="Segoe UI Light"/>
                <a:cs typeface="Segoe UI Light"/>
              </a:rPr>
              <a:t>Switch Giga PFS3008-8GT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8200" y="1123950"/>
            <a:ext cx="171450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/>
            <a:r>
              <a:rPr lang="en-US" sz="1600" spc="-5" smtClean="0">
                <a:solidFill>
                  <a:srgbClr val="282828"/>
                </a:solidFill>
                <a:latin typeface="Segoe UI Light"/>
                <a:cs typeface="Segoe UI Light"/>
              </a:rPr>
              <a:t>Míc </a:t>
            </a:r>
            <a:endParaRPr lang="en-US" sz="1600" spc="-5" smtClean="0">
              <a:solidFill>
                <a:srgbClr val="282828"/>
              </a:solidFill>
              <a:latin typeface="Segoe UI Light"/>
              <a:cs typeface="Segoe UI Light"/>
            </a:endParaRPr>
          </a:p>
          <a:p>
            <a:pPr algn="ctr"/>
            <a:r>
              <a:rPr lang="en-US" sz="1600" spc="-5" smtClean="0">
                <a:solidFill>
                  <a:srgbClr val="282828"/>
                </a:solidFill>
                <a:latin typeface="Segoe UI Light"/>
                <a:cs typeface="Segoe UI Light"/>
              </a:rPr>
              <a:t>HAP200</a:t>
            </a:r>
            <a:endParaRPr lang="en-US" sz="1600" smtClean="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0800" y="819150"/>
            <a:ext cx="1714500" cy="1851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02920" algn="ctr">
              <a:lnSpc>
                <a:spcPct val="100000"/>
              </a:lnSpc>
              <a:spcBef>
                <a:spcPts val="955"/>
              </a:spcBef>
            </a:pPr>
            <a:r>
              <a:rPr lang="en-US" sz="1600" b="0" spc="-5" smtClean="0">
                <a:solidFill>
                  <a:srgbClr val="282828"/>
                </a:solidFill>
                <a:latin typeface="Segoe UI Light"/>
                <a:cs typeface="Segoe UI Light"/>
              </a:rPr>
              <a:t>Loa Ốp Trần </a:t>
            </a:r>
            <a:r>
              <a:rPr sz="1600" b="0" spc="-5" smtClean="0">
                <a:solidFill>
                  <a:srgbClr val="282828"/>
                </a:solidFill>
                <a:latin typeface="Segoe UI Light"/>
                <a:cs typeface="Segoe UI Light"/>
              </a:rPr>
              <a:t>HAP300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400" y="2724150"/>
            <a:ext cx="1714500" cy="1864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59079" algn="ctr">
              <a:lnSpc>
                <a:spcPct val="100000"/>
              </a:lnSpc>
              <a:spcBef>
                <a:spcPts val="1050"/>
              </a:spcBef>
            </a:pPr>
            <a:r>
              <a:rPr lang="en-US" sz="1600" b="0" spc="-5" smtClean="0">
                <a:solidFill>
                  <a:srgbClr val="282828"/>
                </a:solidFill>
                <a:latin typeface="Segoe UI Light"/>
                <a:cs typeface="Segoe UI Light"/>
              </a:rPr>
              <a:t>Cáp Mạng </a:t>
            </a:r>
            <a:r>
              <a:rPr sz="1600" b="0" spc="-5" smtClean="0">
                <a:solidFill>
                  <a:srgbClr val="282828"/>
                </a:solidFill>
                <a:latin typeface="Segoe UI Light"/>
                <a:cs typeface="Segoe UI Light"/>
              </a:rPr>
              <a:t>PFM920I-5EUN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4600" y="2724150"/>
            <a:ext cx="1714500" cy="1864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70180" algn="ctr">
              <a:lnSpc>
                <a:spcPct val="100000"/>
              </a:lnSpc>
              <a:spcBef>
                <a:spcPts val="1050"/>
              </a:spcBef>
            </a:pPr>
            <a:r>
              <a:rPr lang="en-US" sz="1600" b="0" spc="-5" smtClean="0">
                <a:solidFill>
                  <a:srgbClr val="282828"/>
                </a:solidFill>
                <a:latin typeface="Segoe UI Light"/>
                <a:cs typeface="Segoe UI Light"/>
              </a:rPr>
              <a:t>Cáp Đồng Trục </a:t>
            </a:r>
            <a:r>
              <a:rPr sz="1600" b="0" spc="-5" smtClean="0">
                <a:solidFill>
                  <a:srgbClr val="282828"/>
                </a:solidFill>
                <a:latin typeface="Segoe UI Light"/>
                <a:cs typeface="Segoe UI Light"/>
              </a:rPr>
              <a:t>PFM930-59N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1000" y="2800350"/>
            <a:ext cx="2068956" cy="1618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99109">
              <a:lnSpc>
                <a:spcPct val="100000"/>
              </a:lnSpc>
              <a:spcBef>
                <a:spcPts val="1050"/>
              </a:spcBef>
            </a:pPr>
            <a:r>
              <a:rPr lang="en-US" sz="1600" b="0" spc="-5" smtClean="0">
                <a:solidFill>
                  <a:srgbClr val="282828"/>
                </a:solidFill>
                <a:latin typeface="Segoe UI Light"/>
                <a:cs typeface="Segoe UI Light"/>
              </a:rPr>
              <a:t>Converter Quang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3200" y="2571750"/>
            <a:ext cx="1714500" cy="2005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86055" algn="ctr">
              <a:lnSpc>
                <a:spcPct val="100000"/>
              </a:lnSpc>
              <a:spcBef>
                <a:spcPts val="1120"/>
              </a:spcBef>
            </a:pPr>
            <a:r>
              <a:rPr lang="en-US" sz="1600" b="0" spc="-5" smtClean="0">
                <a:solidFill>
                  <a:srgbClr val="282828"/>
                </a:solidFill>
                <a:latin typeface="Segoe UI Light"/>
                <a:cs typeface="Segoe UI Light"/>
              </a:rPr>
              <a:t>Bàn Điều Khiển</a:t>
            </a:r>
          </a:p>
          <a:p>
            <a:pPr marL="186055" algn="ctr">
              <a:lnSpc>
                <a:spcPct val="100000"/>
              </a:lnSpc>
              <a:spcBef>
                <a:spcPts val="1120"/>
              </a:spcBef>
            </a:pPr>
            <a:r>
              <a:rPr lang="en-US" sz="1600" spc="-5" smtClean="0">
                <a:solidFill>
                  <a:srgbClr val="282828"/>
                </a:solidFill>
                <a:latin typeface="Segoe UI Light"/>
                <a:cs typeface="Segoe UI Light"/>
              </a:rPr>
              <a:t>NKB 1000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9200" y="1428750"/>
            <a:ext cx="903998" cy="658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86600" y="1504950"/>
            <a:ext cx="734847" cy="560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3257550"/>
            <a:ext cx="1116342" cy="621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600" y="3257550"/>
            <a:ext cx="977912" cy="717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76350"/>
            <a:ext cx="118724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352550"/>
            <a:ext cx="1419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object 11"/>
          <p:cNvSpPr txBox="1"/>
          <p:nvPr/>
        </p:nvSpPr>
        <p:spPr>
          <a:xfrm>
            <a:off x="2590800" y="895350"/>
            <a:ext cx="1714500" cy="1823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07340">
              <a:lnSpc>
                <a:spcPct val="100000"/>
              </a:lnSpc>
            </a:pPr>
            <a:r>
              <a:rPr lang="en-US" sz="1600" spc="-5" smtClean="0">
                <a:solidFill>
                  <a:srgbClr val="282828"/>
                </a:solidFill>
                <a:latin typeface="Segoe UI Light"/>
                <a:cs typeface="Segoe UI Light"/>
              </a:rPr>
              <a:t>Switch PoE PFS5424-24T</a:t>
            </a:r>
            <a:endParaRPr sz="1600">
              <a:latin typeface="Segoe UI Light"/>
              <a:cs typeface="Segoe UI Light"/>
            </a:endParaRPr>
          </a:p>
        </p:txBody>
      </p:sp>
      <p:pic>
        <p:nvPicPr>
          <p:cNvPr id="31" name="Picture 30" descr="201412871896046.jpg"/>
          <p:cNvPicPr>
            <a:picLocks noChangeAspect="1"/>
          </p:cNvPicPr>
          <p:nvPr/>
        </p:nvPicPr>
        <p:blipFill>
          <a:blip r:embed="rId8"/>
          <a:srcRect t="29459" b="31622"/>
          <a:stretch>
            <a:fillRect/>
          </a:stretch>
        </p:blipFill>
        <p:spPr bwMode="auto">
          <a:xfrm>
            <a:off x="4953000" y="325755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nkb1000.jpg"/>
          <p:cNvPicPr>
            <a:picLocks noChangeAspect="1"/>
          </p:cNvPicPr>
          <p:nvPr/>
        </p:nvPicPr>
        <p:blipFill>
          <a:blip r:embed="rId9"/>
          <a:srcRect t="24054" b="26486"/>
          <a:stretch>
            <a:fillRect/>
          </a:stretch>
        </p:blipFill>
        <p:spPr bwMode="auto">
          <a:xfrm>
            <a:off x="6858000" y="3257550"/>
            <a:ext cx="1066800" cy="5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9050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75" smtClean="0">
                <a:solidFill>
                  <a:srgbClr val="FF0000"/>
                </a:solidFill>
              </a:rPr>
              <a:t>Chân Đế </a:t>
            </a:r>
            <a:br>
              <a:rPr lang="en-US" sz="2800" b="1" spc="-75" smtClean="0">
                <a:solidFill>
                  <a:srgbClr val="FF0000"/>
                </a:solidFill>
              </a:rPr>
            </a:br>
            <a:r>
              <a:rPr lang="en-US" sz="2800" b="1" spc="-75" smtClean="0">
                <a:solidFill>
                  <a:srgbClr val="FF0000"/>
                </a:solidFill>
              </a:rPr>
              <a:t>Camera</a:t>
            </a:r>
            <a:br>
              <a:rPr lang="en-US" sz="2800" b="1" spc="-75" smtClean="0">
                <a:solidFill>
                  <a:srgbClr val="FF0000"/>
                </a:solidFill>
              </a:rPr>
            </a:br>
            <a:r>
              <a:rPr lang="en-US" sz="2800" b="1" spc="-75" smtClean="0">
                <a:solidFill>
                  <a:srgbClr val="FF0000"/>
                </a:solidFill>
              </a:rPr>
              <a:t>Dạng Thân </a:t>
            </a:r>
            <a:r>
              <a:rPr lang="en-US" sz="2800" b="1" spc="-75" smtClean="0">
                <a:solidFill>
                  <a:srgbClr val="FF0000"/>
                </a:solidFill>
              </a:rPr>
              <a:t> :</a:t>
            </a:r>
            <a:endParaRPr sz="2800" b="1" spc="-100" dirty="0">
              <a:solidFill>
                <a:srgbClr val="FF000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712639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7150"/>
            <a:ext cx="6248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10"/>
          <p:cNvSpPr txBox="1">
            <a:spLocks noGrp="1"/>
          </p:cNvSpPr>
          <p:nvPr>
            <p:ph type="title"/>
          </p:nvPr>
        </p:nvSpPr>
        <p:spPr>
          <a:xfrm>
            <a:off x="381000" y="1657350"/>
            <a:ext cx="2209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75" smtClean="0">
                <a:solidFill>
                  <a:srgbClr val="FF0000"/>
                </a:solidFill>
              </a:rPr>
              <a:t>Chân Đế </a:t>
            </a:r>
            <a:br>
              <a:rPr lang="en-US" sz="2800" b="1" spc="-75" smtClean="0">
                <a:solidFill>
                  <a:srgbClr val="FF0000"/>
                </a:solidFill>
              </a:rPr>
            </a:br>
            <a:r>
              <a:rPr lang="en-US" sz="2800" b="1" spc="-75" smtClean="0">
                <a:solidFill>
                  <a:srgbClr val="FF0000"/>
                </a:solidFill>
              </a:rPr>
              <a:t>Camera</a:t>
            </a:r>
            <a:br>
              <a:rPr lang="en-US" sz="2800" b="1" spc="-75" smtClean="0">
                <a:solidFill>
                  <a:srgbClr val="FF0000"/>
                </a:solidFill>
              </a:rPr>
            </a:br>
            <a:r>
              <a:rPr lang="en-US" sz="2800" b="1" spc="-75" smtClean="0">
                <a:solidFill>
                  <a:srgbClr val="FF0000"/>
                </a:solidFill>
              </a:rPr>
              <a:t>Dạng Dome </a:t>
            </a:r>
            <a:r>
              <a:rPr lang="en-US" sz="2800" b="1" spc="-75" smtClean="0">
                <a:solidFill>
                  <a:srgbClr val="FF0000"/>
                </a:solidFill>
              </a:rPr>
              <a:t> :</a:t>
            </a:r>
            <a:endParaRPr sz="2800" b="1" spc="-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>
            <a:spLocks noGrp="1"/>
          </p:cNvSpPr>
          <p:nvPr>
            <p:ph type="title"/>
          </p:nvPr>
        </p:nvSpPr>
        <p:spPr>
          <a:xfrm>
            <a:off x="457200" y="819150"/>
            <a:ext cx="2209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75" smtClean="0">
                <a:solidFill>
                  <a:srgbClr val="FF0000"/>
                </a:solidFill>
              </a:rPr>
              <a:t>Chân Đế </a:t>
            </a:r>
            <a:br>
              <a:rPr lang="en-US" sz="2800" b="1" spc="-75" smtClean="0">
                <a:solidFill>
                  <a:srgbClr val="FF0000"/>
                </a:solidFill>
              </a:rPr>
            </a:br>
            <a:r>
              <a:rPr lang="en-US" sz="2800" b="1" spc="-75" smtClean="0">
                <a:solidFill>
                  <a:srgbClr val="FF0000"/>
                </a:solidFill>
              </a:rPr>
              <a:t>Camera</a:t>
            </a:r>
            <a:br>
              <a:rPr lang="en-US" sz="2800" b="1" spc="-75" smtClean="0">
                <a:solidFill>
                  <a:srgbClr val="FF0000"/>
                </a:solidFill>
              </a:rPr>
            </a:br>
            <a:r>
              <a:rPr lang="en-US" sz="2800" b="1" spc="-75" smtClean="0">
                <a:solidFill>
                  <a:srgbClr val="FF0000"/>
                </a:solidFill>
              </a:rPr>
              <a:t>Speed Dome </a:t>
            </a:r>
            <a:r>
              <a:rPr lang="en-US" sz="2800" b="1" spc="-75" smtClean="0">
                <a:solidFill>
                  <a:srgbClr val="FF0000"/>
                </a:solidFill>
              </a:rPr>
              <a:t> :</a:t>
            </a:r>
            <a:endParaRPr sz="2800" b="1" spc="-1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8300"/>
            <a:ext cx="5791200" cy="51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>
            <a:spLocks noGrp="1"/>
          </p:cNvSpPr>
          <p:nvPr>
            <p:ph type="title"/>
          </p:nvPr>
        </p:nvSpPr>
        <p:spPr>
          <a:xfrm>
            <a:off x="0" y="133350"/>
            <a:ext cx="9296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75" smtClean="0">
                <a:solidFill>
                  <a:srgbClr val="FF0000"/>
                </a:solidFill>
              </a:rPr>
              <a:t>Chân Đế &amp; Vỏ Ngoài Cho Camera </a:t>
            </a:r>
            <a:r>
              <a:rPr lang="en-US" sz="2800" b="1" spc="-75" smtClean="0">
                <a:solidFill>
                  <a:srgbClr val="FF0000"/>
                </a:solidFill>
              </a:rPr>
              <a:t>Dạng Box </a:t>
            </a:r>
            <a:r>
              <a:rPr lang="en-US" sz="2800" b="1" spc="-75" smtClean="0">
                <a:solidFill>
                  <a:srgbClr val="FF0000"/>
                </a:solidFill>
              </a:rPr>
              <a:t> :</a:t>
            </a:r>
            <a:endParaRPr sz="2800" b="1" spc="-1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42950"/>
            <a:ext cx="7467600" cy="42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590550"/>
            <a:ext cx="8229600" cy="565571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Quy Tắc Đọc Mã Sản Phẩm Dahua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B5A8980-F69E-45FB-8582-EC3928AF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80DB-1B86-4A5B-9B32-C19D1E9E2E7F}" type="slidenum">
              <a:rPr lang="zh-CN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zh-CN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图片 4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809750"/>
            <a:ext cx="4052715" cy="1219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33550"/>
            <a:ext cx="38290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877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0070C0"/>
                </a:solidFill>
                <a:ea typeface="Segoe UI" panose="020B0502040204020203" pitchFamily="34" charset="0"/>
              </a:rPr>
              <a:t>Camera HDCVI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6C8A8138-B714-483E-ADA9-C496112E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80DB-1B86-4A5B-9B32-C19D1E9E2E7F}" type="slidenum">
              <a:rPr lang="zh-CN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8</a:t>
            </a:fld>
            <a:endParaRPr lang="zh-CN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39552" y="2236653"/>
            <a:ext cx="905732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smtClean="0">
                <a:solidFill>
                  <a:srgbClr val="000000"/>
                </a:solidFill>
                <a:latin typeface="Segoe UI" pitchFamily="34" charset="0"/>
                <a:ea typeface="Segoe UI" panose="020B0502040204020203" pitchFamily="34" charset="0"/>
                <a:cs typeface="Segoe UI" pitchFamily="34" charset="0"/>
                <a:sym typeface="Calibri" pitchFamily="34" charset="0"/>
              </a:rPr>
              <a:t>Hãng SX 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3505200" y="2266950"/>
            <a:ext cx="1219200" cy="69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Phân Khúc 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Phổ Thông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Chuyên Nghiệp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Cao Cấp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3819590" y="3127183"/>
            <a:ext cx="1401729" cy="11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Độ Phân Giải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1/4‘’ Sensor 720P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720P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1080P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6: 6MP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8MP(4K)</a:t>
            </a: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5304826" y="3404877"/>
            <a:ext cx="1095974" cy="10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Tính Năng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Tiêu Chuẩn</a:t>
            </a:r>
            <a:endParaRPr lang="de-DE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</a:t>
            </a: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Chống ngược sáng WDR</a:t>
            </a:r>
            <a:endParaRPr lang="de-DE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Cảm biến </a:t>
            </a: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1/2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’’</a:t>
            </a:r>
            <a:endParaRPr lang="de-DE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</a:t>
            </a:r>
            <a:r>
              <a:rPr lang="de-DE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de-DE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Cảm biến 4/3’’</a:t>
            </a:r>
            <a:endParaRPr lang="de-DE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1525162" y="2236653"/>
            <a:ext cx="658171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   HDCVI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6172200" y="2236653"/>
            <a:ext cx="990599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Vỏ Camera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A~Z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1981200" y="3181350"/>
            <a:ext cx="1725202" cy="150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Loại Camera 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Dạng Thân Ko Có IR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FW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Dạng Thân Có IR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DW: Dạng Dome Có IR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DB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Dạng Dome Kính Nhỏ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DBW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Dạng Dome Kính Lớn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EB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Camera Fisheye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PFW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Camera Nhiều Ống Kính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4804469" y="2236653"/>
            <a:ext cx="1000715" cy="69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Thế Hệ </a:t>
            </a: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1st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2nd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3rd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556185" y="1131590"/>
            <a:ext cx="616692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6271378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714274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6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3740318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4373083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5005848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5638613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7746049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>
            <a:off x="1347039" y="1401590"/>
            <a:ext cx="116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950524" y="1663839"/>
            <a:ext cx="67500" cy="544155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845901" y="1663839"/>
            <a:ext cx="67500" cy="54963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280926" y="1661947"/>
            <a:ext cx="67500" cy="54963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524960" y="1674189"/>
            <a:ext cx="67500" cy="54963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D3342D9F-4791-418C-AF19-E56D92F2DF19}"/>
              </a:ext>
            </a:extLst>
          </p:cNvPr>
          <p:cNvSpPr/>
          <p:nvPr/>
        </p:nvSpPr>
        <p:spPr bwMode="auto">
          <a:xfrm>
            <a:off x="3107553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3B82638B-CB3C-4F0A-BB1E-098B35EF5058}"/>
              </a:ext>
            </a:extLst>
          </p:cNvPr>
          <p:cNvSpPr/>
          <p:nvPr/>
        </p:nvSpPr>
        <p:spPr bwMode="auto">
          <a:xfrm>
            <a:off x="2474788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8EA44376-2107-4833-BD93-06D8B307EEF8}"/>
              </a:ext>
            </a:extLst>
          </p:cNvPr>
          <p:cNvSpPr/>
          <p:nvPr/>
        </p:nvSpPr>
        <p:spPr bwMode="auto">
          <a:xfrm>
            <a:off x="6904143" y="1131590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xmlns="" id="{08806527-FEAE-4E56-AA1F-BDA63C3E1A71}"/>
              </a:ext>
            </a:extLst>
          </p:cNvPr>
          <p:cNvCxnSpPr>
            <a:cxnSpLocks/>
          </p:cNvCxnSpPr>
          <p:nvPr/>
        </p:nvCxnSpPr>
        <p:spPr bwMode="auto">
          <a:xfrm>
            <a:off x="2265642" y="1401590"/>
            <a:ext cx="116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xmlns="" id="{4C790B3B-3EE7-45A0-ADED-79D1847E62CD}"/>
              </a:ext>
            </a:extLst>
          </p:cNvPr>
          <p:cNvCxnSpPr>
            <a:cxnSpLocks/>
          </p:cNvCxnSpPr>
          <p:nvPr/>
        </p:nvCxnSpPr>
        <p:spPr bwMode="auto">
          <a:xfrm>
            <a:off x="7536908" y="1401590"/>
            <a:ext cx="116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69">
            <a:extLst>
              <a:ext uri="{FF2B5EF4-FFF2-40B4-BE49-F238E27FC236}">
                <a16:creationId xmlns:a16="http://schemas.microsoft.com/office/drawing/2014/main" xmlns="" id="{E1919A4A-C06A-4230-9FB0-A48E672D4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66950"/>
            <a:ext cx="712626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Độ Phân Giải Cao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4ED1E510-0673-4B2D-B93F-0821C936DB84}"/>
              </a:ext>
            </a:extLst>
          </p:cNvPr>
          <p:cNvGrpSpPr/>
          <p:nvPr/>
        </p:nvGrpSpPr>
        <p:grpSpPr>
          <a:xfrm>
            <a:off x="4006141" y="1663839"/>
            <a:ext cx="67500" cy="54963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="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xmlns="" id="{DABFF312-69F5-450B-88F6-3DA4F59CAFB2}"/>
              </a:ext>
            </a:extLst>
          </p:cNvPr>
          <p:cNvCxnSpPr>
            <a:cxnSpLocks/>
          </p:cNvCxnSpPr>
          <p:nvPr/>
        </p:nvCxnSpPr>
        <p:spPr bwMode="auto">
          <a:xfrm>
            <a:off x="4649705" y="1668016"/>
            <a:ext cx="0" cy="14359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椭圆 70">
            <a:extLst>
              <a:ext uri="{FF2B5EF4-FFF2-40B4-BE49-F238E27FC236}">
                <a16:creationId xmlns:a16="http://schemas.microsoft.com/office/drawing/2014/main" xmlns="" id="{F22819B1-2F0C-4693-8586-2BA75BF7455C}"/>
              </a:ext>
            </a:extLst>
          </p:cNvPr>
          <p:cNvSpPr/>
          <p:nvPr/>
        </p:nvSpPr>
        <p:spPr bwMode="auto">
          <a:xfrm>
            <a:off x="4609333" y="3068230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xmlns="" id="{8D51E7B3-A26F-4961-AA28-5D6414F6A24E}"/>
              </a:ext>
            </a:extLst>
          </p:cNvPr>
          <p:cNvSpPr/>
          <p:nvPr/>
        </p:nvSpPr>
        <p:spPr bwMode="auto">
          <a:xfrm>
            <a:off x="7335555" y="3396066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6" name="TextBox 76">
            <a:extLst>
              <a:ext uri="{FF2B5EF4-FFF2-40B4-BE49-F238E27FC236}">
                <a16:creationId xmlns:a16="http://schemas.microsoft.com/office/drawing/2014/main" xmlns="" id="{97091043-7803-49E0-9DC9-990DBD6A2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818" y="2717315"/>
            <a:ext cx="1247981" cy="53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Định Dạng Video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N: NTSC</a:t>
            </a:r>
          </a:p>
        </p:txBody>
      </p:sp>
      <p:sp>
        <p:nvSpPr>
          <p:cNvPr id="79" name="TextBox 76">
            <a:extLst>
              <a:ext uri="{FF2B5EF4-FFF2-40B4-BE49-F238E27FC236}">
                <a16:creationId xmlns:a16="http://schemas.microsoft.com/office/drawing/2014/main" xmlns="" id="{B3F411D1-4893-4E6F-BCDC-FFC05317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543" y="3409950"/>
            <a:ext cx="2651457" cy="18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Mở Rộng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-VF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 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Ống Kính Điều Chỉnh Bằng Tay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-Z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   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Ống Kính Điều Chỉnh Bằng Motor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-ZH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Ống Kính Điều Chỉnh Bằng Motor    	                           + Heater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-T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Ống Kính Điều Chỉnh Bằng Motor    	                     + Đầu Ra SDI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-A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Camera có tích hợp MÍC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-DP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chạy được 2 		         nguồn(AC24V/DC12V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xmlns="" id="{DF0FE556-0FDB-41BF-9DE1-976F820F70B9}"/>
              </a:ext>
            </a:extLst>
          </p:cNvPr>
          <p:cNvSpPr/>
          <p:nvPr/>
        </p:nvSpPr>
        <p:spPr bwMode="auto">
          <a:xfrm>
            <a:off x="5880163" y="3362316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7228EEC-54C5-4DDC-AAAF-F58E82B7617D}"/>
              </a:ext>
            </a:extLst>
          </p:cNvPr>
          <p:cNvGrpSpPr/>
          <p:nvPr/>
        </p:nvGrpSpPr>
        <p:grpSpPr>
          <a:xfrm>
            <a:off x="2742378" y="1668016"/>
            <a:ext cx="654181" cy="1431475"/>
            <a:chOff x="2794433" y="1855847"/>
            <a:chExt cx="654181" cy="1431475"/>
          </a:xfrm>
        </p:grpSpPr>
        <p:sp>
          <p:nvSpPr>
            <p:cNvPr id="140" name="椭圆 139"/>
            <p:cNvSpPr/>
            <p:nvPr/>
          </p:nvSpPr>
          <p:spPr bwMode="auto">
            <a:xfrm>
              <a:off x="2794433" y="321982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87" name="肘形连接符 141">
              <a:extLst>
                <a:ext uri="{FF2B5EF4-FFF2-40B4-BE49-F238E27FC236}">
                  <a16:creationId xmlns:a16="http://schemas.microsoft.com/office/drawing/2014/main" xmlns="" id="{17DE8F6A-3787-4C14-8805-0DA8172CB8D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431470" y="2240936"/>
              <a:ext cx="1402234" cy="632055"/>
            </a:xfrm>
            <a:prstGeom prst="bentConnector3">
              <a:avLst>
                <a:gd name="adj1" fmla="val 76567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xmlns="" id="{B1A449FE-32B2-447B-AA5B-24910B3C92F6}"/>
              </a:ext>
            </a:extLst>
          </p:cNvPr>
          <p:cNvGrpSpPr/>
          <p:nvPr/>
        </p:nvGrpSpPr>
        <p:grpSpPr>
          <a:xfrm>
            <a:off x="2730754" y="1674189"/>
            <a:ext cx="67500" cy="54963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xmlns="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xmlns="" id="{B910E6E9-B497-421C-B5D7-5A6A3435F5FF}"/>
              </a:ext>
            </a:extLst>
          </p:cNvPr>
          <p:cNvCxnSpPr>
            <a:cxnSpLocks/>
            <a:endCxn id="115" idx="0"/>
          </p:cNvCxnSpPr>
          <p:nvPr/>
        </p:nvCxnSpPr>
        <p:spPr bwMode="auto">
          <a:xfrm>
            <a:off x="7174143" y="1668015"/>
            <a:ext cx="0" cy="931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椭圆 114">
            <a:extLst>
              <a:ext uri="{FF2B5EF4-FFF2-40B4-BE49-F238E27FC236}">
                <a16:creationId xmlns:a16="http://schemas.microsoft.com/office/drawing/2014/main" xmlns="" id="{E7E6294C-C145-46A9-B5A1-7410D61138F2}"/>
              </a:ext>
            </a:extLst>
          </p:cNvPr>
          <p:cNvSpPr/>
          <p:nvPr/>
        </p:nvSpPr>
        <p:spPr bwMode="auto">
          <a:xfrm>
            <a:off x="7140393" y="2599943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肘形连接符 141">
            <a:extLst>
              <a:ext uri="{FF2B5EF4-FFF2-40B4-BE49-F238E27FC236}">
                <a16:creationId xmlns:a16="http://schemas.microsoft.com/office/drawing/2014/main" xmlns="" id="{53CA30BD-94DB-40E3-8618-DAA7864CDA41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816814" y="2215998"/>
            <a:ext cx="1730118" cy="625136"/>
          </a:xfrm>
          <a:prstGeom prst="bentConnector3">
            <a:avLst>
              <a:gd name="adj1" fmla="val 8262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xmlns="" id="{C6CBB8D9-0691-4E5C-B4F5-963FF3E9E774}"/>
              </a:ext>
            </a:extLst>
          </p:cNvPr>
          <p:cNvCxnSpPr>
            <a:cxnSpLocks/>
          </p:cNvCxnSpPr>
          <p:nvPr/>
        </p:nvCxnSpPr>
        <p:spPr bwMode="auto">
          <a:xfrm>
            <a:off x="5908613" y="1671590"/>
            <a:ext cx="0" cy="1758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7699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0070C0"/>
                </a:solidFill>
              </a:rPr>
              <a:t>ĐẦU GHI </a:t>
            </a:r>
            <a:r>
              <a:rPr lang="en-US" altLang="zh-CN" b="1" smtClean="0">
                <a:solidFill>
                  <a:srgbClr val="0070C0"/>
                </a:solidFill>
              </a:rPr>
              <a:t>HDCVI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CB3E761C-8A0E-434D-BA95-01F874CA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80DB-1B86-4A5B-9B32-C19D1E9E2E7F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3962400" y="2419350"/>
            <a:ext cx="1143000" cy="10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SL HDD:</a:t>
            </a:r>
          </a:p>
          <a:p>
            <a:pPr>
              <a:spcBef>
                <a:spcPct val="0"/>
              </a:spcBef>
              <a:buNone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1HDD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2HDD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4HDD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8HDD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477256" y="2424484"/>
            <a:ext cx="1947264" cy="166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Vỏ &amp; Kích Cỡ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Smart mini 1U</a:t>
            </a:r>
          </a:p>
          <a:p>
            <a:pPr>
              <a:spcBef>
                <a:spcPct val="0"/>
              </a:spcBef>
              <a:buNone/>
            </a:pP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HS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Compact 1U</a:t>
            </a:r>
          </a:p>
          <a:p>
            <a:pPr>
              <a:spcBef>
                <a:spcPct val="0"/>
              </a:spcBef>
              <a:buNone/>
            </a:pP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mini 1U(1 audio&amp;no alarm)</a:t>
            </a:r>
          </a:p>
          <a:p>
            <a:pPr>
              <a:spcBef>
                <a:spcPct val="0"/>
              </a:spcBef>
              <a:buNone/>
            </a:pP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HE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mini 1U(audio&amp;alarm)</a:t>
            </a:r>
          </a:p>
          <a:p>
            <a:pPr>
              <a:spcBef>
                <a:spcPct val="0"/>
              </a:spcBef>
              <a:buNone/>
            </a:pP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1U</a:t>
            </a:r>
          </a:p>
          <a:p>
            <a:pPr>
              <a:spcBef>
                <a:spcPct val="0"/>
              </a:spcBef>
              <a:buNone/>
            </a:pP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AN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1U(1 audio&amp;no alarm)</a:t>
            </a:r>
          </a:p>
          <a:p>
            <a:pPr>
              <a:spcBef>
                <a:spcPct val="0"/>
              </a:spcBef>
              <a:buNone/>
            </a:pP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1.5U</a:t>
            </a:r>
          </a:p>
          <a:p>
            <a:pPr>
              <a:spcBef>
                <a:spcPct val="0"/>
              </a:spcBef>
              <a:buNone/>
            </a:pP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es-E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2U</a:t>
            </a: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7391400" y="2495550"/>
            <a:ext cx="1502516" cy="150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Tính Năng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U : Hybrid</a:t>
            </a: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 : hot-swap HDD</a:t>
            </a: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 : Raid</a:t>
            </a: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S3 : S3 series</a:t>
            </a: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4M : 4megapixel series</a:t>
            </a:r>
          </a:p>
          <a:p>
            <a:pPr>
              <a:spcBef>
                <a:spcPct val="0"/>
              </a:spcBef>
              <a:buNone/>
            </a:pP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4K  : 8megapixel series</a:t>
            </a:r>
          </a:p>
          <a:p>
            <a:pPr>
              <a:spcBef>
                <a:spcPct val="0"/>
              </a:spcBef>
              <a:buNone/>
            </a:pPr>
            <a:endParaRPr lang="pt-BR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819400" y="2419350"/>
            <a:ext cx="1065805" cy="11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Phân Khúc :</a:t>
            </a:r>
            <a:endParaRPr lang="it-IT" altLang="zh-CN" sz="1050" b="1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4:720P Lite</a:t>
            </a:r>
          </a:p>
          <a:p>
            <a:pPr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720P Pro</a:t>
            </a:r>
          </a:p>
          <a:p>
            <a:pPr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7: 1080P</a:t>
            </a:r>
          </a:p>
          <a:p>
            <a:pPr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1080P Ultra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4748955" y="2424484"/>
            <a:ext cx="1000715" cy="11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Số Kênh </a:t>
            </a:r>
            <a:r>
              <a:rPr lang="en-US" altLang="zh-CN" sz="1050" b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04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4CH</a:t>
            </a:r>
          </a:p>
          <a:p>
            <a:pPr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08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8CH</a:t>
            </a:r>
          </a:p>
          <a:p>
            <a:pPr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16CH</a:t>
            </a:r>
          </a:p>
          <a:p>
            <a:pPr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24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24CH</a:t>
            </a:r>
          </a:p>
          <a:p>
            <a:pPr>
              <a:spcBef>
                <a:spcPct val="0"/>
              </a:spcBef>
              <a:buNone/>
            </a:pP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</a:t>
            </a:r>
            <a:r>
              <a:rPr lang="pt-BR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: </a:t>
            </a:r>
            <a:r>
              <a:rPr lang="it-IT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32CH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179652" y="1319421"/>
            <a:ext cx="732923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074314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3195169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4017763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840357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5662951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>
            <a:off x="1896908" y="1589421"/>
            <a:ext cx="116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310564" y="1851670"/>
            <a:ext cx="67500" cy="544155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911945" y="1839760"/>
            <a:ext cx="67500" cy="54963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8EA44376-2107-4833-BD93-06D8B307EEF8}"/>
              </a:ext>
            </a:extLst>
          </p:cNvPr>
          <p:cNvSpPr/>
          <p:nvPr/>
        </p:nvSpPr>
        <p:spPr bwMode="auto">
          <a:xfrm>
            <a:off x="6884520" y="1319421"/>
            <a:ext cx="540000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16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4ED1E510-0673-4B2D-B93F-0821C936DB84}"/>
              </a:ext>
            </a:extLst>
          </p:cNvPr>
          <p:cNvGrpSpPr/>
          <p:nvPr/>
        </p:nvGrpSpPr>
        <p:grpSpPr>
          <a:xfrm>
            <a:off x="4231913" y="1851670"/>
            <a:ext cx="67500" cy="54963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="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C09B2767-5F8E-44C6-87AD-E141CA0E6D2D}"/>
              </a:ext>
            </a:extLst>
          </p:cNvPr>
          <p:cNvCxnSpPr>
            <a:cxnSpLocks/>
          </p:cNvCxnSpPr>
          <p:nvPr/>
        </p:nvCxnSpPr>
        <p:spPr bwMode="auto">
          <a:xfrm>
            <a:off x="6485545" y="1589421"/>
            <a:ext cx="116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799BC661-97F2-4FF3-8952-43EBC25F27EA}"/>
              </a:ext>
            </a:extLst>
          </p:cNvPr>
          <p:cNvGrpSpPr/>
          <p:nvPr/>
        </p:nvGrpSpPr>
        <p:grpSpPr>
          <a:xfrm>
            <a:off x="5071946" y="1857128"/>
            <a:ext cx="67500" cy="549630"/>
            <a:chOff x="2686859" y="2857598"/>
            <a:chExt cx="90000" cy="732840"/>
          </a:xfrm>
        </p:grpSpPr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9DA58C08-C730-43DD-8D8E-D544130D4124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xmlns="" id="{3F5C247D-77BC-4315-9C17-FE7EA5A70FE2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63A4CDFF-A250-4494-AF04-AD48416A5EE5}"/>
              </a:ext>
            </a:extLst>
          </p:cNvPr>
          <p:cNvGrpSpPr/>
          <p:nvPr/>
        </p:nvGrpSpPr>
        <p:grpSpPr>
          <a:xfrm>
            <a:off x="3433150" y="1874854"/>
            <a:ext cx="67500" cy="549630"/>
            <a:chOff x="2686859" y="2857598"/>
            <a:chExt cx="90000" cy="732840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3E837D9-59AD-47A4-B58A-98D09FFF267D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xmlns="" id="{C82E95A5-7093-45D7-8890-5DCC1CBD9F7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4" name="肘形连接符 141">
            <a:extLst>
              <a:ext uri="{FF2B5EF4-FFF2-40B4-BE49-F238E27FC236}">
                <a16:creationId xmlns:a16="http://schemas.microsoft.com/office/drawing/2014/main" xmlns="" id="{6002CC27-2067-4350-B2BA-BA3ED2F7D7B6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041802" y="1961442"/>
            <a:ext cx="508842" cy="3121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158F6355-181A-4B63-995D-584E9CC60B7B}"/>
              </a:ext>
            </a:extLst>
          </p:cNvPr>
          <p:cNvSpPr/>
          <p:nvPr/>
        </p:nvSpPr>
        <p:spPr bwMode="auto">
          <a:xfrm>
            <a:off x="7424520" y="2362075"/>
            <a:ext cx="67500" cy="67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t"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7" name="TextBox 69"/>
          <p:cNvSpPr>
            <a:spLocks noChangeArrowheads="1"/>
          </p:cNvSpPr>
          <p:nvPr/>
        </p:nvSpPr>
        <p:spPr bwMode="auto">
          <a:xfrm>
            <a:off x="914400" y="2495550"/>
            <a:ext cx="905732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smtClean="0">
                <a:solidFill>
                  <a:srgbClr val="000000"/>
                </a:solidFill>
                <a:latin typeface="Segoe UI" pitchFamily="34" charset="0"/>
                <a:ea typeface="Segoe UI" panose="020B0502040204020203" pitchFamily="34" charset="0"/>
                <a:cs typeface="Segoe UI" pitchFamily="34" charset="0"/>
                <a:sym typeface="Calibri" pitchFamily="34" charset="0"/>
              </a:rPr>
              <a:t>Hãng SX 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943</Words>
  <Application>Microsoft Office PowerPoint</Application>
  <PresentationFormat>On-screen Show (16:9)</PresentationFormat>
  <Paragraphs>357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</vt:lpstr>
      <vt:lpstr>Các Phụ Kiện Dành Cho Camera &amp; Đầu Ghi Dahua</vt:lpstr>
      <vt:lpstr>Phụ kiện :</vt:lpstr>
      <vt:lpstr>Chân Đế  Camera Dạng Thân  :</vt:lpstr>
      <vt:lpstr>Chân Đế  Camera Dạng Dome  :</vt:lpstr>
      <vt:lpstr>Chân Đế  Camera Speed Dome  :</vt:lpstr>
      <vt:lpstr>Chân Đế &amp; Vỏ Ngoài Cho Camera Dạng Box  :</vt:lpstr>
      <vt:lpstr>Quy Tắc Đọc Mã Sản Phẩm Dahua</vt:lpstr>
      <vt:lpstr>Camera HDCVI</vt:lpstr>
      <vt:lpstr>ĐẦU GHI HDCVI</vt:lpstr>
      <vt:lpstr>ĐẦU GHI XVR</vt:lpstr>
      <vt:lpstr>Camera IP</vt:lpstr>
      <vt:lpstr>ĐẦU GHI  NVR</vt:lpstr>
      <vt:lpstr>! THANKS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诸明洪</dc:creator>
  <cp:lastModifiedBy>Admin</cp:lastModifiedBy>
  <cp:revision>532</cp:revision>
  <cp:lastPrinted>2017-08-01T00:49:20Z</cp:lastPrinted>
  <dcterms:created xsi:type="dcterms:W3CDTF">2014-04-11T02:22:47Z</dcterms:created>
  <dcterms:modified xsi:type="dcterms:W3CDTF">2017-10-28T03:40:06Z</dcterms:modified>
</cp:coreProperties>
</file>