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45951-A04E-4343-AC35-DF5E16CEF557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6EEC9D46-D950-4CEF-A59D-4E1B025F162C}">
      <dgm:prSet phldrT="[文本]"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Sân bay</a:t>
          </a:r>
          <a:endParaRPr lang="zh-CN" altLang="en-US"/>
        </a:p>
      </dgm:t>
    </dgm:pt>
    <dgm:pt modelId="{4046B2DD-58A0-42B1-8EA5-296B4D5DA7E6}" type="parTrans" cxnId="{EEA446A2-025B-4459-82CE-EC80A3FCFEB2}">
      <dgm:prSet/>
      <dgm:spPr/>
      <dgm:t>
        <a:bodyPr/>
        <a:lstStyle/>
        <a:p>
          <a:endParaRPr lang="zh-CN" altLang="en-US"/>
        </a:p>
      </dgm:t>
    </dgm:pt>
    <dgm:pt modelId="{9F245CB5-9412-47F0-9F13-59349353D5A3}" type="sibTrans" cxnId="{EEA446A2-025B-4459-82CE-EC80A3FCFEB2}">
      <dgm:prSet/>
      <dgm:spPr/>
      <dgm:t>
        <a:bodyPr/>
        <a:lstStyle/>
        <a:p>
          <a:endParaRPr lang="zh-CN" altLang="en-US"/>
        </a:p>
      </dgm:t>
    </dgm:pt>
    <dgm:pt modelId="{AA569A63-D9CF-4236-B8AF-9AD03C03F02B}">
      <dgm:prSet phldrT="[文本]"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Nhà Ga</a:t>
          </a:r>
          <a:endParaRPr lang="zh-CN" altLang="en-US"/>
        </a:p>
      </dgm:t>
    </dgm:pt>
    <dgm:pt modelId="{DD2D95BF-5A3D-4D16-955D-7DF6AC2DABBB}" type="parTrans" cxnId="{5DC9F599-6F5D-4239-A453-05FD039F067B}">
      <dgm:prSet/>
      <dgm:spPr/>
      <dgm:t>
        <a:bodyPr/>
        <a:lstStyle/>
        <a:p>
          <a:endParaRPr lang="zh-CN" altLang="en-US"/>
        </a:p>
      </dgm:t>
    </dgm:pt>
    <dgm:pt modelId="{ACE97D05-B09B-4791-A29D-93C6B07D4957}" type="sibTrans" cxnId="{5DC9F599-6F5D-4239-A453-05FD039F067B}">
      <dgm:prSet/>
      <dgm:spPr/>
      <dgm:t>
        <a:bodyPr/>
        <a:lstStyle/>
        <a:p>
          <a:endParaRPr lang="zh-CN" altLang="en-US"/>
        </a:p>
      </dgm:t>
    </dgm:pt>
    <dgm:pt modelId="{1EEA8829-244E-491A-B380-80EF8A6BDA1E}">
      <dgm:prSet phldrT="[文本]"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Bệnh Viện</a:t>
          </a:r>
          <a:endParaRPr lang="zh-CN" altLang="en-US"/>
        </a:p>
      </dgm:t>
    </dgm:pt>
    <dgm:pt modelId="{AFBA8153-3590-4159-A574-D7EB66759288}" type="parTrans" cxnId="{F5FBACB0-C283-4356-98EE-098DE95174C5}">
      <dgm:prSet/>
      <dgm:spPr/>
      <dgm:t>
        <a:bodyPr/>
        <a:lstStyle/>
        <a:p>
          <a:endParaRPr lang="zh-CN" altLang="en-US"/>
        </a:p>
      </dgm:t>
    </dgm:pt>
    <dgm:pt modelId="{FE34A649-AF27-4A76-9C68-D396167B3C0F}" type="sibTrans" cxnId="{F5FBACB0-C283-4356-98EE-098DE95174C5}">
      <dgm:prSet/>
      <dgm:spPr/>
      <dgm:t>
        <a:bodyPr/>
        <a:lstStyle/>
        <a:p>
          <a:endParaRPr lang="zh-CN" altLang="en-US"/>
        </a:p>
      </dgm:t>
    </dgm:pt>
    <dgm:pt modelId="{D7777490-1F2B-482D-96C4-4D96C52FEADD}">
      <dgm:prSet phldrT="[文本]"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Trường Học</a:t>
          </a:r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58D12-0C30-4D7F-A1A5-E8A5AECBE976}" type="parTrans" cxnId="{82BFAB57-B2C6-4FC2-A05E-74A1A6336377}">
      <dgm:prSet/>
      <dgm:spPr/>
      <dgm:t>
        <a:bodyPr/>
        <a:lstStyle/>
        <a:p>
          <a:endParaRPr lang="zh-CN" altLang="en-US"/>
        </a:p>
      </dgm:t>
    </dgm:pt>
    <dgm:pt modelId="{C63A3E91-FF00-402A-977D-524F842BEEA4}" type="sibTrans" cxnId="{82BFAB57-B2C6-4FC2-A05E-74A1A6336377}">
      <dgm:prSet/>
      <dgm:spPr/>
      <dgm:t>
        <a:bodyPr/>
        <a:lstStyle/>
        <a:p>
          <a:endParaRPr lang="zh-CN" altLang="en-US"/>
        </a:p>
      </dgm:t>
    </dgm:pt>
    <dgm:pt modelId="{4237F2CC-5EC8-472E-A1BA-B708801387CA}" type="pres">
      <dgm:prSet presAssocID="{93745951-A04E-4343-AC35-DF5E16CEF557}" presName="Name0" presStyleCnt="0">
        <dgm:presLayoutVars>
          <dgm:dir/>
          <dgm:resizeHandles val="exact"/>
        </dgm:presLayoutVars>
      </dgm:prSet>
      <dgm:spPr/>
    </dgm:pt>
    <dgm:pt modelId="{8FF5FB52-DA87-4DA0-82FB-D4B6B3D8094A}" type="pres">
      <dgm:prSet presAssocID="{6EEC9D46-D950-4CEF-A59D-4E1B025F162C}" presName="composite" presStyleCnt="0"/>
      <dgm:spPr/>
    </dgm:pt>
    <dgm:pt modelId="{175B0750-893F-4648-BB2E-E5E5C57E5ACA}" type="pres">
      <dgm:prSet presAssocID="{6EEC9D46-D950-4CEF-A59D-4E1B025F162C}" presName="rect1" presStyleLbl="bgShp" presStyleIdx="0" presStyleCnt="4"/>
      <dgm:spPr>
        <a:blipFill>
          <a:blip xmlns:r="http://schemas.openxmlformats.org/officeDocument/2006/relationships" r:embed="rId1"/>
          <a:srcRect/>
          <a:stretch>
            <a:fillRect l="-35000" r="-35000"/>
          </a:stretch>
        </a:blipFill>
      </dgm:spPr>
    </dgm:pt>
    <dgm:pt modelId="{70039AF7-9373-42CB-84EC-E92E88657BEB}" type="pres">
      <dgm:prSet presAssocID="{6EEC9D46-D950-4CEF-A59D-4E1B025F162C}" presName="rect2" presStyleLbl="trBgShp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CFE661-0C16-475A-AD53-FC9238E168A5}" type="pres">
      <dgm:prSet presAssocID="{9F245CB5-9412-47F0-9F13-59349353D5A3}" presName="sibTrans" presStyleCnt="0"/>
      <dgm:spPr/>
    </dgm:pt>
    <dgm:pt modelId="{FC3FD910-50C2-41FD-A1C8-1C9A53321831}" type="pres">
      <dgm:prSet presAssocID="{AA569A63-D9CF-4236-B8AF-9AD03C03F02B}" presName="composite" presStyleCnt="0"/>
      <dgm:spPr/>
    </dgm:pt>
    <dgm:pt modelId="{E6E1E439-088F-4F63-B7E3-3AD3534FCDB6}" type="pres">
      <dgm:prSet presAssocID="{AA569A63-D9CF-4236-B8AF-9AD03C03F02B}" presName="rect1" presStyleLbl="bgShp" presStyleIdx="1" presStyleCnt="4"/>
      <dgm:spPr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261B4A8A-0B31-456C-B56A-D71C7BA2652B}" type="pres">
      <dgm:prSet presAssocID="{AA569A63-D9CF-4236-B8AF-9AD03C03F02B}" presName="rect2" presStyleLbl="trBgShp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388A29-0C48-4BC9-8DA7-4A26ED784C41}" type="pres">
      <dgm:prSet presAssocID="{ACE97D05-B09B-4791-A29D-93C6B07D4957}" presName="sibTrans" presStyleCnt="0"/>
      <dgm:spPr/>
    </dgm:pt>
    <dgm:pt modelId="{83184DA4-E5FF-44BD-A8C9-73C43374E9FC}" type="pres">
      <dgm:prSet presAssocID="{1EEA8829-244E-491A-B380-80EF8A6BDA1E}" presName="composite" presStyleCnt="0"/>
      <dgm:spPr/>
    </dgm:pt>
    <dgm:pt modelId="{59045365-DA67-49A7-A33D-B9F308B6FA1B}" type="pres">
      <dgm:prSet presAssocID="{1EEA8829-244E-491A-B380-80EF8A6BDA1E}" presName="rect1" presStyleLbl="bgShp" presStyleIdx="2" presStyleCnt="4"/>
      <dgm:spPr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</dgm:spPr>
    </dgm:pt>
    <dgm:pt modelId="{9906FB91-C288-4D26-B251-83F665FDD3DC}" type="pres">
      <dgm:prSet presAssocID="{1EEA8829-244E-491A-B380-80EF8A6BDA1E}" presName="rect2" presStyleLbl="trBgShp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7B7A65-A8C2-430A-A7F9-6DCB8D7F9AE2}" type="pres">
      <dgm:prSet presAssocID="{FE34A649-AF27-4A76-9C68-D396167B3C0F}" presName="sibTrans" presStyleCnt="0"/>
      <dgm:spPr/>
    </dgm:pt>
    <dgm:pt modelId="{AF6B828A-E7D1-45C9-BFF3-71D7A51D2669}" type="pres">
      <dgm:prSet presAssocID="{D7777490-1F2B-482D-96C4-4D96C52FEADD}" presName="composite" presStyleCnt="0"/>
      <dgm:spPr/>
    </dgm:pt>
    <dgm:pt modelId="{B63A8709-E382-4A63-8B3A-2E12057EC86E}" type="pres">
      <dgm:prSet presAssocID="{D7777490-1F2B-482D-96C4-4D96C52FEADD}" presName="rect1" presStyleLbl="bgShp" presStyleIdx="3" presStyleCnt="4"/>
      <dgm:spPr>
        <a:blipFill>
          <a:blip xmlns:r="http://schemas.openxmlformats.org/officeDocument/2006/relationships" r:embed="rId4"/>
          <a:srcRect/>
          <a:stretch>
            <a:fillRect l="-16000" r="-16000"/>
          </a:stretch>
        </a:blipFill>
      </dgm:spPr>
    </dgm:pt>
    <dgm:pt modelId="{171A8DE9-B478-414E-BC19-422115C5DD44}" type="pres">
      <dgm:prSet presAssocID="{D7777490-1F2B-482D-96C4-4D96C52FEADD}" presName="rect2" presStyleLbl="trBgShp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7CE765-DFD4-45F4-84A0-580B658FE2E5}" type="presOf" srcId="{1EEA8829-244E-491A-B380-80EF8A6BDA1E}" destId="{9906FB91-C288-4D26-B251-83F665FDD3DC}" srcOrd="0" destOrd="0" presId="urn:microsoft.com/office/officeart/2008/layout/BendingPictureSemiTransparentText"/>
    <dgm:cxn modelId="{EEA446A2-025B-4459-82CE-EC80A3FCFEB2}" srcId="{93745951-A04E-4343-AC35-DF5E16CEF557}" destId="{6EEC9D46-D950-4CEF-A59D-4E1B025F162C}" srcOrd="0" destOrd="0" parTransId="{4046B2DD-58A0-42B1-8EA5-296B4D5DA7E6}" sibTransId="{9F245CB5-9412-47F0-9F13-59349353D5A3}"/>
    <dgm:cxn modelId="{5DC9F599-6F5D-4239-A453-05FD039F067B}" srcId="{93745951-A04E-4343-AC35-DF5E16CEF557}" destId="{AA569A63-D9CF-4236-B8AF-9AD03C03F02B}" srcOrd="1" destOrd="0" parTransId="{DD2D95BF-5A3D-4D16-955D-7DF6AC2DABBB}" sibTransId="{ACE97D05-B09B-4791-A29D-93C6B07D4957}"/>
    <dgm:cxn modelId="{82BFAB57-B2C6-4FC2-A05E-74A1A6336377}" srcId="{93745951-A04E-4343-AC35-DF5E16CEF557}" destId="{D7777490-1F2B-482D-96C4-4D96C52FEADD}" srcOrd="3" destOrd="0" parTransId="{CDC58D12-0C30-4D7F-A1A5-E8A5AECBE976}" sibTransId="{C63A3E91-FF00-402A-977D-524F842BEEA4}"/>
    <dgm:cxn modelId="{463731F2-575E-4439-8414-AA1881FF55D0}" type="presOf" srcId="{6EEC9D46-D950-4CEF-A59D-4E1B025F162C}" destId="{70039AF7-9373-42CB-84EC-E92E88657BEB}" srcOrd="0" destOrd="0" presId="urn:microsoft.com/office/officeart/2008/layout/BendingPictureSemiTransparentText"/>
    <dgm:cxn modelId="{40988826-D9B5-48AB-AAB2-E09DAEB38B75}" type="presOf" srcId="{93745951-A04E-4343-AC35-DF5E16CEF557}" destId="{4237F2CC-5EC8-472E-A1BA-B708801387CA}" srcOrd="0" destOrd="0" presId="urn:microsoft.com/office/officeart/2008/layout/BendingPictureSemiTransparentText"/>
    <dgm:cxn modelId="{F5FBACB0-C283-4356-98EE-098DE95174C5}" srcId="{93745951-A04E-4343-AC35-DF5E16CEF557}" destId="{1EEA8829-244E-491A-B380-80EF8A6BDA1E}" srcOrd="2" destOrd="0" parTransId="{AFBA8153-3590-4159-A574-D7EB66759288}" sibTransId="{FE34A649-AF27-4A76-9C68-D396167B3C0F}"/>
    <dgm:cxn modelId="{B07BC574-B2FF-40DA-BB60-80542261E935}" type="presOf" srcId="{D7777490-1F2B-482D-96C4-4D96C52FEADD}" destId="{171A8DE9-B478-414E-BC19-422115C5DD44}" srcOrd="0" destOrd="0" presId="urn:microsoft.com/office/officeart/2008/layout/BendingPictureSemiTransparentText"/>
    <dgm:cxn modelId="{ACE7BBEF-3B9A-40A9-84CC-8280741969F7}" type="presOf" srcId="{AA569A63-D9CF-4236-B8AF-9AD03C03F02B}" destId="{261B4A8A-0B31-456C-B56A-D71C7BA2652B}" srcOrd="0" destOrd="0" presId="urn:microsoft.com/office/officeart/2008/layout/BendingPictureSemiTransparentText"/>
    <dgm:cxn modelId="{AAF68EF0-74A0-4B2F-8402-402E779DD0DA}" type="presParOf" srcId="{4237F2CC-5EC8-472E-A1BA-B708801387CA}" destId="{8FF5FB52-DA87-4DA0-82FB-D4B6B3D8094A}" srcOrd="0" destOrd="0" presId="urn:microsoft.com/office/officeart/2008/layout/BendingPictureSemiTransparentText"/>
    <dgm:cxn modelId="{4AF73BC7-216C-41B4-A864-75548AE83755}" type="presParOf" srcId="{8FF5FB52-DA87-4DA0-82FB-D4B6B3D8094A}" destId="{175B0750-893F-4648-BB2E-E5E5C57E5ACA}" srcOrd="0" destOrd="0" presId="urn:microsoft.com/office/officeart/2008/layout/BendingPictureSemiTransparentText"/>
    <dgm:cxn modelId="{667D5CCE-865E-4FED-AB1B-002BBD41BB06}" type="presParOf" srcId="{8FF5FB52-DA87-4DA0-82FB-D4B6B3D8094A}" destId="{70039AF7-9373-42CB-84EC-E92E88657BEB}" srcOrd="1" destOrd="0" presId="urn:microsoft.com/office/officeart/2008/layout/BendingPictureSemiTransparentText"/>
    <dgm:cxn modelId="{6812D705-1CAF-4BF3-8687-B6F00FBCAC25}" type="presParOf" srcId="{4237F2CC-5EC8-472E-A1BA-B708801387CA}" destId="{86CFE661-0C16-475A-AD53-FC9238E168A5}" srcOrd="1" destOrd="0" presId="urn:microsoft.com/office/officeart/2008/layout/BendingPictureSemiTransparentText"/>
    <dgm:cxn modelId="{8306452A-46DF-4FCF-9345-36E4812D045E}" type="presParOf" srcId="{4237F2CC-5EC8-472E-A1BA-B708801387CA}" destId="{FC3FD910-50C2-41FD-A1C8-1C9A53321831}" srcOrd="2" destOrd="0" presId="urn:microsoft.com/office/officeart/2008/layout/BendingPictureSemiTransparentText"/>
    <dgm:cxn modelId="{5203447A-F87B-4FA1-A6A9-BDEABF98801D}" type="presParOf" srcId="{FC3FD910-50C2-41FD-A1C8-1C9A53321831}" destId="{E6E1E439-088F-4F63-B7E3-3AD3534FCDB6}" srcOrd="0" destOrd="0" presId="urn:microsoft.com/office/officeart/2008/layout/BendingPictureSemiTransparentText"/>
    <dgm:cxn modelId="{61D3D102-FB95-493F-AD81-033BF6A60A8C}" type="presParOf" srcId="{FC3FD910-50C2-41FD-A1C8-1C9A53321831}" destId="{261B4A8A-0B31-456C-B56A-D71C7BA2652B}" srcOrd="1" destOrd="0" presId="urn:microsoft.com/office/officeart/2008/layout/BendingPictureSemiTransparentText"/>
    <dgm:cxn modelId="{5FDF5685-F52F-4EA6-A229-D147FBF1F5E0}" type="presParOf" srcId="{4237F2CC-5EC8-472E-A1BA-B708801387CA}" destId="{86388A29-0C48-4BC9-8DA7-4A26ED784C41}" srcOrd="3" destOrd="0" presId="urn:microsoft.com/office/officeart/2008/layout/BendingPictureSemiTransparentText"/>
    <dgm:cxn modelId="{D67F74D1-F8AC-4B0A-990D-24EFB77B724B}" type="presParOf" srcId="{4237F2CC-5EC8-472E-A1BA-B708801387CA}" destId="{83184DA4-E5FF-44BD-A8C9-73C43374E9FC}" srcOrd="4" destOrd="0" presId="urn:microsoft.com/office/officeart/2008/layout/BendingPictureSemiTransparentText"/>
    <dgm:cxn modelId="{7C479DC4-CD9A-4773-9C89-C1061A5A844D}" type="presParOf" srcId="{83184DA4-E5FF-44BD-A8C9-73C43374E9FC}" destId="{59045365-DA67-49A7-A33D-B9F308B6FA1B}" srcOrd="0" destOrd="0" presId="urn:microsoft.com/office/officeart/2008/layout/BendingPictureSemiTransparentText"/>
    <dgm:cxn modelId="{8853860B-10C0-40FD-82AD-BF6EC6B7D3B7}" type="presParOf" srcId="{83184DA4-E5FF-44BD-A8C9-73C43374E9FC}" destId="{9906FB91-C288-4D26-B251-83F665FDD3DC}" srcOrd="1" destOrd="0" presId="urn:microsoft.com/office/officeart/2008/layout/BendingPictureSemiTransparentText"/>
    <dgm:cxn modelId="{6ED4EEDA-F925-446A-9726-9E1865F2369B}" type="presParOf" srcId="{4237F2CC-5EC8-472E-A1BA-B708801387CA}" destId="{787B7A65-A8C2-430A-A7F9-6DCB8D7F9AE2}" srcOrd="5" destOrd="0" presId="urn:microsoft.com/office/officeart/2008/layout/BendingPictureSemiTransparentText"/>
    <dgm:cxn modelId="{F95B8B12-8ED0-42F8-9DC7-8AF2BCE75A34}" type="presParOf" srcId="{4237F2CC-5EC8-472E-A1BA-B708801387CA}" destId="{AF6B828A-E7D1-45C9-BFF3-71D7A51D2669}" srcOrd="6" destOrd="0" presId="urn:microsoft.com/office/officeart/2008/layout/BendingPictureSemiTransparentText"/>
    <dgm:cxn modelId="{3B1ED499-11BB-4056-A9CF-9027C7042F1A}" type="presParOf" srcId="{AF6B828A-E7D1-45C9-BFF3-71D7A51D2669}" destId="{B63A8709-E382-4A63-8B3A-2E12057EC86E}" srcOrd="0" destOrd="0" presId="urn:microsoft.com/office/officeart/2008/layout/BendingPictureSemiTransparentText"/>
    <dgm:cxn modelId="{3B0AD859-962E-49FC-A669-43D92330B2B4}" type="presParOf" srcId="{AF6B828A-E7D1-45C9-BFF3-71D7A51D2669}" destId="{171A8DE9-B478-414E-BC19-422115C5DD44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A4640-7D46-414C-B5EC-FE886903180F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C0F1E2BA-2424-4927-AEC2-B2AB8FBEDD7D}">
      <dgm:prSet phldrT="[文本]"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Hải Quan</a:t>
          </a:r>
          <a:endParaRPr lang="zh-CN" altLang="en-US"/>
        </a:p>
      </dgm:t>
    </dgm:pt>
    <dgm:pt modelId="{9DB3B420-CCE7-4B8E-83F3-0BE8F3651C5E}" type="parTrans" cxnId="{DCF64C9E-3BCC-43B3-A963-2689FC17DDFF}">
      <dgm:prSet/>
      <dgm:spPr/>
      <dgm:t>
        <a:bodyPr/>
        <a:lstStyle/>
        <a:p>
          <a:endParaRPr lang="zh-CN" altLang="en-US"/>
        </a:p>
      </dgm:t>
    </dgm:pt>
    <dgm:pt modelId="{FEAB4BE4-A843-4C7C-BCA1-FFFB2B35A8E7}" type="sibTrans" cxnId="{DCF64C9E-3BCC-43B3-A963-2689FC17DDFF}">
      <dgm:prSet/>
      <dgm:spPr/>
      <dgm:t>
        <a:bodyPr/>
        <a:lstStyle/>
        <a:p>
          <a:endParaRPr lang="zh-CN" altLang="en-US"/>
        </a:p>
      </dgm:t>
    </dgm:pt>
    <dgm:pt modelId="{F46157F8-093D-4A9E-9863-EE03DD982FF8}">
      <dgm:prSet phldrT="[文本]"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Nhà Hàng</a:t>
          </a:r>
          <a:endParaRPr lang="zh-CN" altLang="en-US"/>
        </a:p>
      </dgm:t>
    </dgm:pt>
    <dgm:pt modelId="{DC036715-D424-43DD-9718-E4D8EDAD7EB7}" type="parTrans" cxnId="{685F4738-2AA5-43AF-83A8-EDD5BEC13B80}">
      <dgm:prSet/>
      <dgm:spPr/>
      <dgm:t>
        <a:bodyPr/>
        <a:lstStyle/>
        <a:p>
          <a:endParaRPr lang="zh-CN" altLang="en-US"/>
        </a:p>
      </dgm:t>
    </dgm:pt>
    <dgm:pt modelId="{30A59F7C-9BFA-4C79-8155-0849B0F6A30D}" type="sibTrans" cxnId="{685F4738-2AA5-43AF-83A8-EDD5BEC13B80}">
      <dgm:prSet/>
      <dgm:spPr/>
      <dgm:t>
        <a:bodyPr/>
        <a:lstStyle/>
        <a:p>
          <a:endParaRPr lang="zh-CN" altLang="en-US"/>
        </a:p>
      </dgm:t>
    </dgm:pt>
    <dgm:pt modelId="{55E8DE5B-1A0A-4F82-8F95-F9E49897A32B}">
      <dgm:prSet phldrT="[文本]"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Công Viên</a:t>
          </a:r>
          <a:endParaRPr lang="zh-CN" altLang="en-US"/>
        </a:p>
      </dgm:t>
    </dgm:pt>
    <dgm:pt modelId="{13AEBC22-E065-4048-B8DF-1EA99DB8D59B}" type="parTrans" cxnId="{5EB7F4EE-DA6A-4503-81F9-EE496C88D35A}">
      <dgm:prSet/>
      <dgm:spPr/>
      <dgm:t>
        <a:bodyPr/>
        <a:lstStyle/>
        <a:p>
          <a:endParaRPr lang="zh-CN" altLang="en-US"/>
        </a:p>
      </dgm:t>
    </dgm:pt>
    <dgm:pt modelId="{75A6DD7E-1B59-4855-BD93-A7F98113F1DE}" type="sibTrans" cxnId="{5EB7F4EE-DA6A-4503-81F9-EE496C88D35A}">
      <dgm:prSet/>
      <dgm:spPr/>
      <dgm:t>
        <a:bodyPr/>
        <a:lstStyle/>
        <a:p>
          <a:endParaRPr lang="zh-CN" altLang="en-US"/>
        </a:p>
      </dgm:t>
    </dgm:pt>
    <dgm:pt modelId="{3F7B672A-DCF4-4FB8-A3EF-FBFC7B7C2BA4}" type="pres">
      <dgm:prSet presAssocID="{C85A4640-7D46-414C-B5EC-FE886903180F}" presName="Name0" presStyleCnt="0">
        <dgm:presLayoutVars>
          <dgm:dir/>
          <dgm:resizeHandles val="exact"/>
        </dgm:presLayoutVars>
      </dgm:prSet>
      <dgm:spPr/>
    </dgm:pt>
    <dgm:pt modelId="{C71621F4-2522-40C4-AFCE-C4A324D9BA17}" type="pres">
      <dgm:prSet presAssocID="{C0F1E2BA-2424-4927-AEC2-B2AB8FBEDD7D}" presName="composite" presStyleCnt="0"/>
      <dgm:spPr/>
    </dgm:pt>
    <dgm:pt modelId="{BBA54361-1A79-47E6-86EA-CC8A0D1ACEAF}" type="pres">
      <dgm:prSet presAssocID="{C0F1E2BA-2424-4927-AEC2-B2AB8FBEDD7D}" presName="rect1" presStyleLbl="bgShp" presStyleIdx="0" presStyleCnt="3"/>
      <dgm:spPr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73954159-4960-4794-BD95-B8BE1A391A06}" type="pres">
      <dgm:prSet presAssocID="{C0F1E2BA-2424-4927-AEC2-B2AB8FBEDD7D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5B9F10-E49B-4DCD-8D02-B4C8330C67D1}" type="pres">
      <dgm:prSet presAssocID="{FEAB4BE4-A843-4C7C-BCA1-FFFB2B35A8E7}" presName="sibTrans" presStyleCnt="0"/>
      <dgm:spPr/>
    </dgm:pt>
    <dgm:pt modelId="{89B6183D-E9F0-4B40-A30D-18C7790BA4E5}" type="pres">
      <dgm:prSet presAssocID="{F46157F8-093D-4A9E-9863-EE03DD982FF8}" presName="composite" presStyleCnt="0"/>
      <dgm:spPr/>
    </dgm:pt>
    <dgm:pt modelId="{CED8248F-7B3D-427B-9A8D-BA4D2C7A44FB}" type="pres">
      <dgm:prSet presAssocID="{F46157F8-093D-4A9E-9863-EE03DD982FF8}" presName="rect1" presStyleLbl="bgShp" presStyleIdx="1" presStyleCnt="3"/>
      <dgm:spPr>
        <a:blipFill>
          <a:blip xmlns:r="http://schemas.openxmlformats.org/officeDocument/2006/relationships" r:embed="rId2" cstate="print"/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做菜.jpg"/>
        </a:ext>
      </dgm:extLst>
    </dgm:pt>
    <dgm:pt modelId="{8E91E868-D6CC-4A21-9838-85BBA3178A9B}" type="pres">
      <dgm:prSet presAssocID="{F46157F8-093D-4A9E-9863-EE03DD982FF8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9990F9-09D1-4E7E-9E99-458962123A62}" type="pres">
      <dgm:prSet presAssocID="{30A59F7C-9BFA-4C79-8155-0849B0F6A30D}" presName="sibTrans" presStyleCnt="0"/>
      <dgm:spPr/>
    </dgm:pt>
    <dgm:pt modelId="{23B7D2F5-B333-4550-9766-DC03CEC08BCA}" type="pres">
      <dgm:prSet presAssocID="{55E8DE5B-1A0A-4F82-8F95-F9E49897A32B}" presName="composite" presStyleCnt="0"/>
      <dgm:spPr/>
    </dgm:pt>
    <dgm:pt modelId="{3E4BD3CB-86E2-4C95-A511-55CC2B2059DA}" type="pres">
      <dgm:prSet presAssocID="{55E8DE5B-1A0A-4F82-8F95-F9E49897A32B}" presName="rect1" presStyleLbl="bgShp" presStyleIdx="2" presStyleCnt="3"/>
      <dgm:spPr>
        <a:blipFill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3DDA8FFA-C412-43AE-9E8E-446E111FE1A5}" type="pres">
      <dgm:prSet presAssocID="{55E8DE5B-1A0A-4F82-8F95-F9E49897A32B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7BCD0F-3B73-4AAC-AA9B-EF3F81291674}" type="presOf" srcId="{C0F1E2BA-2424-4927-AEC2-B2AB8FBEDD7D}" destId="{73954159-4960-4794-BD95-B8BE1A391A06}" srcOrd="0" destOrd="0" presId="urn:microsoft.com/office/officeart/2008/layout/BendingPictureSemiTransparentText"/>
    <dgm:cxn modelId="{DCF64C9E-3BCC-43B3-A963-2689FC17DDFF}" srcId="{C85A4640-7D46-414C-B5EC-FE886903180F}" destId="{C0F1E2BA-2424-4927-AEC2-B2AB8FBEDD7D}" srcOrd="0" destOrd="0" parTransId="{9DB3B420-CCE7-4B8E-83F3-0BE8F3651C5E}" sibTransId="{FEAB4BE4-A843-4C7C-BCA1-FFFB2B35A8E7}"/>
    <dgm:cxn modelId="{685F4738-2AA5-43AF-83A8-EDD5BEC13B80}" srcId="{C85A4640-7D46-414C-B5EC-FE886903180F}" destId="{F46157F8-093D-4A9E-9863-EE03DD982FF8}" srcOrd="1" destOrd="0" parTransId="{DC036715-D424-43DD-9718-E4D8EDAD7EB7}" sibTransId="{30A59F7C-9BFA-4C79-8155-0849B0F6A30D}"/>
    <dgm:cxn modelId="{7887C3E3-C525-4A7B-8703-CB3137767940}" type="presOf" srcId="{C85A4640-7D46-414C-B5EC-FE886903180F}" destId="{3F7B672A-DCF4-4FB8-A3EF-FBFC7B7C2BA4}" srcOrd="0" destOrd="0" presId="urn:microsoft.com/office/officeart/2008/layout/BendingPictureSemiTransparentText"/>
    <dgm:cxn modelId="{1C8438EC-E176-475C-B4DB-241C4ABD3215}" type="presOf" srcId="{55E8DE5B-1A0A-4F82-8F95-F9E49897A32B}" destId="{3DDA8FFA-C412-43AE-9E8E-446E111FE1A5}" srcOrd="0" destOrd="0" presId="urn:microsoft.com/office/officeart/2008/layout/BendingPictureSemiTransparentText"/>
    <dgm:cxn modelId="{5EB7F4EE-DA6A-4503-81F9-EE496C88D35A}" srcId="{C85A4640-7D46-414C-B5EC-FE886903180F}" destId="{55E8DE5B-1A0A-4F82-8F95-F9E49897A32B}" srcOrd="2" destOrd="0" parTransId="{13AEBC22-E065-4048-B8DF-1EA99DB8D59B}" sibTransId="{75A6DD7E-1B59-4855-BD93-A7F98113F1DE}"/>
    <dgm:cxn modelId="{C7E42D1A-4EA6-417F-A4C2-CF15C1A4EDBF}" type="presOf" srcId="{F46157F8-093D-4A9E-9863-EE03DD982FF8}" destId="{8E91E868-D6CC-4A21-9838-85BBA3178A9B}" srcOrd="0" destOrd="0" presId="urn:microsoft.com/office/officeart/2008/layout/BendingPictureSemiTransparentText"/>
    <dgm:cxn modelId="{12DE39E9-BA39-4D4F-B5EA-42D171B7C09D}" type="presParOf" srcId="{3F7B672A-DCF4-4FB8-A3EF-FBFC7B7C2BA4}" destId="{C71621F4-2522-40C4-AFCE-C4A324D9BA17}" srcOrd="0" destOrd="0" presId="urn:microsoft.com/office/officeart/2008/layout/BendingPictureSemiTransparentText"/>
    <dgm:cxn modelId="{387B6872-A4F5-4A76-8063-A7ECEE3D86A4}" type="presParOf" srcId="{C71621F4-2522-40C4-AFCE-C4A324D9BA17}" destId="{BBA54361-1A79-47E6-86EA-CC8A0D1ACEAF}" srcOrd="0" destOrd="0" presId="urn:microsoft.com/office/officeart/2008/layout/BendingPictureSemiTransparentText"/>
    <dgm:cxn modelId="{44B13C12-48D0-4C5F-838E-BA80A0B047AA}" type="presParOf" srcId="{C71621F4-2522-40C4-AFCE-C4A324D9BA17}" destId="{73954159-4960-4794-BD95-B8BE1A391A06}" srcOrd="1" destOrd="0" presId="urn:microsoft.com/office/officeart/2008/layout/BendingPictureSemiTransparentText"/>
    <dgm:cxn modelId="{A9C90A6F-1B2A-479B-9327-0047CFD34D2E}" type="presParOf" srcId="{3F7B672A-DCF4-4FB8-A3EF-FBFC7B7C2BA4}" destId="{B25B9F10-E49B-4DCD-8D02-B4C8330C67D1}" srcOrd="1" destOrd="0" presId="urn:microsoft.com/office/officeart/2008/layout/BendingPictureSemiTransparentText"/>
    <dgm:cxn modelId="{D363ABC7-006F-473C-908A-10BB98FFC7AA}" type="presParOf" srcId="{3F7B672A-DCF4-4FB8-A3EF-FBFC7B7C2BA4}" destId="{89B6183D-E9F0-4B40-A30D-18C7790BA4E5}" srcOrd="2" destOrd="0" presId="urn:microsoft.com/office/officeart/2008/layout/BendingPictureSemiTransparentText"/>
    <dgm:cxn modelId="{9136876A-BB65-4DEB-BA88-A92DF91DD888}" type="presParOf" srcId="{89B6183D-E9F0-4B40-A30D-18C7790BA4E5}" destId="{CED8248F-7B3D-427B-9A8D-BA4D2C7A44FB}" srcOrd="0" destOrd="0" presId="urn:microsoft.com/office/officeart/2008/layout/BendingPictureSemiTransparentText"/>
    <dgm:cxn modelId="{DBBDA42D-7E29-459F-964C-2CF2D2F9D169}" type="presParOf" srcId="{89B6183D-E9F0-4B40-A30D-18C7790BA4E5}" destId="{8E91E868-D6CC-4A21-9838-85BBA3178A9B}" srcOrd="1" destOrd="0" presId="urn:microsoft.com/office/officeart/2008/layout/BendingPictureSemiTransparentText"/>
    <dgm:cxn modelId="{7016D8D2-1BB4-4537-8ABA-B9530B420B73}" type="presParOf" srcId="{3F7B672A-DCF4-4FB8-A3EF-FBFC7B7C2BA4}" destId="{E19990F9-09D1-4E7E-9E99-458962123A62}" srcOrd="3" destOrd="0" presId="urn:microsoft.com/office/officeart/2008/layout/BendingPictureSemiTransparentText"/>
    <dgm:cxn modelId="{D33B1685-2047-43D8-934B-C5836CD80038}" type="presParOf" srcId="{3F7B672A-DCF4-4FB8-A3EF-FBFC7B7C2BA4}" destId="{23B7D2F5-B333-4550-9766-DC03CEC08BCA}" srcOrd="4" destOrd="0" presId="urn:microsoft.com/office/officeart/2008/layout/BendingPictureSemiTransparentText"/>
    <dgm:cxn modelId="{FC10650A-57A0-499D-9333-06EB7B18838F}" type="presParOf" srcId="{23B7D2F5-B333-4550-9766-DC03CEC08BCA}" destId="{3E4BD3CB-86E2-4C95-A511-55CC2B2059DA}" srcOrd="0" destOrd="0" presId="urn:microsoft.com/office/officeart/2008/layout/BendingPictureSemiTransparentText"/>
    <dgm:cxn modelId="{12A5921D-9A4C-499C-A715-87B449B86EFE}" type="presParOf" srcId="{23B7D2F5-B333-4550-9766-DC03CEC08BCA}" destId="{3DDA8FFA-C412-43AE-9E8E-446E111FE1A5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0750-893F-4648-BB2E-E5E5C57E5ACA}">
      <dsp:nvSpPr>
        <dsp:cNvPr id="0" name=""/>
        <dsp:cNvSpPr/>
      </dsp:nvSpPr>
      <dsp:spPr>
        <a:xfrm>
          <a:off x="4378" y="494707"/>
          <a:ext cx="1838195" cy="157555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5000" r="-3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39AF7-9373-42CB-84EC-E92E88657BEB}">
      <dsp:nvSpPr>
        <dsp:cNvPr id="0" name=""/>
        <dsp:cNvSpPr/>
      </dsp:nvSpPr>
      <dsp:spPr>
        <a:xfrm>
          <a:off x="4378" y="1597593"/>
          <a:ext cx="1838195" cy="37813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Sân bay</a:t>
          </a:r>
          <a:endParaRPr lang="zh-CN" altLang="en-US" sz="1400" kern="1200"/>
        </a:p>
      </dsp:txBody>
      <dsp:txXfrm>
        <a:off x="4378" y="1597593"/>
        <a:ext cx="1838195" cy="378132"/>
      </dsp:txXfrm>
    </dsp:sp>
    <dsp:sp modelId="{E6E1E439-088F-4F63-B7E3-3AD3534FCDB6}">
      <dsp:nvSpPr>
        <dsp:cNvPr id="0" name=""/>
        <dsp:cNvSpPr/>
      </dsp:nvSpPr>
      <dsp:spPr>
        <a:xfrm>
          <a:off x="2030064" y="494707"/>
          <a:ext cx="1838195" cy="157555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B4A8A-0B31-456C-B56A-D71C7BA2652B}">
      <dsp:nvSpPr>
        <dsp:cNvPr id="0" name=""/>
        <dsp:cNvSpPr/>
      </dsp:nvSpPr>
      <dsp:spPr>
        <a:xfrm>
          <a:off x="2030064" y="1597593"/>
          <a:ext cx="1838195" cy="37813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Nhà Ga</a:t>
          </a:r>
          <a:endParaRPr lang="zh-CN" altLang="en-US" sz="1400" kern="1200"/>
        </a:p>
      </dsp:txBody>
      <dsp:txXfrm>
        <a:off x="2030064" y="1597593"/>
        <a:ext cx="1838195" cy="378132"/>
      </dsp:txXfrm>
    </dsp:sp>
    <dsp:sp modelId="{59045365-DA67-49A7-A33D-B9F308B6FA1B}">
      <dsp:nvSpPr>
        <dsp:cNvPr id="0" name=""/>
        <dsp:cNvSpPr/>
      </dsp:nvSpPr>
      <dsp:spPr>
        <a:xfrm>
          <a:off x="4055750" y="494707"/>
          <a:ext cx="1838195" cy="1575551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4000" r="-3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6FB91-C288-4D26-B251-83F665FDD3DC}">
      <dsp:nvSpPr>
        <dsp:cNvPr id="0" name=""/>
        <dsp:cNvSpPr/>
      </dsp:nvSpPr>
      <dsp:spPr>
        <a:xfrm>
          <a:off x="4055750" y="1597593"/>
          <a:ext cx="1838195" cy="37813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Bệnh Viện</a:t>
          </a:r>
          <a:endParaRPr lang="zh-CN" altLang="en-US" sz="1400" kern="1200"/>
        </a:p>
      </dsp:txBody>
      <dsp:txXfrm>
        <a:off x="4055750" y="1597593"/>
        <a:ext cx="1838195" cy="378132"/>
      </dsp:txXfrm>
    </dsp:sp>
    <dsp:sp modelId="{B63A8709-E382-4A63-8B3A-2E12057EC86E}">
      <dsp:nvSpPr>
        <dsp:cNvPr id="0" name=""/>
        <dsp:cNvSpPr/>
      </dsp:nvSpPr>
      <dsp:spPr>
        <a:xfrm>
          <a:off x="6081436" y="494707"/>
          <a:ext cx="1838195" cy="1575551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A8DE9-B478-414E-BC19-422115C5DD44}">
      <dsp:nvSpPr>
        <dsp:cNvPr id="0" name=""/>
        <dsp:cNvSpPr/>
      </dsp:nvSpPr>
      <dsp:spPr>
        <a:xfrm>
          <a:off x="6081436" y="1597593"/>
          <a:ext cx="1838195" cy="37813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Trường Học</a:t>
          </a:r>
          <a:endParaRPr lang="zh-CN" alt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1436" y="1597593"/>
        <a:ext cx="1838195" cy="378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54361-1A79-47E6-86EA-CC8A0D1ACEAF}">
      <dsp:nvSpPr>
        <dsp:cNvPr id="0" name=""/>
        <dsp:cNvSpPr/>
      </dsp:nvSpPr>
      <dsp:spPr>
        <a:xfrm>
          <a:off x="895" y="149511"/>
          <a:ext cx="2081356" cy="178396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54159-4960-4794-BD95-B8BE1A391A06}">
      <dsp:nvSpPr>
        <dsp:cNvPr id="0" name=""/>
        <dsp:cNvSpPr/>
      </dsp:nvSpPr>
      <dsp:spPr>
        <a:xfrm>
          <a:off x="895" y="1398289"/>
          <a:ext cx="2081356" cy="42815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Hải Quan</a:t>
          </a:r>
          <a:endParaRPr lang="zh-CN" altLang="en-US" sz="1600" kern="1200"/>
        </a:p>
      </dsp:txBody>
      <dsp:txXfrm>
        <a:off x="895" y="1398289"/>
        <a:ext cx="2081356" cy="428152"/>
      </dsp:txXfrm>
    </dsp:sp>
    <dsp:sp modelId="{CED8248F-7B3D-427B-9A8D-BA4D2C7A44FB}">
      <dsp:nvSpPr>
        <dsp:cNvPr id="0" name=""/>
        <dsp:cNvSpPr/>
      </dsp:nvSpPr>
      <dsp:spPr>
        <a:xfrm>
          <a:off x="2294543" y="149511"/>
          <a:ext cx="2081356" cy="1783968"/>
        </a:xfrm>
        <a:prstGeom prst="rect">
          <a:avLst/>
        </a:prstGeom>
        <a:blipFill>
          <a:blip xmlns:r="http://schemas.openxmlformats.org/officeDocument/2006/relationships" r:embed="rId2" cstate="print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1E868-D6CC-4A21-9838-85BBA3178A9B}">
      <dsp:nvSpPr>
        <dsp:cNvPr id="0" name=""/>
        <dsp:cNvSpPr/>
      </dsp:nvSpPr>
      <dsp:spPr>
        <a:xfrm>
          <a:off x="2294543" y="1398289"/>
          <a:ext cx="2081356" cy="42815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Nhà Hàng</a:t>
          </a:r>
          <a:endParaRPr lang="zh-CN" altLang="en-US" sz="1600" kern="1200"/>
        </a:p>
      </dsp:txBody>
      <dsp:txXfrm>
        <a:off x="2294543" y="1398289"/>
        <a:ext cx="2081356" cy="428152"/>
      </dsp:txXfrm>
    </dsp:sp>
    <dsp:sp modelId="{3E4BD3CB-86E2-4C95-A511-55CC2B2059DA}">
      <dsp:nvSpPr>
        <dsp:cNvPr id="0" name=""/>
        <dsp:cNvSpPr/>
      </dsp:nvSpPr>
      <dsp:spPr>
        <a:xfrm>
          <a:off x="4588192" y="149511"/>
          <a:ext cx="2081356" cy="178396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A8FFA-C412-43AE-9E8E-446E111FE1A5}">
      <dsp:nvSpPr>
        <dsp:cNvPr id="0" name=""/>
        <dsp:cNvSpPr/>
      </dsp:nvSpPr>
      <dsp:spPr>
        <a:xfrm>
          <a:off x="4588192" y="1398289"/>
          <a:ext cx="2081356" cy="42815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Công Viên</a:t>
          </a:r>
          <a:endParaRPr lang="zh-CN" altLang="en-US" sz="1600" kern="1200"/>
        </a:p>
      </dsp:txBody>
      <dsp:txXfrm>
        <a:off x="4588192" y="1398289"/>
        <a:ext cx="2081356" cy="428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8BC6-4BDD-4340-8A16-D4BD9485167A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54DA9-8602-4435-B70A-3D4F43F3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</a:t>
            </a:fld>
            <a:endParaRPr kumimoji="1"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9849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</a:t>
            </a:fld>
            <a:endParaRPr kumimoji="1"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4048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47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B251-8DCD-224E-81C8-22429DE52D5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789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D07C-BDC9-934C-97E3-32FBA4F7B26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563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加黑体，道闸加视场角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DF73F-C021-4F84-93A0-7472374781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24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3D07C-BDC9-934C-97E3-32FBA4F7B26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506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3D07C-BDC9-934C-97E3-32FBA4F7B26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84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121934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" y="0"/>
            <a:ext cx="12321703" cy="6858000"/>
            <a:chOff x="-1" y="0"/>
            <a:chExt cx="9241277" cy="51435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241277" cy="5143500"/>
            </a:xfrm>
            <a:prstGeom prst="rect">
              <a:avLst/>
            </a:prstGeom>
          </p:spPr>
        </p:pic>
        <p:cxnSp>
          <p:nvCxnSpPr>
            <p:cNvPr id="9" name="直接连接符 15">
              <a:extLst>
                <a:ext uri="{FF2B5EF4-FFF2-40B4-BE49-F238E27FC236}">
                  <a16:creationId xmlns:a16="http://schemas.microsoft.com/office/drawing/2014/main" id="{EE896F44-50F3-44E3-B298-64383ECFBD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76411" y="806099"/>
              <a:ext cx="6641593" cy="1"/>
            </a:xfrm>
            <a:prstGeom prst="line">
              <a:avLst/>
            </a:prstGeom>
            <a:ln>
              <a:gradFill>
                <a:gsLst>
                  <a:gs pos="100000">
                    <a:schemeClr val="bg1">
                      <a:alpha val="4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08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4849" y="340283"/>
              <a:ext cx="1072695" cy="320947"/>
            </a:xfrm>
            <a:prstGeom prst="rect">
              <a:avLst/>
            </a:prstGeom>
          </p:spPr>
        </p:pic>
      </p:grp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9827" y="196313"/>
            <a:ext cx="8967511" cy="8781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89826" y="1326453"/>
            <a:ext cx="11370052" cy="5170803"/>
          </a:xfrm>
        </p:spPr>
        <p:txBody>
          <a:bodyPr/>
          <a:lstStyle>
            <a:lvl1pPr marL="228594" indent="-228594">
              <a:lnSpc>
                <a:spcPct val="100000"/>
              </a:lnSpc>
              <a:buFont typeface="Arial" charset="0"/>
              <a:buChar char="•"/>
              <a:defRPr sz="1867">
                <a:solidFill>
                  <a:schemeClr val="bg1"/>
                </a:solidFill>
              </a:defRPr>
            </a:lvl1pPr>
            <a:lvl2pPr marL="685783" indent="-228594">
              <a:lnSpc>
                <a:spcPct val="100000"/>
              </a:lnSpc>
              <a:buFont typeface="Arial" charset="0"/>
              <a:buChar char="•"/>
              <a:defRPr sz="1600">
                <a:solidFill>
                  <a:schemeClr val="bg1"/>
                </a:solidFill>
              </a:defRPr>
            </a:lvl2pPr>
            <a:lvl3pPr marL="1142971" indent="-228594">
              <a:lnSpc>
                <a:spcPct val="100000"/>
              </a:lnSpc>
              <a:buFont typeface="Arial" charset="0"/>
              <a:buChar char="•"/>
              <a:defRPr sz="1333">
                <a:solidFill>
                  <a:schemeClr val="bg1"/>
                </a:solidFill>
              </a:defRPr>
            </a:lvl3pPr>
            <a:lvl4pPr marL="1600160" indent="-228594">
              <a:buFont typeface="Arial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349" indent="-228594">
              <a:buFont typeface="Arial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79384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/>
              <a:pPr/>
              <a:t>2021/8/23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3599730" y="2636915"/>
            <a:ext cx="4948767" cy="546100"/>
          </a:xfrm>
          <a:prstGeom prst="rect">
            <a:avLst/>
          </a:prstGeom>
          <a:solidFill>
            <a:srgbClr val="E6001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社会的安全   我们的责任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174895" y="3356997"/>
            <a:ext cx="3840427" cy="5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7" kern="0" dirty="0">
                <a:solidFill>
                  <a:srgbClr val="E60013"/>
                </a:solidFill>
                <a:latin typeface="微软雅黑" pitchFamily="34" charset="-122"/>
                <a:ea typeface="微软雅黑" pitchFamily="34" charset="-122"/>
              </a:rPr>
              <a:t>浙江大华技术股份有限公司</a:t>
            </a:r>
            <a:endParaRPr lang="en-US" altLang="zh-CN" sz="1867" kern="0" dirty="0">
              <a:solidFill>
                <a:srgbClr val="E60013"/>
              </a:solidFill>
              <a:latin typeface="微软雅黑" pitchFamily="34" charset="-122"/>
              <a:ea typeface="微软雅黑" pitchFamily="34" charset="-122"/>
            </a:endParaRPr>
          </a:p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67" kern="0" dirty="0">
                <a:solidFill>
                  <a:srgbClr val="E60013"/>
                </a:solidFill>
                <a:latin typeface="Times New Roman"/>
              </a:rPr>
              <a:t>ZheJiang Dahua Technology CO.,LTD.</a:t>
            </a:r>
            <a:endParaRPr lang="zh-CN" altLang="en-US" sz="1867" kern="0" dirty="0">
              <a:solidFill>
                <a:srgbClr val="E6001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26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3E60-8750-40EB-9CAD-BB8EDDA59FDE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2033-9F97-4D75-8016-B3BDAE25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4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/>
          <p:cNvSpPr txBox="1">
            <a:spLocks/>
          </p:cNvSpPr>
          <p:nvPr/>
        </p:nvSpPr>
        <p:spPr>
          <a:xfrm>
            <a:off x="1233065" y="4141204"/>
            <a:ext cx="9412339" cy="1219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3200" b="1">
                <a:solidFill>
                  <a:schemeClr val="bg1"/>
                </a:solidFill>
                <a:latin typeface="+mj-ea"/>
                <a:ea typeface="+mj-ea"/>
              </a:defRPr>
            </a:lvl1pPr>
            <a:lvl2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>
                <a:latin typeface="+mj-ea"/>
                <a:ea typeface="+mj-ea"/>
              </a:defRPr>
            </a:lvl2pPr>
            <a:lvl3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latin typeface="+mj-ea"/>
                <a:ea typeface="+mj-ea"/>
              </a:defRPr>
            </a:lvl3pPr>
            <a:lvl4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latin typeface="+mj-ea"/>
                <a:ea typeface="+mj-ea"/>
              </a:defRPr>
            </a:lvl4pPr>
            <a:lvl5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latin typeface="+mj-ea"/>
                <a:ea typeface="+mj-ea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4267" smtClean="0"/>
              <a:t>Thermal Human Temperature Measurement Solution</a:t>
            </a:r>
            <a:endParaRPr lang="zh-CN" altLang="en-US" sz="4267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0" y="370253"/>
            <a:ext cx="1952149" cy="580881"/>
          </a:xfrm>
          <a:prstGeom prst="rect">
            <a:avLst/>
          </a:prstGeom>
        </p:spPr>
      </p:pic>
      <p:sp>
        <p:nvSpPr>
          <p:cNvPr id="6" name="文本占位符 1"/>
          <p:cNvSpPr txBox="1">
            <a:spLocks/>
          </p:cNvSpPr>
          <p:nvPr/>
        </p:nvSpPr>
        <p:spPr>
          <a:xfrm>
            <a:off x="1033558" y="1087285"/>
            <a:ext cx="9412339" cy="1219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3200" b="1">
                <a:solidFill>
                  <a:schemeClr val="bg1"/>
                </a:solidFill>
                <a:latin typeface="+mj-ea"/>
                <a:ea typeface="+mj-ea"/>
              </a:defRPr>
            </a:lvl1pPr>
            <a:lvl2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>
                <a:latin typeface="+mj-ea"/>
                <a:ea typeface="+mj-ea"/>
              </a:defRPr>
            </a:lvl2pPr>
            <a:lvl3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latin typeface="+mj-ea"/>
                <a:ea typeface="+mj-ea"/>
              </a:defRPr>
            </a:lvl3pPr>
            <a:lvl4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latin typeface="+mj-ea"/>
                <a:ea typeface="+mj-ea"/>
              </a:defRPr>
            </a:lvl4pPr>
            <a:lvl5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latin typeface="+mj-ea"/>
                <a:ea typeface="+mj-ea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4267" err="1" smtClean="0"/>
              <a:t>Giải</a:t>
            </a:r>
            <a:r>
              <a:rPr lang="en-US" altLang="zh-CN" sz="4267" smtClean="0"/>
              <a:t> </a:t>
            </a:r>
            <a:r>
              <a:rPr lang="en-US" altLang="zh-CN" sz="4267" err="1" smtClean="0"/>
              <a:t>Pháp</a:t>
            </a:r>
            <a:endParaRPr lang="en-US" altLang="zh-CN" sz="4267" smtClean="0"/>
          </a:p>
          <a:p>
            <a:r>
              <a:rPr lang="en-US" altLang="zh-CN" sz="4267" smtClean="0"/>
              <a:t>Camera </a:t>
            </a:r>
            <a:r>
              <a:rPr lang="en-US" altLang="zh-CN" sz="4267" err="1" smtClean="0"/>
              <a:t>Đo</a:t>
            </a:r>
            <a:r>
              <a:rPr lang="en-US" altLang="zh-CN" sz="4267" smtClean="0"/>
              <a:t> </a:t>
            </a:r>
            <a:r>
              <a:rPr lang="en-US" altLang="zh-CN" sz="4267" err="1" smtClean="0"/>
              <a:t>Thân</a:t>
            </a:r>
            <a:r>
              <a:rPr lang="en-US" altLang="zh-CN" sz="4267" smtClean="0"/>
              <a:t> </a:t>
            </a:r>
            <a:r>
              <a:rPr lang="en-US" altLang="zh-CN" sz="4267" err="1" smtClean="0"/>
              <a:t>Nhiệt</a:t>
            </a:r>
            <a:r>
              <a:rPr lang="en-US" altLang="zh-CN" sz="4267" smtClean="0"/>
              <a:t> Con </a:t>
            </a:r>
            <a:r>
              <a:rPr lang="en-US" altLang="zh-CN" sz="4267" err="1" smtClean="0"/>
              <a:t>Người</a:t>
            </a:r>
            <a:endParaRPr lang="en-US" altLang="zh-CN" sz="4267" smtClean="0"/>
          </a:p>
          <a:p>
            <a:r>
              <a:rPr lang="en-US" altLang="zh-CN" sz="4267" err="1" smtClean="0"/>
              <a:t>Ứng</a:t>
            </a:r>
            <a:r>
              <a:rPr lang="en-US" altLang="zh-CN" sz="4267" smtClean="0"/>
              <a:t> </a:t>
            </a:r>
            <a:r>
              <a:rPr lang="en-US" altLang="zh-CN" sz="4267" err="1" smtClean="0"/>
              <a:t>Dụng</a:t>
            </a:r>
            <a:r>
              <a:rPr lang="en-US" altLang="zh-CN" sz="4267" smtClean="0"/>
              <a:t> </a:t>
            </a:r>
            <a:r>
              <a:rPr lang="en-US" altLang="zh-CN" sz="4267" err="1" smtClean="0"/>
              <a:t>Trong</a:t>
            </a:r>
            <a:r>
              <a:rPr lang="en-US" altLang="zh-CN" sz="4267" smtClean="0"/>
              <a:t> Y </a:t>
            </a:r>
            <a:r>
              <a:rPr lang="en-US" altLang="zh-CN" sz="4267" err="1" smtClean="0"/>
              <a:t>Tế</a:t>
            </a:r>
            <a:endParaRPr lang="zh-CN" altLang="en-US" sz="4267"/>
          </a:p>
        </p:txBody>
      </p:sp>
    </p:spTree>
    <p:extLst>
      <p:ext uri="{BB962C8B-B14F-4D97-AF65-F5344CB8AC3E}">
        <p14:creationId xmlns:p14="http://schemas.microsoft.com/office/powerpoint/2010/main" val="24530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Bộ Thiết Bị Cần Thiết Cho Một Nhu Cầu Đo Có Tính Cơ Động :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5" y="1146080"/>
            <a:ext cx="11802174" cy="56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1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Dự Án Thành Công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22" y="1249016"/>
            <a:ext cx="5499652" cy="41247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687" y="1249016"/>
            <a:ext cx="5499651" cy="412473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48365" y="5451043"/>
            <a:ext cx="1118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</a:rPr>
              <a:t>Tuyến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tàu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điện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ngầm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số</a:t>
            </a:r>
            <a:r>
              <a:rPr lang="en-US" altLang="zh-CN" sz="2400" dirty="0" smtClean="0">
                <a:solidFill>
                  <a:schemeClr val="bg1"/>
                </a:solidFill>
              </a:rPr>
              <a:t> 1 </a:t>
            </a:r>
            <a:r>
              <a:rPr lang="en-US" altLang="zh-CN" sz="2400" smtClean="0">
                <a:solidFill>
                  <a:schemeClr val="bg1"/>
                </a:solidFill>
              </a:rPr>
              <a:t>Hangzhou </a:t>
            </a:r>
            <a:r>
              <a:rPr lang="en-US" altLang="zh-CN" sz="2400" dirty="0">
                <a:solidFill>
                  <a:schemeClr val="bg1"/>
                </a:solidFill>
              </a:rPr>
              <a:t>M</a:t>
            </a:r>
            <a:r>
              <a:rPr lang="en-US" altLang="zh-CN" sz="2400" smtClean="0">
                <a:solidFill>
                  <a:schemeClr val="bg1"/>
                </a:solidFill>
              </a:rPr>
              <a:t>etro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trang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bị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giải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pháp</a:t>
            </a:r>
            <a:r>
              <a:rPr lang="en-US" altLang="zh-CN" sz="2400" dirty="0" smtClean="0">
                <a:solidFill>
                  <a:schemeClr val="bg1"/>
                </a:solidFill>
              </a:rPr>
              <a:t> camera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đo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err="1" smtClean="0">
                <a:solidFill>
                  <a:schemeClr val="bg1"/>
                </a:solidFill>
              </a:rPr>
              <a:t>thân</a:t>
            </a:r>
            <a:r>
              <a:rPr lang="en-US" altLang="zh-CN" sz="2400" smtClean="0">
                <a:solidFill>
                  <a:schemeClr val="bg1"/>
                </a:solidFill>
              </a:rPr>
              <a:t> nhiệt, một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trong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err="1" smtClean="0">
                <a:solidFill>
                  <a:schemeClr val="bg1"/>
                </a:solidFill>
              </a:rPr>
              <a:t>trạm</a:t>
            </a:r>
            <a:r>
              <a:rPr lang="en-US" altLang="zh-CN" sz="2400" smtClean="0">
                <a:solidFill>
                  <a:schemeClr val="bg1"/>
                </a:solidFill>
              </a:rPr>
              <a:t> trung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chuyển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lớn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nhất</a:t>
            </a:r>
            <a:r>
              <a:rPr lang="en-US" altLang="zh-CN" sz="2400" dirty="0" smtClean="0">
                <a:solidFill>
                  <a:schemeClr val="bg1"/>
                </a:solidFill>
              </a:rPr>
              <a:t> ở </a:t>
            </a:r>
            <a:r>
              <a:rPr lang="en-US" altLang="zh-CN" sz="2400" err="1" smtClean="0">
                <a:solidFill>
                  <a:schemeClr val="bg1"/>
                </a:solidFill>
              </a:rPr>
              <a:t>Châu</a:t>
            </a:r>
            <a:r>
              <a:rPr lang="en-US" altLang="zh-CN" sz="2400" smtClean="0">
                <a:solidFill>
                  <a:schemeClr val="bg1"/>
                </a:solidFill>
              </a:rPr>
              <a:t> Á. Hỗ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trợ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khả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năng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đo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thân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nhiệt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không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tiếp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xúc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từ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xa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với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độ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chính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xác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cao</a:t>
            </a:r>
            <a:r>
              <a:rPr lang="en-US" altLang="zh-CN" sz="2400" dirty="0" smtClean="0">
                <a:solidFill>
                  <a:schemeClr val="bg1"/>
                </a:solidFill>
              </a:rPr>
              <a:t> (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sai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số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smtClean="0">
                <a:solidFill>
                  <a:schemeClr val="bg1"/>
                </a:solidFill>
              </a:rPr>
              <a:t>±0.3°C).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8921" y="4881313"/>
            <a:ext cx="549965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Hangzhou Metro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52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Dự Án Thành Công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1" y="1301984"/>
            <a:ext cx="5499652" cy="30711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99" y="1301984"/>
            <a:ext cx="5820979" cy="30711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9827" y="5080522"/>
            <a:ext cx="11411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</a:rPr>
              <a:t>Giải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pháp</a:t>
            </a:r>
            <a:r>
              <a:rPr lang="en-US" altLang="zh-CN" sz="2400" dirty="0" smtClean="0">
                <a:solidFill>
                  <a:schemeClr val="bg1"/>
                </a:solidFill>
              </a:rPr>
              <a:t> camera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đo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thân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nhiệt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Dahua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áp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dụng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tại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bến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tàu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Thượng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Hải</a:t>
            </a:r>
            <a:r>
              <a:rPr lang="en-US" altLang="zh-CN" sz="2400" dirty="0" smtClean="0">
                <a:solidFill>
                  <a:schemeClr val="bg1"/>
                </a:solidFill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một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trong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những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bến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tàu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tấp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nập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nhất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err="1" smtClean="0">
                <a:solidFill>
                  <a:schemeClr val="bg1"/>
                </a:solidFill>
              </a:rPr>
              <a:t>thế</a:t>
            </a:r>
            <a:r>
              <a:rPr lang="en-US" altLang="zh-CN" sz="2400" smtClean="0">
                <a:solidFill>
                  <a:schemeClr val="bg1"/>
                </a:solidFill>
              </a:rPr>
              <a:t> giới. Cho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khả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năng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nhận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biết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thân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nhiệt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nhanh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chóng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trong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điều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kiện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mật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độ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người</a:t>
            </a:r>
            <a:r>
              <a:rPr lang="en-US" altLang="zh-CN" sz="2400" dirty="0" smtClean="0">
                <a:solidFill>
                  <a:schemeClr val="bg1"/>
                </a:solidFill>
              </a:rPr>
              <a:t> di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chuyển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err="1" smtClean="0">
                <a:solidFill>
                  <a:schemeClr val="bg1"/>
                </a:solidFill>
              </a:rPr>
              <a:t>đông</a:t>
            </a:r>
            <a:r>
              <a:rPr lang="en-US" altLang="zh-CN" sz="2400" smtClean="0">
                <a:solidFill>
                  <a:schemeClr val="bg1"/>
                </a:solidFill>
              </a:rPr>
              <a:t> đúc. Phát </a:t>
            </a:r>
            <a:r>
              <a:rPr lang="en-US" altLang="zh-CN" sz="2400" err="1" smtClean="0">
                <a:solidFill>
                  <a:schemeClr val="bg1"/>
                </a:solidFill>
              </a:rPr>
              <a:t>hiện</a:t>
            </a:r>
            <a:r>
              <a:rPr lang="en-US" altLang="zh-CN" sz="2400" smtClean="0">
                <a:solidFill>
                  <a:schemeClr val="bg1"/>
                </a:solidFill>
              </a:rPr>
              <a:t> &amp; đưa ra cảnh báo kịp thời với những người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có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thân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nhiệt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err="1" smtClean="0">
                <a:solidFill>
                  <a:schemeClr val="bg1"/>
                </a:solidFill>
              </a:rPr>
              <a:t>bất</a:t>
            </a:r>
            <a:r>
              <a:rPr lang="en-US" altLang="zh-CN" sz="2400" smtClean="0">
                <a:solidFill>
                  <a:schemeClr val="bg1"/>
                </a:solidFill>
              </a:rPr>
              <a:t> thường.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921" y="4540492"/>
            <a:ext cx="549965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Shanghai Railway Station</a:t>
            </a:r>
            <a:endParaRPr lang="zh-CN" altLang="en-US" sz="2400" b="1"/>
          </a:p>
        </p:txBody>
      </p:sp>
    </p:spTree>
    <p:extLst>
      <p:ext uri="{BB962C8B-B14F-4D97-AF65-F5344CB8AC3E}">
        <p14:creationId xmlns:p14="http://schemas.microsoft.com/office/powerpoint/2010/main" val="168385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7756" y="2355675"/>
            <a:ext cx="11070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502" indent="406390"/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c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uối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năm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2019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&amp;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2020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dịch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bệnh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viêm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hô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cấp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nCoV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đã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bùng phát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tại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TP.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Vũ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Hán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Trung Quốc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bởi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chủng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virus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mới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Corona.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đặc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trưng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là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sự lây truyền từ người sang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hô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bên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dịch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b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ệnh đã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nhanh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chóng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bùng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&amp;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lây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lan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sang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tỉnh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phụ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cận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của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Trung Quốc 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vùng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lãnh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thổ</a:t>
            </a:r>
            <a:r>
              <a:rPr lang="en-US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khác</a:t>
            </a:r>
            <a:r>
              <a:rPr lang="vi-VN" altLang="zh-CN" sz="1600" kern="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1600" kern="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trên toàn thế giới.</a:t>
            </a:r>
            <a:endParaRPr lang="zh-CN" altLang="zh-CN" sz="1600" kern="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32147" y="236986"/>
            <a:ext cx="10092011" cy="1056389"/>
          </a:xfrm>
          <a:prstGeom prst="rect">
            <a:avLst/>
          </a:prstGeom>
        </p:spPr>
        <p:txBody>
          <a:bodyPr wrap="square" lIns="91375" tIns="45693" rIns="91375" bIns="45693">
            <a:spAutoFit/>
          </a:bodyPr>
          <a:lstStyle/>
          <a:p>
            <a:r>
              <a:rPr lang="en-US" altLang="zh-CN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Kiểm Soát</a:t>
            </a:r>
          </a:p>
          <a:p>
            <a:r>
              <a:rPr lang="en-US" altLang="zh-CN" b="1" smtClean="0">
                <a:solidFill>
                  <a:srgbClr val="FFFF0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Phát hiện &amp; đưa ra cảnh báo những người có thân nhiệt cao bất thường do sốt, nghi nhiễm Virus.</a:t>
            </a:r>
          </a:p>
          <a:p>
            <a:r>
              <a:rPr lang="en-US" altLang="zh-CN" b="1" smtClean="0">
                <a:solidFill>
                  <a:srgbClr val="FFFF0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Kiểm soát chặt chẽ tại những nơi công cộng, những môi trường dễ lây truyền dịch bệnh :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rot="16200000">
            <a:off x="1427638" y="2256193"/>
            <a:ext cx="553998" cy="2481972"/>
          </a:xfrm>
          <a:prstGeom prst="rect">
            <a:avLst/>
          </a:prstGeom>
          <a:solidFill>
            <a:schemeClr val="accent2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smtClean="0">
                <a:solidFill>
                  <a:schemeClr val="bg1"/>
                </a:solidFill>
              </a:rPr>
              <a:t>Trong thời kỳ dịch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391594680"/>
              </p:ext>
            </p:extLst>
          </p:nvPr>
        </p:nvGraphicFramePr>
        <p:xfrm>
          <a:off x="3587139" y="1174470"/>
          <a:ext cx="7924011" cy="256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53915330"/>
              </p:ext>
            </p:extLst>
          </p:nvPr>
        </p:nvGraphicFramePr>
        <p:xfrm>
          <a:off x="3587139" y="3885481"/>
          <a:ext cx="6670444" cy="208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512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15229" y="3088849"/>
            <a:ext cx="3531571" cy="1980459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0916" tIns="30459" rIns="60916" bIns="30459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255520" y="3888505"/>
            <a:ext cx="1658698" cy="418370"/>
          </a:xfrm>
          <a:prstGeom prst="rect">
            <a:avLst/>
          </a:prstGeom>
          <a:noFill/>
        </p:spPr>
        <p:txBody>
          <a:bodyPr vert="horz" wrap="none" lIns="121907" tIns="60953" rIns="121907" bIns="60953" rtlCol="0" anchor="ctr">
            <a:sp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599" b="1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sz="2132" dirty="0" err="1" smtClean="0"/>
              <a:t>Tình</a:t>
            </a:r>
            <a:r>
              <a:rPr lang="en-US" altLang="zh-CN" sz="2132" dirty="0" smtClean="0"/>
              <a:t> </a:t>
            </a:r>
            <a:r>
              <a:rPr lang="en-US" altLang="zh-CN" sz="2132" dirty="0" err="1" smtClean="0"/>
              <a:t>trạng</a:t>
            </a:r>
            <a:endParaRPr lang="zh-CN" altLang="en-US" sz="2132" dirty="0"/>
          </a:p>
        </p:txBody>
      </p:sp>
      <p:sp>
        <p:nvSpPr>
          <p:cNvPr id="38" name="等腰三角形 37"/>
          <p:cNvSpPr/>
          <p:nvPr/>
        </p:nvSpPr>
        <p:spPr>
          <a:xfrm rot="5400000">
            <a:off x="1971545" y="4084410"/>
            <a:ext cx="113043" cy="9743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 sz="23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标题 1"/>
          <p:cNvSpPr txBox="1">
            <a:spLocks/>
          </p:cNvSpPr>
          <p:nvPr/>
        </p:nvSpPr>
        <p:spPr>
          <a:xfrm>
            <a:off x="2634933" y="3397138"/>
            <a:ext cx="3511867" cy="138190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7" tIns="60953" rIns="121907" bIns="60953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Sử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dụng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súng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thân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nhiệt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và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hồng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ngoại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hiệu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quả</a:t>
            </a:r>
            <a:r>
              <a:rPr lang="en-US" altLang="zh-CN" sz="1600" smtClean="0"/>
              <a:t> thấp.</a:t>
            </a:r>
            <a:endParaRPr lang="en-US" altLang="zh-CN" sz="1600" dirty="0"/>
          </a:p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Khối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lượng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quá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lớn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rủi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ro</a:t>
            </a:r>
            <a:r>
              <a:rPr lang="en-US" altLang="zh-CN" sz="1600" smtClean="0"/>
              <a:t> cao.</a:t>
            </a:r>
            <a:endParaRPr lang="en-US" altLang="zh-CN" sz="1600" dirty="0"/>
          </a:p>
        </p:txBody>
      </p:sp>
      <p:sp>
        <p:nvSpPr>
          <p:cNvPr id="45" name="标题 1"/>
          <p:cNvSpPr txBox="1">
            <a:spLocks/>
          </p:cNvSpPr>
          <p:nvPr/>
        </p:nvSpPr>
        <p:spPr>
          <a:xfrm>
            <a:off x="2490117" y="2347120"/>
            <a:ext cx="3599383" cy="418370"/>
          </a:xfrm>
          <a:prstGeom prst="rect">
            <a:avLst/>
          </a:prstGeom>
          <a:noFill/>
        </p:spPr>
        <p:txBody>
          <a:bodyPr vert="horz" wrap="square" lIns="121907" tIns="60953" rIns="121907" bIns="60953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0" i="1" kern="1200" dirty="0">
                <a:gradFill flip="none" rotWithShape="1">
                  <a:gsLst>
                    <a:gs pos="0">
                      <a:srgbClr val="9096AE"/>
                    </a:gs>
                    <a:gs pos="100000">
                      <a:srgbClr val="F1F1F5"/>
                    </a:gs>
                  </a:gsLst>
                  <a:lin ang="1620000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algn="ctr"/>
            <a:r>
              <a:rPr lang="en-US" altLang="zh-CN" sz="2132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zh-CN" sz="2132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32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zh-CN" sz="2132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32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zh-CN" sz="2132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32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zh-CN" altLang="en-US" sz="2132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标题 1"/>
          <p:cNvSpPr txBox="1">
            <a:spLocks/>
          </p:cNvSpPr>
          <p:nvPr/>
        </p:nvSpPr>
        <p:spPr>
          <a:xfrm>
            <a:off x="29085" y="2346848"/>
            <a:ext cx="2461032" cy="418370"/>
          </a:xfrm>
          <a:prstGeom prst="rect">
            <a:avLst/>
          </a:prstGeom>
          <a:noFill/>
        </p:spPr>
        <p:txBody>
          <a:bodyPr vert="horz" wrap="none" lIns="121907" tIns="60953" rIns="121907" bIns="60953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0" i="1" kern="1200" dirty="0">
                <a:gradFill flip="none" rotWithShape="1">
                  <a:gsLst>
                    <a:gs pos="0">
                      <a:srgbClr val="9096AE"/>
                    </a:gs>
                    <a:gs pos="100000">
                      <a:srgbClr val="F1F1F5"/>
                    </a:gs>
                  </a:gsLst>
                  <a:lin ang="1620000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sz="2132" b="1" i="0" dirty="0" err="1" smtClean="0">
                <a:solidFill>
                  <a:schemeClr val="bg1"/>
                </a:solidFill>
              </a:rPr>
              <a:t>Tính</a:t>
            </a:r>
            <a:r>
              <a:rPr lang="en-US" altLang="zh-CN" sz="2132" b="1" i="0" dirty="0" smtClean="0">
                <a:solidFill>
                  <a:schemeClr val="bg1"/>
                </a:solidFill>
              </a:rPr>
              <a:t> </a:t>
            </a:r>
            <a:r>
              <a:rPr lang="en-US" altLang="zh-CN" sz="2132" b="1" i="0" dirty="0" err="1" smtClean="0">
                <a:solidFill>
                  <a:schemeClr val="bg1"/>
                </a:solidFill>
              </a:rPr>
              <a:t>năng</a:t>
            </a:r>
            <a:r>
              <a:rPr lang="en-US" altLang="zh-CN" sz="2132" b="1" i="0" dirty="0" smtClean="0">
                <a:solidFill>
                  <a:schemeClr val="bg1"/>
                </a:solidFill>
              </a:rPr>
              <a:t> </a:t>
            </a:r>
            <a:r>
              <a:rPr lang="en-US" altLang="zh-CN" sz="2132" b="1" i="0" dirty="0" err="1" smtClean="0">
                <a:solidFill>
                  <a:schemeClr val="bg1"/>
                </a:solidFill>
              </a:rPr>
              <a:t>chính</a:t>
            </a:r>
            <a:endParaRPr lang="zh-CN" altLang="en-US" sz="2132" b="1" i="0" dirty="0">
              <a:solidFill>
                <a:schemeClr val="bg1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471412" y="2785853"/>
            <a:ext cx="9138641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等腰三角形 51"/>
          <p:cNvSpPr/>
          <p:nvPr/>
        </p:nvSpPr>
        <p:spPr>
          <a:xfrm rot="5400000">
            <a:off x="2463609" y="2507314"/>
            <a:ext cx="113043" cy="9743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 sz="23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椭圆 104"/>
          <p:cNvSpPr/>
          <p:nvPr/>
        </p:nvSpPr>
        <p:spPr>
          <a:xfrm>
            <a:off x="3232485" y="1034125"/>
            <a:ext cx="6268396" cy="547275"/>
          </a:xfrm>
          <a:prstGeom prst="round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0916" tIns="30459" rIns="60916" bIns="30459" anchor="ctr" anchorCtr="1"/>
          <a:lstStyle/>
          <a:p>
            <a:pPr algn="ctr" defTabSz="811185">
              <a:lnSpc>
                <a:spcPct val="150000"/>
              </a:lnSpc>
              <a:buClr>
                <a:srgbClr val="CC9900"/>
              </a:buClr>
            </a:pPr>
            <a:r>
              <a:rPr lang="en-US" altLang="zh-CN" sz="2665" b="1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Đo</a:t>
            </a:r>
            <a:r>
              <a:rPr lang="en-US" altLang="zh-CN" sz="2665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lang="en-US" altLang="zh-CN" sz="2665" b="1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thân</a:t>
            </a:r>
            <a:r>
              <a:rPr lang="en-US" altLang="zh-CN" sz="2665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 </a:t>
            </a:r>
            <a:r>
              <a:rPr lang="en-US" altLang="zh-CN" sz="2665" b="1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nhiệt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  <p:sp>
        <p:nvSpPr>
          <p:cNvPr id="40" name="下箭头 39"/>
          <p:cNvSpPr/>
          <p:nvPr/>
        </p:nvSpPr>
        <p:spPr>
          <a:xfrm>
            <a:off x="5199626" y="1703545"/>
            <a:ext cx="353156" cy="406275"/>
          </a:xfrm>
          <a:prstGeom prst="downArrow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lIns="91393" tIns="45697" rIns="91393" bIns="45697" numCol="1" rtlCol="0" anchor="t" anchorCtr="1" compatLnSpc="1"/>
          <a:lstStyle/>
          <a:p>
            <a:pPr indent="-285686" algn="ctr" defTabSz="1218291">
              <a:lnSpc>
                <a:spcPct val="90000"/>
              </a:lnSpc>
              <a:buClr>
                <a:srgbClr val="CC9900"/>
              </a:buClr>
              <a:buFont typeface="Arial" panose="020B0604020202020204" pitchFamily="34" charset="0"/>
              <a:buChar char="•"/>
            </a:pPr>
            <a:endParaRPr lang="zh-CN" altLang="en-US" sz="2399" b="1">
              <a:gradFill>
                <a:gsLst>
                  <a:gs pos="0">
                    <a:prstClr val="white"/>
                  </a:gs>
                  <a:gs pos="100000">
                    <a:srgbClr val="4FEE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下箭头 40"/>
          <p:cNvSpPr/>
          <p:nvPr/>
        </p:nvSpPr>
        <p:spPr>
          <a:xfrm>
            <a:off x="7634510" y="1703545"/>
            <a:ext cx="353156" cy="406275"/>
          </a:xfrm>
          <a:prstGeom prst="downArrow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lIns="91393" tIns="45697" rIns="91393" bIns="45697" numCol="1" rtlCol="0" anchor="t" anchorCtr="1" compatLnSpc="1"/>
          <a:lstStyle/>
          <a:p>
            <a:pPr indent="-285686" algn="ctr" defTabSz="1218291">
              <a:lnSpc>
                <a:spcPct val="90000"/>
              </a:lnSpc>
              <a:buClr>
                <a:srgbClr val="CC9900"/>
              </a:buClr>
              <a:buFont typeface="Arial" panose="020B0604020202020204" pitchFamily="34" charset="0"/>
              <a:buChar char="•"/>
            </a:pPr>
            <a:endParaRPr lang="zh-CN" altLang="en-US" sz="2399" b="1">
              <a:gradFill>
                <a:gsLst>
                  <a:gs pos="0">
                    <a:prstClr val="white"/>
                  </a:gs>
                  <a:gs pos="100000">
                    <a:srgbClr val="4FEE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标题 1"/>
          <p:cNvSpPr txBox="1">
            <a:spLocks/>
          </p:cNvSpPr>
          <p:nvPr/>
        </p:nvSpPr>
        <p:spPr>
          <a:xfrm>
            <a:off x="494172" y="5724878"/>
            <a:ext cx="1270258" cy="418370"/>
          </a:xfrm>
          <a:prstGeom prst="rect">
            <a:avLst/>
          </a:prstGeom>
          <a:noFill/>
        </p:spPr>
        <p:txBody>
          <a:bodyPr vert="horz" wrap="none" lIns="121907" tIns="60953" rIns="121907" bIns="60953" rtlCol="0" anchor="ctr">
            <a:sp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599" b="1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sz="2132" dirty="0" err="1" smtClean="0"/>
              <a:t>Yêu</a:t>
            </a:r>
            <a:r>
              <a:rPr lang="en-US" altLang="zh-CN" sz="2132" dirty="0" smtClean="0"/>
              <a:t> </a:t>
            </a:r>
            <a:r>
              <a:rPr lang="en-US" altLang="zh-CN" sz="2132" dirty="0" err="1" smtClean="0"/>
              <a:t>cầu</a:t>
            </a:r>
            <a:endParaRPr lang="zh-CN" altLang="en-US" sz="2132" dirty="0"/>
          </a:p>
        </p:txBody>
      </p:sp>
      <p:sp>
        <p:nvSpPr>
          <p:cNvPr id="66" name="等腰三角形 65"/>
          <p:cNvSpPr/>
          <p:nvPr/>
        </p:nvSpPr>
        <p:spPr>
          <a:xfrm rot="5400000">
            <a:off x="1971545" y="5871544"/>
            <a:ext cx="113043" cy="9743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 sz="2399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615229" y="5173765"/>
            <a:ext cx="3531571" cy="1585182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0916" tIns="30459" rIns="60916" bIns="30459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2619462" y="5081579"/>
            <a:ext cx="3321367" cy="1677368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7" tIns="60953" rIns="121907" bIns="60953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Đo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nhiệt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độ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tự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động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không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tiếp</a:t>
            </a:r>
            <a:r>
              <a:rPr lang="en-US" altLang="zh-CN" sz="1600" smtClean="0"/>
              <a:t> xúc.</a:t>
            </a:r>
            <a:endParaRPr lang="en-US" altLang="zh-CN" sz="1600" dirty="0"/>
          </a:p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Chính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xác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nhanh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chóng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và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phát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hiện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nhiều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đối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tượng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cùng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một</a:t>
            </a:r>
            <a:r>
              <a:rPr lang="en-US" altLang="zh-CN" sz="1600" smtClean="0"/>
              <a:t> lúc.</a:t>
            </a:r>
            <a:endParaRPr lang="en-US" altLang="zh-CN" sz="1600" dirty="0"/>
          </a:p>
        </p:txBody>
      </p:sp>
      <p:sp>
        <p:nvSpPr>
          <p:cNvPr id="33" name="矩形 32"/>
          <p:cNvSpPr/>
          <p:nvPr/>
        </p:nvSpPr>
        <p:spPr>
          <a:xfrm>
            <a:off x="255520" y="262605"/>
            <a:ext cx="9081216" cy="502391"/>
          </a:xfrm>
          <a:prstGeom prst="rect">
            <a:avLst/>
          </a:prstGeom>
        </p:spPr>
        <p:txBody>
          <a:bodyPr wrap="square" lIns="91375" tIns="45693" rIns="91375" bIns="45693">
            <a:spAutoFit/>
          </a:bodyPr>
          <a:lstStyle/>
          <a:p>
            <a:r>
              <a:rPr lang="en-US" altLang="zh-CN" sz="2665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Phân</a:t>
            </a:r>
            <a:r>
              <a:rPr lang="en-US" altLang="zh-CN" sz="2665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tích</a:t>
            </a:r>
            <a:r>
              <a:rPr lang="en-US" altLang="zh-CN" sz="2665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tình</a:t>
            </a:r>
            <a:r>
              <a:rPr lang="en-US" altLang="zh-CN" sz="2665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trạng</a:t>
            </a:r>
            <a:endParaRPr lang="zh-CN" altLang="en-US" sz="2399" dirty="0">
              <a:solidFill>
                <a:srgbClr val="00B0F0"/>
              </a:solidFill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</a:endParaRPr>
          </a:p>
        </p:txBody>
      </p:sp>
      <p:sp>
        <p:nvSpPr>
          <p:cNvPr id="36" name="标题 1"/>
          <p:cNvSpPr txBox="1">
            <a:spLocks/>
          </p:cNvSpPr>
          <p:nvPr/>
        </p:nvSpPr>
        <p:spPr>
          <a:xfrm>
            <a:off x="7717394" y="2388098"/>
            <a:ext cx="3102333" cy="418370"/>
          </a:xfrm>
          <a:prstGeom prst="rect">
            <a:avLst/>
          </a:prstGeom>
          <a:noFill/>
        </p:spPr>
        <p:txBody>
          <a:bodyPr vert="horz" wrap="square" lIns="121907" tIns="60953" rIns="121907" bIns="60953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0" i="1" kern="1200" dirty="0">
                <a:gradFill flip="none" rotWithShape="1">
                  <a:gsLst>
                    <a:gs pos="0">
                      <a:srgbClr val="9096AE"/>
                    </a:gs>
                    <a:gs pos="100000">
                      <a:srgbClr val="F1F1F5"/>
                    </a:gs>
                  </a:gsLst>
                  <a:lin ang="1620000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algn="ctr"/>
            <a:r>
              <a:rPr lang="en-US" altLang="zh-CN" sz="2132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zh-CN" sz="2132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32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zh-CN" sz="2132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32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132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zh-CN" altLang="en-US" sz="2132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02775" y="3314273"/>
            <a:ext cx="3531571" cy="1378046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0916" tIns="30459" rIns="60916" bIns="30459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7570997" y="3491768"/>
            <a:ext cx="3511867" cy="1086437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7" tIns="60953" rIns="121907" bIns="60953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Ghi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lưu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thủ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công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không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hiệu</a:t>
            </a:r>
            <a:r>
              <a:rPr lang="en-US" altLang="zh-CN" sz="1600" smtClean="0"/>
              <a:t> quả.</a:t>
            </a:r>
            <a:endParaRPr lang="en-US" altLang="zh-CN" sz="1600" dirty="0"/>
          </a:p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Thu </a:t>
            </a:r>
            <a:r>
              <a:rPr lang="en-US" altLang="zh-CN" sz="1600" dirty="0" err="1" smtClean="0"/>
              <a:t>thập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thông</a:t>
            </a:r>
            <a:r>
              <a:rPr lang="en-US" altLang="zh-CN" sz="1600" dirty="0" smtClean="0"/>
              <a:t> tin </a:t>
            </a:r>
            <a:r>
              <a:rPr lang="en-US" altLang="zh-CN" sz="1600" err="1" smtClean="0"/>
              <a:t>khó</a:t>
            </a:r>
            <a:r>
              <a:rPr lang="en-US" altLang="zh-CN" sz="1600" smtClean="0"/>
              <a:t> khan.</a:t>
            </a:r>
            <a:endParaRPr lang="en-US" altLang="zh-CN" sz="1600" dirty="0"/>
          </a:p>
        </p:txBody>
      </p:sp>
      <p:sp>
        <p:nvSpPr>
          <p:cNvPr id="43" name="矩形 42"/>
          <p:cNvSpPr/>
          <p:nvPr/>
        </p:nvSpPr>
        <p:spPr>
          <a:xfrm>
            <a:off x="7507007" y="5244087"/>
            <a:ext cx="3527339" cy="1379952"/>
          </a:xfrm>
          <a:prstGeom prst="rect">
            <a:avLst/>
          </a:prstGeom>
          <a:gradFill flip="none" rotWithShape="1">
            <a:gsLst>
              <a:gs pos="70000">
                <a:srgbClr val="00ADED">
                  <a:alpha val="0"/>
                </a:srgbClr>
              </a:gs>
              <a:gs pos="100000">
                <a:srgbClr val="00B0F0">
                  <a:alpha val="41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ADED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0916" tIns="30459" rIns="60916" bIns="30459" anchor="ctr" anchorCtr="1"/>
          <a:lstStyle>
            <a:lvl1pPr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indent="0" algn="ctr">
              <a:lnSpc>
                <a:spcPct val="90000"/>
              </a:lnSpc>
              <a:buClr>
                <a:srgbClr val="CC9900"/>
              </a:buClr>
              <a:defRPr/>
            </a:pP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标题 1"/>
          <p:cNvSpPr txBox="1">
            <a:spLocks/>
          </p:cNvSpPr>
          <p:nvPr/>
        </p:nvSpPr>
        <p:spPr>
          <a:xfrm>
            <a:off x="7570998" y="5404644"/>
            <a:ext cx="3653521" cy="1086437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7" tIns="60953" rIns="121907" bIns="60953" rtlCol="0" anchor="ctr">
            <a:spAutoFit/>
          </a:bodyPr>
          <a:lstStyle>
            <a:defPPr>
              <a:defRPr lang="zh-CN"/>
            </a:defPPr>
            <a:lvl1pPr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Ghi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lưu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thông</a:t>
            </a:r>
            <a:r>
              <a:rPr lang="en-US" altLang="zh-CN" sz="1600" dirty="0" smtClean="0"/>
              <a:t> tin </a:t>
            </a:r>
            <a:r>
              <a:rPr lang="en-US" altLang="zh-CN" sz="1600" dirty="0" err="1" smtClean="0"/>
              <a:t>nhiệt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độ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bất</a:t>
            </a:r>
            <a:r>
              <a:rPr lang="en-US" altLang="zh-CN" sz="1600" smtClean="0"/>
              <a:t> thường một cách </a:t>
            </a:r>
            <a:r>
              <a:rPr lang="en-US" altLang="zh-CN" sz="1600" err="1" smtClean="0"/>
              <a:t>tự</a:t>
            </a:r>
            <a:r>
              <a:rPr lang="en-US" altLang="zh-CN" sz="1600" smtClean="0"/>
              <a:t> động.</a:t>
            </a:r>
            <a:endParaRPr lang="en-US" altLang="zh-CN" sz="1600" dirty="0"/>
          </a:p>
          <a:p>
            <a:pPr marL="228502" indent="-228502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Thu </a:t>
            </a:r>
            <a:r>
              <a:rPr lang="en-US" altLang="zh-CN" sz="1600" dirty="0" err="1" smtClean="0"/>
              <a:t>thập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hình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ảnh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tự</a:t>
            </a:r>
            <a:r>
              <a:rPr lang="en-US" altLang="zh-CN" sz="1600" smtClean="0"/>
              <a:t> động.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5848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827" y="404716"/>
            <a:ext cx="8967511" cy="461354"/>
          </a:xfrm>
        </p:spPr>
        <p:txBody>
          <a:bodyPr vert="horz" wrap="square" lIns="91375" tIns="45693" rIns="91375" bIns="45693" rtlCol="0" anchor="ctr">
            <a:spAutoFit/>
          </a:bodyPr>
          <a:lstStyle/>
          <a:p>
            <a:r>
              <a:rPr lang="en-US" altLang="zh-CN" sz="2665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Lợi</a:t>
            </a:r>
            <a:r>
              <a:rPr lang="en-US" altLang="zh-CN" sz="2665" dirty="0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 </a:t>
            </a:r>
            <a:r>
              <a:rPr lang="en-US" altLang="zh-CN" sz="2665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ích</a:t>
            </a:r>
            <a:endParaRPr lang="zh-CN" altLang="en-US" sz="2665" dirty="0">
              <a:solidFill>
                <a:srgbClr val="00B0F0"/>
              </a:solidFill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6243" y="2699744"/>
            <a:ext cx="659904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Hỗ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trợ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đo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nhiệt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không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tiếp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xúc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sàng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lọc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nhanh</a:t>
            </a:r>
            <a:r>
              <a:rPr kumimoji="1"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chóng.</a:t>
            </a:r>
            <a:endParaRPr kumimoji="1" lang="en-US" altLang="zh-CN" sz="14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Khoảng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cách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đo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xa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bao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phủ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rộng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đo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được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nhiều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người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cùng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một</a:t>
            </a:r>
            <a:r>
              <a:rPr kumimoji="1"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lúc.</a:t>
            </a:r>
            <a:endParaRPr lang="zh-CN" altLang="en-US" sz="14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598" y="2317729"/>
            <a:ext cx="2426327" cy="358719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/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Hiệu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quả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cao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4599" y="3375154"/>
            <a:ext cx="2426327" cy="369332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/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Giá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thành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hợp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lý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6243" y="3878911"/>
            <a:ext cx="84162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Cơ chế cảnh báo sớm tự động, tiết kiệm rất nhiều nhân lực và giảm nguy cơ lây </a:t>
            </a:r>
            <a:r>
              <a:rPr lang="vi-VN" altLang="zh-CN" sz="14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nhiễm </a:t>
            </a:r>
            <a:r>
              <a:rPr lang="vi-VN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chéo</a:t>
            </a:r>
            <a:r>
              <a:rPr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598" y="4434114"/>
            <a:ext cx="2426327" cy="369332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/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Thích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ứng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tốt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22293" y="4760415"/>
            <a:ext cx="794472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Áp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dụng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các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môi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trường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nhỏ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như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lối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vào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hoặc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môi</a:t>
            </a:r>
            <a:r>
              <a:rPr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trường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rộng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lớn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hơn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như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sân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bay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tàu</a:t>
            </a:r>
            <a:r>
              <a:rPr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xe…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nơi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đông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người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qua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lại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4599" y="5423833"/>
            <a:ext cx="2426327" cy="369332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/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cứu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dễ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dàng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1335" y="5976205"/>
            <a:ext cx="655395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cứu</a:t>
            </a:r>
            <a:r>
              <a:rPr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phân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tích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dữ</a:t>
            </a:r>
            <a:r>
              <a:rPr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liệu</a:t>
            </a:r>
            <a:r>
              <a:rPr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đã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lưu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kết</a:t>
            </a:r>
            <a:r>
              <a:rPr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hợp</a:t>
            </a:r>
            <a:r>
              <a:rPr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phần</a:t>
            </a:r>
            <a:r>
              <a:rPr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mềm</a:t>
            </a:r>
            <a:r>
              <a:rPr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22293" y="1881635"/>
            <a:ext cx="677282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±</a:t>
            </a:r>
            <a:r>
              <a:rPr kumimoji="1" lang="en-US" altLang="zh-CN" sz="14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kumimoji="1" lang="zh-CN" altLang="en-US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r>
              <a:rPr kumimoji="1"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mức sai số cực thấp</a:t>
            </a:r>
            <a:r>
              <a:rPr kumimoji="1" lang="zh-CN" altLang="en-US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khi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hoạt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động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kèm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kumimoji="1" lang="en-US" altLang="zh-CN" sz="14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67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bộ</a:t>
            </a:r>
            <a:r>
              <a:rPr kumimoji="1"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blackbody</a:t>
            </a:r>
            <a:r>
              <a:rPr kumimoji="1" lang="en-US" altLang="zh-CN" sz="14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kumimoji="1" lang="en-US" altLang="zh-CN" sz="1467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594" indent="-228594">
              <a:buFont typeface="Wingdings" panose="05000000000000000000" pitchFamily="2" charset="2"/>
              <a:buChar char="Ø"/>
            </a:pPr>
            <a:endParaRPr lang="zh-CN" altLang="en-US" sz="14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4597" y="1417953"/>
            <a:ext cx="2426328" cy="340572"/>
          </a:xfrm>
          <a:prstGeom prst="rect">
            <a:avLst/>
          </a:prstGeom>
          <a:gradFill>
            <a:gsLst>
              <a:gs pos="30000">
                <a:srgbClr val="00B0F0">
                  <a:alpha val="25000"/>
                </a:srgbClr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/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chính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xác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cao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22294" y="2200719"/>
            <a:ext cx="2879879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1718570" y="1758525"/>
            <a:ext cx="224591" cy="460201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21770" y="3229589"/>
            <a:ext cx="2879879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718046" y="2787396"/>
            <a:ext cx="224591" cy="460201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43161" y="4257676"/>
            <a:ext cx="2879879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1739437" y="3815482"/>
            <a:ext cx="224591" cy="460201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943161" y="5316924"/>
            <a:ext cx="2879879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1739437" y="4874730"/>
            <a:ext cx="224591" cy="460201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964027" y="6357157"/>
            <a:ext cx="2879879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1760303" y="5914964"/>
            <a:ext cx="224591" cy="460201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173517" y="1714609"/>
            <a:ext cx="2439759" cy="1053041"/>
            <a:chOff x="2579140" y="528316"/>
            <a:chExt cx="2235274" cy="866966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40" y="854380"/>
              <a:ext cx="1035341" cy="540902"/>
            </a:xfrm>
            <a:prstGeom prst="rect">
              <a:avLst/>
            </a:prstGeom>
          </p:spPr>
        </p:pic>
        <p:pic>
          <p:nvPicPr>
            <p:cNvPr id="81" name="Picture 3" descr="C:\Users\Daniel\Desktop\图标-PNG\大屏-PNG\液晶拼接屏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6" t="17347" r="14731" b="14907"/>
            <a:stretch/>
          </p:blipFill>
          <p:spPr bwMode="auto">
            <a:xfrm>
              <a:off x="4048013" y="528316"/>
              <a:ext cx="766401" cy="74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文本框 5"/>
          <p:cNvSpPr txBox="1"/>
          <p:nvPr/>
        </p:nvSpPr>
        <p:spPr>
          <a:xfrm>
            <a:off x="4692313" y="5928763"/>
            <a:ext cx="227482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Tiêu</a:t>
            </a:r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chuẩn</a:t>
            </a:r>
            <a:endParaRPr lang="zh-CN" altLang="en-US" sz="1467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765530" y="1698650"/>
            <a:ext cx="267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C000"/>
                </a:solidFill>
                <a:latin typeface="+mj-ea"/>
                <a:ea typeface="+mj-ea"/>
              </a:rPr>
              <a:t>Trung</a:t>
            </a:r>
            <a:r>
              <a:rPr lang="en-US" altLang="zh-CN" sz="1600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+mj-ea"/>
                <a:ea typeface="+mj-ea"/>
              </a:rPr>
              <a:t>tâm</a:t>
            </a:r>
            <a:r>
              <a:rPr lang="en-US" altLang="zh-CN" sz="1600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+mj-ea"/>
                <a:ea typeface="+mj-ea"/>
              </a:rPr>
              <a:t>giám</a:t>
            </a:r>
            <a:r>
              <a:rPr lang="en-US" altLang="zh-CN" sz="1600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600" b="1" dirty="0" err="1" smtClean="0">
                <a:solidFill>
                  <a:srgbClr val="FFC000"/>
                </a:solidFill>
                <a:latin typeface="+mj-ea"/>
                <a:ea typeface="+mj-ea"/>
              </a:rPr>
              <a:t>sát</a:t>
            </a:r>
            <a:endParaRPr lang="zh-CN" altLang="en-US" sz="1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90" name="直接箭头连接符 89"/>
          <p:cNvCxnSpPr/>
          <p:nvPr/>
        </p:nvCxnSpPr>
        <p:spPr>
          <a:xfrm>
            <a:off x="5236169" y="2280935"/>
            <a:ext cx="540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62047" y="3166115"/>
            <a:ext cx="5869575" cy="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5130166" y="479586"/>
            <a:ext cx="184730" cy="349833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92051" y="493828"/>
            <a:ext cx="6905899" cy="3498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987897" y="8992615"/>
            <a:ext cx="126788" cy="144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7">
                <a:solidFill>
                  <a:schemeClr val="bg1"/>
                </a:solidFill>
                <a:latin typeface="+mj-ea"/>
                <a:ea typeface="+mj-ea"/>
              </a:rPr>
              <a:t>体温异常报警</a:t>
            </a:r>
          </a:p>
        </p:txBody>
      </p:sp>
      <p:pic>
        <p:nvPicPr>
          <p:cNvPr id="119" name="Picture 10" descr="https://ss3.bdstatic.com/70cFv8Sh_Q1YnxGkpoWK1HF6hhy/it/u=1246602995,143454922&amp;fm=26&amp;gp=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64" y="4450955"/>
            <a:ext cx="481285" cy="51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文本框 65"/>
          <p:cNvSpPr txBox="1"/>
          <p:nvPr/>
        </p:nvSpPr>
        <p:spPr>
          <a:xfrm>
            <a:off x="1737853" y="5928069"/>
            <a:ext cx="227482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Tiết</a:t>
            </a:r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kiệm</a:t>
            </a:r>
            <a:endParaRPr lang="zh-CN" altLang="en-US" sz="1467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13218" y="3945145"/>
            <a:ext cx="2768926" cy="1161180"/>
            <a:chOff x="5650405" y="2030922"/>
            <a:chExt cx="2779710" cy="1079382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0405" y="2383403"/>
              <a:ext cx="1039078" cy="687080"/>
            </a:xfrm>
            <a:prstGeom prst="rect">
              <a:avLst/>
            </a:prstGeom>
          </p:spPr>
        </p:pic>
        <p:sp>
          <p:nvSpPr>
            <p:cNvPr id="78" name="TextBox 63"/>
            <p:cNvSpPr txBox="1"/>
            <p:nvPr/>
          </p:nvSpPr>
          <p:spPr>
            <a:xfrm>
              <a:off x="7665401" y="2030922"/>
              <a:ext cx="764714" cy="200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00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sz="800" err="1"/>
                <a:t>Dss</a:t>
              </a:r>
              <a:r>
                <a:rPr lang="en-US" altLang="zh-CN" sz="800"/>
                <a:t> Express</a:t>
              </a:r>
              <a:endParaRPr lang="zh-CN" altLang="en-US" sz="800"/>
            </a:p>
          </p:txBody>
        </p:sp>
        <p:sp>
          <p:nvSpPr>
            <p:cNvPr id="79" name="TextBox 64"/>
            <p:cNvSpPr txBox="1"/>
            <p:nvPr/>
          </p:nvSpPr>
          <p:spPr>
            <a:xfrm>
              <a:off x="5748105" y="2910037"/>
              <a:ext cx="885408" cy="200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>
                  <a:solidFill>
                    <a:schemeClr val="bg1"/>
                  </a:solidFill>
                  <a:latin typeface="+mj-ea"/>
                  <a:ea typeface="+mj-ea"/>
                </a:rPr>
                <a:t>TPC-BF3221-T</a:t>
              </a:r>
              <a:endParaRPr lang="zh-CN" altLang="en-US" sz="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849014" y="2922203"/>
            <a:ext cx="2774636" cy="3498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2" name="TextBox 64"/>
          <p:cNvSpPr txBox="1"/>
          <p:nvPr/>
        </p:nvSpPr>
        <p:spPr>
          <a:xfrm>
            <a:off x="810539" y="5029169"/>
            <a:ext cx="121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Báo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động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bằng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âm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thanh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và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hình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ảnh</a:t>
            </a:r>
            <a:r>
              <a:rPr lang="zh-CN" altLang="en-US" sz="800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endParaRPr lang="zh-CN" altLang="en-US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103862" y="2922203"/>
            <a:ext cx="1610853" cy="3498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5" name="TextBox 63"/>
          <p:cNvSpPr txBox="1"/>
          <p:nvPr/>
        </p:nvSpPr>
        <p:spPr>
          <a:xfrm>
            <a:off x="7887809" y="4020259"/>
            <a:ext cx="7970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"/>
              <a:t>DSS Express</a:t>
            </a:r>
            <a:endParaRPr lang="zh-CN" altLang="en-US" sz="800"/>
          </a:p>
        </p:txBody>
      </p:sp>
      <p:cxnSp>
        <p:nvCxnSpPr>
          <p:cNvPr id="116" name="直接连接符 115"/>
          <p:cNvCxnSpPr/>
          <p:nvPr/>
        </p:nvCxnSpPr>
        <p:spPr>
          <a:xfrm>
            <a:off x="1869705" y="3169642"/>
            <a:ext cx="312" cy="66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731621" y="3165231"/>
            <a:ext cx="0" cy="127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52" y="3421791"/>
            <a:ext cx="698024" cy="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文本框 123"/>
          <p:cNvSpPr txBox="1"/>
          <p:nvPr/>
        </p:nvSpPr>
        <p:spPr>
          <a:xfrm>
            <a:off x="6934631" y="5594536"/>
            <a:ext cx="199865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Ba-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ri</a:t>
            </a:r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-e 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tích</a:t>
            </a:r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hợp</a:t>
            </a:r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 camera 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đo</a:t>
            </a:r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thân</a:t>
            </a:r>
            <a:r>
              <a:rPr lang="en-US" altLang="zh-CN" sz="1467" b="1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  <a:r>
              <a:rPr lang="en-US" altLang="zh-CN" sz="1467" b="1" dirty="0" err="1" smtClean="0">
                <a:solidFill>
                  <a:srgbClr val="FFC000"/>
                </a:solidFill>
                <a:latin typeface="+mj-ea"/>
                <a:ea typeface="+mj-ea"/>
              </a:rPr>
              <a:t>nhiệt</a:t>
            </a:r>
            <a:endParaRPr lang="zh-CN" altLang="en-US" sz="1467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85024D1E-C2E1-4BEC-891A-D83A3D3DCE73}"/>
              </a:ext>
            </a:extLst>
          </p:cNvPr>
          <p:cNvGrpSpPr/>
          <p:nvPr/>
        </p:nvGrpSpPr>
        <p:grpSpPr>
          <a:xfrm>
            <a:off x="2745041" y="4507513"/>
            <a:ext cx="454724" cy="383372"/>
            <a:chOff x="2550856" y="437585"/>
            <a:chExt cx="3210824" cy="2983907"/>
          </a:xfrm>
        </p:grpSpPr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17" b="94268" l="9043" r="93617">
                          <a14:foregroundMark x1="29787" y1="14650" x2="62766" y2="85987"/>
                          <a14:foregroundMark x1="62766" y1="85987" x2="63830" y2="85987"/>
                          <a14:foregroundMark x1="23936" y1="22293" x2="53191" y2="87261"/>
                          <a14:foregroundMark x1="16489" y1="37580" x2="10638" y2="75796"/>
                          <a14:foregroundMark x1="59043" y1="91083" x2="57979" y2="94904"/>
                          <a14:foregroundMark x1="22340" y1="87261" x2="21277" y2="91083"/>
                          <a14:foregroundMark x1="63830" y1="15924" x2="89894" y2="69427"/>
                          <a14:foregroundMark x1="61702" y1="17197" x2="89894" y2="15924"/>
                          <a14:foregroundMark x1="90957" y1="19745" x2="93617" y2="54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856" y="437585"/>
              <a:ext cx="3210824" cy="298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B48BC373-2733-4896-B68A-DA732D077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1506" y="913490"/>
              <a:ext cx="1104762" cy="323810"/>
            </a:xfrm>
            <a:prstGeom prst="rect">
              <a:avLst/>
            </a:prstGeom>
          </p:spPr>
        </p:pic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65" y="4308401"/>
            <a:ext cx="964672" cy="654015"/>
          </a:xfrm>
          <a:prstGeom prst="rect">
            <a:avLst/>
          </a:prstGeom>
        </p:spPr>
      </p:pic>
      <p:cxnSp>
        <p:nvCxnSpPr>
          <p:cNvPr id="130" name="直接连接符 129"/>
          <p:cNvCxnSpPr/>
          <p:nvPr/>
        </p:nvCxnSpPr>
        <p:spPr>
          <a:xfrm flipH="1">
            <a:off x="1861845" y="3767933"/>
            <a:ext cx="11627" cy="412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64"/>
          <p:cNvSpPr txBox="1"/>
          <p:nvPr/>
        </p:nvSpPr>
        <p:spPr>
          <a:xfrm>
            <a:off x="1904961" y="5490744"/>
            <a:ext cx="809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Mô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hình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lớn</a:t>
            </a:r>
            <a:endParaRPr lang="zh-CN" altLang="en-US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7398" y="4893932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latin typeface="+mj-ea"/>
                <a:ea typeface="+mj-ea"/>
              </a:rPr>
              <a:t>TPC-SD8421-T</a:t>
            </a:r>
            <a:endParaRPr lang="zh-CN" altLang="en-US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2453587" y="4181730"/>
            <a:ext cx="516" cy="29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1269165" y="4180749"/>
            <a:ext cx="1185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>
            <a:off x="1270158" y="4182135"/>
            <a:ext cx="516" cy="29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82" y="3333111"/>
            <a:ext cx="767911" cy="76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8" name="直接箭头连接符 137"/>
          <p:cNvCxnSpPr/>
          <p:nvPr/>
        </p:nvCxnSpPr>
        <p:spPr>
          <a:xfrm>
            <a:off x="1861845" y="3766888"/>
            <a:ext cx="353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图片 1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59" y="4327653"/>
            <a:ext cx="1058085" cy="704705"/>
          </a:xfrm>
          <a:prstGeom prst="rect">
            <a:avLst/>
          </a:prstGeom>
        </p:spPr>
      </p:pic>
      <p:sp>
        <p:nvSpPr>
          <p:cNvPr id="139" name="右大括号 138"/>
          <p:cNvSpPr/>
          <p:nvPr/>
        </p:nvSpPr>
        <p:spPr>
          <a:xfrm rot="5400000">
            <a:off x="1156819" y="5274099"/>
            <a:ext cx="168156" cy="31748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140" name="TextBox 64"/>
          <p:cNvSpPr txBox="1"/>
          <p:nvPr/>
        </p:nvSpPr>
        <p:spPr>
          <a:xfrm>
            <a:off x="895594" y="5490164"/>
            <a:ext cx="906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Mô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hình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nhỏ</a:t>
            </a:r>
            <a:endParaRPr lang="zh-CN" altLang="en-US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1" name="Picture 10" descr="https://ss3.bdstatic.com/70cFv8Sh_Q1YnxGkpoWK1HF6hhy/it/u=1246602995,143454922&amp;fm=26&amp;gp=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20" y="4450955"/>
            <a:ext cx="481285" cy="51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组合 142"/>
          <p:cNvGrpSpPr/>
          <p:nvPr/>
        </p:nvGrpSpPr>
        <p:grpSpPr>
          <a:xfrm>
            <a:off x="3838875" y="4324339"/>
            <a:ext cx="1035047" cy="781989"/>
            <a:chOff x="5650405" y="2383403"/>
            <a:chExt cx="1039078" cy="726903"/>
          </a:xfrm>
        </p:grpSpPr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0405" y="2383403"/>
              <a:ext cx="1039078" cy="687080"/>
            </a:xfrm>
            <a:prstGeom prst="rect">
              <a:avLst/>
            </a:prstGeom>
          </p:spPr>
        </p:pic>
        <p:sp>
          <p:nvSpPr>
            <p:cNvPr id="146" name="TextBox 64"/>
            <p:cNvSpPr txBox="1"/>
            <p:nvPr/>
          </p:nvSpPr>
          <p:spPr>
            <a:xfrm>
              <a:off x="5748105" y="2910039"/>
              <a:ext cx="885408" cy="200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>
                  <a:solidFill>
                    <a:schemeClr val="bg1"/>
                  </a:solidFill>
                  <a:latin typeface="+mj-ea"/>
                  <a:ea typeface="+mj-ea"/>
                </a:rPr>
                <a:t>TPC-BF3221-T</a:t>
              </a:r>
              <a:endParaRPr lang="zh-CN" altLang="en-US" sz="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3974670" y="2922203"/>
            <a:ext cx="2774636" cy="3498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8" name="TextBox 64"/>
          <p:cNvSpPr txBox="1"/>
          <p:nvPr/>
        </p:nvSpPr>
        <p:spPr>
          <a:xfrm>
            <a:off x="3836681" y="5029169"/>
            <a:ext cx="1174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+mj-ea"/>
              </a:rPr>
              <a:t>（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Báo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động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bằng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âm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thanh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và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hình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ảnh</a:t>
            </a:r>
            <a:r>
              <a:rPr lang="zh-CN" altLang="en-US" sz="800" dirty="0">
                <a:solidFill>
                  <a:schemeClr val="bg1"/>
                </a:solidFill>
                <a:latin typeface="+mj-ea"/>
              </a:rPr>
              <a:t>）</a:t>
            </a: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85024D1E-C2E1-4BEC-891A-D83A3D3DCE73}"/>
              </a:ext>
            </a:extLst>
          </p:cNvPr>
          <p:cNvGrpSpPr/>
          <p:nvPr/>
        </p:nvGrpSpPr>
        <p:grpSpPr>
          <a:xfrm>
            <a:off x="5870697" y="4507513"/>
            <a:ext cx="454724" cy="383372"/>
            <a:chOff x="2550856" y="437585"/>
            <a:chExt cx="3210824" cy="2983907"/>
          </a:xfrm>
        </p:grpSpPr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17" b="94268" l="9043" r="93617">
                          <a14:foregroundMark x1="29787" y1="14650" x2="62766" y2="85987"/>
                          <a14:foregroundMark x1="62766" y1="85987" x2="63830" y2="85987"/>
                          <a14:foregroundMark x1="23936" y1="22293" x2="53191" y2="87261"/>
                          <a14:foregroundMark x1="16489" y1="37580" x2="10638" y2="75796"/>
                          <a14:foregroundMark x1="59043" y1="91083" x2="57979" y2="94904"/>
                          <a14:foregroundMark x1="22340" y1="87261" x2="21277" y2="91083"/>
                          <a14:foregroundMark x1="63830" y1="15924" x2="89894" y2="69427"/>
                          <a14:foregroundMark x1="61702" y1="17197" x2="89894" y2="15924"/>
                          <a14:foregroundMark x1="90957" y1="19745" x2="93617" y2="54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856" y="437585"/>
              <a:ext cx="3210824" cy="298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图片 150">
              <a:extLst>
                <a:ext uri="{FF2B5EF4-FFF2-40B4-BE49-F238E27FC236}">
                  <a16:creationId xmlns:a16="http://schemas.microsoft.com/office/drawing/2014/main" id="{B48BC373-2733-4896-B68A-DA732D077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1506" y="913490"/>
              <a:ext cx="1104762" cy="323810"/>
            </a:xfrm>
            <a:prstGeom prst="rect">
              <a:avLst/>
            </a:prstGeom>
          </p:spPr>
        </p:pic>
      </p:grpSp>
      <p:cxnSp>
        <p:nvCxnSpPr>
          <p:cNvPr id="153" name="直接连接符 152"/>
          <p:cNvCxnSpPr/>
          <p:nvPr/>
        </p:nvCxnSpPr>
        <p:spPr>
          <a:xfrm>
            <a:off x="4984587" y="3808008"/>
            <a:ext cx="568" cy="38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64"/>
          <p:cNvSpPr txBox="1"/>
          <p:nvPr/>
        </p:nvSpPr>
        <p:spPr>
          <a:xfrm>
            <a:off x="5188947" y="5534707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Mô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hình</a:t>
            </a:r>
            <a:r>
              <a:rPr lang="en-US" altLang="zh-CN" sz="8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+mj-ea"/>
                <a:ea typeface="+mj-ea"/>
              </a:rPr>
              <a:t>lớn</a:t>
            </a:r>
            <a:endParaRPr lang="zh-CN" altLang="en-US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5213054" y="4893932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latin typeface="+mj-ea"/>
                <a:ea typeface="+mj-ea"/>
              </a:rPr>
              <a:t>TPC-SD8421-T</a:t>
            </a:r>
            <a:endParaRPr lang="zh-CN" altLang="en-US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7" name="直接连接符 156"/>
          <p:cNvCxnSpPr/>
          <p:nvPr/>
        </p:nvCxnSpPr>
        <p:spPr>
          <a:xfrm flipH="1">
            <a:off x="5579243" y="4181730"/>
            <a:ext cx="516" cy="29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4394821" y="4180749"/>
            <a:ext cx="1185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flipH="1">
            <a:off x="4395814" y="4182135"/>
            <a:ext cx="516" cy="294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/>
          <p:nvPr/>
        </p:nvCxnSpPr>
        <p:spPr>
          <a:xfrm>
            <a:off x="5262725" y="3766888"/>
            <a:ext cx="353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图片 1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15" y="4327653"/>
            <a:ext cx="1058085" cy="704705"/>
          </a:xfrm>
          <a:prstGeom prst="rect">
            <a:avLst/>
          </a:prstGeom>
        </p:spPr>
      </p:pic>
      <p:sp>
        <p:nvSpPr>
          <p:cNvPr id="163" name="右大括号 162"/>
          <p:cNvSpPr/>
          <p:nvPr/>
        </p:nvSpPr>
        <p:spPr>
          <a:xfrm rot="5400000">
            <a:off x="4282475" y="5318062"/>
            <a:ext cx="168156" cy="31748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164" name="TextBox 64"/>
          <p:cNvSpPr txBox="1"/>
          <p:nvPr/>
        </p:nvSpPr>
        <p:spPr>
          <a:xfrm>
            <a:off x="3992395" y="5526398"/>
            <a:ext cx="760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Mô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hình</a:t>
            </a:r>
            <a:r>
              <a:rPr lang="en-US" altLang="zh-CN" sz="8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+mj-ea"/>
              </a:rPr>
              <a:t>nhỏ</a:t>
            </a:r>
            <a:endParaRPr lang="zh-CN" altLang="en-US" sz="8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65" name="TextBox 63"/>
          <p:cNvSpPr txBox="1"/>
          <p:nvPr/>
        </p:nvSpPr>
        <p:spPr>
          <a:xfrm>
            <a:off x="4394822" y="3887649"/>
            <a:ext cx="5469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"/>
              <a:t>IVSS7X</a:t>
            </a:r>
            <a:endParaRPr lang="zh-CN" altLang="en-US" sz="800"/>
          </a:p>
        </p:txBody>
      </p:sp>
      <p:pic>
        <p:nvPicPr>
          <p:cNvPr id="167" name="Picture 2" descr="C:\Users\Daniel\Desktop\图标-PNG\存储产品-大盘位-PNG\存储产品-大盘位-0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25943" r="8965" b="24243"/>
          <a:stretch/>
        </p:blipFill>
        <p:spPr bwMode="auto">
          <a:xfrm>
            <a:off x="4688395" y="3583890"/>
            <a:ext cx="629147" cy="4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8" name="直接箭头连接符 167"/>
          <p:cNvCxnSpPr/>
          <p:nvPr/>
        </p:nvCxnSpPr>
        <p:spPr>
          <a:xfrm>
            <a:off x="7731622" y="4076472"/>
            <a:ext cx="264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423750" y="4898756"/>
            <a:ext cx="917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latin typeface="+mj-ea"/>
                <a:ea typeface="+mj-ea"/>
              </a:rPr>
              <a:t>DH-ASGB8XXX</a:t>
            </a:r>
          </a:p>
        </p:txBody>
      </p:sp>
      <p:cxnSp>
        <p:nvCxnSpPr>
          <p:cNvPr id="169" name="直接连接符 168"/>
          <p:cNvCxnSpPr/>
          <p:nvPr/>
        </p:nvCxnSpPr>
        <p:spPr>
          <a:xfrm>
            <a:off x="4468653" y="2524733"/>
            <a:ext cx="0" cy="85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矩形 173"/>
          <p:cNvSpPr/>
          <p:nvPr/>
        </p:nvSpPr>
        <p:spPr>
          <a:xfrm>
            <a:off x="3699156" y="520065"/>
            <a:ext cx="9081216" cy="502391"/>
          </a:xfrm>
          <a:prstGeom prst="rect">
            <a:avLst/>
          </a:prstGeom>
        </p:spPr>
        <p:txBody>
          <a:bodyPr wrap="square" lIns="91375" tIns="45693" rIns="91375" bIns="45693">
            <a:spAutoFit/>
          </a:bodyPr>
          <a:lstStyle/>
          <a:p>
            <a:r>
              <a:rPr lang="en-US" altLang="zh-CN" sz="2665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Giải</a:t>
            </a:r>
            <a:r>
              <a:rPr lang="en-US" altLang="zh-CN" sz="2665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</a:rPr>
              <a:t>pháp</a:t>
            </a:r>
            <a:endParaRPr lang="zh-CN" altLang="en-US" sz="1333" dirty="0">
              <a:solidFill>
                <a:srgbClr val="00B0F0"/>
              </a:solidFill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fileservices.dahuatech.com/files/20161201/%E5%89%8D48-HDS2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44" y="3545519"/>
            <a:ext cx="592657" cy="3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63"/>
          <p:cNvSpPr txBox="1"/>
          <p:nvPr/>
        </p:nvSpPr>
        <p:spPr>
          <a:xfrm>
            <a:off x="1121359" y="3804075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"/>
              <a:t>NVR-5X-I</a:t>
            </a:r>
            <a:endParaRPr lang="zh-CN" altLang="en-US" sz="800"/>
          </a:p>
        </p:txBody>
      </p:sp>
      <p:sp>
        <p:nvSpPr>
          <p:cNvPr id="91" name="矩形 90"/>
          <p:cNvSpPr/>
          <p:nvPr/>
        </p:nvSpPr>
        <p:spPr>
          <a:xfrm>
            <a:off x="9474237" y="2078192"/>
            <a:ext cx="2603815" cy="318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Đo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nhiệt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không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tiếp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xúc</a:t>
            </a:r>
            <a:endParaRPr lang="zh-CN" altLang="en-US" sz="1467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" name="右箭头 91"/>
          <p:cNvSpPr/>
          <p:nvPr/>
        </p:nvSpPr>
        <p:spPr>
          <a:xfrm rot="5400000">
            <a:off x="10255603" y="-508936"/>
            <a:ext cx="245472" cy="694929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531203" y="3502674"/>
            <a:ext cx="1717469" cy="318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Kiểm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tra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thủ</a:t>
            </a:r>
            <a:r>
              <a:rPr lang="en-US" altLang="zh-CN" sz="1467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  <a:latin typeface="+mj-ea"/>
                <a:ea typeface="+mj-ea"/>
              </a:rPr>
              <a:t>công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9681068" y="4965011"/>
            <a:ext cx="19692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400" dirty="0" err="1">
                <a:solidFill>
                  <a:schemeClr val="bg1"/>
                </a:solidFill>
                <a:latin typeface="+mj-ea"/>
                <a:ea typeface="+mj-ea"/>
              </a:rPr>
              <a:t>K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ích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hoạt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trường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hợp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khẩn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cấp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9" name="右箭头 98"/>
          <p:cNvSpPr/>
          <p:nvPr/>
        </p:nvSpPr>
        <p:spPr>
          <a:xfrm rot="5400000">
            <a:off x="10255603" y="929807"/>
            <a:ext cx="245472" cy="694929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832887" y="4233557"/>
            <a:ext cx="181742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 err="1" smtClean="0">
                <a:solidFill>
                  <a:schemeClr val="bg1"/>
                </a:solidFill>
              </a:rPr>
              <a:t>Xác</a:t>
            </a:r>
            <a:r>
              <a:rPr lang="en-US" altLang="zh-CN" sz="1467" dirty="0" smtClean="0">
                <a:solidFill>
                  <a:schemeClr val="bg1"/>
                </a:solidFill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</a:rPr>
              <a:t>nhận</a:t>
            </a:r>
            <a:r>
              <a:rPr lang="en-US" altLang="zh-CN" sz="1467" dirty="0" smtClean="0">
                <a:solidFill>
                  <a:schemeClr val="bg1"/>
                </a:solidFill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</a:rPr>
              <a:t>bất</a:t>
            </a:r>
            <a:r>
              <a:rPr lang="en-US" altLang="zh-CN" sz="1467" dirty="0" smtClean="0">
                <a:solidFill>
                  <a:schemeClr val="bg1"/>
                </a:solidFill>
              </a:rPr>
              <a:t> </a:t>
            </a:r>
            <a:r>
              <a:rPr lang="en-US" altLang="zh-CN" sz="1467" dirty="0" err="1" smtClean="0">
                <a:solidFill>
                  <a:schemeClr val="bg1"/>
                </a:solidFill>
              </a:rPr>
              <a:t>thường</a:t>
            </a:r>
            <a:endParaRPr lang="zh-CN" altLang="en-US" sz="1467" dirty="0">
              <a:solidFill>
                <a:schemeClr val="bg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9434709" y="2017723"/>
            <a:ext cx="2643343" cy="3498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2133">
              <a:solidFill>
                <a:schemeClr val="accent5">
                  <a:alpha val="10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4" name="Picture 8" descr="https://timgsa.baidu.com/timg?image&amp;quality=80&amp;size=b9999_10000&amp;sec=1579683268402&amp;di=59a760b9e63c2c864289d925298bee4c&amp;imgtype=0&amp;src=http%3A%2F%2Fa.vpimg3.com%2Fupload%2Fmerchandise%2Fpdc%2F039%2F001%2F439458846000001039%2F0%2F4022167652096-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291" y="3311365"/>
            <a:ext cx="578396" cy="7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矩形 104"/>
          <p:cNvSpPr/>
          <p:nvPr/>
        </p:nvSpPr>
        <p:spPr>
          <a:xfrm>
            <a:off x="9442251" y="1467594"/>
            <a:ext cx="142031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 err="1" smtClean="0">
                <a:solidFill>
                  <a:schemeClr val="bg1"/>
                </a:solidFill>
                <a:latin typeface="+mj-ea"/>
                <a:ea typeface="+mj-ea"/>
              </a:rPr>
              <a:t>Quy</a:t>
            </a:r>
            <a:r>
              <a:rPr kumimoji="1" lang="en-US" altLang="zh-CN" sz="16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en-US" altLang="zh-CN" sz="1600" dirty="0" err="1" smtClean="0">
                <a:solidFill>
                  <a:schemeClr val="bg1"/>
                </a:solidFill>
                <a:latin typeface="+mj-ea"/>
                <a:ea typeface="+mj-ea"/>
              </a:rPr>
              <a:t>trình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4" name="右大括号 83"/>
          <p:cNvSpPr/>
          <p:nvPr/>
        </p:nvSpPr>
        <p:spPr>
          <a:xfrm rot="5400000">
            <a:off x="5491121" y="5307504"/>
            <a:ext cx="168156" cy="31748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85" name="右大括号 84"/>
          <p:cNvSpPr/>
          <p:nvPr/>
        </p:nvSpPr>
        <p:spPr>
          <a:xfrm rot="5400000">
            <a:off x="2332287" y="5287283"/>
            <a:ext cx="168156" cy="31748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j-ea"/>
              <a:ea typeface="+mj-ea"/>
            </a:endParaRPr>
          </a:p>
        </p:txBody>
      </p:sp>
      <p:pic>
        <p:nvPicPr>
          <p:cNvPr id="86" name="图片 8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38" y="3574236"/>
            <a:ext cx="817809" cy="4213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TextBox 63"/>
          <p:cNvSpPr txBox="1"/>
          <p:nvPr/>
        </p:nvSpPr>
        <p:spPr>
          <a:xfrm>
            <a:off x="5568173" y="3902760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" err="1"/>
              <a:t>Dss</a:t>
            </a:r>
            <a:r>
              <a:rPr lang="en-US" altLang="zh-CN" sz="800"/>
              <a:t> Pro</a:t>
            </a:r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6481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车底扫描1"/>
          <p:cNvSpPr/>
          <p:nvPr/>
        </p:nvSpPr>
        <p:spPr>
          <a:xfrm>
            <a:off x="733264" y="3664553"/>
            <a:ext cx="10371056" cy="19976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/>
        </p:nvSpPr>
        <p:spPr>
          <a:xfrm>
            <a:off x="718857" y="1093737"/>
            <a:ext cx="2411631" cy="533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9" tIns="60944" rIns="121889" bIns="609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399"/>
          </a:p>
        </p:txBody>
      </p:sp>
      <p:sp>
        <p:nvSpPr>
          <p:cNvPr id="9" name="矩形 8"/>
          <p:cNvSpPr/>
          <p:nvPr/>
        </p:nvSpPr>
        <p:spPr>
          <a:xfrm>
            <a:off x="3144987" y="1093737"/>
            <a:ext cx="4119717" cy="533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9" tIns="60944" rIns="121889" bIns="609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399"/>
          </a:p>
        </p:txBody>
      </p:sp>
      <p:sp>
        <p:nvSpPr>
          <p:cNvPr id="10" name="矩形 9"/>
          <p:cNvSpPr/>
          <p:nvPr/>
        </p:nvSpPr>
        <p:spPr>
          <a:xfrm>
            <a:off x="7277439" y="1093737"/>
            <a:ext cx="3806247" cy="533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9" tIns="60944" rIns="121889" bIns="609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399"/>
          </a:p>
        </p:txBody>
      </p:sp>
      <p:sp>
        <p:nvSpPr>
          <p:cNvPr id="14" name="文本框 676"/>
          <p:cNvSpPr txBox="1"/>
          <p:nvPr/>
        </p:nvSpPr>
        <p:spPr>
          <a:xfrm>
            <a:off x="967969" y="1203479"/>
            <a:ext cx="1955309" cy="338532"/>
          </a:xfrm>
          <a:prstGeom prst="rect">
            <a:avLst/>
          </a:prstGeom>
          <a:noFill/>
        </p:spPr>
        <p:txBody>
          <a:bodyPr wrap="square" lIns="91415" tIns="45709" rIns="91415" bIns="45709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 err="1" smtClean="0"/>
              <a:t>Khu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vực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lối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vào</a:t>
            </a:r>
            <a:endParaRPr lang="zh-CN" altLang="en-US" sz="1600" dirty="0"/>
          </a:p>
        </p:txBody>
      </p:sp>
      <p:sp>
        <p:nvSpPr>
          <p:cNvPr id="16" name="文本框 678"/>
          <p:cNvSpPr txBox="1"/>
          <p:nvPr/>
        </p:nvSpPr>
        <p:spPr>
          <a:xfrm>
            <a:off x="4097056" y="1198751"/>
            <a:ext cx="2252776" cy="338532"/>
          </a:xfrm>
          <a:prstGeom prst="rect">
            <a:avLst/>
          </a:prstGeom>
          <a:noFill/>
        </p:spPr>
        <p:txBody>
          <a:bodyPr wrap="square" lIns="91415" tIns="45709" rIns="91415" bIns="45709" rtlCol="0">
            <a:spAutoFit/>
          </a:bodyPr>
          <a:lstStyle/>
          <a:p>
            <a:pPr algn="ctr"/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Khu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vực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đo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nhiệt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679"/>
          <p:cNvSpPr txBox="1"/>
          <p:nvPr/>
        </p:nvSpPr>
        <p:spPr>
          <a:xfrm>
            <a:off x="7153094" y="1177757"/>
            <a:ext cx="3889061" cy="338532"/>
          </a:xfrm>
          <a:prstGeom prst="rect">
            <a:avLst/>
          </a:prstGeom>
          <a:noFill/>
        </p:spPr>
        <p:txBody>
          <a:bodyPr wrap="square" lIns="91415" tIns="45709" rIns="91415" bIns="45709" rtlCol="0">
            <a:spAutoFit/>
          </a:bodyPr>
          <a:lstStyle/>
          <a:p>
            <a:pPr algn="ctr"/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Khu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vực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cách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21605" y="1640709"/>
            <a:ext cx="10439656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车底扫描1"/>
          <p:cNvSpPr/>
          <p:nvPr/>
        </p:nvSpPr>
        <p:spPr>
          <a:xfrm>
            <a:off x="718857" y="1634406"/>
            <a:ext cx="10371057" cy="19976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CN" altLang="en-US" sz="2399"/>
          </a:p>
        </p:txBody>
      </p:sp>
      <p:grpSp>
        <p:nvGrpSpPr>
          <p:cNvPr id="47" name="组合 46"/>
          <p:cNvGrpSpPr/>
          <p:nvPr/>
        </p:nvGrpSpPr>
        <p:grpSpPr>
          <a:xfrm>
            <a:off x="6635139" y="2104311"/>
            <a:ext cx="228532" cy="543525"/>
            <a:chOff x="4596322" y="4168563"/>
            <a:chExt cx="567599" cy="1060406"/>
          </a:xfrm>
        </p:grpSpPr>
        <p:pic>
          <p:nvPicPr>
            <p:cNvPr id="342" name="图片 341" descr="三脚架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6322" y="4351448"/>
              <a:ext cx="567599" cy="877521"/>
            </a:xfrm>
            <a:prstGeom prst="rect">
              <a:avLst/>
            </a:prstGeom>
          </p:spPr>
        </p:pic>
        <p:pic>
          <p:nvPicPr>
            <p:cNvPr id="343" name="图片 342" descr="3N2A9888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361" b="95298" l="32845" r="67364"/>
                      </a14:imgEffect>
                    </a14:imgLayer>
                  </a14:imgProps>
                </a:ext>
              </a:extLst>
            </a:blip>
            <a:srcRect l="31744" t="13696" r="31324" b="4750"/>
            <a:stretch>
              <a:fillRect/>
            </a:stretch>
          </p:blipFill>
          <p:spPr>
            <a:xfrm>
              <a:off x="4768891" y="4168563"/>
              <a:ext cx="216435" cy="331047"/>
            </a:xfrm>
            <a:prstGeom prst="rect">
              <a:avLst/>
            </a:prstGeom>
          </p:spPr>
        </p:pic>
      </p:grpSp>
      <p:sp>
        <p:nvSpPr>
          <p:cNvPr id="49" name="文本框 711"/>
          <p:cNvSpPr txBox="1"/>
          <p:nvPr/>
        </p:nvSpPr>
        <p:spPr>
          <a:xfrm>
            <a:off x="6349832" y="1691206"/>
            <a:ext cx="1677889" cy="266654"/>
          </a:xfrm>
          <a:prstGeom prst="rect">
            <a:avLst/>
          </a:prstGeom>
          <a:noFill/>
        </p:spPr>
        <p:txBody>
          <a:bodyPr wrap="square" lIns="91415" tIns="45709" rIns="91415" bIns="45709" rtlCol="0">
            <a:spAutoFit/>
          </a:bodyPr>
          <a:lstStyle/>
          <a:p>
            <a:r>
              <a:rPr lang="en-US" altLang="zh-CN" sz="1133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Camera </a:t>
            </a:r>
            <a:r>
              <a:rPr lang="en-US" altLang="zh-CN" sz="1133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nhiệt</a:t>
            </a:r>
            <a:endParaRPr lang="zh-CN" altLang="en-US" sz="1133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6" y="5015819"/>
            <a:ext cx="299904" cy="468987"/>
          </a:xfrm>
          <a:prstGeom prst="rect">
            <a:avLst/>
          </a:prstGeom>
        </p:spPr>
      </p:pic>
      <p:sp>
        <p:nvSpPr>
          <p:cNvPr id="478" name="小车乘客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297547" y="2070913"/>
            <a:ext cx="561868" cy="968812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lIns="121859" tIns="60929" rIns="121859" bIns="6092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900">
              <a:solidFill>
                <a:srgbClr val="FFFFFF"/>
              </a:solidFill>
            </a:endParaRPr>
          </a:p>
        </p:txBody>
      </p:sp>
      <p:sp>
        <p:nvSpPr>
          <p:cNvPr id="502" name="矩形 501"/>
          <p:cNvSpPr/>
          <p:nvPr/>
        </p:nvSpPr>
        <p:spPr>
          <a:xfrm>
            <a:off x="255520" y="247555"/>
            <a:ext cx="9081216" cy="502391"/>
          </a:xfrm>
          <a:prstGeom prst="rect">
            <a:avLst/>
          </a:prstGeom>
        </p:spPr>
        <p:txBody>
          <a:bodyPr wrap="square" lIns="91375" tIns="45693" rIns="91375" bIns="45693">
            <a:spAutoFit/>
          </a:bodyPr>
          <a:lstStyle/>
          <a:p>
            <a:r>
              <a:rPr lang="en-US" altLang="zh-CN" sz="2665" b="1" dirty="0" err="1" smtClean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Giải</a:t>
            </a:r>
            <a:r>
              <a:rPr lang="en-US" altLang="zh-CN" sz="2665" b="1" dirty="0" smtClean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665" b="1" dirty="0" err="1" smtClean="0">
                <a:solidFill>
                  <a:srgbClr val="00B0F0"/>
                </a:solidFill>
                <a:latin typeface="Microsoft YaHei" charset="0"/>
                <a:ea typeface="Microsoft YaHei" charset="0"/>
                <a:cs typeface="Microsoft YaHei" charset="0"/>
              </a:rPr>
              <a:t>pháp</a:t>
            </a:r>
            <a:endParaRPr lang="zh-CN" altLang="en-US" sz="1333" dirty="0">
              <a:solidFill>
                <a:srgbClr val="00B0F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29" name="文本框 749"/>
          <p:cNvSpPr txBox="1"/>
          <p:nvPr/>
        </p:nvSpPr>
        <p:spPr>
          <a:xfrm>
            <a:off x="1084762" y="3200337"/>
            <a:ext cx="774653" cy="266654"/>
          </a:xfrm>
          <a:prstGeom prst="rect">
            <a:avLst/>
          </a:prstGeom>
          <a:noFill/>
        </p:spPr>
        <p:txBody>
          <a:bodyPr wrap="square" lIns="91415" tIns="45709" rIns="91415" bIns="45709" rtlCol="0">
            <a:spAutoFit/>
          </a:bodyPr>
          <a:lstStyle/>
          <a:p>
            <a:pPr algn="ctr"/>
            <a:r>
              <a:rPr lang="en-US" altLang="zh-CN" sz="1133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  <a:endParaRPr lang="zh-CN" altLang="en-US" sz="1133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0" name="图片 5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732" y="1770693"/>
            <a:ext cx="796752" cy="568977"/>
          </a:xfrm>
          <a:prstGeom prst="rect">
            <a:avLst/>
          </a:prstGeom>
        </p:spPr>
      </p:pic>
      <p:pic>
        <p:nvPicPr>
          <p:cNvPr id="532" name="图片 5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1" y="1701341"/>
            <a:ext cx="299904" cy="468987"/>
          </a:xfrm>
          <a:prstGeom prst="rect">
            <a:avLst/>
          </a:prstGeom>
        </p:spPr>
      </p:pic>
      <p:sp>
        <p:nvSpPr>
          <p:cNvPr id="533" name="等腰三角形 532"/>
          <p:cNvSpPr/>
          <p:nvPr/>
        </p:nvSpPr>
        <p:spPr>
          <a:xfrm rot="19620599">
            <a:off x="3802948" y="1393016"/>
            <a:ext cx="2588744" cy="1554624"/>
          </a:xfrm>
          <a:prstGeom prst="triangle">
            <a:avLst>
              <a:gd name="adj" fmla="val 36865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53" tIns="121927" rIns="243853" bIns="12192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/>
          </a:p>
        </p:txBody>
      </p:sp>
      <p:grpSp>
        <p:nvGrpSpPr>
          <p:cNvPr id="534" name="组合 533"/>
          <p:cNvGrpSpPr/>
          <p:nvPr/>
        </p:nvGrpSpPr>
        <p:grpSpPr>
          <a:xfrm>
            <a:off x="9045585" y="1638132"/>
            <a:ext cx="60959" cy="2005469"/>
            <a:chOff x="4701620" y="1447800"/>
            <a:chExt cx="48179" cy="5059680"/>
          </a:xfrm>
        </p:grpSpPr>
        <p:sp>
          <p:nvSpPr>
            <p:cNvPr id="537" name="矩形 536"/>
            <p:cNvSpPr/>
            <p:nvPr/>
          </p:nvSpPr>
          <p:spPr>
            <a:xfrm>
              <a:off x="4704080" y="1447800"/>
              <a:ext cx="45719" cy="12649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/>
            </a:p>
          </p:txBody>
        </p:sp>
        <p:sp>
          <p:nvSpPr>
            <p:cNvPr id="538" name="矩形 537"/>
            <p:cNvSpPr/>
            <p:nvPr/>
          </p:nvSpPr>
          <p:spPr>
            <a:xfrm>
              <a:off x="4702850" y="271272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/>
            </a:p>
          </p:txBody>
        </p:sp>
        <p:sp>
          <p:nvSpPr>
            <p:cNvPr id="539" name="矩形 538"/>
            <p:cNvSpPr/>
            <p:nvPr/>
          </p:nvSpPr>
          <p:spPr>
            <a:xfrm>
              <a:off x="4702850" y="3977640"/>
              <a:ext cx="45719" cy="12649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/>
            </a:p>
          </p:txBody>
        </p:sp>
        <p:sp>
          <p:nvSpPr>
            <p:cNvPr id="540" name="矩形 539"/>
            <p:cNvSpPr/>
            <p:nvPr/>
          </p:nvSpPr>
          <p:spPr>
            <a:xfrm>
              <a:off x="4701620" y="524256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/>
            </a:p>
          </p:txBody>
        </p:sp>
      </p:grpSp>
      <p:pic>
        <p:nvPicPr>
          <p:cNvPr id="546" name="图片 5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17" y="3481773"/>
            <a:ext cx="3213816" cy="2178857"/>
          </a:xfrm>
          <a:prstGeom prst="rect">
            <a:avLst/>
          </a:prstGeom>
        </p:spPr>
      </p:pic>
      <p:sp>
        <p:nvSpPr>
          <p:cNvPr id="547" name="文本框 749"/>
          <p:cNvSpPr txBox="1"/>
          <p:nvPr/>
        </p:nvSpPr>
        <p:spPr>
          <a:xfrm>
            <a:off x="1035647" y="5196120"/>
            <a:ext cx="774653" cy="266654"/>
          </a:xfrm>
          <a:prstGeom prst="rect">
            <a:avLst/>
          </a:prstGeom>
          <a:noFill/>
        </p:spPr>
        <p:txBody>
          <a:bodyPr wrap="square" lIns="91415" tIns="45709" rIns="91415" bIns="45709" rtlCol="0">
            <a:spAutoFit/>
          </a:bodyPr>
          <a:lstStyle/>
          <a:p>
            <a:pPr algn="ctr"/>
            <a:r>
              <a:rPr lang="en-US" altLang="zh-CN" sz="1133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  <a:endParaRPr lang="zh-CN" altLang="en-US" sz="1133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9" name="图片 5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03" y="2987624"/>
            <a:ext cx="299904" cy="468987"/>
          </a:xfrm>
          <a:prstGeom prst="rect">
            <a:avLst/>
          </a:prstGeom>
        </p:spPr>
      </p:pic>
      <p:pic>
        <p:nvPicPr>
          <p:cNvPr id="550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24" y="3031210"/>
            <a:ext cx="602777" cy="5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等腰三角形 35"/>
          <p:cNvSpPr/>
          <p:nvPr/>
        </p:nvSpPr>
        <p:spPr>
          <a:xfrm rot="17314103">
            <a:off x="4899692" y="3598618"/>
            <a:ext cx="989741" cy="1232141"/>
          </a:xfrm>
          <a:prstGeom prst="triangle">
            <a:avLst>
              <a:gd name="adj" fmla="val 1579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53" tIns="121927" rIns="243853" bIns="12192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5024D1E-C2E1-4BEC-891A-D83A3D3DCE73}"/>
              </a:ext>
            </a:extLst>
          </p:cNvPr>
          <p:cNvGrpSpPr/>
          <p:nvPr/>
        </p:nvGrpSpPr>
        <p:grpSpPr>
          <a:xfrm>
            <a:off x="4255561" y="2640868"/>
            <a:ext cx="251927" cy="249729"/>
            <a:chOff x="2550856" y="437585"/>
            <a:chExt cx="3210824" cy="2983907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17" b="94268" l="9043" r="93617">
                          <a14:foregroundMark x1="29787" y1="14650" x2="62766" y2="85987"/>
                          <a14:foregroundMark x1="62766" y1="85987" x2="63830" y2="85987"/>
                          <a14:foregroundMark x1="23936" y1="22293" x2="53191" y2="87261"/>
                          <a14:foregroundMark x1="16489" y1="37580" x2="10638" y2="75796"/>
                          <a14:foregroundMark x1="59043" y1="91083" x2="57979" y2="94904"/>
                          <a14:foregroundMark x1="22340" y1="87261" x2="21277" y2="91083"/>
                          <a14:foregroundMark x1="63830" y1="15924" x2="89894" y2="69427"/>
                          <a14:foregroundMark x1="61702" y1="17197" x2="89894" y2="15924"/>
                          <a14:foregroundMark x1="90957" y1="19745" x2="93617" y2="54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856" y="437585"/>
              <a:ext cx="3210824" cy="298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48BC373-2733-4896-B68A-DA732D077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51506" y="913490"/>
              <a:ext cx="1104762" cy="323810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4278955" y="2877831"/>
            <a:ext cx="228532" cy="543525"/>
            <a:chOff x="4596322" y="4168563"/>
            <a:chExt cx="567599" cy="1060406"/>
          </a:xfrm>
        </p:grpSpPr>
        <p:pic>
          <p:nvPicPr>
            <p:cNvPr id="41" name="图片 40" descr="三脚架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6322" y="4351448"/>
              <a:ext cx="567599" cy="877521"/>
            </a:xfrm>
            <a:prstGeom prst="rect">
              <a:avLst/>
            </a:prstGeom>
          </p:spPr>
        </p:pic>
        <p:pic>
          <p:nvPicPr>
            <p:cNvPr id="42" name="图片 41" descr="3N2A9888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361" b="95298" l="32845" r="67364"/>
                      </a14:imgEffect>
                    </a14:imgLayer>
                  </a14:imgProps>
                </a:ext>
              </a:extLst>
            </a:blip>
            <a:srcRect l="31744" t="13696" r="31324" b="4750"/>
            <a:stretch>
              <a:fillRect/>
            </a:stretch>
          </p:blipFill>
          <p:spPr>
            <a:xfrm>
              <a:off x="4768891" y="4168563"/>
              <a:ext cx="216435" cy="331047"/>
            </a:xfrm>
            <a:prstGeom prst="rect">
              <a:avLst/>
            </a:prstGeom>
          </p:spPr>
        </p:pic>
      </p:grpSp>
      <p:sp>
        <p:nvSpPr>
          <p:cNvPr id="44" name="文本框 711"/>
          <p:cNvSpPr txBox="1"/>
          <p:nvPr/>
        </p:nvSpPr>
        <p:spPr>
          <a:xfrm>
            <a:off x="3801247" y="2664032"/>
            <a:ext cx="546957" cy="440996"/>
          </a:xfrm>
          <a:prstGeom prst="rect">
            <a:avLst/>
          </a:prstGeom>
          <a:noFill/>
        </p:spPr>
        <p:txBody>
          <a:bodyPr wrap="square" lIns="91415" tIns="45709" rIns="91415" bIns="45709" rtlCol="0">
            <a:spAutoFit/>
          </a:bodyPr>
          <a:lstStyle/>
          <a:p>
            <a:r>
              <a:rPr lang="en-US" altLang="zh-CN" sz="1133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Black body</a:t>
            </a:r>
            <a:endParaRPr lang="zh-CN" altLang="en-US" sz="1133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8" name="小车乘客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227627" y="4062304"/>
            <a:ext cx="561868" cy="968812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lIns="121859" tIns="60929" rIns="121859" bIns="6092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900">
              <a:solidFill>
                <a:srgbClr val="FFFFFF"/>
              </a:solidFill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6A0E447A-4BDC-4906-86A0-3FDF86AECCE6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38" y="1728889"/>
            <a:ext cx="1878409" cy="1126561"/>
          </a:xfrm>
          <a:prstGeom prst="rect">
            <a:avLst/>
          </a:prstGeom>
        </p:spPr>
      </p:pic>
      <p:sp>
        <p:nvSpPr>
          <p:cNvPr id="479" name="高危人员"/>
          <p:cNvSpPr/>
          <p:nvPr/>
        </p:nvSpPr>
        <p:spPr>
          <a:xfrm>
            <a:off x="5063012" y="2199628"/>
            <a:ext cx="2731659" cy="164062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9" tIns="60929" rIns="121859" bIns="60929" rtlCol="0" anchor="ctr"/>
          <a:lstStyle/>
          <a:p>
            <a:pPr algn="ctr"/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Nhiệt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độ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bất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thường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tự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động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phát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cảnh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báo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高危人员"/>
          <p:cNvSpPr/>
          <p:nvPr/>
        </p:nvSpPr>
        <p:spPr>
          <a:xfrm>
            <a:off x="5849449" y="4291542"/>
            <a:ext cx="1747105" cy="9295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9" tIns="60929" rIns="121859" bIns="60929" rtlCol="0" anchor="ctr"/>
          <a:lstStyle/>
          <a:p>
            <a:pPr algn="ctr"/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Nhiệt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độ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bình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thường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9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955 -0.001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55 -0.00154 L 0.6408 0.006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79E-6 L 0.30868 -0.000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68 -0.00061 L 0.75833 -0.000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animBg="1"/>
      <p:bldP spid="478" grpId="1" animBg="1"/>
      <p:bldP spid="548" grpId="0" animBg="1"/>
      <p:bldP spid="548" grpId="1" animBg="1"/>
      <p:bldP spid="479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 rot="5400000">
            <a:off x="8085626" y="482886"/>
            <a:ext cx="1335908" cy="2651781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/>
        </p:nvSpPr>
        <p:spPr>
          <a:xfrm rot="5400000">
            <a:off x="2326022" y="576910"/>
            <a:ext cx="1055058" cy="2213779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Sản Phẩm Camera Tầm Nhiệt Ứng Dụng Trong Y Tế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563" y="672162"/>
            <a:ext cx="2779776" cy="1866232"/>
          </a:xfrm>
          <a:prstGeom prst="rect">
            <a:avLst/>
          </a:prstGeom>
        </p:spPr>
      </p:pic>
      <p:sp>
        <p:nvSpPr>
          <p:cNvPr id="6" name="TextBox 25"/>
          <p:cNvSpPr txBox="1"/>
          <p:nvPr/>
        </p:nvSpPr>
        <p:spPr>
          <a:xfrm>
            <a:off x="498195" y="2388081"/>
            <a:ext cx="4710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Thermal Network Value Hybrid Bullet </a:t>
            </a:r>
            <a:r>
              <a:rPr lang="en-US" altLang="zh-CN" sz="160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Camera</a:t>
            </a:r>
            <a:endParaRPr lang="en-US" altLang="zh-CN" sz="16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DH-TPC-BF3221-T</a:t>
            </a:r>
            <a:endParaRPr lang="zh-CN" altLang="en-US" sz="16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AC5940-9568-4B0D-AF05-A324C78783B9}"/>
              </a:ext>
            </a:extLst>
          </p:cNvPr>
          <p:cNvSpPr/>
          <p:nvPr/>
        </p:nvSpPr>
        <p:spPr>
          <a:xfrm>
            <a:off x="388251" y="2972856"/>
            <a:ext cx="5263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T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ích hợp 2 camera : camera hình ảnh thông thường &amp; camera tầm nhiệt trên cùng một model sản phẩm. </a:t>
            </a:r>
          </a:p>
          <a:p>
            <a:endParaRPr lang="en-US" altLang="zh-CN" sz="140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400" b="1" smtClean="0">
                <a:solidFill>
                  <a:srgbClr val="FFFF00"/>
                </a:solidFill>
                <a:latin typeface="+mj-ea"/>
                <a:ea typeface="+mj-ea"/>
              </a:rPr>
              <a:t>Camera tầm nhiệt :</a:t>
            </a:r>
            <a:endParaRPr lang="en-US" altLang="zh-CN" sz="2400" b="1">
              <a:solidFill>
                <a:srgbClr val="FFFF00"/>
              </a:solidFill>
            </a:endParaRPr>
          </a:p>
          <a:p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Độ phân giải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256*192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Phạm vi quang phổ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8μm~14μm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Ống kính nhiệt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3.5mm/7mm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tùy chọn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Độ nhạy nhiệt : NETD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&lt;50 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mK</a:t>
            </a:r>
          </a:p>
          <a:p>
            <a:r>
              <a:rPr lang="en-US" altLang="zh-CN" sz="1400">
                <a:solidFill>
                  <a:schemeClr val="bg1"/>
                </a:solidFill>
                <a:latin typeface="+mj-ea"/>
              </a:rPr>
              <a:t>Cảnh báo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Tích hợp cảnh báo bằng Còi hú &amp; Đèn sáng trực tiếp trên cam.</a:t>
            </a:r>
          </a:p>
          <a:p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Ngưỡng nhiệt độ đo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30℃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～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45℃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，</a:t>
            </a:r>
            <a:endParaRPr lang="en-US" altLang="zh-CN" sz="140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Sai số nhiệt độ đo cực thấp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>
                <a:solidFill>
                  <a:srgbClr val="FF0000"/>
                </a:solidFill>
                <a:latin typeface="+mj-ea"/>
              </a:rPr>
              <a:t>±</a:t>
            </a:r>
            <a:r>
              <a:rPr lang="en-US" altLang="zh-CN" sz="1400" smtClean="0">
                <a:solidFill>
                  <a:srgbClr val="FF0000"/>
                </a:solidFill>
                <a:latin typeface="+mj-ea"/>
              </a:rPr>
              <a:t>0.3℃ khi hoạt động cùng với bộ blackbody, 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±1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℃ khi không kèm blackbody.</a:t>
            </a:r>
            <a:endParaRPr lang="en-US" altLang="zh-CN" sz="1400">
              <a:solidFill>
                <a:schemeClr val="bg1"/>
              </a:solidFill>
              <a:latin typeface="+mj-ea"/>
            </a:endParaRPr>
          </a:p>
          <a:p>
            <a:endParaRPr lang="en-US" altLang="zh-CN" sz="140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400" b="1" smtClean="0">
                <a:solidFill>
                  <a:srgbClr val="FFFF00"/>
                </a:solidFill>
                <a:latin typeface="+mj-ea"/>
                <a:ea typeface="+mj-ea"/>
              </a:rPr>
              <a:t>Camera hình ảnh thông thường :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Cảm biến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1/2.8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CMOS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1080P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Ống kính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4mm/8mm (tùy chọn)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26047" y="2572719"/>
            <a:ext cx="10332" cy="28206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/>
          <p:cNvSpPr txBox="1"/>
          <p:nvPr/>
        </p:nvSpPr>
        <p:spPr>
          <a:xfrm>
            <a:off x="6624244" y="2476729"/>
            <a:ext cx="476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Thermal Network Hybrid Speed Dome Camera</a:t>
            </a:r>
          </a:p>
          <a:p>
            <a:pPr algn="ctr"/>
            <a:r>
              <a:rPr lang="en-US" altLang="zh-CN" sz="1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DH-TPC-SD8421-T</a:t>
            </a:r>
            <a:endParaRPr lang="zh-CN" altLang="en-US" sz="16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5CD931E-175B-4B9D-BD2A-9653FD3F37D6}"/>
              </a:ext>
            </a:extLst>
          </p:cNvPr>
          <p:cNvSpPr/>
          <p:nvPr/>
        </p:nvSpPr>
        <p:spPr>
          <a:xfrm>
            <a:off x="6566055" y="3061504"/>
            <a:ext cx="524633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Speed Dome tích 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hợp 2 camera : camera hình ảnh thông thường &amp; camera tầm nhiệt trên cùng một model sản phẩm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.</a:t>
            </a:r>
          </a:p>
          <a:p>
            <a:endParaRPr lang="en-US" altLang="zh-CN" sz="140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b="1">
                <a:solidFill>
                  <a:srgbClr val="FFFF00"/>
                </a:solidFill>
                <a:latin typeface="+mj-ea"/>
              </a:rPr>
              <a:t>Camera tầm nhiệt :</a:t>
            </a:r>
            <a:endParaRPr lang="en-US" altLang="zh-CN" sz="2400" b="1">
              <a:solidFill>
                <a:srgbClr val="FFFF00"/>
              </a:solidFill>
            </a:endParaRPr>
          </a:p>
          <a:p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Độ phân giải 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400*300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Phạm vi quang phổ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8~14 </a:t>
            </a:r>
            <a:r>
              <a:rPr lang="en-US" altLang="zh-CN" sz="1400" err="1">
                <a:solidFill>
                  <a:schemeClr val="bg1"/>
                </a:solidFill>
                <a:latin typeface="+mj-ea"/>
                <a:ea typeface="+mj-ea"/>
              </a:rPr>
              <a:t>μm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Ống kính nhiệt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7.5mm/13mm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</a:rPr>
              <a:t>（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tùy chọn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）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Độ nhạy nhiệt : 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NETD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&lt;40 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mK</a:t>
            </a:r>
          </a:p>
          <a:p>
            <a:r>
              <a:rPr lang="en-US" altLang="zh-CN" sz="1400">
                <a:solidFill>
                  <a:schemeClr val="bg1"/>
                </a:solidFill>
                <a:latin typeface="+mj-ea"/>
              </a:rPr>
              <a:t>Ngưỡng nhiệt độ đo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30℃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～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45℃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，</a:t>
            </a:r>
            <a:endParaRPr lang="en-US" altLang="zh-CN" sz="140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+mj-ea"/>
              </a:rPr>
              <a:t>Sai số nhiệt độ đo cực thấp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>
                <a:solidFill>
                  <a:srgbClr val="FF0000"/>
                </a:solidFill>
                <a:latin typeface="+mj-ea"/>
              </a:rPr>
              <a:t>±0.3℃ khi hoạt động cùng với bộ blackbody, 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±1℃ khi không kèm blackbody.</a:t>
            </a:r>
          </a:p>
          <a:p>
            <a:endParaRPr lang="en-US" altLang="zh-CN" sz="140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400" b="1" smtClean="0">
                <a:solidFill>
                  <a:srgbClr val="FFFF00"/>
                </a:solidFill>
                <a:latin typeface="+mj-ea"/>
              </a:rPr>
              <a:t>Camera </a:t>
            </a:r>
            <a:r>
              <a:rPr lang="en-US" altLang="zh-CN" sz="1400" b="1">
                <a:solidFill>
                  <a:srgbClr val="FFFF00"/>
                </a:solidFill>
                <a:latin typeface="+mj-ea"/>
              </a:rPr>
              <a:t>hình ảnh thông thường :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Cảm biến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1/2.8“CMOS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1080P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Ống kính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4.95~198mm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, Zoom quang học : 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40X</a:t>
            </a:r>
            <a:endParaRPr lang="en-US" altLang="zh-CN" sz="140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400" smtClean="0">
                <a:solidFill>
                  <a:schemeClr val="bg1"/>
                </a:solidFill>
                <a:latin typeface="+mj-ea"/>
                <a:ea typeface="+mj-ea"/>
              </a:rPr>
              <a:t>Khoảng cách hồng ngoại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100m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140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97" y="910466"/>
            <a:ext cx="2250367" cy="17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 rot="5400000">
            <a:off x="2022659" y="575775"/>
            <a:ext cx="1335908" cy="2651781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Sản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phẩm</a:t>
            </a:r>
            <a:endParaRPr lang="zh-CN" altLang="en-US" dirty="0"/>
          </a:p>
        </p:txBody>
      </p:sp>
      <p:sp>
        <p:nvSpPr>
          <p:cNvPr id="6" name="TextBox 25"/>
          <p:cNvSpPr txBox="1"/>
          <p:nvPr/>
        </p:nvSpPr>
        <p:spPr>
          <a:xfrm>
            <a:off x="1894560" y="2869546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Blackbody</a:t>
            </a:r>
          </a:p>
          <a:p>
            <a:pPr algn="ctr"/>
            <a:r>
              <a:rPr lang="en-US" altLang="zh-CN" sz="1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DH-TPC-HBB1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AC5940-9568-4B0D-AF05-A324C78783B9}"/>
              </a:ext>
            </a:extLst>
          </p:cNvPr>
          <p:cNvSpPr/>
          <p:nvPr/>
        </p:nvSpPr>
        <p:spPr>
          <a:xfrm>
            <a:off x="249383" y="3727427"/>
            <a:ext cx="5364598" cy="234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33" smtClean="0">
                <a:solidFill>
                  <a:srgbClr val="FFFF00"/>
                </a:solidFill>
                <a:latin typeface="+mj-ea"/>
                <a:ea typeface="+mj-ea"/>
              </a:rPr>
              <a:t>Thiết bị đo thân nhiệt phụ trợ, kết hợp với Camera Nhiệt chuyên dụng để giảm thiểu tối đa mức độ sai số khi đo.</a:t>
            </a:r>
          </a:p>
          <a:p>
            <a:endParaRPr lang="en-US" altLang="zh-CN" sz="1333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333" smtClean="0">
                <a:solidFill>
                  <a:schemeClr val="bg1"/>
                </a:solidFill>
                <a:latin typeface="+mj-ea"/>
                <a:ea typeface="+mj-ea"/>
              </a:rPr>
              <a:t>Nhiệt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err="1" smtClean="0">
                <a:solidFill>
                  <a:schemeClr val="bg1"/>
                </a:solidFill>
                <a:latin typeface="+mj-ea"/>
                <a:ea typeface="+mj-ea"/>
              </a:rPr>
              <a:t>hoạt</a:t>
            </a:r>
            <a:r>
              <a:rPr lang="en-US" altLang="zh-CN" sz="1333" smtClean="0">
                <a:solidFill>
                  <a:schemeClr val="bg1"/>
                </a:solidFill>
                <a:latin typeface="+mj-ea"/>
                <a:ea typeface="+mj-ea"/>
              </a:rPr>
              <a:t> động</a:t>
            </a:r>
            <a:r>
              <a:rPr lang="zh-CN" altLang="en-US" sz="1333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40.0</a:t>
            </a:r>
            <a:r>
              <a:rPr lang="en-US" altLang="zh-CN" sz="1333">
                <a:solidFill>
                  <a:schemeClr val="bg1"/>
                </a:solidFill>
                <a:latin typeface="+mj-ea"/>
                <a:ea typeface="+mj-ea"/>
              </a:rPr>
              <a:t>℃</a:t>
            </a:r>
            <a:r>
              <a:rPr lang="zh-CN" altLang="en-US" sz="1333" smtClean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en-US" altLang="zh-CN" sz="1333" smtClean="0">
                <a:solidFill>
                  <a:schemeClr val="bg1"/>
                </a:solidFill>
                <a:latin typeface="+mj-ea"/>
                <a:ea typeface="+mj-ea"/>
              </a:rPr>
              <a:t>Nhiệt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môi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trường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+5.0</a:t>
            </a:r>
            <a:r>
              <a:rPr lang="zh-CN" altLang="en-US" sz="1333" dirty="0">
                <a:solidFill>
                  <a:schemeClr val="bg1"/>
                </a:solidFill>
                <a:latin typeface="+mj-ea"/>
                <a:ea typeface="+mj-ea"/>
              </a:rPr>
              <a:t>℃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~ 50.0</a:t>
            </a:r>
            <a:r>
              <a:rPr lang="zh-CN" altLang="en-US" sz="1333" dirty="0">
                <a:solidFill>
                  <a:schemeClr val="bg1"/>
                </a:solidFill>
                <a:latin typeface="+mj-ea"/>
                <a:ea typeface="+mj-ea"/>
              </a:rPr>
              <a:t>℃）</a:t>
            </a:r>
            <a:endParaRPr lang="en-US" altLang="zh-CN" sz="1333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333" smtClean="0">
                <a:solidFill>
                  <a:schemeClr val="bg1"/>
                </a:solidFill>
                <a:latin typeface="+mj-ea"/>
                <a:ea typeface="+mj-ea"/>
              </a:rPr>
              <a:t>Độ phân giải nhiệt (bước nhảy nhiệt độ)</a:t>
            </a:r>
            <a:r>
              <a:rPr lang="zh-CN" altLang="en-US" sz="1333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0.1℃</a:t>
            </a:r>
          </a:p>
          <a:p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Sai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số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1333" dirty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±0.2℃</a:t>
            </a:r>
            <a:r>
              <a:rPr lang="zh-CN" altLang="en-US" sz="1333" dirty="0" smtClean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Từng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điểm</a:t>
            </a:r>
            <a:r>
              <a:rPr lang="zh-CN" altLang="en-US" sz="1333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endParaRPr lang="en-US" altLang="zh-CN" sz="1333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ổn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định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nhiệt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1333" dirty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±( 0.1</a:t>
            </a:r>
            <a:r>
              <a:rPr lang="zh-CN" altLang="en-US" sz="1333" dirty="0">
                <a:solidFill>
                  <a:schemeClr val="bg1"/>
                </a:solidFill>
                <a:latin typeface="+mj-ea"/>
                <a:ea typeface="+mj-ea"/>
              </a:rPr>
              <a:t>～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0.2 )℃/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30phút</a:t>
            </a:r>
            <a:endParaRPr lang="en-US" altLang="zh-CN" sz="1333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phát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xạ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hiệu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quả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1333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333" smtClean="0">
                <a:solidFill>
                  <a:schemeClr val="bg1"/>
                </a:solidFill>
                <a:latin typeface="+mj-ea"/>
                <a:ea typeface="+mj-ea"/>
              </a:rPr>
              <a:t>0.97±0.02</a:t>
            </a:r>
          </a:p>
          <a:p>
            <a:endParaRPr lang="en-US" altLang="zh-CN" sz="1333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333" err="1" smtClean="0">
                <a:solidFill>
                  <a:schemeClr val="bg1"/>
                </a:solidFill>
                <a:latin typeface="+mj-ea"/>
                <a:ea typeface="+mj-ea"/>
              </a:rPr>
              <a:t>Nguồn</a:t>
            </a:r>
            <a:r>
              <a:rPr lang="en-US" altLang="zh-CN" sz="1333" smtClean="0">
                <a:solidFill>
                  <a:schemeClr val="bg1"/>
                </a:solidFill>
                <a:latin typeface="+mj-ea"/>
                <a:ea typeface="+mj-ea"/>
              </a:rPr>
              <a:t> sử dụng</a:t>
            </a:r>
            <a:r>
              <a:rPr lang="zh-CN" altLang="en-US" sz="1333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220VAC 50Hz</a:t>
            </a:r>
          </a:p>
          <a:p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Nhiệt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và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ẩm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môi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333" dirty="0" err="1" smtClean="0">
                <a:solidFill>
                  <a:schemeClr val="bg1"/>
                </a:solidFill>
                <a:latin typeface="+mj-ea"/>
                <a:ea typeface="+mj-ea"/>
              </a:rPr>
              <a:t>trường</a:t>
            </a:r>
            <a:r>
              <a:rPr lang="en-US" altLang="zh-CN" sz="1333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1333" dirty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1333" dirty="0">
                <a:solidFill>
                  <a:schemeClr val="bg1"/>
                </a:solidFill>
                <a:latin typeface="+mj-ea"/>
                <a:ea typeface="+mj-ea"/>
              </a:rPr>
              <a:t>0~40℃/ ≤80%RH</a:t>
            </a:r>
            <a:endParaRPr lang="zh-CN" altLang="en-US" sz="1333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01167" y="2583573"/>
            <a:ext cx="10332" cy="28206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5024D1E-C2E1-4BEC-891A-D83A3D3DCE73}"/>
              </a:ext>
            </a:extLst>
          </p:cNvPr>
          <p:cNvGrpSpPr/>
          <p:nvPr/>
        </p:nvGrpSpPr>
        <p:grpSpPr>
          <a:xfrm>
            <a:off x="2211189" y="1526375"/>
            <a:ext cx="958847" cy="750579"/>
            <a:chOff x="2550856" y="437585"/>
            <a:chExt cx="3210824" cy="2983907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917" b="94268" l="9043" r="93617">
                          <a14:foregroundMark x1="29787" y1="14650" x2="62766" y2="85987"/>
                          <a14:foregroundMark x1="62766" y1="85987" x2="63830" y2="85987"/>
                          <a14:foregroundMark x1="23936" y1="22293" x2="53191" y2="87261"/>
                          <a14:foregroundMark x1="16489" y1="37580" x2="10638" y2="75796"/>
                          <a14:foregroundMark x1="59043" y1="91083" x2="57979" y2="94904"/>
                          <a14:foregroundMark x1="22340" y1="87261" x2="21277" y2="91083"/>
                          <a14:foregroundMark x1="63830" y1="15924" x2="89894" y2="69427"/>
                          <a14:foregroundMark x1="61702" y1="17197" x2="89894" y2="15924"/>
                          <a14:foregroundMark x1="90957" y1="19745" x2="93617" y2="54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856" y="437585"/>
              <a:ext cx="3210824" cy="298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48BC373-2733-4896-B68A-DA732D077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1506" y="913490"/>
              <a:ext cx="1104762" cy="323810"/>
            </a:xfrm>
            <a:prstGeom prst="rect">
              <a:avLst/>
            </a:prstGeom>
          </p:spPr>
        </p:pic>
      </p:grpSp>
      <p:cxnSp>
        <p:nvCxnSpPr>
          <p:cNvPr id="20" name="直接连接符 19"/>
          <p:cNvCxnSpPr/>
          <p:nvPr/>
        </p:nvCxnSpPr>
        <p:spPr>
          <a:xfrm>
            <a:off x="11718747" y="2208725"/>
            <a:ext cx="10332" cy="28206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 rot="5400000">
            <a:off x="8281563" y="471456"/>
            <a:ext cx="1335908" cy="2651781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TextBox 36"/>
          <p:cNvSpPr txBox="1"/>
          <p:nvPr/>
        </p:nvSpPr>
        <p:spPr>
          <a:xfrm>
            <a:off x="7112112" y="2591208"/>
            <a:ext cx="3701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Ba-</a:t>
            </a:r>
            <a:r>
              <a:rPr lang="en-US" altLang="zh-CN" sz="1600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</a:t>
            </a:r>
            <a:r>
              <a:rPr lang="en-US" altLang="zh-CN" sz="16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-e </a:t>
            </a:r>
            <a:r>
              <a:rPr lang="en-US" altLang="zh-CN" sz="1600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đo</a:t>
            </a:r>
            <a:r>
              <a:rPr lang="en-US" altLang="zh-CN" sz="16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nhiệt</a:t>
            </a:r>
            <a:r>
              <a:rPr lang="en-US" altLang="zh-CN" sz="160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 - DH-ASGB8XXX</a:t>
            </a:r>
          </a:p>
          <a:p>
            <a:endParaRPr lang="zh-CN" altLang="en-US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5CD931E-175B-4B9D-BD2A-9653FD3F37D6}"/>
              </a:ext>
            </a:extLst>
          </p:cNvPr>
          <p:cNvSpPr/>
          <p:nvPr/>
        </p:nvSpPr>
        <p:spPr>
          <a:xfrm>
            <a:off x="6185863" y="3022627"/>
            <a:ext cx="5335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srgbClr val="FFFF00"/>
                </a:solidFill>
                <a:latin typeface="+mj-ea"/>
                <a:ea typeface="+mj-ea"/>
              </a:rPr>
              <a:t>Mô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  <a:ea typeface="+mj-ea"/>
              </a:rPr>
              <a:t>đun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  <a:ea typeface="+mj-ea"/>
              </a:rPr>
              <a:t>tích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  <a:ea typeface="+mj-ea"/>
              </a:rPr>
              <a:t>hợp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  <a:ea typeface="+mj-ea"/>
              </a:rPr>
              <a:t>đo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  <a:ea typeface="+mj-ea"/>
              </a:rPr>
              <a:t>thân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  <a:ea typeface="+mj-ea"/>
              </a:rPr>
              <a:t>nhiệt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zh-CN" altLang="en-US" sz="1400" dirty="0">
                <a:solidFill>
                  <a:srgbClr val="FFFF00"/>
                </a:solidFill>
                <a:latin typeface="+mj-ea"/>
                <a:ea typeface="+mj-ea"/>
              </a:rPr>
              <a:t>：</a:t>
            </a:r>
            <a:endParaRPr lang="en-US" altLang="zh-CN" sz="1400" dirty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Ngưỡng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nhiệt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độ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  <a:ea typeface="+mj-ea"/>
              </a:rPr>
              <a:t>đo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+mj-ea"/>
              </a:rPr>
              <a:t>30℃</a:t>
            </a: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～</a:t>
            </a:r>
            <a:r>
              <a:rPr lang="en-US" altLang="zh-CN" sz="1400" dirty="0">
                <a:solidFill>
                  <a:schemeClr val="bg1"/>
                </a:solidFill>
                <a:latin typeface="+mj-ea"/>
              </a:rPr>
              <a:t>45℃</a:t>
            </a: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，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Sai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số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đo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nhiệt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err="1" smtClean="0">
                <a:solidFill>
                  <a:schemeClr val="bg1"/>
                </a:solidFill>
                <a:latin typeface="+mj-ea"/>
              </a:rPr>
              <a:t>độ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>
                <a:solidFill>
                  <a:srgbClr val="FF0000"/>
                </a:solidFill>
                <a:latin typeface="+mj-ea"/>
              </a:rPr>
              <a:t>±0.3℃</a:t>
            </a:r>
            <a:r>
              <a:rPr lang="zh-CN" altLang="en-US" sz="1400">
                <a:solidFill>
                  <a:srgbClr val="FF0000"/>
                </a:solidFill>
                <a:latin typeface="+mj-ea"/>
              </a:rPr>
              <a:t>，</a:t>
            </a:r>
            <a:r>
              <a:rPr lang="en-US" altLang="zh-CN" sz="1400">
                <a:solidFill>
                  <a:srgbClr val="FF0000"/>
                </a:solidFill>
                <a:latin typeface="+mj-ea"/>
              </a:rPr>
              <a:t>khi đi kèm </a:t>
            </a:r>
            <a:r>
              <a:rPr lang="en-US" altLang="zh-CN" sz="1400" smtClean="0">
                <a:solidFill>
                  <a:srgbClr val="FF0000"/>
                </a:solidFill>
                <a:latin typeface="+mj-ea"/>
              </a:rPr>
              <a:t>blackbody, 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±1℃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khi không đi kèm 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blackbody.</a:t>
            </a:r>
            <a:endParaRPr lang="en-US" altLang="zh-CN" sz="1400">
              <a:solidFill>
                <a:schemeClr val="bg1"/>
              </a:solidFill>
              <a:latin typeface="+mj-ea"/>
            </a:endParaRPr>
          </a:p>
          <a:p>
            <a:endParaRPr lang="en-US" altLang="zh-CN" sz="140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smtClean="0">
                <a:solidFill>
                  <a:srgbClr val="FFFF00"/>
                </a:solidFill>
                <a:latin typeface="+mj-ea"/>
              </a:rPr>
              <a:t>Tính </a:t>
            </a:r>
            <a:r>
              <a:rPr lang="en-US" altLang="zh-CN" sz="1400" err="1" smtClean="0">
                <a:solidFill>
                  <a:srgbClr val="FFFF00"/>
                </a:solidFill>
                <a:latin typeface="+mj-ea"/>
              </a:rPr>
              <a:t>năng</a:t>
            </a:r>
            <a:r>
              <a:rPr lang="en-US" altLang="zh-CN" sz="1400" smtClean="0">
                <a:solidFill>
                  <a:srgbClr val="FFFF00"/>
                </a:solidFill>
                <a:latin typeface="+mj-ea"/>
              </a:rPr>
              <a:t> chính :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chụp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hình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khuôn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mặt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,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đo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nhiệt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độ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trên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khuôn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mặt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,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phát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cảnh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báo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err="1" smtClean="0">
                <a:solidFill>
                  <a:srgbClr val="FFFF00"/>
                </a:solidFill>
                <a:latin typeface="+mj-ea"/>
              </a:rPr>
              <a:t>bằng</a:t>
            </a:r>
            <a:r>
              <a:rPr lang="en-US" altLang="zh-CN" sz="1400" smtClean="0">
                <a:solidFill>
                  <a:srgbClr val="FFFF00"/>
                </a:solidFill>
                <a:latin typeface="+mj-ea"/>
              </a:rPr>
              <a:t> đèn sáng </a:t>
            </a:r>
            <a:r>
              <a:rPr lang="en-US" altLang="zh-CN" sz="1400" dirty="0" err="1" smtClean="0">
                <a:solidFill>
                  <a:srgbClr val="FFFF00"/>
                </a:solidFill>
                <a:latin typeface="+mj-ea"/>
              </a:rPr>
              <a:t>và</a:t>
            </a:r>
            <a:r>
              <a:rPr lang="en-US" altLang="zh-CN" sz="14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zh-CN" sz="1400" err="1" smtClean="0">
                <a:solidFill>
                  <a:srgbClr val="FFFF00"/>
                </a:solidFill>
                <a:latin typeface="+mj-ea"/>
              </a:rPr>
              <a:t>còi</a:t>
            </a:r>
            <a:r>
              <a:rPr lang="en-US" altLang="zh-CN" sz="1400" smtClean="0">
                <a:solidFill>
                  <a:srgbClr val="FFFF00"/>
                </a:solidFill>
                <a:latin typeface="+mj-ea"/>
              </a:rPr>
              <a:t> hú.</a:t>
            </a:r>
            <a:endParaRPr lang="en-US" altLang="zh-CN" sz="1400" dirty="0">
              <a:solidFill>
                <a:srgbClr val="FFFF00"/>
              </a:solidFill>
              <a:latin typeface="+mj-ea"/>
            </a:endParaRPr>
          </a:p>
          <a:p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Ba-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ri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-e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</a:rPr>
              <a:t>：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Chất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liệu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thân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Thép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không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gỉ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SS304,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độ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err="1" smtClean="0">
                <a:solidFill>
                  <a:schemeClr val="bg1"/>
                </a:solidFill>
                <a:latin typeface="+mj-ea"/>
              </a:rPr>
              <a:t>dày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 2.0mm.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Loại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động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cơ</a:t>
            </a:r>
            <a:r>
              <a:rPr lang="zh-CN" altLang="en-US" sz="1400" dirty="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Động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err="1" smtClean="0">
                <a:solidFill>
                  <a:schemeClr val="bg1"/>
                </a:solidFill>
                <a:latin typeface="+mj-ea"/>
              </a:rPr>
              <a:t>cơ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 servo.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Bộ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dò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đèn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hồng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ngoại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: </a:t>
            </a:r>
            <a:r>
              <a:rPr lang="en-US" altLang="zh-CN" sz="1400">
                <a:solidFill>
                  <a:schemeClr val="bg1"/>
                </a:solidFill>
                <a:latin typeface="+mj-ea"/>
              </a:rPr>
              <a:t>30 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cặp.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Chiều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rộng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làn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：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600mm~1000mm.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Chất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liệu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vật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cản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: </a:t>
            </a:r>
            <a:r>
              <a:rPr lang="en-US" altLang="zh-CN" sz="1400" err="1" smtClean="0">
                <a:solidFill>
                  <a:schemeClr val="bg1"/>
                </a:solidFill>
                <a:latin typeface="+mj-ea"/>
              </a:rPr>
              <a:t>Kính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 Acrylic.</a:t>
            </a:r>
            <a:endParaRPr lang="zh-CN" altLang="en-US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Tính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năng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chính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: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Nhận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diện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khuôn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mặt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mở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ba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-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ri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-e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bằng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thẻ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IC,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mã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qr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vân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tay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và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+mj-ea"/>
              </a:rPr>
              <a:t>phương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CN" sz="1400" err="1" smtClean="0">
                <a:solidFill>
                  <a:schemeClr val="bg1"/>
                </a:solidFill>
                <a:latin typeface="+mj-ea"/>
              </a:rPr>
              <a:t>thức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 khác.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  <a:p>
            <a:r>
              <a:rPr lang="en-US" altLang="zh-CN" sz="1400" err="1" smtClean="0">
                <a:solidFill>
                  <a:schemeClr val="bg1"/>
                </a:solidFill>
                <a:latin typeface="+mj-ea"/>
              </a:rPr>
              <a:t>Nguồn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 sử dụng : </a:t>
            </a: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AC 100-240V/50~60</a:t>
            </a:r>
            <a:r>
              <a:rPr lang="zh-CN" altLang="en-US" sz="1400">
                <a:solidFill>
                  <a:schemeClr val="bg1"/>
                </a:solidFill>
                <a:latin typeface="+mj-ea"/>
              </a:rPr>
              <a:t>H</a:t>
            </a:r>
            <a:r>
              <a:rPr lang="zh-CN" altLang="en-US" sz="1400" smtClean="0">
                <a:solidFill>
                  <a:schemeClr val="bg1"/>
                </a:solidFill>
                <a:latin typeface="+mj-ea"/>
              </a:rPr>
              <a:t>Z</a:t>
            </a:r>
            <a:r>
              <a:rPr lang="en-US" altLang="zh-CN" sz="1400" smtClean="0">
                <a:solidFill>
                  <a:schemeClr val="bg1"/>
                </a:solidFill>
                <a:latin typeface="+mj-ea"/>
              </a:rPr>
              <a:t>.</a:t>
            </a:r>
            <a:endParaRPr lang="zh-CN" altLang="en-US" sz="1400" dirty="0">
              <a:solidFill>
                <a:schemeClr val="bg1"/>
              </a:solidFill>
              <a:latin typeface="+mj-ea"/>
            </a:endParaRPr>
          </a:p>
          <a:p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91" y="724216"/>
            <a:ext cx="2664499" cy="18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1060</Words>
  <Application>Microsoft Office PowerPoint</Application>
  <PresentationFormat>Widescreen</PresentationFormat>
  <Paragraphs>147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微软雅黑</vt:lpstr>
      <vt:lpstr>宋体</vt:lpstr>
      <vt:lpstr>Arial</vt:lpstr>
      <vt:lpstr>Calibri</vt:lpstr>
      <vt:lpstr>Calibri Light</vt:lpstr>
      <vt:lpstr>等线</vt:lpstr>
      <vt:lpstr>等线 Light</vt:lpstr>
      <vt:lpstr>Lato Regular</vt:lpstr>
      <vt:lpstr>华文细黑</vt:lpstr>
      <vt:lpstr>Times New Roman</vt:lpstr>
      <vt:lpstr>Wingdings</vt:lpstr>
      <vt:lpstr>站酷高端黑</vt:lpstr>
      <vt:lpstr>Office Theme</vt:lpstr>
      <vt:lpstr>PowerPoint Presentation</vt:lpstr>
      <vt:lpstr>PowerPoint Presentation</vt:lpstr>
      <vt:lpstr>PowerPoint Presentation</vt:lpstr>
      <vt:lpstr>PowerPoint Presentation</vt:lpstr>
      <vt:lpstr>Lợi ích</vt:lpstr>
      <vt:lpstr>PowerPoint Presentation</vt:lpstr>
      <vt:lpstr>PowerPoint Presentation</vt:lpstr>
      <vt:lpstr>Sản Phẩm Camera Tầm Nhiệt Ứng Dụng Trong Y Tế</vt:lpstr>
      <vt:lpstr>Sản phẩm</vt:lpstr>
      <vt:lpstr>Bộ Thiết Bị Cần Thiết Cho Một Nhu Cầu Đo Có Tính Cơ Động :</vt:lpstr>
      <vt:lpstr>Dự Án Thành Công</vt:lpstr>
      <vt:lpstr>Dự Án Thành Công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vu</dc:creator>
  <cp:lastModifiedBy>Admin</cp:lastModifiedBy>
  <cp:revision>26</cp:revision>
  <dcterms:created xsi:type="dcterms:W3CDTF">2020-01-31T08:03:39Z</dcterms:created>
  <dcterms:modified xsi:type="dcterms:W3CDTF">2021-08-23T11:21:52Z</dcterms:modified>
</cp:coreProperties>
</file>