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  <p:sldMasterId id="2147483661" r:id="rId6"/>
  </p:sldMasterIdLst>
  <p:notesMasterIdLst>
    <p:notesMasterId r:id="rId47"/>
  </p:notesMasterIdLst>
  <p:handoutMasterIdLst>
    <p:handoutMasterId r:id="rId48"/>
  </p:handoutMasterIdLst>
  <p:sldIdLst>
    <p:sldId id="256" r:id="rId7"/>
    <p:sldId id="266" r:id="rId8"/>
    <p:sldId id="257" r:id="rId9"/>
    <p:sldId id="267" r:id="rId10"/>
    <p:sldId id="272" r:id="rId11"/>
    <p:sldId id="274" r:id="rId12"/>
    <p:sldId id="311" r:id="rId13"/>
    <p:sldId id="312" r:id="rId14"/>
    <p:sldId id="313" r:id="rId15"/>
    <p:sldId id="295" r:id="rId16"/>
    <p:sldId id="296" r:id="rId17"/>
    <p:sldId id="297" r:id="rId18"/>
    <p:sldId id="294" r:id="rId19"/>
    <p:sldId id="270" r:id="rId20"/>
    <p:sldId id="271" r:id="rId21"/>
    <p:sldId id="291" r:id="rId22"/>
    <p:sldId id="305" r:id="rId23"/>
    <p:sldId id="308" r:id="rId24"/>
    <p:sldId id="276" r:id="rId25"/>
    <p:sldId id="306" r:id="rId26"/>
    <p:sldId id="277" r:id="rId27"/>
    <p:sldId id="293" r:id="rId28"/>
    <p:sldId id="278" r:id="rId29"/>
    <p:sldId id="290" r:id="rId30"/>
    <p:sldId id="307" r:id="rId31"/>
    <p:sldId id="279" r:id="rId32"/>
    <p:sldId id="289" r:id="rId33"/>
    <p:sldId id="280" r:id="rId34"/>
    <p:sldId id="281" r:id="rId35"/>
    <p:sldId id="288" r:id="rId36"/>
    <p:sldId id="282" r:id="rId37"/>
    <p:sldId id="283" r:id="rId38"/>
    <p:sldId id="292" r:id="rId39"/>
    <p:sldId id="284" r:id="rId40"/>
    <p:sldId id="309" r:id="rId41"/>
    <p:sldId id="285" r:id="rId42"/>
    <p:sldId id="286" r:id="rId43"/>
    <p:sldId id="310" r:id="rId44"/>
    <p:sldId id="287" r:id="rId45"/>
    <p:sldId id="273" r:id="rId46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395">
          <p15:clr>
            <a:srgbClr val="A4A3A4"/>
          </p15:clr>
        </p15:guide>
        <p15:guide id="2" orient="horz" pos="1030">
          <p15:clr>
            <a:srgbClr val="A4A3A4"/>
          </p15:clr>
        </p15:guide>
        <p15:guide id="3" orient="horz" pos="3072">
          <p15:clr>
            <a:srgbClr val="A4A3A4"/>
          </p15:clr>
        </p15:guide>
        <p15:guide id="4" pos="2880">
          <p15:clr>
            <a:srgbClr val="A4A3A4"/>
          </p15:clr>
        </p15:guide>
        <p15:guide id="5" pos="3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118" autoAdjust="0"/>
    <p:restoredTop sz="94465" autoAdjust="0"/>
  </p:normalViewPr>
  <p:slideViewPr>
    <p:cSldViewPr>
      <p:cViewPr varScale="1">
        <p:scale>
          <a:sx n="92" d="100"/>
          <a:sy n="92" d="100"/>
        </p:scale>
        <p:origin x="-612" y="-96"/>
      </p:cViewPr>
      <p:guideLst>
        <p:guide orient="horz" pos="1395"/>
        <p:guide orient="horz" pos="1030"/>
        <p:guide orient="horz" pos="3072"/>
        <p:guide pos="2880"/>
        <p:guide pos="3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2106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BC93E-F9B3-47B7-941B-81CCD11550BA}" type="datetimeFigureOut">
              <a:rPr lang="zh-CN" altLang="en-US" smtClean="0"/>
              <a:pPr/>
              <a:t>2019/6/26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C740A-D959-43B6-90CD-5F8C7AA4BAC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10224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9B4C5-537C-425D-AB7B-61D1A7186B8A}" type="datetimeFigureOut">
              <a:rPr lang="zh-CN" altLang="en-US" smtClean="0"/>
              <a:pPr/>
              <a:t>2019/6/26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FB0BA-4E69-48FF-BA65-E2F188D27C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87600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FB0BA-4E69-48FF-BA65-E2F188D27C34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56593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 flipV="1">
            <a:off x="5410200" y="3149679"/>
            <a:ext cx="1965960" cy="6858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圆角矩形 29"/>
          <p:cNvSpPr/>
          <p:nvPr/>
        </p:nvSpPr>
        <p:spPr bwMode="white">
          <a:xfrm>
            <a:off x="5410200" y="2971800"/>
            <a:ext cx="3063240" cy="20574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圆角矩形 30"/>
          <p:cNvSpPr/>
          <p:nvPr/>
        </p:nvSpPr>
        <p:spPr bwMode="white">
          <a:xfrm>
            <a:off x="7376507" y="3045737"/>
            <a:ext cx="160020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矩形 18"/>
          <p:cNvSpPr/>
          <p:nvPr/>
        </p:nvSpPr>
        <p:spPr>
          <a:xfrm>
            <a:off x="0" y="1"/>
            <a:ext cx="9144000" cy="2211709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457200" y="1801416"/>
            <a:ext cx="8458200" cy="1102519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457200" y="2924953"/>
            <a:ext cx="4953000" cy="1314450"/>
          </a:xfrm>
        </p:spPr>
        <p:txBody>
          <a:bodyPr/>
          <a:lstStyle>
            <a:lvl1pPr marL="64135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6705600" y="3154680"/>
            <a:ext cx="960120" cy="342900"/>
          </a:xfrm>
        </p:spPr>
        <p:txBody>
          <a:bodyPr/>
          <a:lstStyle/>
          <a:p>
            <a:fld id="{C3F416CD-67A3-4CF0-A210-F6AF31AC147F}" type="datetimeFigureOut">
              <a:rPr lang="en-US" smtClean="0"/>
              <a:pPr/>
              <a:t>2019-06-26</a:t>
            </a:fld>
            <a:endParaRPr 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5410200" y="3153966"/>
            <a:ext cx="1295400" cy="34290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8320088" y="852"/>
            <a:ext cx="747712" cy="27432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algn="r" eaLnBrk="1" latinLnBrk="0" hangingPunct="1"/>
            <a:fld id="{96652B35-718D-4E28-AFEB-B694A3B357E8}" type="slidenum">
              <a:rPr kumimoji="0" lang="en-US" smtClean="0"/>
              <a:pPr algn="r" eaLnBrk="1" latinLnBrk="0" hangingPunct="1"/>
              <a:t>‹#›</a:t>
            </a:fld>
            <a:endParaRPr kumimoji="0"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40435" y="831870"/>
            <a:ext cx="586803" cy="3511228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03671" y="857250"/>
            <a:ext cx="4572000" cy="3429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88443" y="2455731"/>
            <a:ext cx="2590800" cy="1887367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81800" y="857250"/>
            <a:ext cx="1905000" cy="4114800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857250"/>
            <a:ext cx="6248400" cy="4114800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 flipV="1">
            <a:off x="5410200" y="3149679"/>
            <a:ext cx="1965960" cy="6858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圆角矩形 29"/>
          <p:cNvSpPr/>
          <p:nvPr/>
        </p:nvSpPr>
        <p:spPr bwMode="white">
          <a:xfrm>
            <a:off x="5410200" y="2971800"/>
            <a:ext cx="3063240" cy="20574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圆角矩形 30"/>
          <p:cNvSpPr/>
          <p:nvPr/>
        </p:nvSpPr>
        <p:spPr bwMode="white">
          <a:xfrm>
            <a:off x="7376507" y="3045737"/>
            <a:ext cx="160020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1"/>
            <a:ext cx="9144000" cy="2211709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457200" y="1801416"/>
            <a:ext cx="8458200" cy="1102519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457200" y="2924953"/>
            <a:ext cx="4953000" cy="1314450"/>
          </a:xfrm>
        </p:spPr>
        <p:txBody>
          <a:bodyPr/>
          <a:lstStyle>
            <a:lvl1pPr marL="64135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6705600" y="3154680"/>
            <a:ext cx="960120" cy="342900"/>
          </a:xfrm>
        </p:spPr>
        <p:txBody>
          <a:bodyPr/>
          <a:lstStyle/>
          <a:p>
            <a:fld id="{C3F416CD-67A3-4CF0-A210-F6AF31AC147F}" type="datetimeFigureOut">
              <a:rPr lang="en-US" smtClean="0">
                <a:solidFill>
                  <a:srgbClr val="438086"/>
                </a:solidFill>
              </a:rPr>
              <a:pPr/>
              <a:t>2019-06-26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5410200" y="3153966"/>
            <a:ext cx="1295400" cy="342900"/>
          </a:xfrm>
        </p:spPr>
        <p:txBody>
          <a:bodyPr/>
          <a:lstStyle/>
          <a:p>
            <a:endParaRPr lang="en-US" dirty="0">
              <a:solidFill>
                <a:srgbClr val="438086"/>
              </a:solidFill>
            </a:endParaRPr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8320088" y="852"/>
            <a:ext cx="747712" cy="27432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96652B35-718D-4E28-AFEB-B694A3B357E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1485901"/>
            <a:ext cx="7772400" cy="1021556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525316"/>
            <a:ext cx="7772400" cy="1132284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438086"/>
                </a:solidFill>
              </a:rPr>
              <a:pPr/>
              <a:t>2019/6/26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87069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87069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438086"/>
                </a:solidFill>
              </a:rPr>
              <a:pPr/>
              <a:t>2019/6/26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000" y="857250"/>
            <a:ext cx="8382000" cy="802386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81000" y="1683728"/>
            <a:ext cx="4041648" cy="3429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721226" y="1683728"/>
            <a:ext cx="4041775" cy="3429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381000" y="2031389"/>
            <a:ext cx="4041648" cy="29146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718305" y="2031389"/>
            <a:ext cx="4041775" cy="29146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26" name="日期占位符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30820CF-B880-4189-942D-D702A7CBA730}" type="datetimeFigureOut">
              <a:rPr lang="zh-CN" altLang="en-US" smtClean="0">
                <a:solidFill>
                  <a:srgbClr val="438086"/>
                </a:solidFill>
              </a:rPr>
              <a:pPr/>
              <a:t>2019/6/26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802386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583680" y="459486"/>
            <a:ext cx="957264" cy="342900"/>
          </a:xfr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438086"/>
                </a:solidFill>
              </a:rPr>
              <a:pPr/>
              <a:t>2019/6/26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257800" y="459486"/>
            <a:ext cx="1325880" cy="342900"/>
          </a:xfrm>
        </p:spPr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174736" y="1704"/>
            <a:ext cx="762000" cy="274320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438086"/>
                </a:solidFill>
              </a:rPr>
              <a:pPr/>
              <a:t>2019/6/26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438086"/>
                </a:solidFill>
              </a:rPr>
              <a:pPr/>
              <a:t>2019/6/26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53496" y="826477"/>
            <a:ext cx="3383280" cy="658368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5353496" y="1508045"/>
            <a:ext cx="3383280" cy="3463290"/>
          </a:xfrm>
        </p:spPr>
        <p:txBody>
          <a:bodyPr/>
          <a:lstStyle>
            <a:lvl1pPr marL="889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152400" y="582215"/>
            <a:ext cx="5102352" cy="43891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438086"/>
                </a:solidFill>
              </a:rPr>
              <a:pPr/>
              <a:t>2019/6/26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40435" y="831870"/>
            <a:ext cx="586803" cy="3511228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03671" y="857250"/>
            <a:ext cx="4572000" cy="3429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88443" y="2455731"/>
            <a:ext cx="2590800" cy="1887367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438086"/>
                </a:solidFill>
              </a:rPr>
              <a:pPr/>
              <a:t>2019/6/26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438086"/>
                </a:solidFill>
              </a:rPr>
              <a:pPr/>
              <a:t>2019/6/26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81800" y="857250"/>
            <a:ext cx="1905000" cy="4114800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857250"/>
            <a:ext cx="6248400" cy="4114800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438086"/>
                </a:solidFill>
              </a:rPr>
              <a:pPr/>
              <a:t>2019/6/26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1485901"/>
            <a:ext cx="7772400" cy="1021556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525316"/>
            <a:ext cx="7772400" cy="1132284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87069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87069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000" y="857250"/>
            <a:ext cx="8382000" cy="802386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81000" y="1683728"/>
            <a:ext cx="4041648" cy="3429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721226" y="1683728"/>
            <a:ext cx="4041775" cy="3429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381000" y="2031389"/>
            <a:ext cx="4041648" cy="29146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718305" y="2031389"/>
            <a:ext cx="4041775" cy="29146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26" name="日期占位符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30820CF-B880-4189-942D-D702A7CBA730}" type="datetimeFigureOut">
              <a:rPr lang="zh-CN" altLang="en-US" smtClean="0"/>
              <a:pPr/>
              <a:t>2019/6/26</a:t>
            </a:fld>
            <a:endParaRPr lang="zh-CN" altLang="en-US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802386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583680" y="459486"/>
            <a:ext cx="957264" cy="342900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257800" y="459486"/>
            <a:ext cx="1325880" cy="3429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174736" y="1704"/>
            <a:ext cx="762000" cy="274320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53496" y="826477"/>
            <a:ext cx="3383280" cy="658368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5353496" y="1508045"/>
            <a:ext cx="3383280" cy="3463290"/>
          </a:xfrm>
        </p:spPr>
        <p:txBody>
          <a:bodyPr/>
          <a:lstStyle>
            <a:lvl1pPr marL="889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152400" y="582215"/>
            <a:ext cx="5102352" cy="43891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 bwMode="invGray">
          <a:xfrm>
            <a:off x="8873475" y="285"/>
            <a:ext cx="9144" cy="438912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8001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457200" y="1687068"/>
            <a:ext cx="8229600" cy="324383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586536" y="459486"/>
            <a:ext cx="957264" cy="3429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5257800" y="459486"/>
            <a:ext cx="1325880" cy="3429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8174736" y="1704"/>
            <a:ext cx="762000" cy="27432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4" name="Text Box 7"/>
          <p:cNvSpPr>
            <a:spLocks noChangeArrowheads="1"/>
          </p:cNvSpPr>
          <p:nvPr userDrawn="1"/>
        </p:nvSpPr>
        <p:spPr bwMode="auto">
          <a:xfrm>
            <a:off x="7306866" y="4936333"/>
            <a:ext cx="1837134" cy="207749"/>
          </a:xfrm>
          <a:custGeom>
            <a:avLst/>
            <a:gdLst>
              <a:gd name="T0" fmla="*/ 0 w 6768752"/>
              <a:gd name="T1" fmla="*/ 0 h 230832"/>
              <a:gd name="T2" fmla="*/ 0 w 6768752"/>
              <a:gd name="T3" fmla="*/ 0 h 230832"/>
              <a:gd name="T4" fmla="*/ 0 w 6768752"/>
              <a:gd name="T5" fmla="*/ 250441 h 230832"/>
              <a:gd name="T6" fmla="*/ 0 w 6768752"/>
              <a:gd name="T7" fmla="*/ 250441 h 230832"/>
              <a:gd name="T8" fmla="*/ 0 w 6768752"/>
              <a:gd name="T9" fmla="*/ 0 h 2308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68752"/>
              <a:gd name="T16" fmla="*/ 0 h 230832"/>
              <a:gd name="T17" fmla="*/ 6768752 w 6768752"/>
              <a:gd name="T18" fmla="*/ 230832 h 2308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68752" h="230832">
                <a:moveTo>
                  <a:pt x="418917" y="0"/>
                </a:moveTo>
                <a:lnTo>
                  <a:pt x="6768752" y="0"/>
                </a:lnTo>
                <a:lnTo>
                  <a:pt x="6768752" y="230832"/>
                </a:lnTo>
                <a:lnTo>
                  <a:pt x="0" y="230832"/>
                </a:lnTo>
                <a:lnTo>
                  <a:pt x="41891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zh-CN" sz="900" dirty="0" smtClean="0">
                <a:solidFill>
                  <a:srgbClr val="F2F2F2"/>
                </a:solidFill>
                <a:latin typeface="Calibri" panose="020F0502020204030204" pitchFamily="34" charset="0"/>
                <a:cs typeface="Segoe UI" panose="020B0502040204020203" pitchFamily="34" charset="0"/>
              </a:rPr>
              <a:t>© 2015 DAHUA  TECHHNOLOGY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5905" algn="l" rtl="0" eaLnBrk="1" latinLnBrk="0" hangingPunct="1">
        <a:spcBef>
          <a:spcPts val="300"/>
        </a:spcBef>
        <a:buClr>
          <a:schemeClr val="accent3"/>
        </a:buClr>
        <a:buFont typeface="Georgia" panose="02040502050405020303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495" indent="-247015" algn="l" rtl="0" eaLnBrk="1" latinLnBrk="0" hangingPunct="1">
        <a:spcBef>
          <a:spcPts val="300"/>
        </a:spcBef>
        <a:buClr>
          <a:schemeClr val="accent2"/>
        </a:buClr>
        <a:buFont typeface="Georgia" panose="02040502050405020303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290" indent="-219710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830" indent="-201295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90015" indent="-182880" algn="l" rtl="0" eaLnBrk="1" latinLnBrk="0" hangingPunct="1">
        <a:spcBef>
          <a:spcPts val="300"/>
        </a:spcBef>
        <a:buClr>
          <a:schemeClr val="accent3"/>
        </a:buClr>
        <a:buFont typeface="Georgia" panose="02040502050405020303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090" indent="-182880" algn="l" rtl="0" eaLnBrk="1" latinLnBrk="0" hangingPunct="1">
        <a:spcBef>
          <a:spcPts val="300"/>
        </a:spcBef>
        <a:buClr>
          <a:schemeClr val="accent3"/>
        </a:buClr>
        <a:buFont typeface="Georgia" panose="02040502050405020303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 panose="02040502050405020303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30095" indent="-182880" algn="l" rtl="0" eaLnBrk="1" latinLnBrk="0" hangingPunct="1">
        <a:spcBef>
          <a:spcPts val="300"/>
        </a:spcBef>
        <a:buClr>
          <a:schemeClr val="accent3"/>
        </a:buClr>
        <a:buFont typeface="Georgia" panose="02040502050405020303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 panose="02040502050405020303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 bwMode="invGray">
          <a:xfrm>
            <a:off x="8873475" y="285"/>
            <a:ext cx="9144" cy="438912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8001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457200" y="1687068"/>
            <a:ext cx="8229600" cy="324383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586536" y="459486"/>
            <a:ext cx="957264" cy="3429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438086"/>
                </a:solidFill>
              </a:rPr>
              <a:pPr/>
              <a:t>2019/6/26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5257800" y="459486"/>
            <a:ext cx="1325880" cy="3429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8174736" y="1704"/>
            <a:ext cx="762000" cy="27432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4" name="Text Box 7"/>
          <p:cNvSpPr>
            <a:spLocks noChangeArrowheads="1"/>
          </p:cNvSpPr>
          <p:nvPr userDrawn="1"/>
        </p:nvSpPr>
        <p:spPr bwMode="auto">
          <a:xfrm>
            <a:off x="7306866" y="4936333"/>
            <a:ext cx="1837134" cy="207749"/>
          </a:xfrm>
          <a:custGeom>
            <a:avLst/>
            <a:gdLst>
              <a:gd name="T0" fmla="*/ 0 w 6768752"/>
              <a:gd name="T1" fmla="*/ 0 h 230832"/>
              <a:gd name="T2" fmla="*/ 0 w 6768752"/>
              <a:gd name="T3" fmla="*/ 0 h 230832"/>
              <a:gd name="T4" fmla="*/ 0 w 6768752"/>
              <a:gd name="T5" fmla="*/ 250441 h 230832"/>
              <a:gd name="T6" fmla="*/ 0 w 6768752"/>
              <a:gd name="T7" fmla="*/ 250441 h 230832"/>
              <a:gd name="T8" fmla="*/ 0 w 6768752"/>
              <a:gd name="T9" fmla="*/ 0 h 2308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68752"/>
              <a:gd name="T16" fmla="*/ 0 h 230832"/>
              <a:gd name="T17" fmla="*/ 6768752 w 6768752"/>
              <a:gd name="T18" fmla="*/ 230832 h 2308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68752" h="230832">
                <a:moveTo>
                  <a:pt x="418917" y="0"/>
                </a:moveTo>
                <a:lnTo>
                  <a:pt x="6768752" y="0"/>
                </a:lnTo>
                <a:lnTo>
                  <a:pt x="6768752" y="230832"/>
                </a:lnTo>
                <a:lnTo>
                  <a:pt x="0" y="230832"/>
                </a:lnTo>
                <a:lnTo>
                  <a:pt x="41891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zh-CN" sz="900" dirty="0" smtClean="0">
                <a:solidFill>
                  <a:srgbClr val="F2F2F2"/>
                </a:solidFill>
                <a:latin typeface="Calibri" panose="020F0502020204030204" pitchFamily="34" charset="0"/>
                <a:cs typeface="Segoe UI" panose="020B0502040204020203" pitchFamily="34" charset="0"/>
              </a:rPr>
              <a:t>© 2015 DAHUA  TECHHNOLOGY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5905" algn="l" rtl="0" eaLnBrk="1" latinLnBrk="0" hangingPunct="1">
        <a:spcBef>
          <a:spcPts val="300"/>
        </a:spcBef>
        <a:buClr>
          <a:schemeClr val="accent3"/>
        </a:buClr>
        <a:buFont typeface="Georgia" panose="02040502050405020303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495" indent="-247015" algn="l" rtl="0" eaLnBrk="1" latinLnBrk="0" hangingPunct="1">
        <a:spcBef>
          <a:spcPts val="300"/>
        </a:spcBef>
        <a:buClr>
          <a:schemeClr val="accent2"/>
        </a:buClr>
        <a:buFont typeface="Georgia" panose="02040502050405020303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290" indent="-219710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830" indent="-201295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90015" indent="-182880" algn="l" rtl="0" eaLnBrk="1" latinLnBrk="0" hangingPunct="1">
        <a:spcBef>
          <a:spcPts val="300"/>
        </a:spcBef>
        <a:buClr>
          <a:schemeClr val="accent3"/>
        </a:buClr>
        <a:buFont typeface="Georgia" panose="02040502050405020303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090" indent="-182880" algn="l" rtl="0" eaLnBrk="1" latinLnBrk="0" hangingPunct="1">
        <a:spcBef>
          <a:spcPts val="300"/>
        </a:spcBef>
        <a:buClr>
          <a:schemeClr val="accent3"/>
        </a:buClr>
        <a:buFont typeface="Georgia" panose="02040502050405020303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 panose="02040502050405020303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30095" indent="-182880" algn="l" rtl="0" eaLnBrk="1" latinLnBrk="0" hangingPunct="1">
        <a:spcBef>
          <a:spcPts val="300"/>
        </a:spcBef>
        <a:buClr>
          <a:schemeClr val="accent3"/>
        </a:buClr>
        <a:buFont typeface="Georgia" panose="02040502050405020303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 panose="02040502050405020303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742950"/>
            <a:ext cx="9144000" cy="21145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Hướng </a:t>
            </a:r>
            <a:r>
              <a:rPr lang="en-US" sz="3200" dirty="0" smtClean="0"/>
              <a:t>Dẫn Cách </a:t>
            </a:r>
            <a:r>
              <a:rPr lang="en-US" sz="3200" dirty="0" smtClean="0"/>
              <a:t>“Reset Default” Camera IP Của DSS_Dahua Bằng Phần </a:t>
            </a:r>
            <a:r>
              <a:rPr lang="en-US" sz="3200" dirty="0" smtClean="0"/>
              <a:t>Cứng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/>
              <a:t>(IPC Hardware Instruction)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grpSp>
        <p:nvGrpSpPr>
          <p:cNvPr id="4" name="组合 3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5" name="矩形 4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59760"/>
            <a:ext cx="2664296" cy="33946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 smtClean="0">
                <a:solidFill>
                  <a:schemeClr val="bg1"/>
                </a:solidFill>
              </a:rPr>
              <a:t>Press the reset button for 5 seconds.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2447764" y="2427734"/>
            <a:ext cx="504056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403648" y="2715766"/>
            <a:ext cx="576064" cy="576064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339752" y="203008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9240" y="234643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Serial port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179512" y="843558"/>
            <a:ext cx="8229600" cy="8001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HDBW5231/5431/5631/5831R-ZE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9126" y="354571"/>
            <a:ext cx="1497099" cy="1497099"/>
          </a:xfrm>
          <a:prstGeom prst="rect">
            <a:avLst/>
          </a:prstGeom>
          <a:noFill/>
        </p:spPr>
      </p:pic>
      <p:sp>
        <p:nvSpPr>
          <p:cNvPr id="13" name="椭圆 12"/>
          <p:cNvSpPr/>
          <p:nvPr/>
        </p:nvSpPr>
        <p:spPr>
          <a:xfrm>
            <a:off x="2058446" y="3788866"/>
            <a:ext cx="713353" cy="655092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695042" y="341953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SD Card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4" name="矩形 13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HDBW5421E-RESET.jpg"/>
          <p:cNvPicPr>
            <a:picLocks noChangeAspect="1"/>
          </p:cNvPicPr>
          <p:nvPr/>
        </p:nvPicPr>
        <p:blipFill>
          <a:blip r:embed="rId2" cstate="print"/>
          <a:srcRect l="24242" t="4545" r="9091"/>
          <a:stretch>
            <a:fillRect/>
          </a:stretch>
        </p:blipFill>
        <p:spPr>
          <a:xfrm>
            <a:off x="1907704" y="1707654"/>
            <a:ext cx="1584176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图片 15" descr="HDBW5421E-SERIAL.jpg"/>
          <p:cNvPicPr>
            <a:picLocks noChangeAspect="1"/>
          </p:cNvPicPr>
          <p:nvPr/>
        </p:nvPicPr>
        <p:blipFill>
          <a:blip r:embed="rId3" cstate="print"/>
          <a:srcRect l="14815" r="14074" b="2222"/>
          <a:stretch>
            <a:fillRect/>
          </a:stretch>
        </p:blipFill>
        <p:spPr>
          <a:xfrm>
            <a:off x="251520" y="1707654"/>
            <a:ext cx="164963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 smtClean="0">
                <a:solidFill>
                  <a:schemeClr val="bg1"/>
                </a:solidFill>
              </a:rPr>
              <a:t>Press the reset button for 5 seconds.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2195736" y="3291830"/>
            <a:ext cx="504056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83568" y="3003798"/>
            <a:ext cx="576064" cy="576064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267744" y="278777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242773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Serial port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177822" y="555526"/>
            <a:ext cx="7200800" cy="8001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HDBW5231/5431/5631/5831E-ZE(Z5E)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\\10.15.5.184\测试共享\IPC 产品组\IPC外观\三代半球 透明底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354571"/>
            <a:ext cx="1634728" cy="1497099"/>
          </a:xfrm>
          <a:prstGeom prst="rect">
            <a:avLst/>
          </a:prstGeom>
          <a:noFill/>
        </p:spPr>
      </p:pic>
      <p:grpSp>
        <p:nvGrpSpPr>
          <p:cNvPr id="13" name="组合 12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4" name="矩形 13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35645"/>
            <a:ext cx="2206495" cy="33946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 smtClean="0">
                <a:solidFill>
                  <a:schemeClr val="bg1"/>
                </a:solidFill>
              </a:rPr>
              <a:t>Press the reset button for 5 seconds.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1693769" y="2809860"/>
            <a:ext cx="252028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403648" y="244052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179512" y="843558"/>
            <a:ext cx="8229600" cy="8001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HDW5231/5431/5631/5831R-ZE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9126" y="354571"/>
            <a:ext cx="1497099" cy="1497099"/>
          </a:xfrm>
          <a:prstGeom prst="rect">
            <a:avLst/>
          </a:prstGeom>
          <a:noFill/>
        </p:spPr>
      </p:pic>
      <p:sp>
        <p:nvSpPr>
          <p:cNvPr id="13" name="椭圆 12"/>
          <p:cNvSpPr/>
          <p:nvPr/>
        </p:nvSpPr>
        <p:spPr>
          <a:xfrm>
            <a:off x="1337092" y="2869074"/>
            <a:ext cx="356677" cy="655092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899592" y="352416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SD Card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2" name="矩形 11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IPC 4 Series 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4" name="矩形 3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内容占位符 12" descr="HFW4421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64" t="5581" r="2564" b="18059"/>
          <a:stretch>
            <a:fillRect/>
          </a:stretch>
        </p:blipFill>
        <p:spPr>
          <a:xfrm>
            <a:off x="467544" y="1707653"/>
            <a:ext cx="3024336" cy="3245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512" y="843558"/>
            <a:ext cx="8229600" cy="8001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HFW4421/4221/4220/4120S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 smtClean="0">
                <a:solidFill>
                  <a:schemeClr val="bg1"/>
                </a:solidFill>
              </a:rPr>
              <a:t>Make short circuit between two small holes on the PCB for 5 seconds.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</a:t>
            </a:r>
            <a:r>
              <a:rPr lang="en-US" altLang="zh-CN" dirty="0" smtClean="0">
                <a:solidFill>
                  <a:schemeClr val="bg1"/>
                </a:solidFill>
              </a:rPr>
              <a:t>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2555776" y="3435846"/>
            <a:ext cx="360040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2123728" y="4227934"/>
            <a:ext cx="504056" cy="432048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627784" y="306666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6308" y="3925679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Serial port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2050" name="Picture 2" descr="\\10.15.5.184\测试共享\IPC 产品组\IPC外观\03 Network Camera\枪机\fixed\HFW4X2X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411510"/>
            <a:ext cx="2339752" cy="1462781"/>
          </a:xfrm>
          <a:prstGeom prst="rect">
            <a:avLst/>
          </a:prstGeom>
          <a:noFill/>
        </p:spPr>
      </p:pic>
      <p:grpSp>
        <p:nvGrpSpPr>
          <p:cNvPr id="12" name="组合 11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4" name="矩形 13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HFW4421E.jpg"/>
          <p:cNvPicPr>
            <a:picLocks noChangeAspect="1"/>
          </p:cNvPicPr>
          <p:nvPr/>
        </p:nvPicPr>
        <p:blipFill>
          <a:blip r:embed="rId2" cstate="print"/>
          <a:srcRect l="3334" t="17800" r="1467" b="3801"/>
          <a:stretch>
            <a:fillRect/>
          </a:stretch>
        </p:blipFill>
        <p:spPr>
          <a:xfrm>
            <a:off x="395536" y="1635646"/>
            <a:ext cx="2969746" cy="3260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Reset: Make short circuit between two small holes on the PCB for 5 seconds.</a:t>
            </a: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altLang="zh-CN" dirty="0" smtClean="0">
                <a:solidFill>
                  <a:schemeClr val="bg1"/>
                </a:solidFill>
              </a:rPr>
              <a:t>Serial port connection: 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2483768" y="2643758"/>
            <a:ext cx="504056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187624" y="3867894"/>
            <a:ext cx="504056" cy="504056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267744" y="221171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576" y="329183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Serial port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79512" y="843558"/>
            <a:ext cx="8229600" cy="8001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HFW4421/4221/4220/4120E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\\10.15.5.184\测试共享\IPC 产品组\IPC外观\03 Network Camera\枪机\fixed\IPC-HFW4100 4200 4300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2280" y="555526"/>
            <a:ext cx="1906390" cy="826964"/>
          </a:xfrm>
          <a:prstGeom prst="rect">
            <a:avLst/>
          </a:prstGeom>
          <a:noFill/>
        </p:spPr>
      </p:pic>
      <p:grpSp>
        <p:nvGrpSpPr>
          <p:cNvPr id="12" name="组合 11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4" name="矩形 13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572000" y="2214560"/>
            <a:ext cx="40719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Reset: Press the button for 5 seconds.</a:t>
            </a: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altLang="zh-CN" dirty="0" smtClean="0">
                <a:solidFill>
                  <a:schemeClr val="bg1"/>
                </a:solidFill>
              </a:rPr>
              <a:t>Serial port connection: 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79512" y="843558"/>
            <a:ext cx="8229600" cy="8001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HFW4830/4431/4231E-S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\\10.15.5.184\测试共享\IPC 产品组\IPC外观\03 Network Camera\枪机\fixed\IPC-HFW4100 4200 4300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2280" y="555526"/>
            <a:ext cx="1906390" cy="826964"/>
          </a:xfrm>
          <a:prstGeom prst="rect">
            <a:avLst/>
          </a:prstGeom>
          <a:noFill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63452"/>
            <a:ext cx="4280290" cy="2088232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547664" y="2755540"/>
            <a:ext cx="216024" cy="504056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763688" y="2748000"/>
            <a:ext cx="144016" cy="18379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411274" y="237866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TextBox 17"/>
          <p:cNvSpPr txBox="1"/>
          <p:nvPr/>
        </p:nvSpPr>
        <p:spPr>
          <a:xfrm rot="19878213">
            <a:off x="1190918" y="3259976"/>
            <a:ext cx="114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SD Card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3" name="矩形 12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62" y="1851670"/>
            <a:ext cx="2178467" cy="3035219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9512" y="699542"/>
            <a:ext cx="7272808" cy="8001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HFW4231/4431/4631/4831E</a:t>
            </a:r>
            <a:r>
              <a:rPr lang="en-US" altLang="zh-CN" sz="3600" b="1" dirty="0" smtClean="0">
                <a:solidFill>
                  <a:schemeClr val="bg1"/>
                </a:solidFill>
              </a:rPr>
              <a:t>-SE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2291080" y="3392805"/>
            <a:ext cx="336550" cy="25781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627402" y="348114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4008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 smtClean="0">
                <a:solidFill>
                  <a:schemeClr val="bg1"/>
                </a:solidFill>
              </a:rPr>
              <a:t>Press the reset button for 5 seconds.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0910" y="51470"/>
            <a:ext cx="2163090" cy="2163090"/>
          </a:xfrm>
          <a:prstGeom prst="rect">
            <a:avLst/>
          </a:prstGeom>
          <a:noFill/>
        </p:spPr>
      </p:pic>
      <p:grpSp>
        <p:nvGrpSpPr>
          <p:cNvPr id="8" name="组合 7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1" name="矩形 10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4170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89" y="2013001"/>
            <a:ext cx="2276414" cy="2712556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9512" y="699542"/>
            <a:ext cx="7272808" cy="8001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HFW4231/4431/4631/4831T</a:t>
            </a:r>
            <a:r>
              <a:rPr lang="en-US" altLang="zh-CN" sz="3600" b="1" dirty="0" smtClean="0">
                <a:solidFill>
                  <a:schemeClr val="bg1"/>
                </a:solidFill>
              </a:rPr>
              <a:t>-ASE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1619672" y="2801135"/>
            <a:ext cx="288032" cy="290588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331640" y="242762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4008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 smtClean="0">
                <a:solidFill>
                  <a:schemeClr val="bg1"/>
                </a:solidFill>
              </a:rPr>
              <a:t>Press the reset button for 5 seconds.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693458" y="2801136"/>
            <a:ext cx="1106493" cy="752294"/>
            <a:chOff x="1538430" y="3944989"/>
            <a:chExt cx="705123" cy="852915"/>
          </a:xfrm>
        </p:grpSpPr>
        <p:sp>
          <p:nvSpPr>
            <p:cNvPr id="11" name="椭圆 10"/>
            <p:cNvSpPr/>
            <p:nvPr/>
          </p:nvSpPr>
          <p:spPr>
            <a:xfrm>
              <a:off x="1739921" y="3944989"/>
              <a:ext cx="302143" cy="32945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538430" y="4380343"/>
              <a:ext cx="705123" cy="417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rgbClr val="C00000"/>
                  </a:solidFill>
                </a:rPr>
                <a:t>SD Card</a:t>
              </a:r>
            </a:p>
          </p:txBody>
        </p:sp>
      </p:grpSp>
      <p:sp>
        <p:nvSpPr>
          <p:cNvPr id="13" name="椭圆 12"/>
          <p:cNvSpPr/>
          <p:nvPr/>
        </p:nvSpPr>
        <p:spPr>
          <a:xfrm>
            <a:off x="2511919" y="2796955"/>
            <a:ext cx="288032" cy="290588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46706" y="2421026"/>
            <a:ext cx="135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ea typeface="微软雅黑" panose="020B0503020204020204" pitchFamily="34" charset="-122"/>
              </a:rPr>
              <a:t>Serial port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6" name="图片 5" descr="C:\Users\34028\Desktop\PQW074-01定焦T枪-45度.pngPQW074-01定焦T枪-45度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452320" y="585352"/>
            <a:ext cx="1632248" cy="76200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6" name="矩形 15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4373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9512" y="699542"/>
            <a:ext cx="6048672" cy="8001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HDBW4421/4221/4220/4120/4830/4431/4231E-AS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图片 2" descr="HDBW4421E.jpg"/>
          <p:cNvPicPr>
            <a:picLocks noChangeAspect="1"/>
          </p:cNvPicPr>
          <p:nvPr/>
        </p:nvPicPr>
        <p:blipFill>
          <a:blip r:embed="rId2" cstate="print"/>
          <a:srcRect l="-4133" t="13601" r="7067" b="13600"/>
          <a:stretch>
            <a:fillRect/>
          </a:stretch>
        </p:blipFill>
        <p:spPr>
          <a:xfrm>
            <a:off x="323528" y="1635646"/>
            <a:ext cx="3312368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椭圆 4"/>
          <p:cNvSpPr/>
          <p:nvPr/>
        </p:nvSpPr>
        <p:spPr>
          <a:xfrm>
            <a:off x="2339752" y="3795886"/>
            <a:ext cx="432048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3608" y="3579862"/>
            <a:ext cx="432048" cy="504056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063552" y="342036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321053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Serial port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 smtClean="0">
                <a:solidFill>
                  <a:schemeClr val="bg1"/>
                </a:solidFill>
              </a:rPr>
              <a:t>Press the reset button for 5 seconds.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\\10.15.5.184\测试共享\IPC 产品组\IPC外观\eco-savvy 2.0\HDBW4X20E透明底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411510"/>
            <a:ext cx="1266404" cy="1118508"/>
          </a:xfrm>
          <a:prstGeom prst="rect">
            <a:avLst/>
          </a:prstGeom>
          <a:noFill/>
        </p:spPr>
      </p:pic>
      <p:grpSp>
        <p:nvGrpSpPr>
          <p:cNvPr id="11" name="组合 10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2" name="矩形 11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IPC 8 Series 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4" name="矩形 3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9512" y="699542"/>
            <a:ext cx="7272808" cy="8001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HDBW4231/4431/4631/4831E</a:t>
            </a:r>
            <a:r>
              <a:rPr lang="en-US" altLang="zh-CN" sz="3600" b="1" dirty="0" smtClean="0">
                <a:solidFill>
                  <a:schemeClr val="bg1"/>
                </a:solidFill>
              </a:rPr>
              <a:t>-ASE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2" y="1635646"/>
            <a:ext cx="2985220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椭圆 4"/>
          <p:cNvSpPr/>
          <p:nvPr/>
        </p:nvSpPr>
        <p:spPr>
          <a:xfrm>
            <a:off x="912641" y="3608846"/>
            <a:ext cx="432048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2843808" y="3563546"/>
            <a:ext cx="315619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83568" y="329183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7784" y="319421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Serial port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 smtClean="0">
                <a:solidFill>
                  <a:schemeClr val="bg1"/>
                </a:solidFill>
              </a:rPr>
              <a:t>Press the reset button for 5 seconds.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0108" y="267494"/>
            <a:ext cx="1912536" cy="1912536"/>
          </a:xfrm>
          <a:prstGeom prst="rect">
            <a:avLst/>
          </a:prstGeom>
          <a:noFill/>
        </p:spPr>
      </p:pic>
      <p:sp>
        <p:nvSpPr>
          <p:cNvPr id="11" name="椭圆 10"/>
          <p:cNvSpPr/>
          <p:nvPr/>
        </p:nvSpPr>
        <p:spPr>
          <a:xfrm>
            <a:off x="2195736" y="3941266"/>
            <a:ext cx="720080" cy="718716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961997" y="465206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SD Card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4" name="矩形 13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19343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9512" y="411510"/>
            <a:ext cx="6984776" cy="8001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HDBW4421/4221/4220/4120F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 smtClean="0">
                <a:solidFill>
                  <a:schemeClr val="bg1"/>
                </a:solidFill>
              </a:rPr>
              <a:t>Press the reset button for 5 seconds.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图片 5" descr="HDBW4421F-1.jpg"/>
          <p:cNvPicPr>
            <a:picLocks noChangeAspect="1"/>
          </p:cNvPicPr>
          <p:nvPr/>
        </p:nvPicPr>
        <p:blipFill>
          <a:blip r:embed="rId2" cstate="print"/>
          <a:srcRect l="-399" t="10801" r="-399" b="17800"/>
          <a:stretch>
            <a:fillRect/>
          </a:stretch>
        </p:blipFill>
        <p:spPr>
          <a:xfrm>
            <a:off x="395536" y="1635646"/>
            <a:ext cx="3278481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椭圆 6"/>
          <p:cNvSpPr/>
          <p:nvPr/>
        </p:nvSpPr>
        <p:spPr>
          <a:xfrm>
            <a:off x="1835696" y="3507854"/>
            <a:ext cx="360040" cy="288032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547664" y="3291830"/>
            <a:ext cx="360040" cy="432048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907446" y="324369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271576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Serial port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11266" name="Picture 2" descr="\\10.15.5.184\测试共享\IPC 产品组\IPC外观\eco-savvy 2.0\偏心半球透明底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760" y="411510"/>
            <a:ext cx="2195736" cy="1454415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grpSp>
        <p:nvGrpSpPr>
          <p:cNvPr id="11" name="组合 10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2" name="矩形 11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9512" y="411510"/>
            <a:ext cx="6984776" cy="8001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HDBW4431/4231F-AS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 smtClean="0">
                <a:solidFill>
                  <a:schemeClr val="bg1"/>
                </a:solidFill>
              </a:rPr>
              <a:t>Press the reset button for 5 seconds.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图片 5" descr="HDBW4421F-1.jpg"/>
          <p:cNvPicPr>
            <a:picLocks noChangeAspect="1"/>
          </p:cNvPicPr>
          <p:nvPr/>
        </p:nvPicPr>
        <p:blipFill>
          <a:blip r:embed="rId2" cstate="print"/>
          <a:srcRect l="-399" t="10801" r="-399" b="17800"/>
          <a:stretch>
            <a:fillRect/>
          </a:stretch>
        </p:blipFill>
        <p:spPr>
          <a:xfrm>
            <a:off x="395536" y="1635646"/>
            <a:ext cx="3278481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椭圆 6"/>
          <p:cNvSpPr/>
          <p:nvPr/>
        </p:nvSpPr>
        <p:spPr>
          <a:xfrm>
            <a:off x="1835696" y="3507854"/>
            <a:ext cx="360040" cy="288032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547664" y="3291830"/>
            <a:ext cx="360040" cy="432048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061116" y="325004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271576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Serial port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11266" name="Picture 2" descr="\\10.15.5.184\测试共享\IPC 产品组\IPC外观\eco-savvy 2.0\偏心半球透明底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760" y="411510"/>
            <a:ext cx="2195736" cy="1454415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grpSp>
        <p:nvGrpSpPr>
          <p:cNvPr id="11" name="组合 10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2" name="矩形 11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9512" y="843558"/>
            <a:ext cx="8229600" cy="8001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HDW4421/4221/4220/4120E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 smtClean="0">
                <a:solidFill>
                  <a:schemeClr val="bg1"/>
                </a:solidFill>
              </a:rPr>
              <a:t>Make short circuit between two small holes on the PCB for 5 seconds.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</a:t>
            </a:r>
            <a:r>
              <a:rPr lang="en-US" altLang="zh-CN" dirty="0" smtClean="0">
                <a:solidFill>
                  <a:schemeClr val="bg1"/>
                </a:solidFill>
              </a:rPr>
              <a:t>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 descr="HDW4421E.jpg"/>
          <p:cNvPicPr>
            <a:picLocks noChangeAspect="1"/>
          </p:cNvPicPr>
          <p:nvPr/>
        </p:nvPicPr>
        <p:blipFill>
          <a:blip r:embed="rId2" cstate="print"/>
          <a:srcRect t="10801" r="1068" b="15000"/>
          <a:stretch>
            <a:fillRect/>
          </a:stretch>
        </p:blipFill>
        <p:spPr>
          <a:xfrm>
            <a:off x="323528" y="1635646"/>
            <a:ext cx="324036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椭圆 5"/>
          <p:cNvSpPr/>
          <p:nvPr/>
        </p:nvSpPr>
        <p:spPr>
          <a:xfrm>
            <a:off x="2843808" y="2859782"/>
            <a:ext cx="432048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2843808" y="2499742"/>
            <a:ext cx="360040" cy="432048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590800" y="203835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325755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Serial port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10243" name="Picture 3" descr="\\10.15.5.184\测试共享\IPC 产品组\IPC外观\单灯海螺整机图片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85" t="24692" r="25875" b="6985"/>
          <a:stretch>
            <a:fillRect/>
          </a:stretch>
        </p:blipFill>
        <p:spPr bwMode="auto">
          <a:xfrm>
            <a:off x="7338206" y="372338"/>
            <a:ext cx="1338250" cy="1263308"/>
          </a:xfrm>
          <a:prstGeom prst="rect">
            <a:avLst/>
          </a:prstGeom>
          <a:noFill/>
        </p:spPr>
      </p:pic>
      <p:grpSp>
        <p:nvGrpSpPr>
          <p:cNvPr id="10" name="组合 9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1" name="矩形 10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9512" y="411510"/>
            <a:ext cx="8229600" cy="8001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HDW4830/4431/4231EM-AS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>
                <a:solidFill>
                  <a:schemeClr val="bg1"/>
                </a:solidFill>
              </a:rPr>
              <a:t>Press the reset button for 5 seconds.</a:t>
            </a: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</a:t>
            </a:r>
            <a:r>
              <a:rPr lang="en-US" altLang="zh-CN" dirty="0" smtClean="0">
                <a:solidFill>
                  <a:schemeClr val="bg1"/>
                </a:solidFill>
              </a:rPr>
              <a:t>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243" name="Picture 3" descr="\\10.15.5.184\测试共享\IPC 产品组\IPC外观\单灯海螺整机图片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85" t="24692" r="25875" b="6985"/>
          <a:stretch>
            <a:fillRect/>
          </a:stretch>
        </p:blipFill>
        <p:spPr bwMode="auto">
          <a:xfrm>
            <a:off x="7524328" y="372338"/>
            <a:ext cx="1338250" cy="1263308"/>
          </a:xfrm>
          <a:prstGeom prst="rect">
            <a:avLst/>
          </a:prstGeom>
          <a:noFill/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20" y="1537335"/>
            <a:ext cx="2313305" cy="30841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5" y="2056130"/>
            <a:ext cx="1783715" cy="262445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2223135" y="3974320"/>
            <a:ext cx="791210" cy="738650"/>
            <a:chOff x="921106" y="3946742"/>
            <a:chExt cx="965799" cy="842522"/>
          </a:xfrm>
        </p:grpSpPr>
        <p:sp>
          <p:nvSpPr>
            <p:cNvPr id="22" name="椭圆 21"/>
            <p:cNvSpPr/>
            <p:nvPr/>
          </p:nvSpPr>
          <p:spPr>
            <a:xfrm>
              <a:off x="1280300" y="3946742"/>
              <a:ext cx="360340" cy="50862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23" name="TextBox 10"/>
            <p:cNvSpPr txBox="1"/>
            <p:nvPr/>
          </p:nvSpPr>
          <p:spPr>
            <a:xfrm>
              <a:off x="921106" y="4369172"/>
              <a:ext cx="965799" cy="420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rgbClr val="C00000"/>
                  </a:solidFill>
                </a:rPr>
                <a:t>Reset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091565" y="3581400"/>
            <a:ext cx="1425575" cy="862965"/>
            <a:chOff x="1200479" y="3219525"/>
            <a:chExt cx="1673909" cy="1128890"/>
          </a:xfrm>
        </p:grpSpPr>
        <p:sp>
          <p:nvSpPr>
            <p:cNvPr id="20" name="椭圆 19"/>
            <p:cNvSpPr/>
            <p:nvPr/>
          </p:nvSpPr>
          <p:spPr>
            <a:xfrm>
              <a:off x="1721999" y="3701569"/>
              <a:ext cx="252439" cy="64684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21" name="TextBox 13"/>
            <p:cNvSpPr txBox="1"/>
            <p:nvPr/>
          </p:nvSpPr>
          <p:spPr>
            <a:xfrm>
              <a:off x="1200479" y="3219525"/>
              <a:ext cx="1673909" cy="481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rgbClr val="C00000"/>
                  </a:solidFill>
                </a:rPr>
                <a:t>Serial Port</a:t>
              </a:r>
            </a:p>
          </p:txBody>
        </p:sp>
      </p:grpSp>
      <p:sp>
        <p:nvSpPr>
          <p:cNvPr id="15" name="TextBox 3"/>
          <p:cNvSpPr txBox="1"/>
          <p:nvPr/>
        </p:nvSpPr>
        <p:spPr>
          <a:xfrm>
            <a:off x="964565" y="4680585"/>
            <a:ext cx="78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正面</a:t>
            </a:r>
          </a:p>
        </p:txBody>
      </p:sp>
      <p:sp>
        <p:nvSpPr>
          <p:cNvPr id="16" name="TextBox 14"/>
          <p:cNvSpPr txBox="1"/>
          <p:nvPr/>
        </p:nvSpPr>
        <p:spPr>
          <a:xfrm>
            <a:off x="2934335" y="4712970"/>
            <a:ext cx="819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反面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52706" y="1586230"/>
            <a:ext cx="1145540" cy="1249045"/>
            <a:chOff x="1439453" y="3293956"/>
            <a:chExt cx="730006" cy="1367837"/>
          </a:xfrm>
        </p:grpSpPr>
        <p:sp>
          <p:nvSpPr>
            <p:cNvPr id="18" name="椭圆 17"/>
            <p:cNvSpPr/>
            <p:nvPr/>
          </p:nvSpPr>
          <p:spPr>
            <a:xfrm>
              <a:off x="1680225" y="3677117"/>
              <a:ext cx="474363" cy="98467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9" name="TextBox 17"/>
            <p:cNvSpPr txBox="1"/>
            <p:nvPr/>
          </p:nvSpPr>
          <p:spPr>
            <a:xfrm rot="19878213">
              <a:off x="1439453" y="3293956"/>
              <a:ext cx="730006" cy="403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rgbClr val="C00000"/>
                  </a:solidFill>
                </a:rPr>
                <a:t>SD Card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25" name="矩形 24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66" y="1419621"/>
            <a:ext cx="3175038" cy="2950003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9512" y="699542"/>
            <a:ext cx="7272808" cy="8001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HDW4231/4431/4631/4831EM</a:t>
            </a:r>
            <a:r>
              <a:rPr lang="en-US" altLang="zh-CN" sz="3600" b="1" dirty="0" smtClean="0">
                <a:solidFill>
                  <a:schemeClr val="bg1"/>
                </a:solidFill>
              </a:rPr>
              <a:t>-ASE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1348313" y="3622727"/>
            <a:ext cx="432048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132289" y="329183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4008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 smtClean="0">
                <a:solidFill>
                  <a:schemeClr val="bg1"/>
                </a:solidFill>
              </a:rPr>
              <a:t>Press the reset button for 5 seconds.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288" y="195486"/>
            <a:ext cx="2128560" cy="2128560"/>
          </a:xfrm>
          <a:prstGeom prst="rect">
            <a:avLst/>
          </a:prstGeom>
          <a:noFill/>
        </p:spPr>
      </p:pic>
      <p:grpSp>
        <p:nvGrpSpPr>
          <p:cNvPr id="8" name="组合 7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1" name="矩形 10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8868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251520" y="411510"/>
            <a:ext cx="6840760" cy="8001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HDW4431/4231/4421/4221/4220/4120M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 smtClean="0">
                <a:solidFill>
                  <a:schemeClr val="bg1"/>
                </a:solidFill>
              </a:rPr>
              <a:t>Make short circuit between two small holes on the PCB for 5 seconds.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</a:t>
            </a:r>
            <a:r>
              <a:rPr lang="en-US" altLang="zh-CN" dirty="0" smtClean="0">
                <a:solidFill>
                  <a:schemeClr val="bg1"/>
                </a:solidFill>
              </a:rPr>
              <a:t>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图片 5" descr="HDW1120S-1.jpg"/>
          <p:cNvPicPr>
            <a:picLocks noChangeAspect="1"/>
          </p:cNvPicPr>
          <p:nvPr/>
        </p:nvPicPr>
        <p:blipFill>
          <a:blip r:embed="rId2" cstate="print"/>
          <a:srcRect l="-399" r="8934" b="31800"/>
          <a:stretch>
            <a:fillRect/>
          </a:stretch>
        </p:blipFill>
        <p:spPr>
          <a:xfrm>
            <a:off x="323528" y="1563638"/>
            <a:ext cx="3259331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椭圆 6"/>
          <p:cNvSpPr/>
          <p:nvPr/>
        </p:nvSpPr>
        <p:spPr>
          <a:xfrm>
            <a:off x="755576" y="3507854"/>
            <a:ext cx="432048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2123728" y="1923678"/>
            <a:ext cx="432048" cy="432048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187624" y="329183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15636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Serial port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9218" name="Picture 2" descr="\\10.15.5.184\测试共享\IPC 产品组\IPC外观\eco-savvy 2.0\HDW4X2XM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28388" t="15569" r="32804" b="20764"/>
          <a:stretch>
            <a:fillRect/>
          </a:stretch>
        </p:blipFill>
        <p:spPr bwMode="auto">
          <a:xfrm>
            <a:off x="7380312" y="339502"/>
            <a:ext cx="1304658" cy="1452294"/>
          </a:xfrm>
          <a:prstGeom prst="rect">
            <a:avLst/>
          </a:prstGeom>
          <a:noFill/>
        </p:spPr>
      </p:pic>
      <p:grpSp>
        <p:nvGrpSpPr>
          <p:cNvPr id="11" name="组合 10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2" name="矩形 11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9512" y="843558"/>
            <a:ext cx="8229600" cy="8001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HDB4231/4431G-AS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>
                <a:solidFill>
                  <a:schemeClr val="bg1"/>
                </a:solidFill>
              </a:rPr>
              <a:t>Press the reset button for 5 seconds.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</a:t>
            </a:r>
            <a:r>
              <a:rPr lang="en-US" altLang="zh-CN" dirty="0" smtClean="0">
                <a:solidFill>
                  <a:schemeClr val="bg1"/>
                </a:solidFill>
              </a:rPr>
              <a:t>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5425" y="228172"/>
            <a:ext cx="2543261" cy="16955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91" y="865143"/>
            <a:ext cx="2528117" cy="4240082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96132" y="2035076"/>
            <a:ext cx="1112682" cy="1116217"/>
            <a:chOff x="1445521" y="3677117"/>
            <a:chExt cx="709067" cy="1265514"/>
          </a:xfrm>
        </p:grpSpPr>
        <p:sp>
          <p:nvSpPr>
            <p:cNvPr id="8" name="椭圆 7"/>
            <p:cNvSpPr/>
            <p:nvPr/>
          </p:nvSpPr>
          <p:spPr>
            <a:xfrm>
              <a:off x="1680225" y="3677117"/>
              <a:ext cx="474363" cy="98467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9" name="TextBox 17"/>
            <p:cNvSpPr txBox="1"/>
            <p:nvPr/>
          </p:nvSpPr>
          <p:spPr>
            <a:xfrm rot="5400000">
              <a:off x="935629" y="4198035"/>
              <a:ext cx="1254488" cy="234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rgbClr val="C00000"/>
                  </a:solidFill>
                </a:rPr>
                <a:t>SD Card</a:t>
              </a:r>
            </a:p>
          </p:txBody>
        </p:sp>
      </p:grpSp>
      <p:sp>
        <p:nvSpPr>
          <p:cNvPr id="10" name="椭圆 9"/>
          <p:cNvSpPr/>
          <p:nvPr/>
        </p:nvSpPr>
        <p:spPr>
          <a:xfrm>
            <a:off x="1429076" y="1752751"/>
            <a:ext cx="415096" cy="341853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349524" y="3508750"/>
            <a:ext cx="306959" cy="413861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827584" y="397589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Serial port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3982" y="166574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6" name="矩形 15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IPC 2 Series 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4" name="矩形 3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9512" y="843558"/>
            <a:ext cx="6552728" cy="8001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HFW2230/2320/2221/2121R-VFS/ZS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8304" y="822911"/>
            <a:ext cx="1523084" cy="800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755576" y="1623011"/>
            <a:ext cx="4296738" cy="3520490"/>
            <a:chOff x="467544" y="1268760"/>
            <a:chExt cx="5234137" cy="493481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1268760"/>
              <a:ext cx="3744416" cy="4934812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4022336" y="4894047"/>
              <a:ext cx="1679345" cy="647997"/>
              <a:chOff x="1329247" y="3955879"/>
              <a:chExt cx="1400619" cy="505005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1329247" y="3955879"/>
                <a:ext cx="280640" cy="445347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TextBox 7"/>
              <p:cNvSpPr txBox="1"/>
              <p:nvPr/>
            </p:nvSpPr>
            <p:spPr>
              <a:xfrm>
                <a:off x="1627306" y="4058545"/>
                <a:ext cx="1102560" cy="402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Reset</a:t>
                </a: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67544" y="3989041"/>
              <a:ext cx="1872728" cy="1096140"/>
              <a:chOff x="1455634" y="3368620"/>
              <a:chExt cx="1337193" cy="979795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1688859" y="3701569"/>
                <a:ext cx="504878" cy="646846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1455634" y="3368620"/>
                <a:ext cx="1337193" cy="808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Serial Port</a:t>
                </a: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3019214" y="3490236"/>
              <a:ext cx="1902896" cy="1301333"/>
              <a:chOff x="1444333" y="3329438"/>
              <a:chExt cx="765345" cy="974241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1680159" y="3677286"/>
                <a:ext cx="284671" cy="626393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TextBox 17"/>
              <p:cNvSpPr txBox="1"/>
              <p:nvPr/>
            </p:nvSpPr>
            <p:spPr>
              <a:xfrm rot="19878213">
                <a:off x="1444333" y="3329438"/>
                <a:ext cx="765345" cy="440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SD Card</a:t>
                </a:r>
              </a:p>
            </p:txBody>
          </p:sp>
        </p:grpSp>
      </p:grpSp>
      <p:sp>
        <p:nvSpPr>
          <p:cNvPr id="17" name="TextBox 2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>
                <a:solidFill>
                  <a:schemeClr val="bg1"/>
                </a:solidFill>
              </a:rPr>
              <a:t>Press the reset button for 5 seconds.</a:t>
            </a: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</a:t>
            </a:r>
            <a:r>
              <a:rPr lang="en-US" altLang="zh-CN" dirty="0" smtClean="0">
                <a:solidFill>
                  <a:schemeClr val="bg1"/>
                </a:solidFill>
              </a:rPr>
              <a:t>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9" name="矩形 18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55526"/>
            <a:ext cx="2123728" cy="117824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512" y="744600"/>
            <a:ext cx="5184576" cy="8001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HF81230/81200/8281E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 smtClean="0">
                <a:solidFill>
                  <a:schemeClr val="bg1"/>
                </a:solidFill>
              </a:rPr>
              <a:t>Press the reset button for 5 seconds.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内容占位符 6" descr="HF8281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26974"/>
          <a:stretch>
            <a:fillRect/>
          </a:stretch>
        </p:blipFill>
        <p:spPr>
          <a:xfrm>
            <a:off x="467544" y="1779662"/>
            <a:ext cx="3253983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椭圆 7"/>
          <p:cNvSpPr/>
          <p:nvPr/>
        </p:nvSpPr>
        <p:spPr>
          <a:xfrm>
            <a:off x="683568" y="2931790"/>
            <a:ext cx="504056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547664" y="2643758"/>
            <a:ext cx="648072" cy="792088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39552" y="264375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1640" y="213970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Serial port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3" name="矩形 12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9512" y="843558"/>
            <a:ext cx="6552728" cy="8001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HFW2231/2431R-VFS/ZS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8304" y="822911"/>
            <a:ext cx="1523084" cy="800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2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>
                <a:solidFill>
                  <a:schemeClr val="bg1"/>
                </a:solidFill>
              </a:rPr>
              <a:t>Press the reset button for 5 seconds.</a:t>
            </a: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</a:t>
            </a:r>
            <a:r>
              <a:rPr lang="en-US" altLang="zh-CN" dirty="0" smtClean="0">
                <a:solidFill>
                  <a:schemeClr val="bg1"/>
                </a:solidFill>
              </a:rPr>
              <a:t>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9662"/>
            <a:ext cx="2350201" cy="2760161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691680" y="3800250"/>
            <a:ext cx="657676" cy="85973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TextBox 17"/>
          <p:cNvSpPr txBox="1"/>
          <p:nvPr/>
        </p:nvSpPr>
        <p:spPr>
          <a:xfrm rot="19878213">
            <a:off x="1210215" y="3468941"/>
            <a:ext cx="1562100" cy="419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SD Card</a:t>
            </a:r>
          </a:p>
        </p:txBody>
      </p:sp>
      <p:sp>
        <p:nvSpPr>
          <p:cNvPr id="10" name="椭圆 9"/>
          <p:cNvSpPr/>
          <p:nvPr/>
        </p:nvSpPr>
        <p:spPr>
          <a:xfrm>
            <a:off x="1205464" y="4155926"/>
            <a:ext cx="276040" cy="46559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1063512" y="4548292"/>
            <a:ext cx="84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Reset</a:t>
            </a:r>
          </a:p>
        </p:txBody>
      </p:sp>
      <p:sp>
        <p:nvSpPr>
          <p:cNvPr id="12" name="椭圆 11"/>
          <p:cNvSpPr/>
          <p:nvPr/>
        </p:nvSpPr>
        <p:spPr>
          <a:xfrm>
            <a:off x="2229251" y="3982609"/>
            <a:ext cx="580445" cy="51625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Box 14"/>
          <p:cNvSpPr txBox="1"/>
          <p:nvPr/>
        </p:nvSpPr>
        <p:spPr>
          <a:xfrm>
            <a:off x="2519473" y="367862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Serial Port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5" name="矩形 14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9512" y="843558"/>
            <a:ext cx="7056784" cy="8001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HDBW2431/2231/2230</a:t>
            </a:r>
            <a:r>
              <a:rPr lang="en-US" altLang="zh-CN" sz="3600" b="1" dirty="0" smtClean="0">
                <a:solidFill>
                  <a:schemeClr val="bg1"/>
                </a:solidFill>
              </a:rPr>
              <a:t>/</a:t>
            </a:r>
            <a:r>
              <a:rPr lang="en-US" sz="3600" b="1" dirty="0" smtClean="0">
                <a:solidFill>
                  <a:schemeClr val="bg1"/>
                </a:solidFill>
              </a:rPr>
              <a:t>2320/2221/                  2121R-VFS/ZS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2320" y="566551"/>
            <a:ext cx="1422209" cy="1354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C:\Users\34028\Desktop\HDBW2121R_副本.pngHDBW2121R_副本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08330" y="1849120"/>
            <a:ext cx="2611120" cy="3028315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1932335" y="3833098"/>
            <a:ext cx="432048" cy="432048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13865" y="3940810"/>
            <a:ext cx="254000" cy="32385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2" name="TextBox 17"/>
          <p:cNvSpPr txBox="1"/>
          <p:nvPr/>
        </p:nvSpPr>
        <p:spPr>
          <a:xfrm rot="19878213">
            <a:off x="2099689" y="4030135"/>
            <a:ext cx="1092200" cy="3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SD Card</a:t>
            </a:r>
          </a:p>
        </p:txBody>
      </p:sp>
      <p:sp>
        <p:nvSpPr>
          <p:cNvPr id="6" name="TextBox 17"/>
          <p:cNvSpPr txBox="1"/>
          <p:nvPr/>
        </p:nvSpPr>
        <p:spPr>
          <a:xfrm rot="19878213">
            <a:off x="1343025" y="3574415"/>
            <a:ext cx="832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Reset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4565650" y="218662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>
                <a:solidFill>
                  <a:schemeClr val="bg1"/>
                </a:solidFill>
              </a:rPr>
              <a:t>Press the reset button for 5 seconds.</a:t>
            </a: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</a:t>
            </a:r>
            <a:r>
              <a:rPr lang="en-US" altLang="zh-CN" dirty="0" smtClean="0">
                <a:solidFill>
                  <a:schemeClr val="bg1"/>
                </a:solidFill>
              </a:rPr>
              <a:t>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1" name="矩形 10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9512" y="843558"/>
            <a:ext cx="8229600" cy="8001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HDW2320/2221/2121R-Z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 smtClean="0">
                <a:solidFill>
                  <a:schemeClr val="bg1"/>
                </a:solidFill>
              </a:rPr>
              <a:t>Make short circuit between two small holes on the PCB for 5 seconds.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</a:t>
            </a:r>
            <a:r>
              <a:rPr lang="en-US" altLang="zh-CN" dirty="0" smtClean="0">
                <a:solidFill>
                  <a:schemeClr val="bg1"/>
                </a:solidFill>
              </a:rPr>
              <a:t>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 descr="HDW2220R.jpg"/>
          <p:cNvPicPr>
            <a:picLocks noChangeAspect="1"/>
          </p:cNvPicPr>
          <p:nvPr/>
        </p:nvPicPr>
        <p:blipFill>
          <a:blip r:embed="rId2" cstate="print"/>
          <a:srcRect l="7467" r="6668" b="39801"/>
          <a:stretch>
            <a:fillRect/>
          </a:stretch>
        </p:blipFill>
        <p:spPr>
          <a:xfrm>
            <a:off x="323528" y="1635646"/>
            <a:ext cx="3312368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椭圆 5"/>
          <p:cNvSpPr/>
          <p:nvPr/>
        </p:nvSpPr>
        <p:spPr>
          <a:xfrm>
            <a:off x="1043608" y="4155538"/>
            <a:ext cx="432048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2424460" y="3723878"/>
            <a:ext cx="432048" cy="432048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221532" y="378585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5354" y="3354189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Serial port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8194" name="Picture 2" descr="\\10.15.5.184\测试共享\IPC 产品组\IPC外观\Lite\海螺正面照_副本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83518"/>
            <a:ext cx="1172807" cy="1152381"/>
          </a:xfrm>
          <a:prstGeom prst="rect">
            <a:avLst/>
          </a:prstGeom>
          <a:noFill/>
        </p:spPr>
      </p:pic>
      <p:grpSp>
        <p:nvGrpSpPr>
          <p:cNvPr id="10" name="组合 9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1" name="矩形 10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9512" y="843558"/>
            <a:ext cx="8229600" cy="8001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HDW2230/2231/2431R-ZS/VFS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 smtClean="0">
                <a:solidFill>
                  <a:schemeClr val="bg1"/>
                </a:solidFill>
              </a:rPr>
              <a:t>Make short circuit between two small holes on the PCB for 5 seconds.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</a:t>
            </a:r>
            <a:r>
              <a:rPr lang="en-US" altLang="zh-CN" dirty="0" smtClean="0">
                <a:solidFill>
                  <a:schemeClr val="bg1"/>
                </a:solidFill>
              </a:rPr>
              <a:t>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194" name="Picture 2" descr="\\10.15.5.184\测试共享\IPC 产品组\IPC外观\Lite\海螺正面照_副本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483518"/>
            <a:ext cx="1172807" cy="1152381"/>
          </a:xfrm>
          <a:prstGeom prst="rect">
            <a:avLst/>
          </a:prstGeom>
          <a:noFill/>
        </p:spPr>
      </p:pic>
      <p:pic>
        <p:nvPicPr>
          <p:cNvPr id="2" name="图片 1" descr="HDW2320R-Z_副本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310" y="1635760"/>
            <a:ext cx="2776220" cy="3122295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2454910" y="2134870"/>
            <a:ext cx="240665" cy="200025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268647" y="176528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0" name="矩形 9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IPC 1 Series 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4" name="矩形 3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0" y="682387"/>
            <a:ext cx="8229600" cy="8001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HFW1320/1220/1120/1020S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>
                <a:solidFill>
                  <a:schemeClr val="bg1"/>
                </a:solidFill>
              </a:rPr>
              <a:t>Press the reset button for 5 seconds.</a:t>
            </a: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</a:t>
            </a:r>
            <a:r>
              <a:rPr lang="en-US" altLang="zh-CN" dirty="0" smtClean="0">
                <a:solidFill>
                  <a:schemeClr val="bg1"/>
                </a:solidFill>
              </a:rPr>
              <a:t>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 descr="HFW1120S.jpg"/>
          <p:cNvPicPr>
            <a:picLocks noChangeAspect="1"/>
          </p:cNvPicPr>
          <p:nvPr/>
        </p:nvPicPr>
        <p:blipFill>
          <a:blip r:embed="rId2" cstate="print"/>
          <a:srcRect t="19200" r="6668" b="9401"/>
          <a:stretch>
            <a:fillRect/>
          </a:stretch>
        </p:blipFill>
        <p:spPr>
          <a:xfrm>
            <a:off x="467545" y="1563638"/>
            <a:ext cx="3247420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椭圆 5"/>
          <p:cNvSpPr/>
          <p:nvPr/>
        </p:nvSpPr>
        <p:spPr>
          <a:xfrm>
            <a:off x="3152038" y="2719772"/>
            <a:ext cx="180020" cy="18002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2231123" y="4088564"/>
            <a:ext cx="504056" cy="432048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843808" y="278777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9632" y="379588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Serial port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10" name="Picture 2" descr="\\10.15.5.184\测试共享\IPC 产品组\IPC外观\03 Network Camera\枪机\fixed\HFW4X2X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1501" y="974476"/>
            <a:ext cx="2339752" cy="1462781"/>
          </a:xfrm>
          <a:prstGeom prst="rect">
            <a:avLst/>
          </a:prstGeom>
          <a:noFill/>
        </p:spPr>
      </p:pic>
      <p:grpSp>
        <p:nvGrpSpPr>
          <p:cNvPr id="11" name="组合 10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2" name="矩形 11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61947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58746"/>
            <a:ext cx="3779236" cy="2276855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0" y="682387"/>
            <a:ext cx="8229600" cy="8001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HFW1431/1230S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>
                <a:solidFill>
                  <a:schemeClr val="bg1"/>
                </a:solidFill>
              </a:rPr>
              <a:t>Press the reset button for 5 seconds.</a:t>
            </a: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</a:t>
            </a:r>
            <a:r>
              <a:rPr lang="en-US" altLang="zh-CN" dirty="0" smtClean="0">
                <a:solidFill>
                  <a:schemeClr val="bg1"/>
                </a:solidFill>
              </a:rPr>
              <a:t>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1312342" y="3291830"/>
            <a:ext cx="180020" cy="18002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492362" y="319717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10" name="Picture 2" descr="\\10.15.5.184\测试共享\IPC 产品组\IPC外观\03 Network Camera\枪机\fixed\HFW4X2X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1501" y="974476"/>
            <a:ext cx="2339752" cy="1462781"/>
          </a:xfrm>
          <a:prstGeom prst="rect">
            <a:avLst/>
          </a:prstGeom>
          <a:noFill/>
        </p:spPr>
      </p:pic>
      <p:grpSp>
        <p:nvGrpSpPr>
          <p:cNvPr id="11" name="组合 10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2" name="矩形 11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9512" y="843558"/>
            <a:ext cx="8229600" cy="8001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HDW1320/1220/1120/1020S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 smtClean="0">
                <a:solidFill>
                  <a:schemeClr val="bg1"/>
                </a:solidFill>
              </a:rPr>
              <a:t>Make short circuit between two small holes on the PCB for 5 seconds.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</a:t>
            </a:r>
            <a:r>
              <a:rPr lang="en-US" altLang="zh-CN" dirty="0" smtClean="0">
                <a:solidFill>
                  <a:schemeClr val="bg1"/>
                </a:solidFill>
              </a:rPr>
              <a:t>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图片 5" descr="FullSizeRender(1).jpg"/>
          <p:cNvPicPr>
            <a:picLocks noChangeAspect="1"/>
          </p:cNvPicPr>
          <p:nvPr/>
        </p:nvPicPr>
        <p:blipFill>
          <a:blip r:embed="rId2" cstate="print"/>
          <a:srcRect l="1468" t="9401" r="-399" b="15000"/>
          <a:stretch>
            <a:fillRect/>
          </a:stretch>
        </p:blipFill>
        <p:spPr>
          <a:xfrm>
            <a:off x="467544" y="1635646"/>
            <a:ext cx="3109679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椭圆 6"/>
          <p:cNvSpPr/>
          <p:nvPr/>
        </p:nvSpPr>
        <p:spPr>
          <a:xfrm>
            <a:off x="1331640" y="1995686"/>
            <a:ext cx="360040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2699792" y="3723878"/>
            <a:ext cx="504056" cy="432048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691680" y="170765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1640" y="350785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Serial port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6147" name="Picture 3" descr="\\10.15.5.184\测试共享\IPC 产品组\IPC外观\Lite\HDW1X20S_透明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2942" y="463425"/>
            <a:ext cx="1181058" cy="1123142"/>
          </a:xfrm>
          <a:prstGeom prst="rect">
            <a:avLst/>
          </a:prstGeom>
          <a:noFill/>
        </p:spPr>
      </p:pic>
      <p:grpSp>
        <p:nvGrpSpPr>
          <p:cNvPr id="11" name="组合 10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2" name="矩形 11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9512" y="843558"/>
            <a:ext cx="8229600" cy="8001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HDW1431/1230S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 smtClean="0">
                <a:solidFill>
                  <a:schemeClr val="bg1"/>
                </a:solidFill>
              </a:rPr>
              <a:t>Make short circuit between two small holes on the PCB for 5 seconds.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</a:t>
            </a:r>
            <a:r>
              <a:rPr lang="en-US" altLang="zh-CN" dirty="0" smtClean="0">
                <a:solidFill>
                  <a:schemeClr val="bg1"/>
                </a:solidFill>
              </a:rPr>
              <a:t>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图片 5" descr="FullSizeRender(1).jpg"/>
          <p:cNvPicPr>
            <a:picLocks noChangeAspect="1"/>
          </p:cNvPicPr>
          <p:nvPr/>
        </p:nvPicPr>
        <p:blipFill>
          <a:blip r:embed="rId2" cstate="print"/>
          <a:srcRect l="1468" t="9401" r="-399" b="15000"/>
          <a:stretch>
            <a:fillRect/>
          </a:stretch>
        </p:blipFill>
        <p:spPr>
          <a:xfrm>
            <a:off x="467544" y="1635646"/>
            <a:ext cx="3109679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椭圆 6"/>
          <p:cNvSpPr/>
          <p:nvPr/>
        </p:nvSpPr>
        <p:spPr>
          <a:xfrm>
            <a:off x="1388164" y="1995686"/>
            <a:ext cx="360040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2699792" y="3723878"/>
            <a:ext cx="504056" cy="432048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691680" y="170765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1640" y="350785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Serial port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6147" name="Picture 3" descr="\\10.15.5.184\测试共享\IPC 产品组\IPC外观\Lite\HDW1X20S_透明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2942" y="463425"/>
            <a:ext cx="1181058" cy="1123142"/>
          </a:xfrm>
          <a:prstGeom prst="rect">
            <a:avLst/>
          </a:prstGeom>
          <a:noFill/>
        </p:spPr>
      </p:pic>
      <p:grpSp>
        <p:nvGrpSpPr>
          <p:cNvPr id="11" name="组合 10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2" name="矩形 11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506931" y="2139702"/>
            <a:ext cx="122506" cy="11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8542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0" y="746999"/>
            <a:ext cx="8229600" cy="8001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HDBW1230E</a:t>
            </a:r>
            <a:r>
              <a:rPr lang="zh-CN" altLang="en-US" sz="3600" b="1" dirty="0" smtClean="0">
                <a:solidFill>
                  <a:schemeClr val="bg1"/>
                </a:solidFill>
              </a:rPr>
              <a:t>（</a:t>
            </a:r>
            <a:r>
              <a:rPr lang="en-US" altLang="zh-CN" sz="3600" b="1" dirty="0" smtClean="0">
                <a:solidFill>
                  <a:schemeClr val="bg1"/>
                </a:solidFill>
              </a:rPr>
              <a:t>-S</a:t>
            </a:r>
            <a:r>
              <a:rPr lang="zh-CN" altLang="en-US" sz="3600" b="1" dirty="0" smtClean="0">
                <a:solidFill>
                  <a:schemeClr val="bg1"/>
                </a:solidFill>
              </a:rPr>
              <a:t>）</a:t>
            </a:r>
            <a:r>
              <a:rPr lang="en-US" sz="3600" b="1" dirty="0" smtClean="0">
                <a:solidFill>
                  <a:schemeClr val="bg1"/>
                </a:solidFill>
              </a:rPr>
              <a:t>/1431E</a:t>
            </a:r>
            <a:r>
              <a:rPr lang="en-US" sz="3600" b="1" dirty="0">
                <a:solidFill>
                  <a:schemeClr val="bg1"/>
                </a:solidFill>
              </a:rPr>
              <a:t>（-</a:t>
            </a:r>
            <a:r>
              <a:rPr lang="en-US" sz="3600" b="1" dirty="0" smtClean="0">
                <a:solidFill>
                  <a:schemeClr val="bg1"/>
                </a:solidFill>
              </a:rPr>
              <a:t>S）</a:t>
            </a:r>
            <a:r>
              <a:rPr lang="en-US" sz="3600" b="1" dirty="0">
                <a:solidFill>
                  <a:schemeClr val="bg1"/>
                </a:solidFill>
              </a:rPr>
              <a:t>/</a:t>
            </a:r>
            <a:r>
              <a:rPr lang="en-US" sz="3600" b="1" dirty="0" smtClean="0">
                <a:solidFill>
                  <a:schemeClr val="bg1"/>
                </a:solidFill>
              </a:rPr>
              <a:t>1320E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>
                <a:solidFill>
                  <a:schemeClr val="bg1"/>
                </a:solidFill>
              </a:rPr>
              <a:t>Press the reset button for 5 seconds.</a:t>
            </a: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</a:t>
            </a:r>
            <a:r>
              <a:rPr lang="en-US" altLang="zh-CN" dirty="0" smtClean="0">
                <a:solidFill>
                  <a:schemeClr val="bg1"/>
                </a:solidFill>
              </a:rPr>
              <a:t>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7170" name="Picture 2" descr="\\10.15.5.184\测试共享\IPC 产品组\IPC外观\eco-savvy 2.0\HDBW4X20E透明底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397032"/>
            <a:ext cx="1266404" cy="1118508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8" y="1642725"/>
            <a:ext cx="3398026" cy="3206855"/>
          </a:xfrm>
          <a:prstGeom prst="rect">
            <a:avLst/>
          </a:prstGeom>
        </p:spPr>
      </p:pic>
      <p:sp>
        <p:nvSpPr>
          <p:cNvPr id="15" name="TextBox 13"/>
          <p:cNvSpPr txBox="1"/>
          <p:nvPr/>
        </p:nvSpPr>
        <p:spPr>
          <a:xfrm>
            <a:off x="2827586" y="4001273"/>
            <a:ext cx="967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rgbClr val="C00000"/>
                </a:solidFill>
              </a:rPr>
              <a:t>Reset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3" name="TextBox 16"/>
          <p:cNvSpPr txBox="1"/>
          <p:nvPr/>
        </p:nvSpPr>
        <p:spPr>
          <a:xfrm rot="19878213">
            <a:off x="2958124" y="2721789"/>
            <a:ext cx="1067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rgbClr val="C00000"/>
                </a:solidFill>
              </a:rPr>
              <a:t>SD Card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309352" y="1956922"/>
            <a:ext cx="297129" cy="3533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1" name="TextBox 19"/>
          <p:cNvSpPr txBox="1"/>
          <p:nvPr/>
        </p:nvSpPr>
        <p:spPr>
          <a:xfrm>
            <a:off x="1835698" y="1577861"/>
            <a:ext cx="1272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rgbClr val="C00000"/>
                </a:solidFill>
              </a:rPr>
              <a:t>Serial Port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2827586" y="2268265"/>
            <a:ext cx="592286" cy="663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2457916" y="3968886"/>
            <a:ext cx="297129" cy="3533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4" name="矩形 13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0.15.5.184\测试共享\IPC 产品组\IPC外观\03 Network Camera\枪机\varifocal\大优雅枪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6256" y="411510"/>
            <a:ext cx="2339752" cy="1404467"/>
          </a:xfrm>
          <a:prstGeom prst="rect">
            <a:avLst/>
          </a:prstGeom>
          <a:noFill/>
        </p:spPr>
      </p:pic>
      <p:pic>
        <p:nvPicPr>
          <p:cNvPr id="14" name="内容占位符 13" descr="HFW81200E-Z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134" t="-167" r="19864" b="2535"/>
          <a:stretch>
            <a:fillRect/>
          </a:stretch>
        </p:blipFill>
        <p:spPr>
          <a:xfrm rot="16200000">
            <a:off x="531651" y="1787562"/>
            <a:ext cx="3256162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 smtClean="0">
                <a:solidFill>
                  <a:schemeClr val="bg1"/>
                </a:solidFill>
              </a:rPr>
              <a:t>Press the reset button for 5 seconds.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2613991" y="3440492"/>
            <a:ext cx="504056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115616" y="3332480"/>
            <a:ext cx="576064" cy="576064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555776" y="314781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592" y="300379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Serial port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143508" y="433433"/>
            <a:ext cx="6012668" cy="8001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HFW81230/81200/8630/8331/8281/8231/8232E-Z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3" name="矩形 12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76736" y="1398662"/>
            <a:ext cx="47525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 smtClean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THANKS!</a:t>
            </a:r>
            <a:endParaRPr lang="zh-CN" altLang="en-US" sz="8800" dirty="0">
              <a:solidFill>
                <a:schemeClr val="bg1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800" y="2800350"/>
            <a:ext cx="511256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DSS_Dahua Việt Nam</a:t>
            </a:r>
          </a:p>
          <a:p>
            <a:endParaRPr lang="zh-CN" altLang="en-US" sz="3200" dirty="0" smtClean="0">
              <a:solidFill>
                <a:schemeClr val="bg1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endParaRPr lang="zh-CN" altLang="en-US" dirty="0"/>
          </a:p>
        </p:txBody>
      </p:sp>
      <p:pic>
        <p:nvPicPr>
          <p:cNvPr id="9" name="Picture 2" descr="E:\私图\1282891100831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6200" y="514350"/>
            <a:ext cx="887924" cy="814710"/>
          </a:xfrm>
          <a:prstGeom prst="rect">
            <a:avLst/>
          </a:prstGeom>
          <a:noFill/>
        </p:spPr>
      </p:pic>
      <p:grpSp>
        <p:nvGrpSpPr>
          <p:cNvPr id="4" name="组合 3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2" name="矩形 1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HDBW5421E-RESET.jpg"/>
          <p:cNvPicPr>
            <a:picLocks noChangeAspect="1"/>
          </p:cNvPicPr>
          <p:nvPr/>
        </p:nvPicPr>
        <p:blipFill>
          <a:blip r:embed="rId2" cstate="print"/>
          <a:srcRect l="24242" t="4545" r="9091"/>
          <a:stretch>
            <a:fillRect/>
          </a:stretch>
        </p:blipFill>
        <p:spPr>
          <a:xfrm>
            <a:off x="1907704" y="1707654"/>
            <a:ext cx="1584176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图片 15" descr="HDBW5421E-SERIAL.jpg"/>
          <p:cNvPicPr>
            <a:picLocks noChangeAspect="1"/>
          </p:cNvPicPr>
          <p:nvPr/>
        </p:nvPicPr>
        <p:blipFill>
          <a:blip r:embed="rId3" cstate="print"/>
          <a:srcRect l="14815" r="14074" b="2222"/>
          <a:stretch>
            <a:fillRect/>
          </a:stretch>
        </p:blipFill>
        <p:spPr>
          <a:xfrm>
            <a:off x="251520" y="1707654"/>
            <a:ext cx="164963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 smtClean="0">
                <a:solidFill>
                  <a:schemeClr val="bg1"/>
                </a:solidFill>
              </a:rPr>
              <a:t>Press the reset button for 5 seconds.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2195736" y="3291830"/>
            <a:ext cx="504056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83568" y="3003798"/>
            <a:ext cx="576064" cy="576064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267744" y="278777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242773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Serial port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179512" y="627534"/>
            <a:ext cx="8229600" cy="8001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HDBW81230/81200/8630/8331/8281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/8231/8232E-Z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\\10.15.5.184\测试共享\IPC 产品组\IPC外观\三代半球 透明底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354571"/>
            <a:ext cx="1634728" cy="1497099"/>
          </a:xfrm>
          <a:prstGeom prst="rect">
            <a:avLst/>
          </a:prstGeom>
          <a:noFill/>
        </p:spPr>
      </p:pic>
      <p:grpSp>
        <p:nvGrpSpPr>
          <p:cNvPr id="13" name="组合 12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4" name="矩形 13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IPC 5 Series 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4" name="矩形 3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77" y="1635646"/>
            <a:ext cx="1824669" cy="33946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 smtClean="0">
                <a:solidFill>
                  <a:schemeClr val="bg1"/>
                </a:solidFill>
              </a:rPr>
              <a:t>Press the reset button for 5 seconds.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2483768" y="2731683"/>
            <a:ext cx="216024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699792" y="273512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179512" y="703070"/>
            <a:ext cx="7269614" cy="8001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HFW5231/5431/5631/5831E-ZE(Z5E)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9126" y="354571"/>
            <a:ext cx="1497099" cy="1497099"/>
          </a:xfrm>
          <a:prstGeom prst="rect">
            <a:avLst/>
          </a:prstGeom>
          <a:noFill/>
        </p:spPr>
      </p:pic>
      <p:sp>
        <p:nvSpPr>
          <p:cNvPr id="13" name="椭圆 12"/>
          <p:cNvSpPr/>
          <p:nvPr/>
        </p:nvSpPr>
        <p:spPr>
          <a:xfrm>
            <a:off x="2051720" y="2650937"/>
            <a:ext cx="356677" cy="655092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657736" y="2281605"/>
            <a:ext cx="114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SD Card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780658" y="2816426"/>
            <a:ext cx="288032" cy="288032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63420" y="2775776"/>
            <a:ext cx="1317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Serial port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6" name="矩形 15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82342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77" y="1635646"/>
            <a:ext cx="1824669" cy="33946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 smtClean="0">
                <a:solidFill>
                  <a:schemeClr val="bg1"/>
                </a:solidFill>
              </a:rPr>
              <a:t>Press the reset button for 5 seconds.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2483768" y="2731683"/>
            <a:ext cx="216024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699792" y="273512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179512" y="703070"/>
            <a:ext cx="7269614" cy="8001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HFW5231E-Z12E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9126" y="354571"/>
            <a:ext cx="1497099" cy="1497099"/>
          </a:xfrm>
          <a:prstGeom prst="rect">
            <a:avLst/>
          </a:prstGeom>
          <a:noFill/>
        </p:spPr>
      </p:pic>
      <p:sp>
        <p:nvSpPr>
          <p:cNvPr id="13" name="椭圆 12"/>
          <p:cNvSpPr/>
          <p:nvPr/>
        </p:nvSpPr>
        <p:spPr>
          <a:xfrm>
            <a:off x="2051720" y="2650937"/>
            <a:ext cx="356677" cy="655092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657736" y="2281605"/>
            <a:ext cx="114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SD Card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780658" y="2816426"/>
            <a:ext cx="288032" cy="288032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63420" y="2775776"/>
            <a:ext cx="1317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Serial port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6" name="矩形 15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37062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76" y="2545873"/>
            <a:ext cx="1824669" cy="15203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0" y="221456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Reset: </a:t>
            </a:r>
            <a:r>
              <a:rPr lang="en-US" altLang="zh-CN" dirty="0" smtClean="0">
                <a:solidFill>
                  <a:schemeClr val="bg1"/>
                </a:solidFill>
              </a:rPr>
              <a:t>Press the reset button for 5 seconds.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Serial port connection: Please use connector(1.2.17.12.0011)  and weld it on the package of the serial port.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1414427" y="2911703"/>
            <a:ext cx="216024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043608" y="254092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Rese</a:t>
            </a:r>
            <a:r>
              <a:rPr lang="en-US" altLang="zh-CN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179512" y="703070"/>
            <a:ext cx="7269614" cy="8001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HF5231/5431E-E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9126" y="354571"/>
            <a:ext cx="1497099" cy="1497099"/>
          </a:xfrm>
          <a:prstGeom prst="rect">
            <a:avLst/>
          </a:prstGeom>
          <a:noFill/>
        </p:spPr>
      </p:pic>
      <p:sp>
        <p:nvSpPr>
          <p:cNvPr id="13" name="椭圆 12"/>
          <p:cNvSpPr/>
          <p:nvPr/>
        </p:nvSpPr>
        <p:spPr>
          <a:xfrm>
            <a:off x="1763688" y="3651870"/>
            <a:ext cx="685894" cy="19406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578888" y="3881519"/>
            <a:ext cx="114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SD Card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791125" y="2677966"/>
            <a:ext cx="856875" cy="648072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941638" y="2302590"/>
            <a:ext cx="1412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Serial port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596336" y="4933206"/>
            <a:ext cx="432048" cy="230832"/>
            <a:chOff x="7564087" y="4515966"/>
            <a:chExt cx="432048" cy="230832"/>
          </a:xfrm>
        </p:grpSpPr>
        <p:sp>
          <p:nvSpPr>
            <p:cNvPr id="16" name="矩形 15"/>
            <p:cNvSpPr/>
            <p:nvPr/>
          </p:nvSpPr>
          <p:spPr>
            <a:xfrm>
              <a:off x="7636095" y="4559374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64087" y="4515966"/>
              <a:ext cx="4320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Calibri" pitchFamily="34" charset="0"/>
                  <a:ea typeface="仿宋" pitchFamily="49" charset="-122"/>
                  <a:cs typeface="Calibri" pitchFamily="34" charset="0"/>
                </a:rPr>
                <a:t>2017</a:t>
              </a:r>
              <a:endParaRPr lang="zh-CN" altLang="en-US" sz="900" dirty="0">
                <a:solidFill>
                  <a:schemeClr val="bg1"/>
                </a:solidFill>
                <a:latin typeface="Calibri" pitchFamily="34" charset="0"/>
                <a:ea typeface="仿宋" pitchFamily="49" charset="-122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2966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都市">
  <a:themeElements>
    <a:clrScheme name="都市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都市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都市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都市">
  <a:themeElements>
    <a:clrScheme name="都市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都市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都市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Read xmlns="2351d98a-d930-49d0-a44b-4fb680c3c6b3">false</IsRead>
    <IsSave xmlns="2351d98a-d930-49d0-a44b-4fb680c3c6b3">false</IsSave>
    <FileDescription xmlns="2351d98a-d930-49d0-a44b-4fb680c3c6b3" xsi:nil="true"/>
    <IsPrint xmlns="2351d98a-d930-49d0-a44b-4fb680c3c6b3">false</IsPrint>
    <IsFullControl xmlns="2351d98a-d930-49d0-a44b-4fb680c3c6b3">false</IsFullControl>
    <Users xmlns="2351d98a-d930-49d0-a44b-4fb680c3c6b3">
      <UserInfo>
        <DisplayName/>
        <AccountId xsi:nil="true"/>
        <AccountType/>
      </UserInfo>
    </Users>
    <IsEdit xmlns="2351d98a-d930-49d0-a44b-4fb680c3c6b3">false</IsEdit>
    <_dlc_DocId xmlns="e3698935-78c5-47b3-bf26-e8cc6643d926">QZ6ZHKZ2Z3KU-1797567311-158301</_dlc_DocId>
    <_dlc_DocIdUrl xmlns="e3698935-78c5-47b3-bf26-e8cc6643d926">
      <Url>https://gks.dahuasecurity.com/_layouts/15/DocIdRedir.aspx?ID=QZ6ZHKZ2Z3KU-1797567311-158301</Url>
      <Description>QZ6ZHKZ2Z3KU-1797567311-158301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55FB6C84E1404A8D6D335961125F0A" ma:contentTypeVersion="22" ma:contentTypeDescription="Create a new document." ma:contentTypeScope="" ma:versionID="17fb2cee3b0e12661d27bb6c7196b5d6">
  <xsd:schema xmlns:xsd="http://www.w3.org/2001/XMLSchema" xmlns:xs="http://www.w3.org/2001/XMLSchema" xmlns:p="http://schemas.microsoft.com/office/2006/metadata/properties" xmlns:ns2="e3698935-78c5-47b3-bf26-e8cc6643d926" xmlns:ns3="2351d98a-d930-49d0-a44b-4fb680c3c6b3" targetNamespace="http://schemas.microsoft.com/office/2006/metadata/properties" ma:root="true" ma:fieldsID="66b674bc0f6ffc4018510cfe610624a3" ns2:_="" ns3:_="">
    <xsd:import namespace="e3698935-78c5-47b3-bf26-e8cc6643d926"/>
    <xsd:import namespace="2351d98a-d930-49d0-a44b-4fb680c3c6b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IsRead" minOccurs="0"/>
                <xsd:element ref="ns3:IsPrint" minOccurs="0"/>
                <xsd:element ref="ns3:IsEdit" minOccurs="0"/>
                <xsd:element ref="ns3:IsSave" minOccurs="0"/>
                <xsd:element ref="ns3:IsFullControl" minOccurs="0"/>
                <xsd:element ref="ns3:Users" minOccurs="0"/>
                <xsd:element ref="ns3:FileDescription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698935-78c5-47b3-bf26-e8cc6643d92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51d98a-d930-49d0-a44b-4fb680c3c6b3" elementFormDefault="qualified">
    <xsd:import namespace="http://schemas.microsoft.com/office/2006/documentManagement/types"/>
    <xsd:import namespace="http://schemas.microsoft.com/office/infopath/2007/PartnerControls"/>
    <xsd:element name="IsRead" ma:index="11" nillable="true" ma:displayName="Read Only" ma:default="0" ma:internalName="IsRead">
      <xsd:simpleType>
        <xsd:restriction base="dms:Boolean"/>
      </xsd:simpleType>
    </xsd:element>
    <xsd:element name="IsPrint" ma:index="12" nillable="true" ma:displayName="Print Only" ma:default="0" ma:internalName="IsPrint">
      <xsd:simpleType>
        <xsd:restriction base="dms:Boolean"/>
      </xsd:simpleType>
    </xsd:element>
    <xsd:element name="IsEdit" ma:index="13" nillable="true" ma:displayName="Edit Only" ma:default="0" ma:internalName="IsEdit">
      <xsd:simpleType>
        <xsd:restriction base="dms:Boolean"/>
      </xsd:simpleType>
    </xsd:element>
    <xsd:element name="IsSave" ma:index="14" nillable="true" ma:displayName="Save Only" ma:default="0" ma:internalName="IsSave">
      <xsd:simpleType>
        <xsd:restriction base="dms:Boolean"/>
      </xsd:simpleType>
    </xsd:element>
    <xsd:element name="IsFullControl" ma:index="15" nillable="true" ma:displayName="FullControl" ma:default="0" ma:internalName="IsFullControl">
      <xsd:simpleType>
        <xsd:restriction base="dms:Boolean"/>
      </xsd:simpleType>
    </xsd:element>
    <xsd:element name="Users" ma:index="16" nillable="true" ma:displayName="Users" ma:list="UserInfo" ma:SharePointGroup="0" ma:internalName="Users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FileDescription" ma:index="17" nillable="true" ma:displayName="FileDescription" ma:internalName="FileDescription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8568EB-B791-4D2E-89EF-2E8C138F7D17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12A60A8-60D3-492E-96CD-114CFDA172CA}">
  <ds:schemaRefs>
    <ds:schemaRef ds:uri="http://schemas.microsoft.com/office/2006/metadata/properties"/>
    <ds:schemaRef ds:uri="http://schemas.microsoft.com/office/infopath/2007/PartnerControls"/>
    <ds:schemaRef ds:uri="2351d98a-d930-49d0-a44b-4fb680c3c6b3"/>
    <ds:schemaRef ds:uri="e3698935-78c5-47b3-bf26-e8cc6643d926"/>
  </ds:schemaRefs>
</ds:datastoreItem>
</file>

<file path=customXml/itemProps3.xml><?xml version="1.0" encoding="utf-8"?>
<ds:datastoreItem xmlns:ds="http://schemas.openxmlformats.org/officeDocument/2006/customXml" ds:itemID="{D595F3F4-FFCF-4B8E-861A-007F73C015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698935-78c5-47b3-bf26-e8cc6643d926"/>
    <ds:schemaRef ds:uri="2351d98a-d930-49d0-a44b-4fb680c3c6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DB46E6F3-7319-4467-A642-9847402828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186</TotalTime>
  <Words>866</Words>
  <Application>Microsoft Office PowerPoint</Application>
  <PresentationFormat>On-screen Show (16:9)</PresentationFormat>
  <Paragraphs>256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都市</vt:lpstr>
      <vt:lpstr>1_都市</vt:lpstr>
      <vt:lpstr>    Hướng Dẫn Cách “Reset Default” Camera IP Của DSS_Dahua Bằng Phần Cứng   (IPC Hardware Instruction)  </vt:lpstr>
      <vt:lpstr>IPC 8 Series </vt:lpstr>
      <vt:lpstr>HF81230/81200/8281E</vt:lpstr>
      <vt:lpstr>HFW81230/81200/8630/8331/8281/8231/8232E-Z</vt:lpstr>
      <vt:lpstr>HDBW81230/81200/8630/8331/8281 /8231/8232E-Z</vt:lpstr>
      <vt:lpstr>IPC 5 Series </vt:lpstr>
      <vt:lpstr>HFW5231/5431/5631/5831E-ZE(Z5E)</vt:lpstr>
      <vt:lpstr>HFW5231E-Z12E</vt:lpstr>
      <vt:lpstr>HF5231/5431E-E</vt:lpstr>
      <vt:lpstr>HDBW5231/5431/5631/5831R-ZE</vt:lpstr>
      <vt:lpstr>HDBW5231/5431/5631/5831E-ZE(Z5E)</vt:lpstr>
      <vt:lpstr>HDW5231/5431/5631/5831R-ZE</vt:lpstr>
      <vt:lpstr>IPC 4 Series </vt:lpstr>
      <vt:lpstr>HFW4421/4221/4220/4120S</vt:lpstr>
      <vt:lpstr>HFW4421/4221/4220/4120E</vt:lpstr>
      <vt:lpstr>HFW4830/4431/4231E-S</vt:lpstr>
      <vt:lpstr>HFW4231/4431/4631/4831E-SE</vt:lpstr>
      <vt:lpstr>HFW4231/4431/4631/4831T-ASE</vt:lpstr>
      <vt:lpstr>HDBW4421/4221/4220/4120/4830/4431/4231E-AS</vt:lpstr>
      <vt:lpstr>HDBW4231/4431/4631/4831E-ASE</vt:lpstr>
      <vt:lpstr>HDBW4421/4221/4220/4120F</vt:lpstr>
      <vt:lpstr>HDBW4431/4231F-AS</vt:lpstr>
      <vt:lpstr>HDW4421/4221/4220/4120E</vt:lpstr>
      <vt:lpstr>HDW4830/4431/4231EM-AS</vt:lpstr>
      <vt:lpstr>HDW4231/4431/4631/4831EM-ASE</vt:lpstr>
      <vt:lpstr>HDW4431/4231/4421/4221/4220/4120M</vt:lpstr>
      <vt:lpstr>HDB4231/4431G-AS</vt:lpstr>
      <vt:lpstr>IPC 2 Series </vt:lpstr>
      <vt:lpstr>HFW2230/2320/2221/2121R-VFS/ZS</vt:lpstr>
      <vt:lpstr>HFW2231/2431R-VFS/ZS</vt:lpstr>
      <vt:lpstr>HDBW2431/2231/2230/2320/2221/                  2121R-VFS/ZS</vt:lpstr>
      <vt:lpstr>HDW2320/2221/2121R-Z</vt:lpstr>
      <vt:lpstr>HDW2230/2231/2431R-ZS/VFS</vt:lpstr>
      <vt:lpstr>IPC 1 Series </vt:lpstr>
      <vt:lpstr>HFW1320/1220/1120/1020S</vt:lpstr>
      <vt:lpstr>HFW1431/1230S</vt:lpstr>
      <vt:lpstr>HDW1320/1220/1120/1020S</vt:lpstr>
      <vt:lpstr>HDW1431/1230S</vt:lpstr>
      <vt:lpstr>HDBW1230E（-S）/1431E（-S）/1320E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赵倩</dc:creator>
  <cp:lastModifiedBy>Admin</cp:lastModifiedBy>
  <cp:revision>364</cp:revision>
  <dcterms:created xsi:type="dcterms:W3CDTF">2014-08-21T01:30:00Z</dcterms:created>
  <dcterms:modified xsi:type="dcterms:W3CDTF">2019-06-26T02:49:41Z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2052-10.1.0.6690</vt:lpwstr>
  </property>
  <property fmtid="{D5CDD505-2E9C-101B-9397-08002B2CF9AE}" pid="3" name="ContentTypeId">
    <vt:lpwstr>0x0101004F55FB6C84E1404A8D6D335961125F0A</vt:lpwstr>
  </property>
  <property fmtid="{D5CDD505-2E9C-101B-9397-08002B2CF9AE}" pid="4" name="_dlc_DocIdItemGuid">
    <vt:lpwstr>108a7bca-7c30-4f46-b72a-004a6899ed02</vt:lpwstr>
  </property>
  <property fmtid="{D5CDD505-2E9C-101B-9397-08002B2CF9AE}" pid="5" name="ParentFolder">
    <vt:lpwstr>https://gks.dahuasecurity.com/_layouts/15/ReturnFolder.aspx?FID=20180531100605597998, Folder</vt:lpwstr>
  </property>
  <property fmtid="{D5CDD505-2E9C-101B-9397-08002B2CF9AE}" pid="6" name="FID">
    <vt:lpwstr>20180531100605597998</vt:lpwstr>
  </property>
</Properties>
</file>