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EA246-8A1F-46E2-AF03-4A5999EDF691}" type="datetimeFigureOut">
              <a:rPr lang="en-US" smtClean="0"/>
              <a:pPr/>
              <a:t>2018-03-30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8E4B7-779D-47BC-8FD5-E1EC94383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052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E4B7-779D-47BC-8FD5-E1EC94383AD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254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2018-03-30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E36C09"/>
                </a:solidFill>
                <a:latin typeface="Segoe UI Light"/>
                <a:cs typeface="Segoe U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2018-03-30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2018-03-30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2018-03-30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2018-03-30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10517123" y="164592"/>
            <a:ext cx="1484376" cy="5410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4019" y="296036"/>
            <a:ext cx="11363960" cy="655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82954" y="3057016"/>
            <a:ext cx="9626091" cy="1514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E36C09"/>
                </a:solidFill>
                <a:latin typeface="Segoe UI Light"/>
                <a:cs typeface="Segoe U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2018-03-30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png"/><Relationship Id="rId15" Type="http://schemas.openxmlformats.org/officeDocument/2006/relationships/image" Target="../media/image93.jpe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26" Type="http://schemas.openxmlformats.org/officeDocument/2006/relationships/image" Target="../media/image143.png"/><Relationship Id="rId3" Type="http://schemas.openxmlformats.org/officeDocument/2006/relationships/image" Target="../media/image120.png"/><Relationship Id="rId21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5" Type="http://schemas.openxmlformats.org/officeDocument/2006/relationships/image" Target="../media/image142.png"/><Relationship Id="rId2" Type="http://schemas.openxmlformats.org/officeDocument/2006/relationships/image" Target="../media/image119.png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29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23" Type="http://schemas.openxmlformats.org/officeDocument/2006/relationships/image" Target="../media/image140.png"/><Relationship Id="rId28" Type="http://schemas.openxmlformats.org/officeDocument/2006/relationships/image" Target="../media/image145.pn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Relationship Id="rId27" Type="http://schemas.openxmlformats.org/officeDocument/2006/relationships/image" Target="../media/image144.png"/><Relationship Id="rId30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838200"/>
            <a:ext cx="5039995" cy="1219200"/>
          </a:xfrm>
          <a:custGeom>
            <a:avLst/>
            <a:gdLst/>
            <a:ahLst/>
            <a:cxnLst/>
            <a:rect l="l" t="t" r="r" b="b"/>
            <a:pathLst>
              <a:path w="5039995" h="1056639">
                <a:moveTo>
                  <a:pt x="0" y="1056131"/>
                </a:moveTo>
                <a:lnTo>
                  <a:pt x="5039868" y="1056131"/>
                </a:lnTo>
                <a:lnTo>
                  <a:pt x="5039868" y="0"/>
                </a:lnTo>
                <a:lnTo>
                  <a:pt x="0" y="0"/>
                </a:lnTo>
                <a:lnTo>
                  <a:pt x="0" y="1056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842427"/>
            <a:ext cx="4006850" cy="1138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700" spc="20" dirty="0" smtClean="0">
                <a:solidFill>
                  <a:srgbClr val="D9D9D9"/>
                </a:solidFill>
              </a:rPr>
              <a:t>Giải pháp </a:t>
            </a:r>
            <a:r>
              <a:rPr lang="en-US" sz="3700" spc="20" dirty="0" err="1">
                <a:solidFill>
                  <a:srgbClr val="D9D9D9"/>
                </a:solidFill>
              </a:rPr>
              <a:t>G</a:t>
            </a:r>
            <a:r>
              <a:rPr lang="en-US" sz="3700" spc="20" dirty="0" err="1" smtClean="0">
                <a:solidFill>
                  <a:srgbClr val="D9D9D9"/>
                </a:solidFill>
              </a:rPr>
              <a:t>iám</a:t>
            </a:r>
            <a:r>
              <a:rPr lang="en-US" sz="3700" spc="20" dirty="0" smtClean="0">
                <a:solidFill>
                  <a:srgbClr val="D9D9D9"/>
                </a:solidFill>
              </a:rPr>
              <a:t> </a:t>
            </a:r>
            <a:r>
              <a:rPr lang="en-US" sz="3700" spc="20" dirty="0" err="1" smtClean="0">
                <a:solidFill>
                  <a:srgbClr val="D9D9D9"/>
                </a:solidFill>
              </a:rPr>
              <a:t>sát</a:t>
            </a:r>
            <a:r>
              <a:rPr lang="en-US" sz="3700" spc="20" dirty="0" smtClean="0">
                <a:solidFill>
                  <a:srgbClr val="D9D9D9"/>
                </a:solidFill>
              </a:rPr>
              <a:t> An </a:t>
            </a:r>
            <a:r>
              <a:rPr lang="en-US" sz="3700" spc="20" dirty="0" err="1" smtClean="0">
                <a:solidFill>
                  <a:srgbClr val="D9D9D9"/>
                </a:solidFill>
              </a:rPr>
              <a:t>ninh</a:t>
            </a:r>
            <a:r>
              <a:rPr lang="en-US" sz="3700" spc="20" dirty="0" smtClean="0">
                <a:solidFill>
                  <a:srgbClr val="D9D9D9"/>
                </a:solidFill>
              </a:rPr>
              <a:t> </a:t>
            </a:r>
            <a:r>
              <a:rPr lang="en-US" sz="3700" spc="20" dirty="0" err="1" smtClean="0">
                <a:solidFill>
                  <a:srgbClr val="D9D9D9"/>
                </a:solidFill>
              </a:rPr>
              <a:t>Trạm</a:t>
            </a:r>
            <a:r>
              <a:rPr lang="en-US" sz="3700" spc="20" dirty="0" smtClean="0">
                <a:solidFill>
                  <a:srgbClr val="D9D9D9"/>
                </a:solidFill>
              </a:rPr>
              <a:t> </a:t>
            </a:r>
            <a:r>
              <a:rPr lang="en-US" sz="3700" spc="20" dirty="0" err="1" smtClean="0">
                <a:solidFill>
                  <a:srgbClr val="D9D9D9"/>
                </a:solidFill>
              </a:rPr>
              <a:t>Xăng</a:t>
            </a:r>
            <a:endParaRPr sz="3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620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6857998"/>
                </a:moveTo>
                <a:lnTo>
                  <a:pt x="12188952" y="0"/>
                </a:lnTo>
                <a:lnTo>
                  <a:pt x="0" y="0"/>
                </a:lnTo>
                <a:lnTo>
                  <a:pt x="0" y="6857998"/>
                </a:lnTo>
                <a:lnTo>
                  <a:pt x="12188952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0476" y="3854196"/>
            <a:ext cx="2287905" cy="2286000"/>
          </a:xfrm>
          <a:custGeom>
            <a:avLst/>
            <a:gdLst/>
            <a:ahLst/>
            <a:cxnLst/>
            <a:rect l="l" t="t" r="r" b="b"/>
            <a:pathLst>
              <a:path w="2287904" h="2286000">
                <a:moveTo>
                  <a:pt x="1143762" y="0"/>
                </a:moveTo>
                <a:lnTo>
                  <a:pt x="1095412" y="1002"/>
                </a:lnTo>
                <a:lnTo>
                  <a:pt x="1047574" y="3984"/>
                </a:lnTo>
                <a:lnTo>
                  <a:pt x="1000287" y="8904"/>
                </a:lnTo>
                <a:lnTo>
                  <a:pt x="953592" y="15724"/>
                </a:lnTo>
                <a:lnTo>
                  <a:pt x="907527" y="24404"/>
                </a:lnTo>
                <a:lnTo>
                  <a:pt x="862132" y="34904"/>
                </a:lnTo>
                <a:lnTo>
                  <a:pt x="817448" y="47185"/>
                </a:lnTo>
                <a:lnTo>
                  <a:pt x="773513" y="61207"/>
                </a:lnTo>
                <a:lnTo>
                  <a:pt x="730368" y="76930"/>
                </a:lnTo>
                <a:lnTo>
                  <a:pt x="688052" y="94314"/>
                </a:lnTo>
                <a:lnTo>
                  <a:pt x="646605" y="113320"/>
                </a:lnTo>
                <a:lnTo>
                  <a:pt x="606066" y="133909"/>
                </a:lnTo>
                <a:lnTo>
                  <a:pt x="566476" y="156040"/>
                </a:lnTo>
                <a:lnTo>
                  <a:pt x="527874" y="179674"/>
                </a:lnTo>
                <a:lnTo>
                  <a:pt x="490299" y="204772"/>
                </a:lnTo>
                <a:lnTo>
                  <a:pt x="453791" y="231293"/>
                </a:lnTo>
                <a:lnTo>
                  <a:pt x="418391" y="259198"/>
                </a:lnTo>
                <a:lnTo>
                  <a:pt x="384137" y="288448"/>
                </a:lnTo>
                <a:lnTo>
                  <a:pt x="351070" y="319002"/>
                </a:lnTo>
                <a:lnTo>
                  <a:pt x="319229" y="350821"/>
                </a:lnTo>
                <a:lnTo>
                  <a:pt x="288654" y="383865"/>
                </a:lnTo>
                <a:lnTo>
                  <a:pt x="259384" y="418096"/>
                </a:lnTo>
                <a:lnTo>
                  <a:pt x="231459" y="453472"/>
                </a:lnTo>
                <a:lnTo>
                  <a:pt x="204919" y="489955"/>
                </a:lnTo>
                <a:lnTo>
                  <a:pt x="179804" y="527504"/>
                </a:lnTo>
                <a:lnTo>
                  <a:pt x="156153" y="566081"/>
                </a:lnTo>
                <a:lnTo>
                  <a:pt x="134006" y="605645"/>
                </a:lnTo>
                <a:lnTo>
                  <a:pt x="113403" y="646157"/>
                </a:lnTo>
                <a:lnTo>
                  <a:pt x="94383" y="687577"/>
                </a:lnTo>
                <a:lnTo>
                  <a:pt x="76986" y="729865"/>
                </a:lnTo>
                <a:lnTo>
                  <a:pt x="61252" y="772982"/>
                </a:lnTo>
                <a:lnTo>
                  <a:pt x="47220" y="816889"/>
                </a:lnTo>
                <a:lnTo>
                  <a:pt x="34930" y="861545"/>
                </a:lnTo>
                <a:lnTo>
                  <a:pt x="24422" y="906911"/>
                </a:lnTo>
                <a:lnTo>
                  <a:pt x="15736" y="952947"/>
                </a:lnTo>
                <a:lnTo>
                  <a:pt x="8911" y="999613"/>
                </a:lnTo>
                <a:lnTo>
                  <a:pt x="3987" y="1046871"/>
                </a:lnTo>
                <a:lnTo>
                  <a:pt x="1003" y="1094679"/>
                </a:lnTo>
                <a:lnTo>
                  <a:pt x="0" y="1142999"/>
                </a:lnTo>
                <a:lnTo>
                  <a:pt x="1003" y="1191316"/>
                </a:lnTo>
                <a:lnTo>
                  <a:pt x="3987" y="1239121"/>
                </a:lnTo>
                <a:lnTo>
                  <a:pt x="8911" y="1286376"/>
                </a:lnTo>
                <a:lnTo>
                  <a:pt x="15736" y="1333040"/>
                </a:lnTo>
                <a:lnTo>
                  <a:pt x="24422" y="1379074"/>
                </a:lnTo>
                <a:lnTo>
                  <a:pt x="34930" y="1424437"/>
                </a:lnTo>
                <a:lnTo>
                  <a:pt x="47220" y="1469092"/>
                </a:lnTo>
                <a:lnTo>
                  <a:pt x="61252" y="1512997"/>
                </a:lnTo>
                <a:lnTo>
                  <a:pt x="76986" y="1556113"/>
                </a:lnTo>
                <a:lnTo>
                  <a:pt x="94383" y="1598401"/>
                </a:lnTo>
                <a:lnTo>
                  <a:pt x="113403" y="1639820"/>
                </a:lnTo>
                <a:lnTo>
                  <a:pt x="134006" y="1680332"/>
                </a:lnTo>
                <a:lnTo>
                  <a:pt x="156153" y="1719896"/>
                </a:lnTo>
                <a:lnTo>
                  <a:pt x="179804" y="1758472"/>
                </a:lnTo>
                <a:lnTo>
                  <a:pt x="204919" y="1796022"/>
                </a:lnTo>
                <a:lnTo>
                  <a:pt x="231459" y="1832505"/>
                </a:lnTo>
                <a:lnTo>
                  <a:pt x="259384" y="1867882"/>
                </a:lnTo>
                <a:lnTo>
                  <a:pt x="288654" y="1902113"/>
                </a:lnTo>
                <a:lnTo>
                  <a:pt x="319229" y="1935159"/>
                </a:lnTo>
                <a:lnTo>
                  <a:pt x="351070" y="1966979"/>
                </a:lnTo>
                <a:lnTo>
                  <a:pt x="384137" y="1997534"/>
                </a:lnTo>
                <a:lnTo>
                  <a:pt x="418391" y="2026785"/>
                </a:lnTo>
                <a:lnTo>
                  <a:pt x="453791" y="2054691"/>
                </a:lnTo>
                <a:lnTo>
                  <a:pt x="490299" y="2081213"/>
                </a:lnTo>
                <a:lnTo>
                  <a:pt x="527874" y="2106312"/>
                </a:lnTo>
                <a:lnTo>
                  <a:pt x="566476" y="2129948"/>
                </a:lnTo>
                <a:lnTo>
                  <a:pt x="606066" y="2152080"/>
                </a:lnTo>
                <a:lnTo>
                  <a:pt x="646605" y="2172670"/>
                </a:lnTo>
                <a:lnTo>
                  <a:pt x="688052" y="2191678"/>
                </a:lnTo>
                <a:lnTo>
                  <a:pt x="730368" y="2209063"/>
                </a:lnTo>
                <a:lnTo>
                  <a:pt x="773513" y="2224787"/>
                </a:lnTo>
                <a:lnTo>
                  <a:pt x="817448" y="2238810"/>
                </a:lnTo>
                <a:lnTo>
                  <a:pt x="862132" y="2251092"/>
                </a:lnTo>
                <a:lnTo>
                  <a:pt x="907527" y="2261593"/>
                </a:lnTo>
                <a:lnTo>
                  <a:pt x="953592" y="2270273"/>
                </a:lnTo>
                <a:lnTo>
                  <a:pt x="1000287" y="2277094"/>
                </a:lnTo>
                <a:lnTo>
                  <a:pt x="1047574" y="2282015"/>
                </a:lnTo>
                <a:lnTo>
                  <a:pt x="1095412" y="2284997"/>
                </a:lnTo>
                <a:lnTo>
                  <a:pt x="1143762" y="2285999"/>
                </a:lnTo>
                <a:lnTo>
                  <a:pt x="1192111" y="2284997"/>
                </a:lnTo>
                <a:lnTo>
                  <a:pt x="1239949" y="2282015"/>
                </a:lnTo>
                <a:lnTo>
                  <a:pt x="1287236" y="2277094"/>
                </a:lnTo>
                <a:lnTo>
                  <a:pt x="1333931" y="2270273"/>
                </a:lnTo>
                <a:lnTo>
                  <a:pt x="1379996" y="2261593"/>
                </a:lnTo>
                <a:lnTo>
                  <a:pt x="1425391" y="2251092"/>
                </a:lnTo>
                <a:lnTo>
                  <a:pt x="1470075" y="2238810"/>
                </a:lnTo>
                <a:lnTo>
                  <a:pt x="1514010" y="2224787"/>
                </a:lnTo>
                <a:lnTo>
                  <a:pt x="1557155" y="2209063"/>
                </a:lnTo>
                <a:lnTo>
                  <a:pt x="1599471" y="2191678"/>
                </a:lnTo>
                <a:lnTo>
                  <a:pt x="1640918" y="2172670"/>
                </a:lnTo>
                <a:lnTo>
                  <a:pt x="1681457" y="2152080"/>
                </a:lnTo>
                <a:lnTo>
                  <a:pt x="1721047" y="2129948"/>
                </a:lnTo>
                <a:lnTo>
                  <a:pt x="1759649" y="2106312"/>
                </a:lnTo>
                <a:lnTo>
                  <a:pt x="1797224" y="2081213"/>
                </a:lnTo>
                <a:lnTo>
                  <a:pt x="1833732" y="2054691"/>
                </a:lnTo>
                <a:lnTo>
                  <a:pt x="1869132" y="2026785"/>
                </a:lnTo>
                <a:lnTo>
                  <a:pt x="1903386" y="1997534"/>
                </a:lnTo>
                <a:lnTo>
                  <a:pt x="1936453" y="1966979"/>
                </a:lnTo>
                <a:lnTo>
                  <a:pt x="1968294" y="1935159"/>
                </a:lnTo>
                <a:lnTo>
                  <a:pt x="1998869" y="1902113"/>
                </a:lnTo>
                <a:lnTo>
                  <a:pt x="2028139" y="1867882"/>
                </a:lnTo>
                <a:lnTo>
                  <a:pt x="2056064" y="1832505"/>
                </a:lnTo>
                <a:lnTo>
                  <a:pt x="2082604" y="1796022"/>
                </a:lnTo>
                <a:lnTo>
                  <a:pt x="2107719" y="1758472"/>
                </a:lnTo>
                <a:lnTo>
                  <a:pt x="2131370" y="1719896"/>
                </a:lnTo>
                <a:lnTo>
                  <a:pt x="2153517" y="1680332"/>
                </a:lnTo>
                <a:lnTo>
                  <a:pt x="2174120" y="1639820"/>
                </a:lnTo>
                <a:lnTo>
                  <a:pt x="2193140" y="1598401"/>
                </a:lnTo>
                <a:lnTo>
                  <a:pt x="2210537" y="1556113"/>
                </a:lnTo>
                <a:lnTo>
                  <a:pt x="2226271" y="1512997"/>
                </a:lnTo>
                <a:lnTo>
                  <a:pt x="2240303" y="1469092"/>
                </a:lnTo>
                <a:lnTo>
                  <a:pt x="2252593" y="1424437"/>
                </a:lnTo>
                <a:lnTo>
                  <a:pt x="2263101" y="1379074"/>
                </a:lnTo>
                <a:lnTo>
                  <a:pt x="2271787" y="1333040"/>
                </a:lnTo>
                <a:lnTo>
                  <a:pt x="2278612" y="1286376"/>
                </a:lnTo>
                <a:lnTo>
                  <a:pt x="2283536" y="1239121"/>
                </a:lnTo>
                <a:lnTo>
                  <a:pt x="2286520" y="1191316"/>
                </a:lnTo>
                <a:lnTo>
                  <a:pt x="2287524" y="1142999"/>
                </a:lnTo>
                <a:lnTo>
                  <a:pt x="2286520" y="1094679"/>
                </a:lnTo>
                <a:lnTo>
                  <a:pt x="2283536" y="1046871"/>
                </a:lnTo>
                <a:lnTo>
                  <a:pt x="2278612" y="999613"/>
                </a:lnTo>
                <a:lnTo>
                  <a:pt x="2271787" y="952947"/>
                </a:lnTo>
                <a:lnTo>
                  <a:pt x="2263101" y="906911"/>
                </a:lnTo>
                <a:lnTo>
                  <a:pt x="2252593" y="861545"/>
                </a:lnTo>
                <a:lnTo>
                  <a:pt x="2240303" y="816889"/>
                </a:lnTo>
                <a:lnTo>
                  <a:pt x="2226271" y="772982"/>
                </a:lnTo>
                <a:lnTo>
                  <a:pt x="2210537" y="729865"/>
                </a:lnTo>
                <a:lnTo>
                  <a:pt x="2193140" y="687577"/>
                </a:lnTo>
                <a:lnTo>
                  <a:pt x="2174120" y="646157"/>
                </a:lnTo>
                <a:lnTo>
                  <a:pt x="2153517" y="605645"/>
                </a:lnTo>
                <a:lnTo>
                  <a:pt x="2131370" y="566081"/>
                </a:lnTo>
                <a:lnTo>
                  <a:pt x="2107719" y="527504"/>
                </a:lnTo>
                <a:lnTo>
                  <a:pt x="2082604" y="489955"/>
                </a:lnTo>
                <a:lnTo>
                  <a:pt x="2056064" y="453472"/>
                </a:lnTo>
                <a:lnTo>
                  <a:pt x="2028139" y="418096"/>
                </a:lnTo>
                <a:lnTo>
                  <a:pt x="1998869" y="383865"/>
                </a:lnTo>
                <a:lnTo>
                  <a:pt x="1968294" y="350821"/>
                </a:lnTo>
                <a:lnTo>
                  <a:pt x="1936453" y="319002"/>
                </a:lnTo>
                <a:lnTo>
                  <a:pt x="1903386" y="288448"/>
                </a:lnTo>
                <a:lnTo>
                  <a:pt x="1869132" y="259198"/>
                </a:lnTo>
                <a:lnTo>
                  <a:pt x="1833732" y="231293"/>
                </a:lnTo>
                <a:lnTo>
                  <a:pt x="1797224" y="204772"/>
                </a:lnTo>
                <a:lnTo>
                  <a:pt x="1759649" y="179674"/>
                </a:lnTo>
                <a:lnTo>
                  <a:pt x="1721047" y="156040"/>
                </a:lnTo>
                <a:lnTo>
                  <a:pt x="1681457" y="133909"/>
                </a:lnTo>
                <a:lnTo>
                  <a:pt x="1640918" y="113320"/>
                </a:lnTo>
                <a:lnTo>
                  <a:pt x="1599471" y="94314"/>
                </a:lnTo>
                <a:lnTo>
                  <a:pt x="1557155" y="76930"/>
                </a:lnTo>
                <a:lnTo>
                  <a:pt x="1514010" y="61207"/>
                </a:lnTo>
                <a:lnTo>
                  <a:pt x="1470075" y="47185"/>
                </a:lnTo>
                <a:lnTo>
                  <a:pt x="1425391" y="34904"/>
                </a:lnTo>
                <a:lnTo>
                  <a:pt x="1379996" y="24404"/>
                </a:lnTo>
                <a:lnTo>
                  <a:pt x="1333931" y="15724"/>
                </a:lnTo>
                <a:lnTo>
                  <a:pt x="1287236" y="8904"/>
                </a:lnTo>
                <a:lnTo>
                  <a:pt x="1239949" y="3984"/>
                </a:lnTo>
                <a:lnTo>
                  <a:pt x="1192111" y="1002"/>
                </a:lnTo>
                <a:lnTo>
                  <a:pt x="1143762" y="0"/>
                </a:lnTo>
                <a:close/>
              </a:path>
            </a:pathLst>
          </a:custGeom>
          <a:solidFill>
            <a:srgbClr val="F5C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81031" y="3236976"/>
            <a:ext cx="2237740" cy="2240280"/>
          </a:xfrm>
          <a:custGeom>
            <a:avLst/>
            <a:gdLst/>
            <a:ahLst/>
            <a:cxnLst/>
            <a:rect l="l" t="t" r="r" b="b"/>
            <a:pathLst>
              <a:path w="2237740" h="2240279">
                <a:moveTo>
                  <a:pt x="1118616" y="0"/>
                </a:moveTo>
                <a:lnTo>
                  <a:pt x="1070088" y="1034"/>
                </a:lnTo>
                <a:lnTo>
                  <a:pt x="1022088" y="4111"/>
                </a:lnTo>
                <a:lnTo>
                  <a:pt x="974660" y="9188"/>
                </a:lnTo>
                <a:lnTo>
                  <a:pt x="927843" y="16222"/>
                </a:lnTo>
                <a:lnTo>
                  <a:pt x="881681" y="25172"/>
                </a:lnTo>
                <a:lnTo>
                  <a:pt x="836215" y="35996"/>
                </a:lnTo>
                <a:lnTo>
                  <a:pt x="791488" y="48652"/>
                </a:lnTo>
                <a:lnTo>
                  <a:pt x="747540" y="63097"/>
                </a:lnTo>
                <a:lnTo>
                  <a:pt x="704415" y="79290"/>
                </a:lnTo>
                <a:lnTo>
                  <a:pt x="662154" y="97188"/>
                </a:lnTo>
                <a:lnTo>
                  <a:pt x="620799" y="116750"/>
                </a:lnTo>
                <a:lnTo>
                  <a:pt x="580392" y="137933"/>
                </a:lnTo>
                <a:lnTo>
                  <a:pt x="540975" y="160696"/>
                </a:lnTo>
                <a:lnTo>
                  <a:pt x="502590" y="184997"/>
                </a:lnTo>
                <a:lnTo>
                  <a:pt x="465279" y="210792"/>
                </a:lnTo>
                <a:lnTo>
                  <a:pt x="429084" y="238041"/>
                </a:lnTo>
                <a:lnTo>
                  <a:pt x="394046" y="266702"/>
                </a:lnTo>
                <a:lnTo>
                  <a:pt x="360208" y="296731"/>
                </a:lnTo>
                <a:lnTo>
                  <a:pt x="327612" y="328088"/>
                </a:lnTo>
                <a:lnTo>
                  <a:pt x="296299" y="360730"/>
                </a:lnTo>
                <a:lnTo>
                  <a:pt x="266312" y="394616"/>
                </a:lnTo>
                <a:lnTo>
                  <a:pt x="237693" y="429702"/>
                </a:lnTo>
                <a:lnTo>
                  <a:pt x="210483" y="465947"/>
                </a:lnTo>
                <a:lnTo>
                  <a:pt x="184724" y="503310"/>
                </a:lnTo>
                <a:lnTo>
                  <a:pt x="160459" y="541748"/>
                </a:lnTo>
                <a:lnTo>
                  <a:pt x="137729" y="581218"/>
                </a:lnTo>
                <a:lnTo>
                  <a:pt x="116577" y="621680"/>
                </a:lnTo>
                <a:lnTo>
                  <a:pt x="97044" y="663091"/>
                </a:lnTo>
                <a:lnTo>
                  <a:pt x="79172" y="705408"/>
                </a:lnTo>
                <a:lnTo>
                  <a:pt x="63003" y="748590"/>
                </a:lnTo>
                <a:lnTo>
                  <a:pt x="48579" y="792595"/>
                </a:lnTo>
                <a:lnTo>
                  <a:pt x="35942" y="837381"/>
                </a:lnTo>
                <a:lnTo>
                  <a:pt x="25135" y="882906"/>
                </a:lnTo>
                <a:lnTo>
                  <a:pt x="16198" y="929127"/>
                </a:lnTo>
                <a:lnTo>
                  <a:pt x="9174" y="976004"/>
                </a:lnTo>
                <a:lnTo>
                  <a:pt x="4105" y="1023492"/>
                </a:lnTo>
                <a:lnTo>
                  <a:pt x="1033" y="1071552"/>
                </a:lnTo>
                <a:lnTo>
                  <a:pt x="0" y="1120140"/>
                </a:lnTo>
                <a:lnTo>
                  <a:pt x="1033" y="1168727"/>
                </a:lnTo>
                <a:lnTo>
                  <a:pt x="4105" y="1216787"/>
                </a:lnTo>
                <a:lnTo>
                  <a:pt x="9174" y="1264275"/>
                </a:lnTo>
                <a:lnTo>
                  <a:pt x="16198" y="1311152"/>
                </a:lnTo>
                <a:lnTo>
                  <a:pt x="25135" y="1357373"/>
                </a:lnTo>
                <a:lnTo>
                  <a:pt x="35942" y="1402898"/>
                </a:lnTo>
                <a:lnTo>
                  <a:pt x="48579" y="1447684"/>
                </a:lnTo>
                <a:lnTo>
                  <a:pt x="63003" y="1491689"/>
                </a:lnTo>
                <a:lnTo>
                  <a:pt x="79172" y="1534871"/>
                </a:lnTo>
                <a:lnTo>
                  <a:pt x="97044" y="1577188"/>
                </a:lnTo>
                <a:lnTo>
                  <a:pt x="116577" y="1618599"/>
                </a:lnTo>
                <a:lnTo>
                  <a:pt x="137729" y="1659061"/>
                </a:lnTo>
                <a:lnTo>
                  <a:pt x="160459" y="1698531"/>
                </a:lnTo>
                <a:lnTo>
                  <a:pt x="184724" y="1736969"/>
                </a:lnTo>
                <a:lnTo>
                  <a:pt x="210483" y="1774332"/>
                </a:lnTo>
                <a:lnTo>
                  <a:pt x="237693" y="1810577"/>
                </a:lnTo>
                <a:lnTo>
                  <a:pt x="266312" y="1845663"/>
                </a:lnTo>
                <a:lnTo>
                  <a:pt x="296299" y="1879549"/>
                </a:lnTo>
                <a:lnTo>
                  <a:pt x="327612" y="1912191"/>
                </a:lnTo>
                <a:lnTo>
                  <a:pt x="360208" y="1943548"/>
                </a:lnTo>
                <a:lnTo>
                  <a:pt x="394046" y="1973577"/>
                </a:lnTo>
                <a:lnTo>
                  <a:pt x="429084" y="2002238"/>
                </a:lnTo>
                <a:lnTo>
                  <a:pt x="465279" y="2029487"/>
                </a:lnTo>
                <a:lnTo>
                  <a:pt x="502590" y="2055282"/>
                </a:lnTo>
                <a:lnTo>
                  <a:pt x="540975" y="2079583"/>
                </a:lnTo>
                <a:lnTo>
                  <a:pt x="580392" y="2102346"/>
                </a:lnTo>
                <a:lnTo>
                  <a:pt x="620799" y="2123529"/>
                </a:lnTo>
                <a:lnTo>
                  <a:pt x="662154" y="2143091"/>
                </a:lnTo>
                <a:lnTo>
                  <a:pt x="704415" y="2160989"/>
                </a:lnTo>
                <a:lnTo>
                  <a:pt x="747540" y="2177182"/>
                </a:lnTo>
                <a:lnTo>
                  <a:pt x="791488" y="2191627"/>
                </a:lnTo>
                <a:lnTo>
                  <a:pt x="836215" y="2204283"/>
                </a:lnTo>
                <a:lnTo>
                  <a:pt x="881681" y="2215107"/>
                </a:lnTo>
                <a:lnTo>
                  <a:pt x="927843" y="2224057"/>
                </a:lnTo>
                <a:lnTo>
                  <a:pt x="974660" y="2231091"/>
                </a:lnTo>
                <a:lnTo>
                  <a:pt x="1022088" y="2236168"/>
                </a:lnTo>
                <a:lnTo>
                  <a:pt x="1070088" y="2239245"/>
                </a:lnTo>
                <a:lnTo>
                  <a:pt x="1118616" y="2240280"/>
                </a:lnTo>
                <a:lnTo>
                  <a:pt x="1167143" y="2239245"/>
                </a:lnTo>
                <a:lnTo>
                  <a:pt x="1215143" y="2236168"/>
                </a:lnTo>
                <a:lnTo>
                  <a:pt x="1262571" y="2231091"/>
                </a:lnTo>
                <a:lnTo>
                  <a:pt x="1309388" y="2224057"/>
                </a:lnTo>
                <a:lnTo>
                  <a:pt x="1355550" y="2215107"/>
                </a:lnTo>
                <a:lnTo>
                  <a:pt x="1401016" y="2204283"/>
                </a:lnTo>
                <a:lnTo>
                  <a:pt x="1445743" y="2191627"/>
                </a:lnTo>
                <a:lnTo>
                  <a:pt x="1489691" y="2177182"/>
                </a:lnTo>
                <a:lnTo>
                  <a:pt x="1532816" y="2160989"/>
                </a:lnTo>
                <a:lnTo>
                  <a:pt x="1575077" y="2143091"/>
                </a:lnTo>
                <a:lnTo>
                  <a:pt x="1616432" y="2123529"/>
                </a:lnTo>
                <a:lnTo>
                  <a:pt x="1656839" y="2102346"/>
                </a:lnTo>
                <a:lnTo>
                  <a:pt x="1696256" y="2079583"/>
                </a:lnTo>
                <a:lnTo>
                  <a:pt x="1734641" y="2055282"/>
                </a:lnTo>
                <a:lnTo>
                  <a:pt x="1771952" y="2029487"/>
                </a:lnTo>
                <a:lnTo>
                  <a:pt x="1808147" y="2002238"/>
                </a:lnTo>
                <a:lnTo>
                  <a:pt x="1843185" y="1973577"/>
                </a:lnTo>
                <a:lnTo>
                  <a:pt x="1877023" y="1943548"/>
                </a:lnTo>
                <a:lnTo>
                  <a:pt x="1909619" y="1912191"/>
                </a:lnTo>
                <a:lnTo>
                  <a:pt x="1940932" y="1879549"/>
                </a:lnTo>
                <a:lnTo>
                  <a:pt x="1970919" y="1845663"/>
                </a:lnTo>
                <a:lnTo>
                  <a:pt x="1999538" y="1810577"/>
                </a:lnTo>
                <a:lnTo>
                  <a:pt x="2026748" y="1774332"/>
                </a:lnTo>
                <a:lnTo>
                  <a:pt x="2052507" y="1736969"/>
                </a:lnTo>
                <a:lnTo>
                  <a:pt x="2076772" y="1698531"/>
                </a:lnTo>
                <a:lnTo>
                  <a:pt x="2099502" y="1659061"/>
                </a:lnTo>
                <a:lnTo>
                  <a:pt x="2120654" y="1618599"/>
                </a:lnTo>
                <a:lnTo>
                  <a:pt x="2140187" y="1577188"/>
                </a:lnTo>
                <a:lnTo>
                  <a:pt x="2158059" y="1534871"/>
                </a:lnTo>
                <a:lnTo>
                  <a:pt x="2174228" y="1491689"/>
                </a:lnTo>
                <a:lnTo>
                  <a:pt x="2188652" y="1447684"/>
                </a:lnTo>
                <a:lnTo>
                  <a:pt x="2201289" y="1402898"/>
                </a:lnTo>
                <a:lnTo>
                  <a:pt x="2212096" y="1357373"/>
                </a:lnTo>
                <a:lnTo>
                  <a:pt x="2221033" y="1311152"/>
                </a:lnTo>
                <a:lnTo>
                  <a:pt x="2228057" y="1264275"/>
                </a:lnTo>
                <a:lnTo>
                  <a:pt x="2233126" y="1216787"/>
                </a:lnTo>
                <a:lnTo>
                  <a:pt x="2236198" y="1168727"/>
                </a:lnTo>
                <a:lnTo>
                  <a:pt x="2237232" y="1120140"/>
                </a:lnTo>
                <a:lnTo>
                  <a:pt x="2236198" y="1071552"/>
                </a:lnTo>
                <a:lnTo>
                  <a:pt x="2233126" y="1023492"/>
                </a:lnTo>
                <a:lnTo>
                  <a:pt x="2228057" y="976004"/>
                </a:lnTo>
                <a:lnTo>
                  <a:pt x="2221033" y="929127"/>
                </a:lnTo>
                <a:lnTo>
                  <a:pt x="2212096" y="882906"/>
                </a:lnTo>
                <a:lnTo>
                  <a:pt x="2201289" y="837381"/>
                </a:lnTo>
                <a:lnTo>
                  <a:pt x="2188652" y="792595"/>
                </a:lnTo>
                <a:lnTo>
                  <a:pt x="2174228" y="748590"/>
                </a:lnTo>
                <a:lnTo>
                  <a:pt x="2158059" y="705408"/>
                </a:lnTo>
                <a:lnTo>
                  <a:pt x="2140187" y="663091"/>
                </a:lnTo>
                <a:lnTo>
                  <a:pt x="2120654" y="621680"/>
                </a:lnTo>
                <a:lnTo>
                  <a:pt x="2099502" y="581218"/>
                </a:lnTo>
                <a:lnTo>
                  <a:pt x="2076772" y="541748"/>
                </a:lnTo>
                <a:lnTo>
                  <a:pt x="2052507" y="503310"/>
                </a:lnTo>
                <a:lnTo>
                  <a:pt x="2026748" y="465947"/>
                </a:lnTo>
                <a:lnTo>
                  <a:pt x="1999538" y="429702"/>
                </a:lnTo>
                <a:lnTo>
                  <a:pt x="1970919" y="394616"/>
                </a:lnTo>
                <a:lnTo>
                  <a:pt x="1940932" y="360730"/>
                </a:lnTo>
                <a:lnTo>
                  <a:pt x="1909619" y="328088"/>
                </a:lnTo>
                <a:lnTo>
                  <a:pt x="1877023" y="296731"/>
                </a:lnTo>
                <a:lnTo>
                  <a:pt x="1843185" y="266702"/>
                </a:lnTo>
                <a:lnTo>
                  <a:pt x="1808147" y="238041"/>
                </a:lnTo>
                <a:lnTo>
                  <a:pt x="1771952" y="210792"/>
                </a:lnTo>
                <a:lnTo>
                  <a:pt x="1734641" y="184997"/>
                </a:lnTo>
                <a:lnTo>
                  <a:pt x="1696256" y="160696"/>
                </a:lnTo>
                <a:lnTo>
                  <a:pt x="1656839" y="137933"/>
                </a:lnTo>
                <a:lnTo>
                  <a:pt x="1616432" y="116750"/>
                </a:lnTo>
                <a:lnTo>
                  <a:pt x="1575077" y="97188"/>
                </a:lnTo>
                <a:lnTo>
                  <a:pt x="1532816" y="79290"/>
                </a:lnTo>
                <a:lnTo>
                  <a:pt x="1489691" y="63097"/>
                </a:lnTo>
                <a:lnTo>
                  <a:pt x="1445743" y="48652"/>
                </a:lnTo>
                <a:lnTo>
                  <a:pt x="1401016" y="35996"/>
                </a:lnTo>
                <a:lnTo>
                  <a:pt x="1355550" y="25172"/>
                </a:lnTo>
                <a:lnTo>
                  <a:pt x="1309388" y="16222"/>
                </a:lnTo>
                <a:lnTo>
                  <a:pt x="1262571" y="9188"/>
                </a:lnTo>
                <a:lnTo>
                  <a:pt x="1215143" y="4111"/>
                </a:lnTo>
                <a:lnTo>
                  <a:pt x="1167143" y="1034"/>
                </a:lnTo>
                <a:lnTo>
                  <a:pt x="1118616" y="0"/>
                </a:lnTo>
                <a:close/>
              </a:path>
            </a:pathLst>
          </a:custGeom>
          <a:solidFill>
            <a:srgbClr val="F5C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57206" y="3429000"/>
            <a:ext cx="1501394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100" b="0" spc="20" dirty="0" err="1" smtClean="0">
                <a:latin typeface="Segoe UI Light"/>
                <a:cs typeface="Segoe UI Light"/>
              </a:rPr>
              <a:t>Khó</a:t>
            </a:r>
            <a:r>
              <a:rPr lang="en-US" sz="2100" b="0" spc="20" dirty="0" smtClean="0">
                <a:latin typeface="Segoe UI Light"/>
                <a:cs typeface="Segoe UI Light"/>
              </a:rPr>
              <a:t> </a:t>
            </a:r>
            <a:r>
              <a:rPr lang="en-US" sz="2100" b="0" spc="20" dirty="0" err="1" smtClean="0">
                <a:latin typeface="Segoe UI Light"/>
                <a:cs typeface="Segoe UI Light"/>
              </a:rPr>
              <a:t>giám</a:t>
            </a:r>
            <a:r>
              <a:rPr lang="en-US" sz="2100" b="0" spc="20" dirty="0" smtClean="0">
                <a:latin typeface="Segoe UI Light"/>
                <a:cs typeface="Segoe UI Light"/>
              </a:rPr>
              <a:t> </a:t>
            </a:r>
            <a:r>
              <a:rPr lang="en-US" sz="2100" b="0" spc="20" dirty="0" err="1" smtClean="0">
                <a:latin typeface="Segoe UI Light"/>
                <a:cs typeface="Segoe UI Light"/>
              </a:rPr>
              <a:t>sát</a:t>
            </a:r>
            <a:endParaRPr sz="2100" dirty="0">
              <a:latin typeface="Segoe UI Light"/>
              <a:cs typeface="Segoe U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51692" y="644651"/>
            <a:ext cx="372110" cy="355600"/>
          </a:xfrm>
          <a:custGeom>
            <a:avLst/>
            <a:gdLst/>
            <a:ahLst/>
            <a:cxnLst/>
            <a:rect l="l" t="t" r="r" b="b"/>
            <a:pathLst>
              <a:path w="372109" h="355600">
                <a:moveTo>
                  <a:pt x="371855" y="0"/>
                </a:moveTo>
                <a:lnTo>
                  <a:pt x="213613" y="0"/>
                </a:lnTo>
                <a:lnTo>
                  <a:pt x="213613" y="217043"/>
                </a:lnTo>
                <a:lnTo>
                  <a:pt x="253237" y="217043"/>
                </a:lnTo>
                <a:lnTo>
                  <a:pt x="248671" y="234023"/>
                </a:lnTo>
                <a:lnTo>
                  <a:pt x="240807" y="249539"/>
                </a:lnTo>
                <a:lnTo>
                  <a:pt x="229252" y="263602"/>
                </a:lnTo>
                <a:lnTo>
                  <a:pt x="213613" y="276225"/>
                </a:lnTo>
                <a:lnTo>
                  <a:pt x="213613" y="355092"/>
                </a:lnTo>
                <a:lnTo>
                  <a:pt x="260064" y="337851"/>
                </a:lnTo>
                <a:lnTo>
                  <a:pt x="300608" y="311658"/>
                </a:lnTo>
                <a:lnTo>
                  <a:pt x="335724" y="272716"/>
                </a:lnTo>
                <a:lnTo>
                  <a:pt x="355980" y="224917"/>
                </a:lnTo>
                <a:lnTo>
                  <a:pt x="368395" y="169179"/>
                </a:lnTo>
                <a:lnTo>
                  <a:pt x="371855" y="98678"/>
                </a:lnTo>
                <a:lnTo>
                  <a:pt x="371855" y="0"/>
                </a:lnTo>
                <a:close/>
              </a:path>
              <a:path w="372109" h="355600">
                <a:moveTo>
                  <a:pt x="158241" y="0"/>
                </a:moveTo>
                <a:lnTo>
                  <a:pt x="0" y="0"/>
                </a:lnTo>
                <a:lnTo>
                  <a:pt x="0" y="217043"/>
                </a:lnTo>
                <a:lnTo>
                  <a:pt x="39497" y="217043"/>
                </a:lnTo>
                <a:lnTo>
                  <a:pt x="35004" y="234023"/>
                </a:lnTo>
                <a:lnTo>
                  <a:pt x="27177" y="249539"/>
                </a:lnTo>
                <a:lnTo>
                  <a:pt x="15636" y="263602"/>
                </a:lnTo>
                <a:lnTo>
                  <a:pt x="0" y="276225"/>
                </a:lnTo>
                <a:lnTo>
                  <a:pt x="0" y="355092"/>
                </a:lnTo>
                <a:lnTo>
                  <a:pt x="46450" y="337851"/>
                </a:lnTo>
                <a:lnTo>
                  <a:pt x="86994" y="311658"/>
                </a:lnTo>
                <a:lnTo>
                  <a:pt x="122110" y="272716"/>
                </a:lnTo>
                <a:lnTo>
                  <a:pt x="142366" y="224917"/>
                </a:lnTo>
                <a:lnTo>
                  <a:pt x="154781" y="169179"/>
                </a:lnTo>
                <a:lnTo>
                  <a:pt x="158241" y="98678"/>
                </a:lnTo>
                <a:lnTo>
                  <a:pt x="158241" y="0"/>
                </a:lnTo>
                <a:close/>
              </a:path>
            </a:pathLst>
          </a:custGeom>
          <a:solidFill>
            <a:srgbClr val="F5C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749540" y="1211071"/>
            <a:ext cx="4290060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dirty="0" err="1" smtClean="0">
                <a:solidFill>
                  <a:srgbClr val="F5C438"/>
                </a:solidFill>
              </a:rPr>
              <a:t>Trạm</a:t>
            </a:r>
            <a:r>
              <a:rPr lang="en-US" dirty="0" smtClean="0">
                <a:solidFill>
                  <a:srgbClr val="F5C438"/>
                </a:solidFill>
              </a:rPr>
              <a:t> </a:t>
            </a:r>
            <a:r>
              <a:rPr lang="en-US" dirty="0" err="1" smtClean="0">
                <a:solidFill>
                  <a:srgbClr val="F5C438"/>
                </a:solidFill>
              </a:rPr>
              <a:t>xăng</a:t>
            </a:r>
            <a:r>
              <a:rPr lang="en-US" dirty="0" smtClean="0">
                <a:solidFill>
                  <a:srgbClr val="F5C438"/>
                </a:solidFill>
              </a:rPr>
              <a:t> </a:t>
            </a:r>
            <a:r>
              <a:rPr lang="en-US" dirty="0" err="1" smtClean="0">
                <a:solidFill>
                  <a:srgbClr val="F5C438"/>
                </a:solidFill>
              </a:rPr>
              <a:t>dầu</a:t>
            </a:r>
            <a:endParaRPr spc="10" dirty="0">
              <a:solidFill>
                <a:srgbClr val="F5C438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82000" y="2028952"/>
            <a:ext cx="3790315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0" dirty="0" err="1" smtClean="0">
                <a:solidFill>
                  <a:srgbClr val="F5C438"/>
                </a:solidFill>
                <a:latin typeface="Segoe UI Light"/>
                <a:cs typeface="Segoe UI Light"/>
              </a:rPr>
              <a:t>Các</a:t>
            </a:r>
            <a:r>
              <a:rPr lang="en-US" sz="3200" b="0" dirty="0" smtClean="0">
                <a:solidFill>
                  <a:srgbClr val="F5C438"/>
                </a:solidFill>
                <a:latin typeface="Segoe UI Light"/>
                <a:cs typeface="Segoe UI Light"/>
              </a:rPr>
              <a:t> </a:t>
            </a:r>
            <a:r>
              <a:rPr lang="en-US" sz="3200" b="0" dirty="0" err="1" smtClean="0">
                <a:solidFill>
                  <a:srgbClr val="F5C438"/>
                </a:solidFill>
                <a:latin typeface="Segoe UI Light"/>
                <a:cs typeface="Segoe UI Light"/>
              </a:rPr>
              <a:t>vấn</a:t>
            </a:r>
            <a:r>
              <a:rPr lang="en-US" sz="3200" b="0" dirty="0" smtClean="0">
                <a:solidFill>
                  <a:srgbClr val="F5C438"/>
                </a:solidFill>
                <a:latin typeface="Segoe UI Light"/>
                <a:cs typeface="Segoe UI Light"/>
              </a:rPr>
              <a:t> </a:t>
            </a:r>
            <a:r>
              <a:rPr lang="en-US" sz="3200" b="0" dirty="0" err="1" smtClean="0">
                <a:solidFill>
                  <a:srgbClr val="F5C438"/>
                </a:solidFill>
                <a:latin typeface="Segoe UI Light"/>
                <a:cs typeface="Segoe UI Light"/>
              </a:rPr>
              <a:t>đề</a:t>
            </a:r>
            <a:r>
              <a:rPr lang="en-US" sz="3200" b="0" dirty="0" smtClean="0">
                <a:solidFill>
                  <a:srgbClr val="F5C438"/>
                </a:solidFill>
                <a:latin typeface="Segoe UI Light"/>
                <a:cs typeface="Segoe UI Light"/>
              </a:rPr>
              <a:t> </a:t>
            </a:r>
            <a:r>
              <a:rPr lang="en-US" sz="3200" b="0" dirty="0" err="1" smtClean="0">
                <a:solidFill>
                  <a:srgbClr val="F5C438"/>
                </a:solidFill>
                <a:latin typeface="Segoe UI Light"/>
                <a:cs typeface="Segoe UI Light"/>
              </a:rPr>
              <a:t>xảy</a:t>
            </a:r>
            <a:r>
              <a:rPr lang="en-US" sz="3200" b="0" dirty="0" smtClean="0">
                <a:solidFill>
                  <a:srgbClr val="F5C438"/>
                </a:solidFill>
                <a:latin typeface="Segoe UI Light"/>
                <a:cs typeface="Segoe UI Light"/>
              </a:rPr>
              <a:t> </a:t>
            </a:r>
            <a:r>
              <a:rPr lang="en-US" sz="3200" b="0" dirty="0" err="1" smtClean="0">
                <a:solidFill>
                  <a:srgbClr val="F5C438"/>
                </a:solidFill>
                <a:latin typeface="Segoe UI Light"/>
                <a:cs typeface="Segoe UI Light"/>
              </a:rPr>
              <a:t>ra</a:t>
            </a:r>
            <a:endParaRPr sz="3200" dirty="0">
              <a:latin typeface="Segoe UI Light"/>
              <a:cs typeface="Segoe U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42731" y="1095755"/>
            <a:ext cx="3481070" cy="0"/>
          </a:xfrm>
          <a:custGeom>
            <a:avLst/>
            <a:gdLst/>
            <a:ahLst/>
            <a:cxnLst/>
            <a:rect l="l" t="t" r="r" b="b"/>
            <a:pathLst>
              <a:path w="3481070">
                <a:moveTo>
                  <a:pt x="0" y="0"/>
                </a:moveTo>
                <a:lnTo>
                  <a:pt x="3480816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23257" y="4168231"/>
            <a:ext cx="2072005" cy="1358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775" marR="29845" indent="1270" algn="ctr">
              <a:lnSpc>
                <a:spcPct val="101400"/>
              </a:lnSpc>
            </a:pPr>
            <a:r>
              <a:rPr lang="en-US" sz="2100" b="0" spc="-15" dirty="0" err="1" smtClean="0">
                <a:latin typeface="Segoe UI Light"/>
                <a:cs typeface="Segoe UI Light"/>
              </a:rPr>
              <a:t>Phá</a:t>
            </a:r>
            <a:r>
              <a:rPr lang="en-US" sz="2100" b="0" spc="-15" dirty="0" smtClean="0">
                <a:latin typeface="Segoe UI Light"/>
                <a:cs typeface="Segoe UI Light"/>
              </a:rPr>
              <a:t> </a:t>
            </a:r>
            <a:r>
              <a:rPr lang="en-US" sz="2100" b="0" spc="-15" dirty="0" err="1" smtClean="0">
                <a:latin typeface="Segoe UI Light"/>
                <a:cs typeface="Segoe UI Light"/>
              </a:rPr>
              <a:t>hoại</a:t>
            </a:r>
            <a:r>
              <a:rPr lang="en-US" sz="2100" b="0" spc="-15" dirty="0" smtClean="0">
                <a:latin typeface="Segoe UI Light"/>
                <a:cs typeface="Segoe UI Light"/>
              </a:rPr>
              <a:t> &amp; </a:t>
            </a:r>
            <a:r>
              <a:rPr lang="en-US" sz="2100" b="0" spc="-15" dirty="0" err="1" smtClean="0">
                <a:latin typeface="Segoe UI Light"/>
                <a:cs typeface="Segoe UI Light"/>
              </a:rPr>
              <a:t>Khủng</a:t>
            </a:r>
            <a:r>
              <a:rPr lang="en-US" sz="2100" b="0" spc="-15" dirty="0" smtClean="0">
                <a:latin typeface="Segoe UI Light"/>
                <a:cs typeface="Segoe UI Light"/>
              </a:rPr>
              <a:t> </a:t>
            </a:r>
            <a:r>
              <a:rPr lang="en-US" sz="2100" b="0" spc="-15" dirty="0" err="1" smtClean="0">
                <a:latin typeface="Segoe UI Light"/>
                <a:cs typeface="Segoe UI Light"/>
              </a:rPr>
              <a:t>bố</a:t>
            </a:r>
            <a:endParaRPr sz="2100" dirty="0">
              <a:latin typeface="Segoe UI Light"/>
              <a:cs typeface="Segoe UI Light"/>
            </a:endParaRPr>
          </a:p>
          <a:p>
            <a:pPr marL="12065" marR="5080" algn="ctr">
              <a:lnSpc>
                <a:spcPct val="153900"/>
              </a:lnSpc>
              <a:spcBef>
                <a:spcPts val="745"/>
              </a:spcBef>
            </a:pPr>
            <a:r>
              <a:rPr lang="en-US" sz="1300" b="0" dirty="0" err="1" smtClean="0">
                <a:latin typeface="Segoe UI Light"/>
                <a:cs typeface="Segoe UI Light"/>
              </a:rPr>
              <a:t>Tiềm</a:t>
            </a:r>
            <a:r>
              <a:rPr lang="en-US" sz="1300" b="0" dirty="0" smtClean="0">
                <a:latin typeface="Segoe UI Light"/>
                <a:cs typeface="Segoe UI Light"/>
              </a:rPr>
              <a:t> </a:t>
            </a:r>
            <a:r>
              <a:rPr lang="en-US" sz="1300" b="0" dirty="0" err="1" smtClean="0">
                <a:latin typeface="Segoe UI Light"/>
                <a:cs typeface="Segoe UI Light"/>
              </a:rPr>
              <a:t>ẩn</a:t>
            </a:r>
            <a:r>
              <a:rPr lang="en-US" sz="1300" b="0" dirty="0" smtClean="0">
                <a:latin typeface="Segoe UI Light"/>
                <a:cs typeface="Segoe UI Light"/>
              </a:rPr>
              <a:t> </a:t>
            </a:r>
            <a:r>
              <a:rPr lang="en-US" sz="1300" b="0" dirty="0" err="1" smtClean="0">
                <a:latin typeface="Segoe UI Light"/>
                <a:cs typeface="Segoe UI Light"/>
              </a:rPr>
              <a:t>các</a:t>
            </a:r>
            <a:r>
              <a:rPr lang="en-US" sz="1300" b="0" dirty="0" smtClean="0">
                <a:latin typeface="Segoe UI Light"/>
                <a:cs typeface="Segoe UI Light"/>
              </a:rPr>
              <a:t> </a:t>
            </a:r>
            <a:r>
              <a:rPr lang="en-US" sz="1300" b="0" dirty="0" err="1" smtClean="0">
                <a:latin typeface="Segoe UI Light"/>
                <a:cs typeface="Segoe UI Light"/>
              </a:rPr>
              <a:t>cuộc</a:t>
            </a:r>
            <a:r>
              <a:rPr lang="en-US" sz="1300" b="0" dirty="0" smtClean="0">
                <a:latin typeface="Segoe UI Light"/>
                <a:cs typeface="Segoe UI Light"/>
              </a:rPr>
              <a:t> </a:t>
            </a:r>
            <a:r>
              <a:rPr lang="en-US" sz="1300" b="0" dirty="0" err="1" smtClean="0">
                <a:latin typeface="Segoe UI Light"/>
                <a:cs typeface="Segoe UI Light"/>
              </a:rPr>
              <a:t>tấn</a:t>
            </a:r>
            <a:r>
              <a:rPr lang="en-US" sz="1300" b="0" dirty="0" smtClean="0">
                <a:latin typeface="Segoe UI Light"/>
                <a:cs typeface="Segoe UI Light"/>
              </a:rPr>
              <a:t> </a:t>
            </a:r>
            <a:r>
              <a:rPr lang="en-US" sz="1300" b="0" dirty="0" err="1" smtClean="0">
                <a:latin typeface="Segoe UI Light"/>
                <a:cs typeface="Segoe UI Light"/>
              </a:rPr>
              <a:t>công</a:t>
            </a:r>
            <a:r>
              <a:rPr lang="en-US" sz="1300" b="0" dirty="0" smtClean="0">
                <a:latin typeface="Segoe UI Light"/>
                <a:cs typeface="Segoe UI Light"/>
              </a:rPr>
              <a:t> </a:t>
            </a:r>
            <a:r>
              <a:rPr lang="en-US" sz="1300" b="0" dirty="0" err="1" smtClean="0">
                <a:latin typeface="Segoe UI Light"/>
                <a:cs typeface="Segoe UI Light"/>
              </a:rPr>
              <a:t>khủng</a:t>
            </a:r>
            <a:r>
              <a:rPr lang="en-US" sz="1300" b="0" dirty="0" smtClean="0">
                <a:latin typeface="Segoe UI Light"/>
                <a:cs typeface="Segoe UI Light"/>
              </a:rPr>
              <a:t> </a:t>
            </a:r>
            <a:r>
              <a:rPr lang="en-US" sz="1300" b="0" dirty="0" err="1" smtClean="0">
                <a:latin typeface="Segoe UI Light"/>
                <a:cs typeface="Segoe UI Light"/>
              </a:rPr>
              <a:t>bố</a:t>
            </a:r>
            <a:r>
              <a:rPr lang="en-US" sz="1300" b="0" dirty="0" smtClean="0">
                <a:latin typeface="Segoe UI Light"/>
                <a:cs typeface="Segoe UI Light"/>
              </a:rPr>
              <a:t> </a:t>
            </a:r>
            <a:r>
              <a:rPr lang="en-US" sz="1300" b="0" dirty="0" err="1" smtClean="0">
                <a:latin typeface="Segoe UI Light"/>
                <a:cs typeface="Segoe UI Light"/>
              </a:rPr>
              <a:t>và</a:t>
            </a:r>
            <a:r>
              <a:rPr lang="en-US" sz="1300" b="0" dirty="0" smtClean="0">
                <a:latin typeface="Segoe UI Light"/>
                <a:cs typeface="Segoe UI Light"/>
              </a:rPr>
              <a:t> </a:t>
            </a:r>
            <a:r>
              <a:rPr lang="en-US" sz="1300" b="0" dirty="0" err="1" smtClean="0">
                <a:latin typeface="Segoe UI Light"/>
                <a:cs typeface="Segoe UI Light"/>
              </a:rPr>
              <a:t>phá</a:t>
            </a:r>
            <a:r>
              <a:rPr lang="en-US" sz="1300" b="0" dirty="0" smtClean="0">
                <a:latin typeface="Segoe UI Light"/>
                <a:cs typeface="Segoe UI Light"/>
              </a:rPr>
              <a:t> </a:t>
            </a:r>
            <a:r>
              <a:rPr lang="en-US" sz="1300" b="0" dirty="0" err="1" smtClean="0">
                <a:latin typeface="Segoe UI Light"/>
                <a:cs typeface="Segoe UI Light"/>
              </a:rPr>
              <a:t>hoại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86073" y="4031106"/>
            <a:ext cx="187833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ts val="1285"/>
              </a:lnSpc>
            </a:pPr>
            <a:r>
              <a:rPr lang="en-US" sz="1300" b="0" spc="10" dirty="0" err="1" smtClean="0">
                <a:latin typeface="Segoe UI Light"/>
                <a:cs typeface="Segoe UI Light"/>
              </a:rPr>
              <a:t>Số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lượng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trạm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xăng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lớn</a:t>
            </a:r>
            <a:r>
              <a:rPr lang="en-US" sz="1300" b="0" spc="10" dirty="0" smtClean="0">
                <a:latin typeface="Segoe UI Light"/>
                <a:cs typeface="Segoe UI Light"/>
              </a:rPr>
              <a:t>,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rải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rác</a:t>
            </a:r>
            <a:r>
              <a:rPr lang="en-US" sz="1300" b="0" spc="10" dirty="0" smtClean="0">
                <a:latin typeface="Segoe UI Light"/>
                <a:cs typeface="Segoe UI Light"/>
              </a:rPr>
              <a:t>,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gây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khó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khăn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trong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việc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giám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sát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nhân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viên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và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thẩm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định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dịch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400" b="0" spc="10" dirty="0" err="1" smtClean="0">
                <a:latin typeface="Segoe UI Light"/>
                <a:cs typeface="Segoe UI Light"/>
              </a:rPr>
              <a:t>vụ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từ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xa</a:t>
            </a:r>
            <a:r>
              <a:rPr sz="1300" b="0" spc="5" dirty="0" smtClean="0">
                <a:latin typeface="Segoe UI Light"/>
                <a:cs typeface="Segoe UI Light"/>
              </a:rPr>
              <a:t>.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63796" y="3750564"/>
            <a:ext cx="2501265" cy="2501265"/>
          </a:xfrm>
          <a:custGeom>
            <a:avLst/>
            <a:gdLst/>
            <a:ahLst/>
            <a:cxnLst/>
            <a:rect l="l" t="t" r="r" b="b"/>
            <a:pathLst>
              <a:path w="2501265" h="2501265">
                <a:moveTo>
                  <a:pt x="0" y="1250442"/>
                </a:moveTo>
                <a:lnTo>
                  <a:pt x="902" y="1202476"/>
                </a:lnTo>
                <a:lnTo>
                  <a:pt x="3590" y="1154967"/>
                </a:lnTo>
                <a:lnTo>
                  <a:pt x="8029" y="1107948"/>
                </a:lnTo>
                <a:lnTo>
                  <a:pt x="14187" y="1061450"/>
                </a:lnTo>
                <a:lnTo>
                  <a:pt x="22033" y="1015506"/>
                </a:lnTo>
                <a:lnTo>
                  <a:pt x="31533" y="970148"/>
                </a:lnTo>
                <a:lnTo>
                  <a:pt x="42655" y="925410"/>
                </a:lnTo>
                <a:lnTo>
                  <a:pt x="55368" y="881322"/>
                </a:lnTo>
                <a:lnTo>
                  <a:pt x="69638" y="837918"/>
                </a:lnTo>
                <a:lnTo>
                  <a:pt x="85434" y="795229"/>
                </a:lnTo>
                <a:lnTo>
                  <a:pt x="102722" y="753289"/>
                </a:lnTo>
                <a:lnTo>
                  <a:pt x="121471" y="712129"/>
                </a:lnTo>
                <a:lnTo>
                  <a:pt x="141648" y="671783"/>
                </a:lnTo>
                <a:lnTo>
                  <a:pt x="163220" y="632282"/>
                </a:lnTo>
                <a:lnTo>
                  <a:pt x="186156" y="593658"/>
                </a:lnTo>
                <a:lnTo>
                  <a:pt x="210423" y="555945"/>
                </a:lnTo>
                <a:lnTo>
                  <a:pt x="235989" y="519174"/>
                </a:lnTo>
                <a:lnTo>
                  <a:pt x="262820" y="483378"/>
                </a:lnTo>
                <a:lnTo>
                  <a:pt x="290886" y="448589"/>
                </a:lnTo>
                <a:lnTo>
                  <a:pt x="320153" y="414840"/>
                </a:lnTo>
                <a:lnTo>
                  <a:pt x="350589" y="382162"/>
                </a:lnTo>
                <a:lnTo>
                  <a:pt x="382162" y="350589"/>
                </a:lnTo>
                <a:lnTo>
                  <a:pt x="414840" y="320153"/>
                </a:lnTo>
                <a:lnTo>
                  <a:pt x="448589" y="290886"/>
                </a:lnTo>
                <a:lnTo>
                  <a:pt x="483378" y="262820"/>
                </a:lnTo>
                <a:lnTo>
                  <a:pt x="519174" y="235989"/>
                </a:lnTo>
                <a:lnTo>
                  <a:pt x="555945" y="210423"/>
                </a:lnTo>
                <a:lnTo>
                  <a:pt x="593658" y="186156"/>
                </a:lnTo>
                <a:lnTo>
                  <a:pt x="632282" y="163220"/>
                </a:lnTo>
                <a:lnTo>
                  <a:pt x="671783" y="141648"/>
                </a:lnTo>
                <a:lnTo>
                  <a:pt x="712129" y="121471"/>
                </a:lnTo>
                <a:lnTo>
                  <a:pt x="753289" y="102722"/>
                </a:lnTo>
                <a:lnTo>
                  <a:pt x="795229" y="85434"/>
                </a:lnTo>
                <a:lnTo>
                  <a:pt x="837918" y="69638"/>
                </a:lnTo>
                <a:lnTo>
                  <a:pt x="881322" y="55368"/>
                </a:lnTo>
                <a:lnTo>
                  <a:pt x="925410" y="42655"/>
                </a:lnTo>
                <a:lnTo>
                  <a:pt x="970148" y="31533"/>
                </a:lnTo>
                <a:lnTo>
                  <a:pt x="1015506" y="22033"/>
                </a:lnTo>
                <a:lnTo>
                  <a:pt x="1061450" y="14187"/>
                </a:lnTo>
                <a:lnTo>
                  <a:pt x="1107948" y="8029"/>
                </a:lnTo>
                <a:lnTo>
                  <a:pt x="1154967" y="3590"/>
                </a:lnTo>
                <a:lnTo>
                  <a:pt x="1202476" y="902"/>
                </a:lnTo>
                <a:lnTo>
                  <a:pt x="1250441" y="0"/>
                </a:lnTo>
                <a:lnTo>
                  <a:pt x="1298407" y="902"/>
                </a:lnTo>
                <a:lnTo>
                  <a:pt x="1345916" y="3590"/>
                </a:lnTo>
                <a:lnTo>
                  <a:pt x="1392935" y="8029"/>
                </a:lnTo>
                <a:lnTo>
                  <a:pt x="1439433" y="14187"/>
                </a:lnTo>
                <a:lnTo>
                  <a:pt x="1485377" y="22033"/>
                </a:lnTo>
                <a:lnTo>
                  <a:pt x="1530735" y="31533"/>
                </a:lnTo>
                <a:lnTo>
                  <a:pt x="1575473" y="42655"/>
                </a:lnTo>
                <a:lnTo>
                  <a:pt x="1619561" y="55368"/>
                </a:lnTo>
                <a:lnTo>
                  <a:pt x="1662965" y="69638"/>
                </a:lnTo>
                <a:lnTo>
                  <a:pt x="1705654" y="85434"/>
                </a:lnTo>
                <a:lnTo>
                  <a:pt x="1747594" y="102722"/>
                </a:lnTo>
                <a:lnTo>
                  <a:pt x="1788754" y="121471"/>
                </a:lnTo>
                <a:lnTo>
                  <a:pt x="1829100" y="141648"/>
                </a:lnTo>
                <a:lnTo>
                  <a:pt x="1868601" y="163220"/>
                </a:lnTo>
                <a:lnTo>
                  <a:pt x="1907225" y="186156"/>
                </a:lnTo>
                <a:lnTo>
                  <a:pt x="1944938" y="210423"/>
                </a:lnTo>
                <a:lnTo>
                  <a:pt x="1981709" y="235989"/>
                </a:lnTo>
                <a:lnTo>
                  <a:pt x="2017505" y="262820"/>
                </a:lnTo>
                <a:lnTo>
                  <a:pt x="2052294" y="290886"/>
                </a:lnTo>
                <a:lnTo>
                  <a:pt x="2086043" y="320153"/>
                </a:lnTo>
                <a:lnTo>
                  <a:pt x="2118721" y="350589"/>
                </a:lnTo>
                <a:lnTo>
                  <a:pt x="2150294" y="382162"/>
                </a:lnTo>
                <a:lnTo>
                  <a:pt x="2180730" y="414840"/>
                </a:lnTo>
                <a:lnTo>
                  <a:pt x="2209997" y="448589"/>
                </a:lnTo>
                <a:lnTo>
                  <a:pt x="2238063" y="483378"/>
                </a:lnTo>
                <a:lnTo>
                  <a:pt x="2264894" y="519174"/>
                </a:lnTo>
                <a:lnTo>
                  <a:pt x="2290460" y="555945"/>
                </a:lnTo>
                <a:lnTo>
                  <a:pt x="2314727" y="593658"/>
                </a:lnTo>
                <a:lnTo>
                  <a:pt x="2337663" y="632282"/>
                </a:lnTo>
                <a:lnTo>
                  <a:pt x="2359235" y="671783"/>
                </a:lnTo>
                <a:lnTo>
                  <a:pt x="2379412" y="712129"/>
                </a:lnTo>
                <a:lnTo>
                  <a:pt x="2398161" y="753289"/>
                </a:lnTo>
                <a:lnTo>
                  <a:pt x="2415449" y="795229"/>
                </a:lnTo>
                <a:lnTo>
                  <a:pt x="2431245" y="837918"/>
                </a:lnTo>
                <a:lnTo>
                  <a:pt x="2445515" y="881322"/>
                </a:lnTo>
                <a:lnTo>
                  <a:pt x="2458228" y="925410"/>
                </a:lnTo>
                <a:lnTo>
                  <a:pt x="2469350" y="970148"/>
                </a:lnTo>
                <a:lnTo>
                  <a:pt x="2478850" y="1015506"/>
                </a:lnTo>
                <a:lnTo>
                  <a:pt x="2486696" y="1061450"/>
                </a:lnTo>
                <a:lnTo>
                  <a:pt x="2492854" y="1107948"/>
                </a:lnTo>
                <a:lnTo>
                  <a:pt x="2497293" y="1154967"/>
                </a:lnTo>
                <a:lnTo>
                  <a:pt x="2499981" y="1202476"/>
                </a:lnTo>
                <a:lnTo>
                  <a:pt x="2500883" y="1250442"/>
                </a:lnTo>
                <a:lnTo>
                  <a:pt x="2499981" y="1298405"/>
                </a:lnTo>
                <a:lnTo>
                  <a:pt x="2497293" y="1345913"/>
                </a:lnTo>
                <a:lnTo>
                  <a:pt x="2492854" y="1392931"/>
                </a:lnTo>
                <a:lnTo>
                  <a:pt x="2486696" y="1439427"/>
                </a:lnTo>
                <a:lnTo>
                  <a:pt x="2478850" y="1485370"/>
                </a:lnTo>
                <a:lnTo>
                  <a:pt x="2469350" y="1530727"/>
                </a:lnTo>
                <a:lnTo>
                  <a:pt x="2458228" y="1575465"/>
                </a:lnTo>
                <a:lnTo>
                  <a:pt x="2445515" y="1619552"/>
                </a:lnTo>
                <a:lnTo>
                  <a:pt x="2431245" y="1662955"/>
                </a:lnTo>
                <a:lnTo>
                  <a:pt x="2415449" y="1705643"/>
                </a:lnTo>
                <a:lnTo>
                  <a:pt x="2398161" y="1747583"/>
                </a:lnTo>
                <a:lnTo>
                  <a:pt x="2379412" y="1788743"/>
                </a:lnTo>
                <a:lnTo>
                  <a:pt x="2359235" y="1829089"/>
                </a:lnTo>
                <a:lnTo>
                  <a:pt x="2337663" y="1868590"/>
                </a:lnTo>
                <a:lnTo>
                  <a:pt x="2314727" y="1907214"/>
                </a:lnTo>
                <a:lnTo>
                  <a:pt x="2290460" y="1944927"/>
                </a:lnTo>
                <a:lnTo>
                  <a:pt x="2264894" y="1981698"/>
                </a:lnTo>
                <a:lnTo>
                  <a:pt x="2238063" y="2017495"/>
                </a:lnTo>
                <a:lnTo>
                  <a:pt x="2209997" y="2052284"/>
                </a:lnTo>
                <a:lnTo>
                  <a:pt x="2180730" y="2086033"/>
                </a:lnTo>
                <a:lnTo>
                  <a:pt x="2150294" y="2118711"/>
                </a:lnTo>
                <a:lnTo>
                  <a:pt x="2118721" y="2150284"/>
                </a:lnTo>
                <a:lnTo>
                  <a:pt x="2086043" y="2180721"/>
                </a:lnTo>
                <a:lnTo>
                  <a:pt x="2052294" y="2209989"/>
                </a:lnTo>
                <a:lnTo>
                  <a:pt x="2017505" y="2238055"/>
                </a:lnTo>
                <a:lnTo>
                  <a:pt x="1981709" y="2264887"/>
                </a:lnTo>
                <a:lnTo>
                  <a:pt x="1944938" y="2290453"/>
                </a:lnTo>
                <a:lnTo>
                  <a:pt x="1907225" y="2314721"/>
                </a:lnTo>
                <a:lnTo>
                  <a:pt x="1868601" y="2337657"/>
                </a:lnTo>
                <a:lnTo>
                  <a:pt x="1829100" y="2359230"/>
                </a:lnTo>
                <a:lnTo>
                  <a:pt x="1788754" y="2379408"/>
                </a:lnTo>
                <a:lnTo>
                  <a:pt x="1747594" y="2398157"/>
                </a:lnTo>
                <a:lnTo>
                  <a:pt x="1705654" y="2415446"/>
                </a:lnTo>
                <a:lnTo>
                  <a:pt x="1662965" y="2431242"/>
                </a:lnTo>
                <a:lnTo>
                  <a:pt x="1619561" y="2445513"/>
                </a:lnTo>
                <a:lnTo>
                  <a:pt x="1575473" y="2458226"/>
                </a:lnTo>
                <a:lnTo>
                  <a:pt x="1530735" y="2469349"/>
                </a:lnTo>
                <a:lnTo>
                  <a:pt x="1485377" y="2478850"/>
                </a:lnTo>
                <a:lnTo>
                  <a:pt x="1439433" y="2486695"/>
                </a:lnTo>
                <a:lnTo>
                  <a:pt x="1392935" y="2492854"/>
                </a:lnTo>
                <a:lnTo>
                  <a:pt x="1345916" y="2497293"/>
                </a:lnTo>
                <a:lnTo>
                  <a:pt x="1298407" y="2499981"/>
                </a:lnTo>
                <a:lnTo>
                  <a:pt x="1250441" y="2500884"/>
                </a:lnTo>
                <a:lnTo>
                  <a:pt x="1202476" y="2499981"/>
                </a:lnTo>
                <a:lnTo>
                  <a:pt x="1154967" y="2497293"/>
                </a:lnTo>
                <a:lnTo>
                  <a:pt x="1107948" y="2492854"/>
                </a:lnTo>
                <a:lnTo>
                  <a:pt x="1061450" y="2486695"/>
                </a:lnTo>
                <a:lnTo>
                  <a:pt x="1015506" y="2478850"/>
                </a:lnTo>
                <a:lnTo>
                  <a:pt x="970148" y="2469349"/>
                </a:lnTo>
                <a:lnTo>
                  <a:pt x="925410" y="2458226"/>
                </a:lnTo>
                <a:lnTo>
                  <a:pt x="881322" y="2445513"/>
                </a:lnTo>
                <a:lnTo>
                  <a:pt x="837918" y="2431242"/>
                </a:lnTo>
                <a:lnTo>
                  <a:pt x="795229" y="2415446"/>
                </a:lnTo>
                <a:lnTo>
                  <a:pt x="753289" y="2398157"/>
                </a:lnTo>
                <a:lnTo>
                  <a:pt x="712129" y="2379408"/>
                </a:lnTo>
                <a:lnTo>
                  <a:pt x="671783" y="2359230"/>
                </a:lnTo>
                <a:lnTo>
                  <a:pt x="632282" y="2337657"/>
                </a:lnTo>
                <a:lnTo>
                  <a:pt x="593658" y="2314721"/>
                </a:lnTo>
                <a:lnTo>
                  <a:pt x="555945" y="2290453"/>
                </a:lnTo>
                <a:lnTo>
                  <a:pt x="519174" y="2264887"/>
                </a:lnTo>
                <a:lnTo>
                  <a:pt x="483378" y="2238055"/>
                </a:lnTo>
                <a:lnTo>
                  <a:pt x="448589" y="2209989"/>
                </a:lnTo>
                <a:lnTo>
                  <a:pt x="414840" y="2180721"/>
                </a:lnTo>
                <a:lnTo>
                  <a:pt x="382162" y="2150284"/>
                </a:lnTo>
                <a:lnTo>
                  <a:pt x="350589" y="2118711"/>
                </a:lnTo>
                <a:lnTo>
                  <a:pt x="320153" y="2086033"/>
                </a:lnTo>
                <a:lnTo>
                  <a:pt x="290886" y="2052284"/>
                </a:lnTo>
                <a:lnTo>
                  <a:pt x="262820" y="2017495"/>
                </a:lnTo>
                <a:lnTo>
                  <a:pt x="235989" y="1981698"/>
                </a:lnTo>
                <a:lnTo>
                  <a:pt x="210423" y="1944927"/>
                </a:lnTo>
                <a:lnTo>
                  <a:pt x="186156" y="1907214"/>
                </a:lnTo>
                <a:lnTo>
                  <a:pt x="163220" y="1868590"/>
                </a:lnTo>
                <a:lnTo>
                  <a:pt x="141648" y="1829089"/>
                </a:lnTo>
                <a:lnTo>
                  <a:pt x="121471" y="1788743"/>
                </a:lnTo>
                <a:lnTo>
                  <a:pt x="102722" y="1747583"/>
                </a:lnTo>
                <a:lnTo>
                  <a:pt x="85434" y="1705643"/>
                </a:lnTo>
                <a:lnTo>
                  <a:pt x="69638" y="1662955"/>
                </a:lnTo>
                <a:lnTo>
                  <a:pt x="55368" y="1619552"/>
                </a:lnTo>
                <a:lnTo>
                  <a:pt x="42655" y="1575465"/>
                </a:lnTo>
                <a:lnTo>
                  <a:pt x="31533" y="1530727"/>
                </a:lnTo>
                <a:lnTo>
                  <a:pt x="22033" y="1485370"/>
                </a:lnTo>
                <a:lnTo>
                  <a:pt x="14187" y="1439427"/>
                </a:lnTo>
                <a:lnTo>
                  <a:pt x="8029" y="1392931"/>
                </a:lnTo>
                <a:lnTo>
                  <a:pt x="3590" y="1345913"/>
                </a:lnTo>
                <a:lnTo>
                  <a:pt x="902" y="1298405"/>
                </a:lnTo>
                <a:lnTo>
                  <a:pt x="0" y="1250442"/>
                </a:lnTo>
                <a:close/>
              </a:path>
            </a:pathLst>
          </a:custGeom>
          <a:ln w="9144">
            <a:solidFill>
              <a:srgbClr val="F5C4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06356" y="3140964"/>
            <a:ext cx="2376170" cy="2438400"/>
          </a:xfrm>
          <a:custGeom>
            <a:avLst/>
            <a:gdLst/>
            <a:ahLst/>
            <a:cxnLst/>
            <a:rect l="l" t="t" r="r" b="b"/>
            <a:pathLst>
              <a:path w="2376170" h="2438400">
                <a:moveTo>
                  <a:pt x="0" y="1219200"/>
                </a:moveTo>
                <a:lnTo>
                  <a:pt x="943" y="1170163"/>
                </a:lnTo>
                <a:lnTo>
                  <a:pt x="3749" y="1121619"/>
                </a:lnTo>
                <a:lnTo>
                  <a:pt x="8383" y="1073602"/>
                </a:lnTo>
                <a:lnTo>
                  <a:pt x="14808" y="1026150"/>
                </a:lnTo>
                <a:lnTo>
                  <a:pt x="22990" y="979298"/>
                </a:lnTo>
                <a:lnTo>
                  <a:pt x="32894" y="933084"/>
                </a:lnTo>
                <a:lnTo>
                  <a:pt x="44482" y="887543"/>
                </a:lnTo>
                <a:lnTo>
                  <a:pt x="57721" y="842712"/>
                </a:lnTo>
                <a:lnTo>
                  <a:pt x="72574" y="798628"/>
                </a:lnTo>
                <a:lnTo>
                  <a:pt x="89006" y="755327"/>
                </a:lnTo>
                <a:lnTo>
                  <a:pt x="106981" y="712845"/>
                </a:lnTo>
                <a:lnTo>
                  <a:pt x="126465" y="671219"/>
                </a:lnTo>
                <a:lnTo>
                  <a:pt x="147421" y="630485"/>
                </a:lnTo>
                <a:lnTo>
                  <a:pt x="169815" y="590679"/>
                </a:lnTo>
                <a:lnTo>
                  <a:pt x="193609" y="551838"/>
                </a:lnTo>
                <a:lnTo>
                  <a:pt x="218770" y="513999"/>
                </a:lnTo>
                <a:lnTo>
                  <a:pt x="245262" y="477198"/>
                </a:lnTo>
                <a:lnTo>
                  <a:pt x="273048" y="441471"/>
                </a:lnTo>
                <a:lnTo>
                  <a:pt x="302094" y="406854"/>
                </a:lnTo>
                <a:lnTo>
                  <a:pt x="332365" y="373385"/>
                </a:lnTo>
                <a:lnTo>
                  <a:pt x="363824" y="341099"/>
                </a:lnTo>
                <a:lnTo>
                  <a:pt x="396436" y="310033"/>
                </a:lnTo>
                <a:lnTo>
                  <a:pt x="430165" y="280223"/>
                </a:lnTo>
                <a:lnTo>
                  <a:pt x="464977" y="251706"/>
                </a:lnTo>
                <a:lnTo>
                  <a:pt x="500836" y="224519"/>
                </a:lnTo>
                <a:lnTo>
                  <a:pt x="537705" y="198697"/>
                </a:lnTo>
                <a:lnTo>
                  <a:pt x="575551" y="174276"/>
                </a:lnTo>
                <a:lnTo>
                  <a:pt x="614336" y="151295"/>
                </a:lnTo>
                <a:lnTo>
                  <a:pt x="654026" y="129788"/>
                </a:lnTo>
                <a:lnTo>
                  <a:pt x="694586" y="109792"/>
                </a:lnTo>
                <a:lnTo>
                  <a:pt x="735979" y="91344"/>
                </a:lnTo>
                <a:lnTo>
                  <a:pt x="778170" y="74480"/>
                </a:lnTo>
                <a:lnTo>
                  <a:pt x="821125" y="59237"/>
                </a:lnTo>
                <a:lnTo>
                  <a:pt x="864806" y="45651"/>
                </a:lnTo>
                <a:lnTo>
                  <a:pt x="909179" y="33758"/>
                </a:lnTo>
                <a:lnTo>
                  <a:pt x="954208" y="23594"/>
                </a:lnTo>
                <a:lnTo>
                  <a:pt x="999859" y="15197"/>
                </a:lnTo>
                <a:lnTo>
                  <a:pt x="1046094" y="8603"/>
                </a:lnTo>
                <a:lnTo>
                  <a:pt x="1092879" y="3848"/>
                </a:lnTo>
                <a:lnTo>
                  <a:pt x="1140179" y="968"/>
                </a:lnTo>
                <a:lnTo>
                  <a:pt x="1187958" y="0"/>
                </a:lnTo>
                <a:lnTo>
                  <a:pt x="1235736" y="968"/>
                </a:lnTo>
                <a:lnTo>
                  <a:pt x="1283036" y="3848"/>
                </a:lnTo>
                <a:lnTo>
                  <a:pt x="1329821" y="8603"/>
                </a:lnTo>
                <a:lnTo>
                  <a:pt x="1376056" y="15197"/>
                </a:lnTo>
                <a:lnTo>
                  <a:pt x="1421707" y="23594"/>
                </a:lnTo>
                <a:lnTo>
                  <a:pt x="1466736" y="33758"/>
                </a:lnTo>
                <a:lnTo>
                  <a:pt x="1511109" y="45651"/>
                </a:lnTo>
                <a:lnTo>
                  <a:pt x="1554790" y="59237"/>
                </a:lnTo>
                <a:lnTo>
                  <a:pt x="1597745" y="74480"/>
                </a:lnTo>
                <a:lnTo>
                  <a:pt x="1639936" y="91344"/>
                </a:lnTo>
                <a:lnTo>
                  <a:pt x="1681329" y="109792"/>
                </a:lnTo>
                <a:lnTo>
                  <a:pt x="1721889" y="129788"/>
                </a:lnTo>
                <a:lnTo>
                  <a:pt x="1761579" y="151295"/>
                </a:lnTo>
                <a:lnTo>
                  <a:pt x="1800364" y="174276"/>
                </a:lnTo>
                <a:lnTo>
                  <a:pt x="1838210" y="198697"/>
                </a:lnTo>
                <a:lnTo>
                  <a:pt x="1875079" y="224519"/>
                </a:lnTo>
                <a:lnTo>
                  <a:pt x="1910938" y="251706"/>
                </a:lnTo>
                <a:lnTo>
                  <a:pt x="1945750" y="280223"/>
                </a:lnTo>
                <a:lnTo>
                  <a:pt x="1979479" y="310033"/>
                </a:lnTo>
                <a:lnTo>
                  <a:pt x="2012091" y="341099"/>
                </a:lnTo>
                <a:lnTo>
                  <a:pt x="2043550" y="373385"/>
                </a:lnTo>
                <a:lnTo>
                  <a:pt x="2073821" y="406854"/>
                </a:lnTo>
                <a:lnTo>
                  <a:pt x="2102867" y="441471"/>
                </a:lnTo>
                <a:lnTo>
                  <a:pt x="2130653" y="477198"/>
                </a:lnTo>
                <a:lnTo>
                  <a:pt x="2157145" y="513999"/>
                </a:lnTo>
                <a:lnTo>
                  <a:pt x="2182306" y="551838"/>
                </a:lnTo>
                <a:lnTo>
                  <a:pt x="2206100" y="590679"/>
                </a:lnTo>
                <a:lnTo>
                  <a:pt x="2228494" y="630485"/>
                </a:lnTo>
                <a:lnTo>
                  <a:pt x="2249450" y="671219"/>
                </a:lnTo>
                <a:lnTo>
                  <a:pt x="2268934" y="712845"/>
                </a:lnTo>
                <a:lnTo>
                  <a:pt x="2286909" y="755327"/>
                </a:lnTo>
                <a:lnTo>
                  <a:pt x="2303341" y="798628"/>
                </a:lnTo>
                <a:lnTo>
                  <a:pt x="2318194" y="842712"/>
                </a:lnTo>
                <a:lnTo>
                  <a:pt x="2331433" y="887543"/>
                </a:lnTo>
                <a:lnTo>
                  <a:pt x="2343021" y="933084"/>
                </a:lnTo>
                <a:lnTo>
                  <a:pt x="2352925" y="979298"/>
                </a:lnTo>
                <a:lnTo>
                  <a:pt x="2361107" y="1026150"/>
                </a:lnTo>
                <a:lnTo>
                  <a:pt x="2367532" y="1073602"/>
                </a:lnTo>
                <a:lnTo>
                  <a:pt x="2372166" y="1121619"/>
                </a:lnTo>
                <a:lnTo>
                  <a:pt x="2374972" y="1170163"/>
                </a:lnTo>
                <a:lnTo>
                  <a:pt x="2375916" y="1219200"/>
                </a:lnTo>
                <a:lnTo>
                  <a:pt x="2374972" y="1268236"/>
                </a:lnTo>
                <a:lnTo>
                  <a:pt x="2372166" y="1316780"/>
                </a:lnTo>
                <a:lnTo>
                  <a:pt x="2367532" y="1364797"/>
                </a:lnTo>
                <a:lnTo>
                  <a:pt x="2361107" y="1412249"/>
                </a:lnTo>
                <a:lnTo>
                  <a:pt x="2352925" y="1459101"/>
                </a:lnTo>
                <a:lnTo>
                  <a:pt x="2343021" y="1505315"/>
                </a:lnTo>
                <a:lnTo>
                  <a:pt x="2331433" y="1550856"/>
                </a:lnTo>
                <a:lnTo>
                  <a:pt x="2318194" y="1595687"/>
                </a:lnTo>
                <a:lnTo>
                  <a:pt x="2303341" y="1639771"/>
                </a:lnTo>
                <a:lnTo>
                  <a:pt x="2286909" y="1683072"/>
                </a:lnTo>
                <a:lnTo>
                  <a:pt x="2268934" y="1725554"/>
                </a:lnTo>
                <a:lnTo>
                  <a:pt x="2249450" y="1767180"/>
                </a:lnTo>
                <a:lnTo>
                  <a:pt x="2228494" y="1807914"/>
                </a:lnTo>
                <a:lnTo>
                  <a:pt x="2206100" y="1847720"/>
                </a:lnTo>
                <a:lnTo>
                  <a:pt x="2182306" y="1886561"/>
                </a:lnTo>
                <a:lnTo>
                  <a:pt x="2157145" y="1924400"/>
                </a:lnTo>
                <a:lnTo>
                  <a:pt x="2130653" y="1961201"/>
                </a:lnTo>
                <a:lnTo>
                  <a:pt x="2102867" y="1996928"/>
                </a:lnTo>
                <a:lnTo>
                  <a:pt x="2073821" y="2031545"/>
                </a:lnTo>
                <a:lnTo>
                  <a:pt x="2043550" y="2065014"/>
                </a:lnTo>
                <a:lnTo>
                  <a:pt x="2012091" y="2097300"/>
                </a:lnTo>
                <a:lnTo>
                  <a:pt x="1979479" y="2128366"/>
                </a:lnTo>
                <a:lnTo>
                  <a:pt x="1945750" y="2158176"/>
                </a:lnTo>
                <a:lnTo>
                  <a:pt x="1910938" y="2186693"/>
                </a:lnTo>
                <a:lnTo>
                  <a:pt x="1875079" y="2213880"/>
                </a:lnTo>
                <a:lnTo>
                  <a:pt x="1838210" y="2239702"/>
                </a:lnTo>
                <a:lnTo>
                  <a:pt x="1800364" y="2264123"/>
                </a:lnTo>
                <a:lnTo>
                  <a:pt x="1761579" y="2287104"/>
                </a:lnTo>
                <a:lnTo>
                  <a:pt x="1721889" y="2308611"/>
                </a:lnTo>
                <a:lnTo>
                  <a:pt x="1681329" y="2328607"/>
                </a:lnTo>
                <a:lnTo>
                  <a:pt x="1639936" y="2347055"/>
                </a:lnTo>
                <a:lnTo>
                  <a:pt x="1597745" y="2363919"/>
                </a:lnTo>
                <a:lnTo>
                  <a:pt x="1554790" y="2379162"/>
                </a:lnTo>
                <a:lnTo>
                  <a:pt x="1511109" y="2392748"/>
                </a:lnTo>
                <a:lnTo>
                  <a:pt x="1466736" y="2404641"/>
                </a:lnTo>
                <a:lnTo>
                  <a:pt x="1421707" y="2414805"/>
                </a:lnTo>
                <a:lnTo>
                  <a:pt x="1376056" y="2423202"/>
                </a:lnTo>
                <a:lnTo>
                  <a:pt x="1329821" y="2429796"/>
                </a:lnTo>
                <a:lnTo>
                  <a:pt x="1283036" y="2434551"/>
                </a:lnTo>
                <a:lnTo>
                  <a:pt x="1235736" y="2437431"/>
                </a:lnTo>
                <a:lnTo>
                  <a:pt x="1187958" y="2438400"/>
                </a:lnTo>
                <a:lnTo>
                  <a:pt x="1140179" y="2437431"/>
                </a:lnTo>
                <a:lnTo>
                  <a:pt x="1092879" y="2434551"/>
                </a:lnTo>
                <a:lnTo>
                  <a:pt x="1046094" y="2429796"/>
                </a:lnTo>
                <a:lnTo>
                  <a:pt x="999859" y="2423202"/>
                </a:lnTo>
                <a:lnTo>
                  <a:pt x="954208" y="2414805"/>
                </a:lnTo>
                <a:lnTo>
                  <a:pt x="909179" y="2404641"/>
                </a:lnTo>
                <a:lnTo>
                  <a:pt x="864806" y="2392748"/>
                </a:lnTo>
                <a:lnTo>
                  <a:pt x="821125" y="2379162"/>
                </a:lnTo>
                <a:lnTo>
                  <a:pt x="778170" y="2363919"/>
                </a:lnTo>
                <a:lnTo>
                  <a:pt x="735979" y="2347055"/>
                </a:lnTo>
                <a:lnTo>
                  <a:pt x="694586" y="2328607"/>
                </a:lnTo>
                <a:lnTo>
                  <a:pt x="654026" y="2308611"/>
                </a:lnTo>
                <a:lnTo>
                  <a:pt x="614336" y="2287104"/>
                </a:lnTo>
                <a:lnTo>
                  <a:pt x="575551" y="2264123"/>
                </a:lnTo>
                <a:lnTo>
                  <a:pt x="537705" y="2239702"/>
                </a:lnTo>
                <a:lnTo>
                  <a:pt x="500836" y="2213880"/>
                </a:lnTo>
                <a:lnTo>
                  <a:pt x="464977" y="2186693"/>
                </a:lnTo>
                <a:lnTo>
                  <a:pt x="430165" y="2158176"/>
                </a:lnTo>
                <a:lnTo>
                  <a:pt x="396436" y="2128366"/>
                </a:lnTo>
                <a:lnTo>
                  <a:pt x="363824" y="2097300"/>
                </a:lnTo>
                <a:lnTo>
                  <a:pt x="332365" y="2065014"/>
                </a:lnTo>
                <a:lnTo>
                  <a:pt x="302094" y="2031545"/>
                </a:lnTo>
                <a:lnTo>
                  <a:pt x="273048" y="1996928"/>
                </a:lnTo>
                <a:lnTo>
                  <a:pt x="245262" y="1961201"/>
                </a:lnTo>
                <a:lnTo>
                  <a:pt x="218770" y="1924400"/>
                </a:lnTo>
                <a:lnTo>
                  <a:pt x="193609" y="1886561"/>
                </a:lnTo>
                <a:lnTo>
                  <a:pt x="169815" y="1847720"/>
                </a:lnTo>
                <a:lnTo>
                  <a:pt x="147421" y="1807914"/>
                </a:lnTo>
                <a:lnTo>
                  <a:pt x="126465" y="1767180"/>
                </a:lnTo>
                <a:lnTo>
                  <a:pt x="106981" y="1725554"/>
                </a:lnTo>
                <a:lnTo>
                  <a:pt x="89006" y="1683072"/>
                </a:lnTo>
                <a:lnTo>
                  <a:pt x="72574" y="1639771"/>
                </a:lnTo>
                <a:lnTo>
                  <a:pt x="57721" y="1595687"/>
                </a:lnTo>
                <a:lnTo>
                  <a:pt x="44482" y="1550856"/>
                </a:lnTo>
                <a:lnTo>
                  <a:pt x="32894" y="1505315"/>
                </a:lnTo>
                <a:lnTo>
                  <a:pt x="22990" y="1459101"/>
                </a:lnTo>
                <a:lnTo>
                  <a:pt x="14808" y="1412249"/>
                </a:lnTo>
                <a:lnTo>
                  <a:pt x="8383" y="1364797"/>
                </a:lnTo>
                <a:lnTo>
                  <a:pt x="3749" y="1316780"/>
                </a:lnTo>
                <a:lnTo>
                  <a:pt x="943" y="1268236"/>
                </a:lnTo>
                <a:lnTo>
                  <a:pt x="0" y="1219200"/>
                </a:lnTo>
                <a:close/>
              </a:path>
            </a:pathLst>
          </a:custGeom>
          <a:ln w="9143">
            <a:solidFill>
              <a:srgbClr val="F5C4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7700" y="409955"/>
            <a:ext cx="2118360" cy="2118360"/>
          </a:xfrm>
          <a:custGeom>
            <a:avLst/>
            <a:gdLst/>
            <a:ahLst/>
            <a:cxnLst/>
            <a:rect l="l" t="t" r="r" b="b"/>
            <a:pathLst>
              <a:path w="2118360" h="2118360">
                <a:moveTo>
                  <a:pt x="1059180" y="0"/>
                </a:moveTo>
                <a:lnTo>
                  <a:pt x="1010696" y="1089"/>
                </a:lnTo>
                <a:lnTo>
                  <a:pt x="962772" y="4328"/>
                </a:lnTo>
                <a:lnTo>
                  <a:pt x="915454" y="9669"/>
                </a:lnTo>
                <a:lnTo>
                  <a:pt x="868789" y="17065"/>
                </a:lnTo>
                <a:lnTo>
                  <a:pt x="822824" y="26469"/>
                </a:lnTo>
                <a:lnTo>
                  <a:pt x="777606" y="37835"/>
                </a:lnTo>
                <a:lnTo>
                  <a:pt x="733180" y="51116"/>
                </a:lnTo>
                <a:lnTo>
                  <a:pt x="689595" y="66265"/>
                </a:lnTo>
                <a:lnTo>
                  <a:pt x="646896" y="83236"/>
                </a:lnTo>
                <a:lnTo>
                  <a:pt x="605131" y="101982"/>
                </a:lnTo>
                <a:lnTo>
                  <a:pt x="564346" y="122455"/>
                </a:lnTo>
                <a:lnTo>
                  <a:pt x="524589" y="144610"/>
                </a:lnTo>
                <a:lnTo>
                  <a:pt x="485904" y="168400"/>
                </a:lnTo>
                <a:lnTo>
                  <a:pt x="448340" y="193777"/>
                </a:lnTo>
                <a:lnTo>
                  <a:pt x="411944" y="220695"/>
                </a:lnTo>
                <a:lnTo>
                  <a:pt x="376761" y="249108"/>
                </a:lnTo>
                <a:lnTo>
                  <a:pt x="342839" y="278968"/>
                </a:lnTo>
                <a:lnTo>
                  <a:pt x="310224" y="310229"/>
                </a:lnTo>
                <a:lnTo>
                  <a:pt x="278963" y="342844"/>
                </a:lnTo>
                <a:lnTo>
                  <a:pt x="249103" y="376766"/>
                </a:lnTo>
                <a:lnTo>
                  <a:pt x="220691" y="411949"/>
                </a:lnTo>
                <a:lnTo>
                  <a:pt x="193773" y="448346"/>
                </a:lnTo>
                <a:lnTo>
                  <a:pt x="168396" y="485910"/>
                </a:lnTo>
                <a:lnTo>
                  <a:pt x="144607" y="524594"/>
                </a:lnTo>
                <a:lnTo>
                  <a:pt x="122453" y="564352"/>
                </a:lnTo>
                <a:lnTo>
                  <a:pt x="101980" y="605137"/>
                </a:lnTo>
                <a:lnTo>
                  <a:pt x="83234" y="646902"/>
                </a:lnTo>
                <a:lnTo>
                  <a:pt x="66264" y="689600"/>
                </a:lnTo>
                <a:lnTo>
                  <a:pt x="51115" y="733185"/>
                </a:lnTo>
                <a:lnTo>
                  <a:pt x="37834" y="777610"/>
                </a:lnTo>
                <a:lnTo>
                  <a:pt x="26468" y="822828"/>
                </a:lnTo>
                <a:lnTo>
                  <a:pt x="17064" y="868792"/>
                </a:lnTo>
                <a:lnTo>
                  <a:pt x="9668" y="915457"/>
                </a:lnTo>
                <a:lnTo>
                  <a:pt x="4328" y="962774"/>
                </a:lnTo>
                <a:lnTo>
                  <a:pt x="1089" y="1010697"/>
                </a:lnTo>
                <a:lnTo>
                  <a:pt x="0" y="1059180"/>
                </a:lnTo>
                <a:lnTo>
                  <a:pt x="1089" y="1107662"/>
                </a:lnTo>
                <a:lnTo>
                  <a:pt x="4328" y="1155585"/>
                </a:lnTo>
                <a:lnTo>
                  <a:pt x="9668" y="1202902"/>
                </a:lnTo>
                <a:lnTo>
                  <a:pt x="17064" y="1249567"/>
                </a:lnTo>
                <a:lnTo>
                  <a:pt x="26468" y="1295531"/>
                </a:lnTo>
                <a:lnTo>
                  <a:pt x="37834" y="1340749"/>
                </a:lnTo>
                <a:lnTo>
                  <a:pt x="51115" y="1385174"/>
                </a:lnTo>
                <a:lnTo>
                  <a:pt x="66264" y="1428759"/>
                </a:lnTo>
                <a:lnTo>
                  <a:pt x="83234" y="1471457"/>
                </a:lnTo>
                <a:lnTo>
                  <a:pt x="101980" y="1513222"/>
                </a:lnTo>
                <a:lnTo>
                  <a:pt x="122453" y="1554007"/>
                </a:lnTo>
                <a:lnTo>
                  <a:pt x="144607" y="1593765"/>
                </a:lnTo>
                <a:lnTo>
                  <a:pt x="168396" y="1632449"/>
                </a:lnTo>
                <a:lnTo>
                  <a:pt x="193773" y="1670013"/>
                </a:lnTo>
                <a:lnTo>
                  <a:pt x="220691" y="1706410"/>
                </a:lnTo>
                <a:lnTo>
                  <a:pt x="249103" y="1741593"/>
                </a:lnTo>
                <a:lnTo>
                  <a:pt x="278963" y="1775515"/>
                </a:lnTo>
                <a:lnTo>
                  <a:pt x="310224" y="1808130"/>
                </a:lnTo>
                <a:lnTo>
                  <a:pt x="342839" y="1839391"/>
                </a:lnTo>
                <a:lnTo>
                  <a:pt x="376761" y="1869251"/>
                </a:lnTo>
                <a:lnTo>
                  <a:pt x="411944" y="1897664"/>
                </a:lnTo>
                <a:lnTo>
                  <a:pt x="448340" y="1924582"/>
                </a:lnTo>
                <a:lnTo>
                  <a:pt x="485904" y="1949959"/>
                </a:lnTo>
                <a:lnTo>
                  <a:pt x="524589" y="1973749"/>
                </a:lnTo>
                <a:lnTo>
                  <a:pt x="564346" y="1995904"/>
                </a:lnTo>
                <a:lnTo>
                  <a:pt x="605131" y="2016377"/>
                </a:lnTo>
                <a:lnTo>
                  <a:pt x="646896" y="2035123"/>
                </a:lnTo>
                <a:lnTo>
                  <a:pt x="689595" y="2052094"/>
                </a:lnTo>
                <a:lnTo>
                  <a:pt x="733180" y="2067243"/>
                </a:lnTo>
                <a:lnTo>
                  <a:pt x="777606" y="2080524"/>
                </a:lnTo>
                <a:lnTo>
                  <a:pt x="822824" y="2091890"/>
                </a:lnTo>
                <a:lnTo>
                  <a:pt x="868789" y="2101294"/>
                </a:lnTo>
                <a:lnTo>
                  <a:pt x="915454" y="2108690"/>
                </a:lnTo>
                <a:lnTo>
                  <a:pt x="962772" y="2114031"/>
                </a:lnTo>
                <a:lnTo>
                  <a:pt x="1010696" y="2117270"/>
                </a:lnTo>
                <a:lnTo>
                  <a:pt x="1059180" y="2118360"/>
                </a:lnTo>
                <a:lnTo>
                  <a:pt x="1107662" y="2117270"/>
                </a:lnTo>
                <a:lnTo>
                  <a:pt x="1155585" y="2114031"/>
                </a:lnTo>
                <a:lnTo>
                  <a:pt x="1202902" y="2108690"/>
                </a:lnTo>
                <a:lnTo>
                  <a:pt x="1249567" y="2101294"/>
                </a:lnTo>
                <a:lnTo>
                  <a:pt x="1295531" y="2091890"/>
                </a:lnTo>
                <a:lnTo>
                  <a:pt x="1340749" y="2080524"/>
                </a:lnTo>
                <a:lnTo>
                  <a:pt x="1385174" y="2067243"/>
                </a:lnTo>
                <a:lnTo>
                  <a:pt x="1428759" y="2052094"/>
                </a:lnTo>
                <a:lnTo>
                  <a:pt x="1471457" y="2035123"/>
                </a:lnTo>
                <a:lnTo>
                  <a:pt x="1513222" y="2016377"/>
                </a:lnTo>
                <a:lnTo>
                  <a:pt x="1554007" y="1995904"/>
                </a:lnTo>
                <a:lnTo>
                  <a:pt x="1593765" y="1973749"/>
                </a:lnTo>
                <a:lnTo>
                  <a:pt x="1632449" y="1949959"/>
                </a:lnTo>
                <a:lnTo>
                  <a:pt x="1670013" y="1924582"/>
                </a:lnTo>
                <a:lnTo>
                  <a:pt x="1706410" y="1897664"/>
                </a:lnTo>
                <a:lnTo>
                  <a:pt x="1741593" y="1869251"/>
                </a:lnTo>
                <a:lnTo>
                  <a:pt x="1775515" y="1839391"/>
                </a:lnTo>
                <a:lnTo>
                  <a:pt x="1808130" y="1808130"/>
                </a:lnTo>
                <a:lnTo>
                  <a:pt x="1839391" y="1775515"/>
                </a:lnTo>
                <a:lnTo>
                  <a:pt x="1869251" y="1741593"/>
                </a:lnTo>
                <a:lnTo>
                  <a:pt x="1897664" y="1706410"/>
                </a:lnTo>
                <a:lnTo>
                  <a:pt x="1924582" y="1670013"/>
                </a:lnTo>
                <a:lnTo>
                  <a:pt x="1949959" y="1632449"/>
                </a:lnTo>
                <a:lnTo>
                  <a:pt x="1973749" y="1593765"/>
                </a:lnTo>
                <a:lnTo>
                  <a:pt x="1995904" y="1554007"/>
                </a:lnTo>
                <a:lnTo>
                  <a:pt x="2016377" y="1513222"/>
                </a:lnTo>
                <a:lnTo>
                  <a:pt x="2035123" y="1471457"/>
                </a:lnTo>
                <a:lnTo>
                  <a:pt x="2052094" y="1428759"/>
                </a:lnTo>
                <a:lnTo>
                  <a:pt x="2067243" y="1385174"/>
                </a:lnTo>
                <a:lnTo>
                  <a:pt x="2080524" y="1340749"/>
                </a:lnTo>
                <a:lnTo>
                  <a:pt x="2091890" y="1295531"/>
                </a:lnTo>
                <a:lnTo>
                  <a:pt x="2101294" y="1249567"/>
                </a:lnTo>
                <a:lnTo>
                  <a:pt x="2108690" y="1202902"/>
                </a:lnTo>
                <a:lnTo>
                  <a:pt x="2114031" y="1155585"/>
                </a:lnTo>
                <a:lnTo>
                  <a:pt x="2117270" y="1107662"/>
                </a:lnTo>
                <a:lnTo>
                  <a:pt x="2118360" y="1059180"/>
                </a:lnTo>
                <a:lnTo>
                  <a:pt x="2117270" y="1010697"/>
                </a:lnTo>
                <a:lnTo>
                  <a:pt x="2114031" y="962774"/>
                </a:lnTo>
                <a:lnTo>
                  <a:pt x="2108690" y="915457"/>
                </a:lnTo>
                <a:lnTo>
                  <a:pt x="2101294" y="868792"/>
                </a:lnTo>
                <a:lnTo>
                  <a:pt x="2091890" y="822828"/>
                </a:lnTo>
                <a:lnTo>
                  <a:pt x="2080524" y="777610"/>
                </a:lnTo>
                <a:lnTo>
                  <a:pt x="2067243" y="733185"/>
                </a:lnTo>
                <a:lnTo>
                  <a:pt x="2052094" y="689600"/>
                </a:lnTo>
                <a:lnTo>
                  <a:pt x="2035123" y="646902"/>
                </a:lnTo>
                <a:lnTo>
                  <a:pt x="2016377" y="605137"/>
                </a:lnTo>
                <a:lnTo>
                  <a:pt x="1995904" y="564352"/>
                </a:lnTo>
                <a:lnTo>
                  <a:pt x="1973749" y="524594"/>
                </a:lnTo>
                <a:lnTo>
                  <a:pt x="1949959" y="485910"/>
                </a:lnTo>
                <a:lnTo>
                  <a:pt x="1924582" y="448346"/>
                </a:lnTo>
                <a:lnTo>
                  <a:pt x="1897664" y="411949"/>
                </a:lnTo>
                <a:lnTo>
                  <a:pt x="1869251" y="376766"/>
                </a:lnTo>
                <a:lnTo>
                  <a:pt x="1839391" y="342844"/>
                </a:lnTo>
                <a:lnTo>
                  <a:pt x="1808130" y="310229"/>
                </a:lnTo>
                <a:lnTo>
                  <a:pt x="1775515" y="278968"/>
                </a:lnTo>
                <a:lnTo>
                  <a:pt x="1741593" y="249108"/>
                </a:lnTo>
                <a:lnTo>
                  <a:pt x="1706410" y="220695"/>
                </a:lnTo>
                <a:lnTo>
                  <a:pt x="1670013" y="193777"/>
                </a:lnTo>
                <a:lnTo>
                  <a:pt x="1632449" y="168400"/>
                </a:lnTo>
                <a:lnTo>
                  <a:pt x="1593765" y="144610"/>
                </a:lnTo>
                <a:lnTo>
                  <a:pt x="1554007" y="122455"/>
                </a:lnTo>
                <a:lnTo>
                  <a:pt x="1513222" y="101982"/>
                </a:lnTo>
                <a:lnTo>
                  <a:pt x="1471457" y="83236"/>
                </a:lnTo>
                <a:lnTo>
                  <a:pt x="1428759" y="66265"/>
                </a:lnTo>
                <a:lnTo>
                  <a:pt x="1385174" y="51116"/>
                </a:lnTo>
                <a:lnTo>
                  <a:pt x="1340749" y="37835"/>
                </a:lnTo>
                <a:lnTo>
                  <a:pt x="1295531" y="26469"/>
                </a:lnTo>
                <a:lnTo>
                  <a:pt x="1249567" y="17065"/>
                </a:lnTo>
                <a:lnTo>
                  <a:pt x="1202902" y="9669"/>
                </a:lnTo>
                <a:lnTo>
                  <a:pt x="1155585" y="4328"/>
                </a:lnTo>
                <a:lnTo>
                  <a:pt x="1107662" y="1089"/>
                </a:lnTo>
                <a:lnTo>
                  <a:pt x="1059180" y="0"/>
                </a:lnTo>
                <a:close/>
              </a:path>
            </a:pathLst>
          </a:custGeom>
          <a:solidFill>
            <a:srgbClr val="F5C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26744" y="758316"/>
            <a:ext cx="1960245" cy="1383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6675" algn="ctr">
              <a:lnSpc>
                <a:spcPct val="100000"/>
              </a:lnSpc>
            </a:pPr>
            <a:r>
              <a:rPr lang="en-US" sz="2400" b="0" spc="-5" dirty="0" err="1" smtClean="0">
                <a:latin typeface="Segoe UI Light"/>
                <a:cs typeface="Segoe UI Light"/>
              </a:rPr>
              <a:t>Nguy</a:t>
            </a:r>
            <a:r>
              <a:rPr lang="en-US" sz="2400" b="0" spc="-5" dirty="0" smtClean="0"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latin typeface="Segoe UI Light"/>
                <a:cs typeface="Segoe UI Light"/>
              </a:rPr>
              <a:t>hiểm</a:t>
            </a:r>
            <a:endParaRPr sz="2400" dirty="0">
              <a:latin typeface="Segoe UI Light"/>
              <a:cs typeface="Segoe UI Light"/>
            </a:endParaRPr>
          </a:p>
          <a:p>
            <a:pPr marL="12065" marR="5080" indent="-635" algn="ctr">
              <a:lnSpc>
                <a:spcPct val="153800"/>
              </a:lnSpc>
              <a:spcBef>
                <a:spcPts val="720"/>
              </a:spcBef>
            </a:pPr>
            <a:r>
              <a:rPr lang="vi-VN" sz="1300" b="0" spc="5" dirty="0" smtClean="0">
                <a:latin typeface="Segoe UI Light"/>
                <a:cs typeface="Segoe UI Light"/>
              </a:rPr>
              <a:t>Dầu khí là chất nổ và dễ cháy có thể gây thương vong và thiệt hại.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1208" y="283463"/>
            <a:ext cx="2371725" cy="2369820"/>
          </a:xfrm>
          <a:custGeom>
            <a:avLst/>
            <a:gdLst/>
            <a:ahLst/>
            <a:cxnLst/>
            <a:rect l="l" t="t" r="r" b="b"/>
            <a:pathLst>
              <a:path w="2371725" h="2369820">
                <a:moveTo>
                  <a:pt x="0" y="1184909"/>
                </a:moveTo>
                <a:lnTo>
                  <a:pt x="941" y="1137251"/>
                </a:lnTo>
                <a:lnTo>
                  <a:pt x="3742" y="1090071"/>
                </a:lnTo>
                <a:lnTo>
                  <a:pt x="8367" y="1043404"/>
                </a:lnTo>
                <a:lnTo>
                  <a:pt x="14780" y="997286"/>
                </a:lnTo>
                <a:lnTo>
                  <a:pt x="22946" y="951751"/>
                </a:lnTo>
                <a:lnTo>
                  <a:pt x="32830" y="906836"/>
                </a:lnTo>
                <a:lnTo>
                  <a:pt x="44396" y="862576"/>
                </a:lnTo>
                <a:lnTo>
                  <a:pt x="57609" y="819005"/>
                </a:lnTo>
                <a:lnTo>
                  <a:pt x="72433" y="776161"/>
                </a:lnTo>
                <a:lnTo>
                  <a:pt x="88834" y="734077"/>
                </a:lnTo>
                <a:lnTo>
                  <a:pt x="106775" y="692790"/>
                </a:lnTo>
                <a:lnTo>
                  <a:pt x="126221" y="652334"/>
                </a:lnTo>
                <a:lnTo>
                  <a:pt x="147137" y="612746"/>
                </a:lnTo>
                <a:lnTo>
                  <a:pt x="169487" y="574060"/>
                </a:lnTo>
                <a:lnTo>
                  <a:pt x="193235" y="536311"/>
                </a:lnTo>
                <a:lnTo>
                  <a:pt x="218348" y="499536"/>
                </a:lnTo>
                <a:lnTo>
                  <a:pt x="244788" y="463770"/>
                </a:lnTo>
                <a:lnTo>
                  <a:pt x="272521" y="429048"/>
                </a:lnTo>
                <a:lnTo>
                  <a:pt x="301511" y="395405"/>
                </a:lnTo>
                <a:lnTo>
                  <a:pt x="331723" y="362878"/>
                </a:lnTo>
                <a:lnTo>
                  <a:pt x="363121" y="331500"/>
                </a:lnTo>
                <a:lnTo>
                  <a:pt x="395671" y="301308"/>
                </a:lnTo>
                <a:lnTo>
                  <a:pt x="429335" y="272337"/>
                </a:lnTo>
                <a:lnTo>
                  <a:pt x="464080" y="244623"/>
                </a:lnTo>
                <a:lnTo>
                  <a:pt x="499870" y="218200"/>
                </a:lnTo>
                <a:lnTo>
                  <a:pt x="536668" y="193104"/>
                </a:lnTo>
                <a:lnTo>
                  <a:pt x="574441" y="169371"/>
                </a:lnTo>
                <a:lnTo>
                  <a:pt x="613152" y="147036"/>
                </a:lnTo>
                <a:lnTo>
                  <a:pt x="652766" y="126135"/>
                </a:lnTo>
                <a:lnTo>
                  <a:pt x="693247" y="106702"/>
                </a:lnTo>
                <a:lnTo>
                  <a:pt x="734561" y="88773"/>
                </a:lnTo>
                <a:lnTo>
                  <a:pt x="776671" y="72384"/>
                </a:lnTo>
                <a:lnTo>
                  <a:pt x="819542" y="57570"/>
                </a:lnTo>
                <a:lnTo>
                  <a:pt x="863140" y="44366"/>
                </a:lnTo>
                <a:lnTo>
                  <a:pt x="907428" y="32807"/>
                </a:lnTo>
                <a:lnTo>
                  <a:pt x="952371" y="22930"/>
                </a:lnTo>
                <a:lnTo>
                  <a:pt x="997933" y="14770"/>
                </a:lnTo>
                <a:lnTo>
                  <a:pt x="1044080" y="8361"/>
                </a:lnTo>
                <a:lnTo>
                  <a:pt x="1090776" y="3739"/>
                </a:lnTo>
                <a:lnTo>
                  <a:pt x="1137985" y="940"/>
                </a:lnTo>
                <a:lnTo>
                  <a:pt x="1185672" y="0"/>
                </a:lnTo>
                <a:lnTo>
                  <a:pt x="1233357" y="940"/>
                </a:lnTo>
                <a:lnTo>
                  <a:pt x="1280566" y="3739"/>
                </a:lnTo>
                <a:lnTo>
                  <a:pt x="1327260" y="8361"/>
                </a:lnTo>
                <a:lnTo>
                  <a:pt x="1373407" y="14770"/>
                </a:lnTo>
                <a:lnTo>
                  <a:pt x="1418969" y="22930"/>
                </a:lnTo>
                <a:lnTo>
                  <a:pt x="1463911" y="32807"/>
                </a:lnTo>
                <a:lnTo>
                  <a:pt x="1508199" y="44366"/>
                </a:lnTo>
                <a:lnTo>
                  <a:pt x="1551796" y="57570"/>
                </a:lnTo>
                <a:lnTo>
                  <a:pt x="1594667" y="72384"/>
                </a:lnTo>
                <a:lnTo>
                  <a:pt x="1636777" y="88773"/>
                </a:lnTo>
                <a:lnTo>
                  <a:pt x="1678091" y="106702"/>
                </a:lnTo>
                <a:lnTo>
                  <a:pt x="1718572" y="126135"/>
                </a:lnTo>
                <a:lnTo>
                  <a:pt x="1758186" y="147036"/>
                </a:lnTo>
                <a:lnTo>
                  <a:pt x="1796897" y="169371"/>
                </a:lnTo>
                <a:lnTo>
                  <a:pt x="1834669" y="193104"/>
                </a:lnTo>
                <a:lnTo>
                  <a:pt x="1871468" y="218200"/>
                </a:lnTo>
                <a:lnTo>
                  <a:pt x="1907257" y="244623"/>
                </a:lnTo>
                <a:lnTo>
                  <a:pt x="1942002" y="272337"/>
                </a:lnTo>
                <a:lnTo>
                  <a:pt x="1975667" y="301308"/>
                </a:lnTo>
                <a:lnTo>
                  <a:pt x="2008217" y="331500"/>
                </a:lnTo>
                <a:lnTo>
                  <a:pt x="2039615" y="362878"/>
                </a:lnTo>
                <a:lnTo>
                  <a:pt x="2069827" y="395405"/>
                </a:lnTo>
                <a:lnTo>
                  <a:pt x="2098818" y="429048"/>
                </a:lnTo>
                <a:lnTo>
                  <a:pt x="2126551" y="463770"/>
                </a:lnTo>
                <a:lnTo>
                  <a:pt x="2152992" y="499536"/>
                </a:lnTo>
                <a:lnTo>
                  <a:pt x="2178104" y="536311"/>
                </a:lnTo>
                <a:lnTo>
                  <a:pt x="2201854" y="574060"/>
                </a:lnTo>
                <a:lnTo>
                  <a:pt x="2224204" y="612746"/>
                </a:lnTo>
                <a:lnTo>
                  <a:pt x="2245120" y="652334"/>
                </a:lnTo>
                <a:lnTo>
                  <a:pt x="2264566" y="692790"/>
                </a:lnTo>
                <a:lnTo>
                  <a:pt x="2282507" y="734077"/>
                </a:lnTo>
                <a:lnTo>
                  <a:pt x="2298908" y="776161"/>
                </a:lnTo>
                <a:lnTo>
                  <a:pt x="2313733" y="819005"/>
                </a:lnTo>
                <a:lnTo>
                  <a:pt x="2326946" y="862576"/>
                </a:lnTo>
                <a:lnTo>
                  <a:pt x="2338512" y="906836"/>
                </a:lnTo>
                <a:lnTo>
                  <a:pt x="2348396" y="951751"/>
                </a:lnTo>
                <a:lnTo>
                  <a:pt x="2356563" y="997286"/>
                </a:lnTo>
                <a:lnTo>
                  <a:pt x="2362976" y="1043404"/>
                </a:lnTo>
                <a:lnTo>
                  <a:pt x="2367601" y="1090071"/>
                </a:lnTo>
                <a:lnTo>
                  <a:pt x="2370402" y="1137251"/>
                </a:lnTo>
                <a:lnTo>
                  <a:pt x="2371344" y="1184909"/>
                </a:lnTo>
                <a:lnTo>
                  <a:pt x="2370402" y="1232568"/>
                </a:lnTo>
                <a:lnTo>
                  <a:pt x="2367601" y="1279748"/>
                </a:lnTo>
                <a:lnTo>
                  <a:pt x="2362976" y="1326415"/>
                </a:lnTo>
                <a:lnTo>
                  <a:pt x="2356563" y="1372533"/>
                </a:lnTo>
                <a:lnTo>
                  <a:pt x="2348396" y="1418068"/>
                </a:lnTo>
                <a:lnTo>
                  <a:pt x="2338512" y="1462983"/>
                </a:lnTo>
                <a:lnTo>
                  <a:pt x="2326946" y="1507243"/>
                </a:lnTo>
                <a:lnTo>
                  <a:pt x="2313733" y="1550814"/>
                </a:lnTo>
                <a:lnTo>
                  <a:pt x="2298908" y="1593658"/>
                </a:lnTo>
                <a:lnTo>
                  <a:pt x="2282507" y="1635742"/>
                </a:lnTo>
                <a:lnTo>
                  <a:pt x="2264566" y="1677029"/>
                </a:lnTo>
                <a:lnTo>
                  <a:pt x="2245120" y="1717485"/>
                </a:lnTo>
                <a:lnTo>
                  <a:pt x="2224204" y="1757073"/>
                </a:lnTo>
                <a:lnTo>
                  <a:pt x="2201854" y="1795759"/>
                </a:lnTo>
                <a:lnTo>
                  <a:pt x="2178104" y="1833508"/>
                </a:lnTo>
                <a:lnTo>
                  <a:pt x="2152992" y="1870283"/>
                </a:lnTo>
                <a:lnTo>
                  <a:pt x="2126551" y="1906049"/>
                </a:lnTo>
                <a:lnTo>
                  <a:pt x="2098818" y="1940771"/>
                </a:lnTo>
                <a:lnTo>
                  <a:pt x="2069827" y="1974414"/>
                </a:lnTo>
                <a:lnTo>
                  <a:pt x="2039615" y="2006941"/>
                </a:lnTo>
                <a:lnTo>
                  <a:pt x="2008217" y="2038319"/>
                </a:lnTo>
                <a:lnTo>
                  <a:pt x="1975667" y="2068511"/>
                </a:lnTo>
                <a:lnTo>
                  <a:pt x="1942002" y="2097482"/>
                </a:lnTo>
                <a:lnTo>
                  <a:pt x="1907257" y="2125196"/>
                </a:lnTo>
                <a:lnTo>
                  <a:pt x="1871468" y="2151619"/>
                </a:lnTo>
                <a:lnTo>
                  <a:pt x="1834669" y="2176715"/>
                </a:lnTo>
                <a:lnTo>
                  <a:pt x="1796897" y="2200448"/>
                </a:lnTo>
                <a:lnTo>
                  <a:pt x="1758186" y="2222783"/>
                </a:lnTo>
                <a:lnTo>
                  <a:pt x="1718572" y="2243684"/>
                </a:lnTo>
                <a:lnTo>
                  <a:pt x="1678091" y="2263117"/>
                </a:lnTo>
                <a:lnTo>
                  <a:pt x="1636777" y="2281046"/>
                </a:lnTo>
                <a:lnTo>
                  <a:pt x="1594667" y="2297435"/>
                </a:lnTo>
                <a:lnTo>
                  <a:pt x="1551796" y="2312249"/>
                </a:lnTo>
                <a:lnTo>
                  <a:pt x="1508199" y="2325453"/>
                </a:lnTo>
                <a:lnTo>
                  <a:pt x="1463911" y="2337012"/>
                </a:lnTo>
                <a:lnTo>
                  <a:pt x="1418969" y="2346889"/>
                </a:lnTo>
                <a:lnTo>
                  <a:pt x="1373407" y="2355049"/>
                </a:lnTo>
                <a:lnTo>
                  <a:pt x="1327260" y="2361458"/>
                </a:lnTo>
                <a:lnTo>
                  <a:pt x="1280566" y="2366080"/>
                </a:lnTo>
                <a:lnTo>
                  <a:pt x="1233357" y="2368879"/>
                </a:lnTo>
                <a:lnTo>
                  <a:pt x="1185672" y="2369819"/>
                </a:lnTo>
                <a:lnTo>
                  <a:pt x="1137985" y="2368879"/>
                </a:lnTo>
                <a:lnTo>
                  <a:pt x="1090776" y="2366080"/>
                </a:lnTo>
                <a:lnTo>
                  <a:pt x="1044080" y="2361458"/>
                </a:lnTo>
                <a:lnTo>
                  <a:pt x="997933" y="2355049"/>
                </a:lnTo>
                <a:lnTo>
                  <a:pt x="952371" y="2346889"/>
                </a:lnTo>
                <a:lnTo>
                  <a:pt x="907428" y="2337012"/>
                </a:lnTo>
                <a:lnTo>
                  <a:pt x="863140" y="2325453"/>
                </a:lnTo>
                <a:lnTo>
                  <a:pt x="819542" y="2312249"/>
                </a:lnTo>
                <a:lnTo>
                  <a:pt x="776671" y="2297435"/>
                </a:lnTo>
                <a:lnTo>
                  <a:pt x="734561" y="2281046"/>
                </a:lnTo>
                <a:lnTo>
                  <a:pt x="693247" y="2263117"/>
                </a:lnTo>
                <a:lnTo>
                  <a:pt x="652766" y="2243684"/>
                </a:lnTo>
                <a:lnTo>
                  <a:pt x="613152" y="2222783"/>
                </a:lnTo>
                <a:lnTo>
                  <a:pt x="574441" y="2200448"/>
                </a:lnTo>
                <a:lnTo>
                  <a:pt x="536668" y="2176715"/>
                </a:lnTo>
                <a:lnTo>
                  <a:pt x="499870" y="2151619"/>
                </a:lnTo>
                <a:lnTo>
                  <a:pt x="464080" y="2125196"/>
                </a:lnTo>
                <a:lnTo>
                  <a:pt x="429335" y="2097482"/>
                </a:lnTo>
                <a:lnTo>
                  <a:pt x="395671" y="2068511"/>
                </a:lnTo>
                <a:lnTo>
                  <a:pt x="363121" y="2038319"/>
                </a:lnTo>
                <a:lnTo>
                  <a:pt x="331723" y="2006941"/>
                </a:lnTo>
                <a:lnTo>
                  <a:pt x="301511" y="1974414"/>
                </a:lnTo>
                <a:lnTo>
                  <a:pt x="272521" y="1940771"/>
                </a:lnTo>
                <a:lnTo>
                  <a:pt x="244788" y="1906049"/>
                </a:lnTo>
                <a:lnTo>
                  <a:pt x="218348" y="1870283"/>
                </a:lnTo>
                <a:lnTo>
                  <a:pt x="193235" y="1833508"/>
                </a:lnTo>
                <a:lnTo>
                  <a:pt x="169487" y="1795759"/>
                </a:lnTo>
                <a:lnTo>
                  <a:pt x="147137" y="1757073"/>
                </a:lnTo>
                <a:lnTo>
                  <a:pt x="126221" y="1717485"/>
                </a:lnTo>
                <a:lnTo>
                  <a:pt x="106775" y="1677029"/>
                </a:lnTo>
                <a:lnTo>
                  <a:pt x="88834" y="1635742"/>
                </a:lnTo>
                <a:lnTo>
                  <a:pt x="72433" y="1593658"/>
                </a:lnTo>
                <a:lnTo>
                  <a:pt x="57609" y="1550814"/>
                </a:lnTo>
                <a:lnTo>
                  <a:pt x="44396" y="1507243"/>
                </a:lnTo>
                <a:lnTo>
                  <a:pt x="32830" y="1462983"/>
                </a:lnTo>
                <a:lnTo>
                  <a:pt x="22946" y="1418068"/>
                </a:lnTo>
                <a:lnTo>
                  <a:pt x="14780" y="1372533"/>
                </a:lnTo>
                <a:lnTo>
                  <a:pt x="8367" y="1326415"/>
                </a:lnTo>
                <a:lnTo>
                  <a:pt x="3742" y="1279748"/>
                </a:lnTo>
                <a:lnTo>
                  <a:pt x="941" y="1232568"/>
                </a:lnTo>
                <a:lnTo>
                  <a:pt x="0" y="1184909"/>
                </a:lnTo>
                <a:close/>
              </a:path>
            </a:pathLst>
          </a:custGeom>
          <a:ln w="9143">
            <a:solidFill>
              <a:srgbClr val="F5C4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33372" y="2839211"/>
            <a:ext cx="2397760" cy="2383790"/>
          </a:xfrm>
          <a:custGeom>
            <a:avLst/>
            <a:gdLst/>
            <a:ahLst/>
            <a:cxnLst/>
            <a:rect l="l" t="t" r="r" b="b"/>
            <a:pathLst>
              <a:path w="2397760" h="2383790">
                <a:moveTo>
                  <a:pt x="1198626" y="0"/>
                </a:moveTo>
                <a:lnTo>
                  <a:pt x="1150421" y="946"/>
                </a:lnTo>
                <a:lnTo>
                  <a:pt x="1102700" y="3761"/>
                </a:lnTo>
                <a:lnTo>
                  <a:pt x="1055498" y="8409"/>
                </a:lnTo>
                <a:lnTo>
                  <a:pt x="1008849" y="14854"/>
                </a:lnTo>
                <a:lnTo>
                  <a:pt x="962791" y="23062"/>
                </a:lnTo>
                <a:lnTo>
                  <a:pt x="917360" y="32996"/>
                </a:lnTo>
                <a:lnTo>
                  <a:pt x="872589" y="44621"/>
                </a:lnTo>
                <a:lnTo>
                  <a:pt x="828517" y="57901"/>
                </a:lnTo>
                <a:lnTo>
                  <a:pt x="785178" y="72800"/>
                </a:lnTo>
                <a:lnTo>
                  <a:pt x="742609" y="89284"/>
                </a:lnTo>
                <a:lnTo>
                  <a:pt x="700845" y="107316"/>
                </a:lnTo>
                <a:lnTo>
                  <a:pt x="659921" y="126861"/>
                </a:lnTo>
                <a:lnTo>
                  <a:pt x="619875" y="147883"/>
                </a:lnTo>
                <a:lnTo>
                  <a:pt x="580741" y="170347"/>
                </a:lnTo>
                <a:lnTo>
                  <a:pt x="542556" y="194216"/>
                </a:lnTo>
                <a:lnTo>
                  <a:pt x="505355" y="219457"/>
                </a:lnTo>
                <a:lnTo>
                  <a:pt x="469174" y="246032"/>
                </a:lnTo>
                <a:lnTo>
                  <a:pt x="434049" y="273906"/>
                </a:lnTo>
                <a:lnTo>
                  <a:pt x="400016" y="303044"/>
                </a:lnTo>
                <a:lnTo>
                  <a:pt x="367110" y="333411"/>
                </a:lnTo>
                <a:lnTo>
                  <a:pt x="335368" y="364969"/>
                </a:lnTo>
                <a:lnTo>
                  <a:pt x="304824" y="397685"/>
                </a:lnTo>
                <a:lnTo>
                  <a:pt x="275516" y="431522"/>
                </a:lnTo>
                <a:lnTo>
                  <a:pt x="247479" y="466445"/>
                </a:lnTo>
                <a:lnTo>
                  <a:pt x="220749" y="502418"/>
                </a:lnTo>
                <a:lnTo>
                  <a:pt x="195361" y="539406"/>
                </a:lnTo>
                <a:lnTo>
                  <a:pt x="171351" y="577372"/>
                </a:lnTo>
                <a:lnTo>
                  <a:pt x="148755" y="616282"/>
                </a:lnTo>
                <a:lnTo>
                  <a:pt x="127610" y="656100"/>
                </a:lnTo>
                <a:lnTo>
                  <a:pt x="107950" y="696790"/>
                </a:lnTo>
                <a:lnTo>
                  <a:pt x="89812" y="738316"/>
                </a:lnTo>
                <a:lnTo>
                  <a:pt x="73231" y="780644"/>
                </a:lnTo>
                <a:lnTo>
                  <a:pt x="58244" y="823737"/>
                </a:lnTo>
                <a:lnTo>
                  <a:pt x="44885" y="867560"/>
                </a:lnTo>
                <a:lnTo>
                  <a:pt x="33192" y="912077"/>
                </a:lnTo>
                <a:lnTo>
                  <a:pt x="23199" y="957253"/>
                </a:lnTo>
                <a:lnTo>
                  <a:pt x="14943" y="1003052"/>
                </a:lnTo>
                <a:lnTo>
                  <a:pt x="8459" y="1049439"/>
                </a:lnTo>
                <a:lnTo>
                  <a:pt x="3783" y="1096377"/>
                </a:lnTo>
                <a:lnTo>
                  <a:pt x="951" y="1143832"/>
                </a:lnTo>
                <a:lnTo>
                  <a:pt x="0" y="1191768"/>
                </a:lnTo>
                <a:lnTo>
                  <a:pt x="951" y="1239703"/>
                </a:lnTo>
                <a:lnTo>
                  <a:pt x="3783" y="1287158"/>
                </a:lnTo>
                <a:lnTo>
                  <a:pt x="8459" y="1334096"/>
                </a:lnTo>
                <a:lnTo>
                  <a:pt x="14943" y="1380483"/>
                </a:lnTo>
                <a:lnTo>
                  <a:pt x="23199" y="1426282"/>
                </a:lnTo>
                <a:lnTo>
                  <a:pt x="33192" y="1471458"/>
                </a:lnTo>
                <a:lnTo>
                  <a:pt x="44885" y="1515975"/>
                </a:lnTo>
                <a:lnTo>
                  <a:pt x="58244" y="1559798"/>
                </a:lnTo>
                <a:lnTo>
                  <a:pt x="73231" y="1602891"/>
                </a:lnTo>
                <a:lnTo>
                  <a:pt x="89812" y="1645219"/>
                </a:lnTo>
                <a:lnTo>
                  <a:pt x="107950" y="1686745"/>
                </a:lnTo>
                <a:lnTo>
                  <a:pt x="127610" y="1727435"/>
                </a:lnTo>
                <a:lnTo>
                  <a:pt x="148755" y="1767253"/>
                </a:lnTo>
                <a:lnTo>
                  <a:pt x="171351" y="1806163"/>
                </a:lnTo>
                <a:lnTo>
                  <a:pt x="195361" y="1844129"/>
                </a:lnTo>
                <a:lnTo>
                  <a:pt x="220749" y="1881117"/>
                </a:lnTo>
                <a:lnTo>
                  <a:pt x="247479" y="1917090"/>
                </a:lnTo>
                <a:lnTo>
                  <a:pt x="275516" y="1952013"/>
                </a:lnTo>
                <a:lnTo>
                  <a:pt x="304824" y="1985850"/>
                </a:lnTo>
                <a:lnTo>
                  <a:pt x="335368" y="2018566"/>
                </a:lnTo>
                <a:lnTo>
                  <a:pt x="367110" y="2050124"/>
                </a:lnTo>
                <a:lnTo>
                  <a:pt x="400016" y="2080491"/>
                </a:lnTo>
                <a:lnTo>
                  <a:pt x="434049" y="2109629"/>
                </a:lnTo>
                <a:lnTo>
                  <a:pt x="469174" y="2137503"/>
                </a:lnTo>
                <a:lnTo>
                  <a:pt x="505355" y="2164078"/>
                </a:lnTo>
                <a:lnTo>
                  <a:pt x="542556" y="2189319"/>
                </a:lnTo>
                <a:lnTo>
                  <a:pt x="580741" y="2213188"/>
                </a:lnTo>
                <a:lnTo>
                  <a:pt x="619875" y="2235652"/>
                </a:lnTo>
                <a:lnTo>
                  <a:pt x="659921" y="2256674"/>
                </a:lnTo>
                <a:lnTo>
                  <a:pt x="700845" y="2276219"/>
                </a:lnTo>
                <a:lnTo>
                  <a:pt x="742609" y="2294251"/>
                </a:lnTo>
                <a:lnTo>
                  <a:pt x="785178" y="2310735"/>
                </a:lnTo>
                <a:lnTo>
                  <a:pt x="828517" y="2325634"/>
                </a:lnTo>
                <a:lnTo>
                  <a:pt x="872589" y="2338914"/>
                </a:lnTo>
                <a:lnTo>
                  <a:pt x="917360" y="2350539"/>
                </a:lnTo>
                <a:lnTo>
                  <a:pt x="962791" y="2360473"/>
                </a:lnTo>
                <a:lnTo>
                  <a:pt x="1008849" y="2368681"/>
                </a:lnTo>
                <a:lnTo>
                  <a:pt x="1055498" y="2375126"/>
                </a:lnTo>
                <a:lnTo>
                  <a:pt x="1102700" y="2379774"/>
                </a:lnTo>
                <a:lnTo>
                  <a:pt x="1150421" y="2382589"/>
                </a:lnTo>
                <a:lnTo>
                  <a:pt x="1198626" y="2383536"/>
                </a:lnTo>
                <a:lnTo>
                  <a:pt x="1246830" y="2382589"/>
                </a:lnTo>
                <a:lnTo>
                  <a:pt x="1294551" y="2379774"/>
                </a:lnTo>
                <a:lnTo>
                  <a:pt x="1341753" y="2375126"/>
                </a:lnTo>
                <a:lnTo>
                  <a:pt x="1388402" y="2368681"/>
                </a:lnTo>
                <a:lnTo>
                  <a:pt x="1434460" y="2360473"/>
                </a:lnTo>
                <a:lnTo>
                  <a:pt x="1479891" y="2350539"/>
                </a:lnTo>
                <a:lnTo>
                  <a:pt x="1524662" y="2338914"/>
                </a:lnTo>
                <a:lnTo>
                  <a:pt x="1568734" y="2325634"/>
                </a:lnTo>
                <a:lnTo>
                  <a:pt x="1612073" y="2310735"/>
                </a:lnTo>
                <a:lnTo>
                  <a:pt x="1654642" y="2294251"/>
                </a:lnTo>
                <a:lnTo>
                  <a:pt x="1696406" y="2276219"/>
                </a:lnTo>
                <a:lnTo>
                  <a:pt x="1737330" y="2256674"/>
                </a:lnTo>
                <a:lnTo>
                  <a:pt x="1777376" y="2235652"/>
                </a:lnTo>
                <a:lnTo>
                  <a:pt x="1816510" y="2213188"/>
                </a:lnTo>
                <a:lnTo>
                  <a:pt x="1854695" y="2189319"/>
                </a:lnTo>
                <a:lnTo>
                  <a:pt x="1891896" y="2164078"/>
                </a:lnTo>
                <a:lnTo>
                  <a:pt x="1928077" y="2137503"/>
                </a:lnTo>
                <a:lnTo>
                  <a:pt x="1963202" y="2109629"/>
                </a:lnTo>
                <a:lnTo>
                  <a:pt x="1997235" y="2080491"/>
                </a:lnTo>
                <a:lnTo>
                  <a:pt x="2030141" y="2050124"/>
                </a:lnTo>
                <a:lnTo>
                  <a:pt x="2061883" y="2018566"/>
                </a:lnTo>
                <a:lnTo>
                  <a:pt x="2092427" y="1985850"/>
                </a:lnTo>
                <a:lnTo>
                  <a:pt x="2121735" y="1952013"/>
                </a:lnTo>
                <a:lnTo>
                  <a:pt x="2149772" y="1917090"/>
                </a:lnTo>
                <a:lnTo>
                  <a:pt x="2176502" y="1881117"/>
                </a:lnTo>
                <a:lnTo>
                  <a:pt x="2201890" y="1844129"/>
                </a:lnTo>
                <a:lnTo>
                  <a:pt x="2225900" y="1806163"/>
                </a:lnTo>
                <a:lnTo>
                  <a:pt x="2248496" y="1767253"/>
                </a:lnTo>
                <a:lnTo>
                  <a:pt x="2269641" y="1727435"/>
                </a:lnTo>
                <a:lnTo>
                  <a:pt x="2289301" y="1686745"/>
                </a:lnTo>
                <a:lnTo>
                  <a:pt x="2307439" y="1645219"/>
                </a:lnTo>
                <a:lnTo>
                  <a:pt x="2324020" y="1602891"/>
                </a:lnTo>
                <a:lnTo>
                  <a:pt x="2339007" y="1559798"/>
                </a:lnTo>
                <a:lnTo>
                  <a:pt x="2352366" y="1515975"/>
                </a:lnTo>
                <a:lnTo>
                  <a:pt x="2364059" y="1471458"/>
                </a:lnTo>
                <a:lnTo>
                  <a:pt x="2374052" y="1426282"/>
                </a:lnTo>
                <a:lnTo>
                  <a:pt x="2382308" y="1380483"/>
                </a:lnTo>
                <a:lnTo>
                  <a:pt x="2388792" y="1334096"/>
                </a:lnTo>
                <a:lnTo>
                  <a:pt x="2393468" y="1287158"/>
                </a:lnTo>
                <a:lnTo>
                  <a:pt x="2396300" y="1239703"/>
                </a:lnTo>
                <a:lnTo>
                  <a:pt x="2397252" y="1191768"/>
                </a:lnTo>
                <a:lnTo>
                  <a:pt x="2396300" y="1143832"/>
                </a:lnTo>
                <a:lnTo>
                  <a:pt x="2393468" y="1096377"/>
                </a:lnTo>
                <a:lnTo>
                  <a:pt x="2388792" y="1049439"/>
                </a:lnTo>
                <a:lnTo>
                  <a:pt x="2382308" y="1003052"/>
                </a:lnTo>
                <a:lnTo>
                  <a:pt x="2374052" y="957253"/>
                </a:lnTo>
                <a:lnTo>
                  <a:pt x="2364059" y="912077"/>
                </a:lnTo>
                <a:lnTo>
                  <a:pt x="2352366" y="867560"/>
                </a:lnTo>
                <a:lnTo>
                  <a:pt x="2339007" y="823737"/>
                </a:lnTo>
                <a:lnTo>
                  <a:pt x="2324020" y="780644"/>
                </a:lnTo>
                <a:lnTo>
                  <a:pt x="2307439" y="738316"/>
                </a:lnTo>
                <a:lnTo>
                  <a:pt x="2289301" y="696790"/>
                </a:lnTo>
                <a:lnTo>
                  <a:pt x="2269641" y="656100"/>
                </a:lnTo>
                <a:lnTo>
                  <a:pt x="2248496" y="616282"/>
                </a:lnTo>
                <a:lnTo>
                  <a:pt x="2225900" y="577372"/>
                </a:lnTo>
                <a:lnTo>
                  <a:pt x="2201890" y="539406"/>
                </a:lnTo>
                <a:lnTo>
                  <a:pt x="2176502" y="502418"/>
                </a:lnTo>
                <a:lnTo>
                  <a:pt x="2149772" y="466445"/>
                </a:lnTo>
                <a:lnTo>
                  <a:pt x="2121735" y="431522"/>
                </a:lnTo>
                <a:lnTo>
                  <a:pt x="2092427" y="397685"/>
                </a:lnTo>
                <a:lnTo>
                  <a:pt x="2061883" y="364969"/>
                </a:lnTo>
                <a:lnTo>
                  <a:pt x="2030141" y="333411"/>
                </a:lnTo>
                <a:lnTo>
                  <a:pt x="1997235" y="303044"/>
                </a:lnTo>
                <a:lnTo>
                  <a:pt x="1963202" y="273906"/>
                </a:lnTo>
                <a:lnTo>
                  <a:pt x="1928077" y="246032"/>
                </a:lnTo>
                <a:lnTo>
                  <a:pt x="1891896" y="219457"/>
                </a:lnTo>
                <a:lnTo>
                  <a:pt x="1854695" y="194216"/>
                </a:lnTo>
                <a:lnTo>
                  <a:pt x="1816510" y="170347"/>
                </a:lnTo>
                <a:lnTo>
                  <a:pt x="1777376" y="147883"/>
                </a:lnTo>
                <a:lnTo>
                  <a:pt x="1737330" y="126861"/>
                </a:lnTo>
                <a:lnTo>
                  <a:pt x="1696406" y="107316"/>
                </a:lnTo>
                <a:lnTo>
                  <a:pt x="1654642" y="89284"/>
                </a:lnTo>
                <a:lnTo>
                  <a:pt x="1612073" y="72800"/>
                </a:lnTo>
                <a:lnTo>
                  <a:pt x="1568734" y="57901"/>
                </a:lnTo>
                <a:lnTo>
                  <a:pt x="1524662" y="44621"/>
                </a:lnTo>
                <a:lnTo>
                  <a:pt x="1479891" y="32996"/>
                </a:lnTo>
                <a:lnTo>
                  <a:pt x="1434460" y="23062"/>
                </a:lnTo>
                <a:lnTo>
                  <a:pt x="1388402" y="14854"/>
                </a:lnTo>
                <a:lnTo>
                  <a:pt x="1341753" y="8409"/>
                </a:lnTo>
                <a:lnTo>
                  <a:pt x="1294551" y="3761"/>
                </a:lnTo>
                <a:lnTo>
                  <a:pt x="1246830" y="946"/>
                </a:lnTo>
                <a:lnTo>
                  <a:pt x="1198626" y="0"/>
                </a:lnTo>
                <a:close/>
              </a:path>
            </a:pathLst>
          </a:custGeom>
          <a:solidFill>
            <a:srgbClr val="F5C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153792" y="3244477"/>
            <a:ext cx="1806576" cy="326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825" marR="5080" indent="-111760">
              <a:lnSpc>
                <a:spcPct val="101400"/>
              </a:lnSpc>
            </a:pPr>
            <a:r>
              <a:rPr lang="en-US" sz="2100" b="0" spc="25" dirty="0" err="1" smtClean="0">
                <a:latin typeface="Segoe UI Light"/>
                <a:cs typeface="Segoe UI Light"/>
              </a:rPr>
              <a:t>Xảy</a:t>
            </a:r>
            <a:r>
              <a:rPr lang="en-US" sz="2100" b="0" spc="25" dirty="0" smtClean="0">
                <a:latin typeface="Segoe UI Light"/>
                <a:cs typeface="Segoe UI Light"/>
              </a:rPr>
              <a:t> </a:t>
            </a:r>
            <a:r>
              <a:rPr lang="en-US" sz="2100" b="0" spc="25" dirty="0" err="1" smtClean="0">
                <a:latin typeface="Segoe UI Light"/>
                <a:cs typeface="Segoe UI Light"/>
              </a:rPr>
              <a:t>ra</a:t>
            </a:r>
            <a:r>
              <a:rPr lang="en-US" sz="2100" b="0" spc="25" dirty="0" smtClean="0">
                <a:latin typeface="Segoe UI Light"/>
                <a:cs typeface="Segoe UI Light"/>
              </a:rPr>
              <a:t> </a:t>
            </a:r>
            <a:r>
              <a:rPr lang="en-US" sz="2100" b="0" spc="25" dirty="0" err="1" smtClean="0">
                <a:latin typeface="Segoe UI Light"/>
                <a:cs typeface="Segoe UI Light"/>
              </a:rPr>
              <a:t>tranh</a:t>
            </a:r>
            <a:r>
              <a:rPr lang="en-US" sz="2100" b="0" spc="25" dirty="0" smtClean="0">
                <a:latin typeface="Segoe UI Light"/>
                <a:cs typeface="Segoe UI Light"/>
              </a:rPr>
              <a:t> </a:t>
            </a:r>
            <a:r>
              <a:rPr lang="en-US" sz="2100" b="0" spc="25" dirty="0" err="1" smtClean="0">
                <a:latin typeface="Segoe UI Light"/>
                <a:cs typeface="Segoe UI Light"/>
              </a:rPr>
              <a:t>cãi</a:t>
            </a:r>
            <a:endParaRPr sz="2100" dirty="0">
              <a:latin typeface="Segoe UI Light"/>
              <a:cs typeface="Segoe U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83105" y="3912580"/>
            <a:ext cx="2131695" cy="616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53800"/>
              </a:lnSpc>
            </a:pPr>
            <a:r>
              <a:rPr lang="en-US" sz="1300" b="0" spc="20" dirty="0" err="1" smtClean="0">
                <a:latin typeface="Segoe UI Light"/>
                <a:cs typeface="Segoe UI Light"/>
              </a:rPr>
              <a:t>Khó</a:t>
            </a:r>
            <a:r>
              <a:rPr lang="en-US" sz="1300" b="0" spc="20" dirty="0" smtClean="0"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latin typeface="Segoe UI Light"/>
                <a:cs typeface="Segoe UI Light"/>
              </a:rPr>
              <a:t>giải</a:t>
            </a:r>
            <a:r>
              <a:rPr lang="en-US" sz="1300" b="0" spc="20" dirty="0" smtClean="0"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latin typeface="Segoe UI Light"/>
                <a:cs typeface="Segoe UI Light"/>
              </a:rPr>
              <a:t>quyết</a:t>
            </a:r>
            <a:r>
              <a:rPr lang="en-US" sz="1300" b="0" spc="20" dirty="0" smtClean="0"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latin typeface="Segoe UI Light"/>
                <a:cs typeface="Segoe UI Light"/>
              </a:rPr>
              <a:t>tranh</a:t>
            </a:r>
            <a:r>
              <a:rPr lang="en-US" sz="1300" b="0" spc="20" dirty="0" smtClean="0"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latin typeface="Segoe UI Light"/>
                <a:cs typeface="Segoe UI Light"/>
              </a:rPr>
              <a:t>chấp</a:t>
            </a:r>
            <a:r>
              <a:rPr lang="en-US" sz="1300" b="0" spc="20" dirty="0" smtClean="0"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latin typeface="Segoe UI Light"/>
                <a:cs typeface="Segoe UI Light"/>
              </a:rPr>
              <a:t>về</a:t>
            </a:r>
            <a:r>
              <a:rPr lang="en-US" sz="1300" b="0" spc="20" dirty="0" smtClean="0"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latin typeface="Segoe UI Light"/>
                <a:cs typeface="Segoe UI Light"/>
              </a:rPr>
              <a:t>tiếp</a:t>
            </a:r>
            <a:r>
              <a:rPr lang="en-US" sz="1300" b="0" spc="20" dirty="0" smtClean="0"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latin typeface="Segoe UI Light"/>
                <a:cs typeface="Segoe UI Light"/>
              </a:rPr>
              <a:t>nhiên</a:t>
            </a:r>
            <a:r>
              <a:rPr lang="en-US" sz="1300" b="0" spc="20" dirty="0" smtClean="0"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latin typeface="Segoe UI Light"/>
                <a:cs typeface="Segoe UI Light"/>
              </a:rPr>
              <a:t>liệu</a:t>
            </a:r>
            <a:r>
              <a:rPr lang="en-US" sz="1300" b="0" spc="20" dirty="0" smtClean="0">
                <a:latin typeface="Segoe UI Light"/>
                <a:cs typeface="Segoe UI Light"/>
              </a:rPr>
              <a:t> </a:t>
            </a:r>
            <a:r>
              <a:rPr lang="en-US" sz="1300" b="0" spc="20" err="1" smtClean="0">
                <a:latin typeface="Segoe UI Light"/>
                <a:cs typeface="Segoe UI Light"/>
              </a:rPr>
              <a:t>và</a:t>
            </a:r>
            <a:r>
              <a:rPr lang="en-US" sz="1300" b="0" spc="20" smtClean="0">
                <a:latin typeface="Segoe UI Light"/>
                <a:cs typeface="Segoe UI Light"/>
              </a:rPr>
              <a:t> </a:t>
            </a:r>
            <a:r>
              <a:rPr lang="en-US" sz="1300" b="0" spc="20" smtClean="0">
                <a:latin typeface="Segoe UI Light"/>
                <a:cs typeface="Segoe UI Light"/>
              </a:rPr>
              <a:t>thanh toán.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38300" y="2697479"/>
            <a:ext cx="2723515" cy="2651760"/>
          </a:xfrm>
          <a:custGeom>
            <a:avLst/>
            <a:gdLst/>
            <a:ahLst/>
            <a:cxnLst/>
            <a:rect l="l" t="t" r="r" b="b"/>
            <a:pathLst>
              <a:path w="2723515" h="2651760">
                <a:moveTo>
                  <a:pt x="0" y="1325880"/>
                </a:moveTo>
                <a:lnTo>
                  <a:pt x="859" y="1278323"/>
                </a:lnTo>
                <a:lnTo>
                  <a:pt x="3418" y="1231188"/>
                </a:lnTo>
                <a:lnTo>
                  <a:pt x="7648" y="1184503"/>
                </a:lnTo>
                <a:lnTo>
                  <a:pt x="13521" y="1138294"/>
                </a:lnTo>
                <a:lnTo>
                  <a:pt x="21006" y="1092592"/>
                </a:lnTo>
                <a:lnTo>
                  <a:pt x="30077" y="1047422"/>
                </a:lnTo>
                <a:lnTo>
                  <a:pt x="40703" y="1002814"/>
                </a:lnTo>
                <a:lnTo>
                  <a:pt x="52856" y="958796"/>
                </a:lnTo>
                <a:lnTo>
                  <a:pt x="66507" y="915395"/>
                </a:lnTo>
                <a:lnTo>
                  <a:pt x="81628" y="872640"/>
                </a:lnTo>
                <a:lnTo>
                  <a:pt x="98189" y="830559"/>
                </a:lnTo>
                <a:lnTo>
                  <a:pt x="116162" y="789179"/>
                </a:lnTo>
                <a:lnTo>
                  <a:pt x="135518" y="748529"/>
                </a:lnTo>
                <a:lnTo>
                  <a:pt x="156229" y="708637"/>
                </a:lnTo>
                <a:lnTo>
                  <a:pt x="178264" y="669530"/>
                </a:lnTo>
                <a:lnTo>
                  <a:pt x="201597" y="631238"/>
                </a:lnTo>
                <a:lnTo>
                  <a:pt x="226197" y="593787"/>
                </a:lnTo>
                <a:lnTo>
                  <a:pt x="252036" y="557206"/>
                </a:lnTo>
                <a:lnTo>
                  <a:pt x="279086" y="521524"/>
                </a:lnTo>
                <a:lnTo>
                  <a:pt x="307317" y="486767"/>
                </a:lnTo>
                <a:lnTo>
                  <a:pt x="336701" y="452964"/>
                </a:lnTo>
                <a:lnTo>
                  <a:pt x="367209" y="420144"/>
                </a:lnTo>
                <a:lnTo>
                  <a:pt x="398811" y="388334"/>
                </a:lnTo>
                <a:lnTo>
                  <a:pt x="431480" y="357562"/>
                </a:lnTo>
                <a:lnTo>
                  <a:pt x="465187" y="327856"/>
                </a:lnTo>
                <a:lnTo>
                  <a:pt x="499902" y="299244"/>
                </a:lnTo>
                <a:lnTo>
                  <a:pt x="535597" y="271755"/>
                </a:lnTo>
                <a:lnTo>
                  <a:pt x="572243" y="245416"/>
                </a:lnTo>
                <a:lnTo>
                  <a:pt x="609812" y="220256"/>
                </a:lnTo>
                <a:lnTo>
                  <a:pt x="648274" y="196302"/>
                </a:lnTo>
                <a:lnTo>
                  <a:pt x="687601" y="173583"/>
                </a:lnTo>
                <a:lnTo>
                  <a:pt x="727764" y="152126"/>
                </a:lnTo>
                <a:lnTo>
                  <a:pt x="768734" y="131959"/>
                </a:lnTo>
                <a:lnTo>
                  <a:pt x="810482" y="113112"/>
                </a:lnTo>
                <a:lnTo>
                  <a:pt x="852980" y="95611"/>
                </a:lnTo>
                <a:lnTo>
                  <a:pt x="896199" y="79484"/>
                </a:lnTo>
                <a:lnTo>
                  <a:pt x="940109" y="64761"/>
                </a:lnTo>
                <a:lnTo>
                  <a:pt x="984683" y="51468"/>
                </a:lnTo>
                <a:lnTo>
                  <a:pt x="1029891" y="39634"/>
                </a:lnTo>
                <a:lnTo>
                  <a:pt x="1075705" y="29287"/>
                </a:lnTo>
                <a:lnTo>
                  <a:pt x="1122096" y="20455"/>
                </a:lnTo>
                <a:lnTo>
                  <a:pt x="1169035" y="13166"/>
                </a:lnTo>
                <a:lnTo>
                  <a:pt x="1216492" y="7448"/>
                </a:lnTo>
                <a:lnTo>
                  <a:pt x="1264441" y="3328"/>
                </a:lnTo>
                <a:lnTo>
                  <a:pt x="1312851" y="836"/>
                </a:lnTo>
                <a:lnTo>
                  <a:pt x="1361694" y="0"/>
                </a:lnTo>
                <a:lnTo>
                  <a:pt x="1410536" y="836"/>
                </a:lnTo>
                <a:lnTo>
                  <a:pt x="1458946" y="3328"/>
                </a:lnTo>
                <a:lnTo>
                  <a:pt x="1506895" y="7448"/>
                </a:lnTo>
                <a:lnTo>
                  <a:pt x="1554352" y="13166"/>
                </a:lnTo>
                <a:lnTo>
                  <a:pt x="1601291" y="20455"/>
                </a:lnTo>
                <a:lnTo>
                  <a:pt x="1647682" y="29287"/>
                </a:lnTo>
                <a:lnTo>
                  <a:pt x="1693496" y="39634"/>
                </a:lnTo>
                <a:lnTo>
                  <a:pt x="1738704" y="51468"/>
                </a:lnTo>
                <a:lnTo>
                  <a:pt x="1783278" y="64761"/>
                </a:lnTo>
                <a:lnTo>
                  <a:pt x="1827188" y="79484"/>
                </a:lnTo>
                <a:lnTo>
                  <a:pt x="1870407" y="95611"/>
                </a:lnTo>
                <a:lnTo>
                  <a:pt x="1912905" y="113112"/>
                </a:lnTo>
                <a:lnTo>
                  <a:pt x="1954653" y="131959"/>
                </a:lnTo>
                <a:lnTo>
                  <a:pt x="1995623" y="152126"/>
                </a:lnTo>
                <a:lnTo>
                  <a:pt x="2035786" y="173583"/>
                </a:lnTo>
                <a:lnTo>
                  <a:pt x="2075113" y="196302"/>
                </a:lnTo>
                <a:lnTo>
                  <a:pt x="2113575" y="220256"/>
                </a:lnTo>
                <a:lnTo>
                  <a:pt x="2151144" y="245416"/>
                </a:lnTo>
                <a:lnTo>
                  <a:pt x="2187790" y="271755"/>
                </a:lnTo>
                <a:lnTo>
                  <a:pt x="2223485" y="299244"/>
                </a:lnTo>
                <a:lnTo>
                  <a:pt x="2258200" y="327856"/>
                </a:lnTo>
                <a:lnTo>
                  <a:pt x="2291907" y="357562"/>
                </a:lnTo>
                <a:lnTo>
                  <a:pt x="2324576" y="388334"/>
                </a:lnTo>
                <a:lnTo>
                  <a:pt x="2356178" y="420144"/>
                </a:lnTo>
                <a:lnTo>
                  <a:pt x="2386686" y="452964"/>
                </a:lnTo>
                <a:lnTo>
                  <a:pt x="2416070" y="486767"/>
                </a:lnTo>
                <a:lnTo>
                  <a:pt x="2444301" y="521524"/>
                </a:lnTo>
                <a:lnTo>
                  <a:pt x="2471351" y="557206"/>
                </a:lnTo>
                <a:lnTo>
                  <a:pt x="2497190" y="593787"/>
                </a:lnTo>
                <a:lnTo>
                  <a:pt x="2521790" y="631238"/>
                </a:lnTo>
                <a:lnTo>
                  <a:pt x="2545123" y="669530"/>
                </a:lnTo>
                <a:lnTo>
                  <a:pt x="2567158" y="708637"/>
                </a:lnTo>
                <a:lnTo>
                  <a:pt x="2587869" y="748529"/>
                </a:lnTo>
                <a:lnTo>
                  <a:pt x="2607225" y="789179"/>
                </a:lnTo>
                <a:lnTo>
                  <a:pt x="2625198" y="830559"/>
                </a:lnTo>
                <a:lnTo>
                  <a:pt x="2641759" y="872640"/>
                </a:lnTo>
                <a:lnTo>
                  <a:pt x="2656880" y="915395"/>
                </a:lnTo>
                <a:lnTo>
                  <a:pt x="2670531" y="958796"/>
                </a:lnTo>
                <a:lnTo>
                  <a:pt x="2682684" y="1002814"/>
                </a:lnTo>
                <a:lnTo>
                  <a:pt x="2693310" y="1047422"/>
                </a:lnTo>
                <a:lnTo>
                  <a:pt x="2702381" y="1092592"/>
                </a:lnTo>
                <a:lnTo>
                  <a:pt x="2709866" y="1138294"/>
                </a:lnTo>
                <a:lnTo>
                  <a:pt x="2715739" y="1184503"/>
                </a:lnTo>
                <a:lnTo>
                  <a:pt x="2719969" y="1231188"/>
                </a:lnTo>
                <a:lnTo>
                  <a:pt x="2722528" y="1278323"/>
                </a:lnTo>
                <a:lnTo>
                  <a:pt x="2723388" y="1325880"/>
                </a:lnTo>
                <a:lnTo>
                  <a:pt x="2722528" y="1373436"/>
                </a:lnTo>
                <a:lnTo>
                  <a:pt x="2719969" y="1420571"/>
                </a:lnTo>
                <a:lnTo>
                  <a:pt x="2715739" y="1467256"/>
                </a:lnTo>
                <a:lnTo>
                  <a:pt x="2709866" y="1513465"/>
                </a:lnTo>
                <a:lnTo>
                  <a:pt x="2702381" y="1559167"/>
                </a:lnTo>
                <a:lnTo>
                  <a:pt x="2693310" y="1604337"/>
                </a:lnTo>
                <a:lnTo>
                  <a:pt x="2682684" y="1648945"/>
                </a:lnTo>
                <a:lnTo>
                  <a:pt x="2670531" y="1692963"/>
                </a:lnTo>
                <a:lnTo>
                  <a:pt x="2656880" y="1736364"/>
                </a:lnTo>
                <a:lnTo>
                  <a:pt x="2641759" y="1779119"/>
                </a:lnTo>
                <a:lnTo>
                  <a:pt x="2625198" y="1821200"/>
                </a:lnTo>
                <a:lnTo>
                  <a:pt x="2607225" y="1862580"/>
                </a:lnTo>
                <a:lnTo>
                  <a:pt x="2587869" y="1903230"/>
                </a:lnTo>
                <a:lnTo>
                  <a:pt x="2567158" y="1943122"/>
                </a:lnTo>
                <a:lnTo>
                  <a:pt x="2545123" y="1982229"/>
                </a:lnTo>
                <a:lnTo>
                  <a:pt x="2521790" y="2020521"/>
                </a:lnTo>
                <a:lnTo>
                  <a:pt x="2497190" y="2057972"/>
                </a:lnTo>
                <a:lnTo>
                  <a:pt x="2471351" y="2094553"/>
                </a:lnTo>
                <a:lnTo>
                  <a:pt x="2444301" y="2130235"/>
                </a:lnTo>
                <a:lnTo>
                  <a:pt x="2416070" y="2164992"/>
                </a:lnTo>
                <a:lnTo>
                  <a:pt x="2386686" y="2198795"/>
                </a:lnTo>
                <a:lnTo>
                  <a:pt x="2356178" y="2231615"/>
                </a:lnTo>
                <a:lnTo>
                  <a:pt x="2324576" y="2263425"/>
                </a:lnTo>
                <a:lnTo>
                  <a:pt x="2291907" y="2294197"/>
                </a:lnTo>
                <a:lnTo>
                  <a:pt x="2258200" y="2323903"/>
                </a:lnTo>
                <a:lnTo>
                  <a:pt x="2223485" y="2352515"/>
                </a:lnTo>
                <a:lnTo>
                  <a:pt x="2187790" y="2380004"/>
                </a:lnTo>
                <a:lnTo>
                  <a:pt x="2151144" y="2406343"/>
                </a:lnTo>
                <a:lnTo>
                  <a:pt x="2113575" y="2431503"/>
                </a:lnTo>
                <a:lnTo>
                  <a:pt x="2075113" y="2455457"/>
                </a:lnTo>
                <a:lnTo>
                  <a:pt x="2035786" y="2478176"/>
                </a:lnTo>
                <a:lnTo>
                  <a:pt x="1995623" y="2499633"/>
                </a:lnTo>
                <a:lnTo>
                  <a:pt x="1954653" y="2519800"/>
                </a:lnTo>
                <a:lnTo>
                  <a:pt x="1912905" y="2538647"/>
                </a:lnTo>
                <a:lnTo>
                  <a:pt x="1870407" y="2556148"/>
                </a:lnTo>
                <a:lnTo>
                  <a:pt x="1827188" y="2572275"/>
                </a:lnTo>
                <a:lnTo>
                  <a:pt x="1783278" y="2586998"/>
                </a:lnTo>
                <a:lnTo>
                  <a:pt x="1738704" y="2600291"/>
                </a:lnTo>
                <a:lnTo>
                  <a:pt x="1693496" y="2612125"/>
                </a:lnTo>
                <a:lnTo>
                  <a:pt x="1647682" y="2622472"/>
                </a:lnTo>
                <a:lnTo>
                  <a:pt x="1601291" y="2631304"/>
                </a:lnTo>
                <a:lnTo>
                  <a:pt x="1554352" y="2638593"/>
                </a:lnTo>
                <a:lnTo>
                  <a:pt x="1506895" y="2644311"/>
                </a:lnTo>
                <a:lnTo>
                  <a:pt x="1458946" y="2648431"/>
                </a:lnTo>
                <a:lnTo>
                  <a:pt x="1410536" y="2650923"/>
                </a:lnTo>
                <a:lnTo>
                  <a:pt x="1361694" y="2651760"/>
                </a:lnTo>
                <a:lnTo>
                  <a:pt x="1312851" y="2650923"/>
                </a:lnTo>
                <a:lnTo>
                  <a:pt x="1264441" y="2648431"/>
                </a:lnTo>
                <a:lnTo>
                  <a:pt x="1216492" y="2644311"/>
                </a:lnTo>
                <a:lnTo>
                  <a:pt x="1169035" y="2638593"/>
                </a:lnTo>
                <a:lnTo>
                  <a:pt x="1122096" y="2631304"/>
                </a:lnTo>
                <a:lnTo>
                  <a:pt x="1075705" y="2622472"/>
                </a:lnTo>
                <a:lnTo>
                  <a:pt x="1029891" y="2612125"/>
                </a:lnTo>
                <a:lnTo>
                  <a:pt x="984683" y="2600291"/>
                </a:lnTo>
                <a:lnTo>
                  <a:pt x="940109" y="2586998"/>
                </a:lnTo>
                <a:lnTo>
                  <a:pt x="896199" y="2572275"/>
                </a:lnTo>
                <a:lnTo>
                  <a:pt x="852980" y="2556148"/>
                </a:lnTo>
                <a:lnTo>
                  <a:pt x="810482" y="2538647"/>
                </a:lnTo>
                <a:lnTo>
                  <a:pt x="768734" y="2519800"/>
                </a:lnTo>
                <a:lnTo>
                  <a:pt x="727764" y="2499633"/>
                </a:lnTo>
                <a:lnTo>
                  <a:pt x="687601" y="2478176"/>
                </a:lnTo>
                <a:lnTo>
                  <a:pt x="648274" y="2455457"/>
                </a:lnTo>
                <a:lnTo>
                  <a:pt x="609812" y="2431503"/>
                </a:lnTo>
                <a:lnTo>
                  <a:pt x="572243" y="2406343"/>
                </a:lnTo>
                <a:lnTo>
                  <a:pt x="535597" y="2380004"/>
                </a:lnTo>
                <a:lnTo>
                  <a:pt x="499902" y="2352515"/>
                </a:lnTo>
                <a:lnTo>
                  <a:pt x="465187" y="2323903"/>
                </a:lnTo>
                <a:lnTo>
                  <a:pt x="431480" y="2294197"/>
                </a:lnTo>
                <a:lnTo>
                  <a:pt x="398811" y="2263425"/>
                </a:lnTo>
                <a:lnTo>
                  <a:pt x="367209" y="2231615"/>
                </a:lnTo>
                <a:lnTo>
                  <a:pt x="336701" y="2198795"/>
                </a:lnTo>
                <a:lnTo>
                  <a:pt x="307317" y="2164992"/>
                </a:lnTo>
                <a:lnTo>
                  <a:pt x="279086" y="2130235"/>
                </a:lnTo>
                <a:lnTo>
                  <a:pt x="252036" y="2094553"/>
                </a:lnTo>
                <a:lnTo>
                  <a:pt x="226197" y="2057972"/>
                </a:lnTo>
                <a:lnTo>
                  <a:pt x="201597" y="2020521"/>
                </a:lnTo>
                <a:lnTo>
                  <a:pt x="178264" y="1982229"/>
                </a:lnTo>
                <a:lnTo>
                  <a:pt x="156229" y="1943122"/>
                </a:lnTo>
                <a:lnTo>
                  <a:pt x="135518" y="1903230"/>
                </a:lnTo>
                <a:lnTo>
                  <a:pt x="116162" y="1862580"/>
                </a:lnTo>
                <a:lnTo>
                  <a:pt x="98189" y="1821200"/>
                </a:lnTo>
                <a:lnTo>
                  <a:pt x="81628" y="1779119"/>
                </a:lnTo>
                <a:lnTo>
                  <a:pt x="66507" y="1736364"/>
                </a:lnTo>
                <a:lnTo>
                  <a:pt x="52856" y="1692963"/>
                </a:lnTo>
                <a:lnTo>
                  <a:pt x="40703" y="1648945"/>
                </a:lnTo>
                <a:lnTo>
                  <a:pt x="30077" y="1604337"/>
                </a:lnTo>
                <a:lnTo>
                  <a:pt x="21006" y="1559167"/>
                </a:lnTo>
                <a:lnTo>
                  <a:pt x="13521" y="1513465"/>
                </a:lnTo>
                <a:lnTo>
                  <a:pt x="7648" y="1467256"/>
                </a:lnTo>
                <a:lnTo>
                  <a:pt x="3418" y="1420571"/>
                </a:lnTo>
                <a:lnTo>
                  <a:pt x="859" y="1373436"/>
                </a:lnTo>
                <a:lnTo>
                  <a:pt x="0" y="1325880"/>
                </a:lnTo>
                <a:close/>
              </a:path>
            </a:pathLst>
          </a:custGeom>
          <a:ln w="9144">
            <a:solidFill>
              <a:srgbClr val="F5C4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67956" y="3921252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2286000" h="2286000">
                <a:moveTo>
                  <a:pt x="1143000" y="0"/>
                </a:moveTo>
                <a:lnTo>
                  <a:pt x="1094679" y="1002"/>
                </a:lnTo>
                <a:lnTo>
                  <a:pt x="1046871" y="3984"/>
                </a:lnTo>
                <a:lnTo>
                  <a:pt x="999613" y="8904"/>
                </a:lnTo>
                <a:lnTo>
                  <a:pt x="952947" y="15724"/>
                </a:lnTo>
                <a:lnTo>
                  <a:pt x="906911" y="24404"/>
                </a:lnTo>
                <a:lnTo>
                  <a:pt x="861545" y="34904"/>
                </a:lnTo>
                <a:lnTo>
                  <a:pt x="816889" y="47185"/>
                </a:lnTo>
                <a:lnTo>
                  <a:pt x="772982" y="61207"/>
                </a:lnTo>
                <a:lnTo>
                  <a:pt x="729865" y="76930"/>
                </a:lnTo>
                <a:lnTo>
                  <a:pt x="687577" y="94314"/>
                </a:lnTo>
                <a:lnTo>
                  <a:pt x="646157" y="113320"/>
                </a:lnTo>
                <a:lnTo>
                  <a:pt x="605645" y="133909"/>
                </a:lnTo>
                <a:lnTo>
                  <a:pt x="566081" y="156040"/>
                </a:lnTo>
                <a:lnTo>
                  <a:pt x="527504" y="179674"/>
                </a:lnTo>
                <a:lnTo>
                  <a:pt x="489955" y="204772"/>
                </a:lnTo>
                <a:lnTo>
                  <a:pt x="453472" y="231293"/>
                </a:lnTo>
                <a:lnTo>
                  <a:pt x="418096" y="259198"/>
                </a:lnTo>
                <a:lnTo>
                  <a:pt x="383865" y="288448"/>
                </a:lnTo>
                <a:lnTo>
                  <a:pt x="350821" y="319002"/>
                </a:lnTo>
                <a:lnTo>
                  <a:pt x="319002" y="350821"/>
                </a:lnTo>
                <a:lnTo>
                  <a:pt x="288448" y="383865"/>
                </a:lnTo>
                <a:lnTo>
                  <a:pt x="259198" y="418096"/>
                </a:lnTo>
                <a:lnTo>
                  <a:pt x="231293" y="453472"/>
                </a:lnTo>
                <a:lnTo>
                  <a:pt x="204772" y="489955"/>
                </a:lnTo>
                <a:lnTo>
                  <a:pt x="179674" y="527504"/>
                </a:lnTo>
                <a:lnTo>
                  <a:pt x="156040" y="566081"/>
                </a:lnTo>
                <a:lnTo>
                  <a:pt x="133909" y="605645"/>
                </a:lnTo>
                <a:lnTo>
                  <a:pt x="113320" y="646157"/>
                </a:lnTo>
                <a:lnTo>
                  <a:pt x="94314" y="687577"/>
                </a:lnTo>
                <a:lnTo>
                  <a:pt x="76930" y="729865"/>
                </a:lnTo>
                <a:lnTo>
                  <a:pt x="61207" y="772982"/>
                </a:lnTo>
                <a:lnTo>
                  <a:pt x="47185" y="816889"/>
                </a:lnTo>
                <a:lnTo>
                  <a:pt x="34904" y="861545"/>
                </a:lnTo>
                <a:lnTo>
                  <a:pt x="24404" y="906911"/>
                </a:lnTo>
                <a:lnTo>
                  <a:pt x="15724" y="952947"/>
                </a:lnTo>
                <a:lnTo>
                  <a:pt x="8904" y="999613"/>
                </a:lnTo>
                <a:lnTo>
                  <a:pt x="3984" y="1046871"/>
                </a:lnTo>
                <a:lnTo>
                  <a:pt x="1002" y="1094679"/>
                </a:lnTo>
                <a:lnTo>
                  <a:pt x="0" y="1143000"/>
                </a:lnTo>
                <a:lnTo>
                  <a:pt x="1002" y="1191316"/>
                </a:lnTo>
                <a:lnTo>
                  <a:pt x="3984" y="1239121"/>
                </a:lnTo>
                <a:lnTo>
                  <a:pt x="8904" y="1286376"/>
                </a:lnTo>
                <a:lnTo>
                  <a:pt x="15724" y="1333040"/>
                </a:lnTo>
                <a:lnTo>
                  <a:pt x="24404" y="1379074"/>
                </a:lnTo>
                <a:lnTo>
                  <a:pt x="34904" y="1424437"/>
                </a:lnTo>
                <a:lnTo>
                  <a:pt x="47185" y="1469092"/>
                </a:lnTo>
                <a:lnTo>
                  <a:pt x="61207" y="1512997"/>
                </a:lnTo>
                <a:lnTo>
                  <a:pt x="76930" y="1556113"/>
                </a:lnTo>
                <a:lnTo>
                  <a:pt x="94314" y="1598401"/>
                </a:lnTo>
                <a:lnTo>
                  <a:pt x="113320" y="1639820"/>
                </a:lnTo>
                <a:lnTo>
                  <a:pt x="133909" y="1680332"/>
                </a:lnTo>
                <a:lnTo>
                  <a:pt x="156040" y="1719896"/>
                </a:lnTo>
                <a:lnTo>
                  <a:pt x="179674" y="1758472"/>
                </a:lnTo>
                <a:lnTo>
                  <a:pt x="204772" y="1796022"/>
                </a:lnTo>
                <a:lnTo>
                  <a:pt x="231293" y="1832505"/>
                </a:lnTo>
                <a:lnTo>
                  <a:pt x="259198" y="1867882"/>
                </a:lnTo>
                <a:lnTo>
                  <a:pt x="288448" y="1902113"/>
                </a:lnTo>
                <a:lnTo>
                  <a:pt x="319002" y="1935159"/>
                </a:lnTo>
                <a:lnTo>
                  <a:pt x="350821" y="1966979"/>
                </a:lnTo>
                <a:lnTo>
                  <a:pt x="383865" y="1997534"/>
                </a:lnTo>
                <a:lnTo>
                  <a:pt x="418096" y="2026785"/>
                </a:lnTo>
                <a:lnTo>
                  <a:pt x="453472" y="2054691"/>
                </a:lnTo>
                <a:lnTo>
                  <a:pt x="489955" y="2081213"/>
                </a:lnTo>
                <a:lnTo>
                  <a:pt x="527504" y="2106312"/>
                </a:lnTo>
                <a:lnTo>
                  <a:pt x="566081" y="2129948"/>
                </a:lnTo>
                <a:lnTo>
                  <a:pt x="605645" y="2152080"/>
                </a:lnTo>
                <a:lnTo>
                  <a:pt x="646157" y="2172670"/>
                </a:lnTo>
                <a:lnTo>
                  <a:pt x="687577" y="2191678"/>
                </a:lnTo>
                <a:lnTo>
                  <a:pt x="729865" y="2209063"/>
                </a:lnTo>
                <a:lnTo>
                  <a:pt x="772982" y="2224787"/>
                </a:lnTo>
                <a:lnTo>
                  <a:pt x="816889" y="2238810"/>
                </a:lnTo>
                <a:lnTo>
                  <a:pt x="861545" y="2251092"/>
                </a:lnTo>
                <a:lnTo>
                  <a:pt x="906911" y="2261593"/>
                </a:lnTo>
                <a:lnTo>
                  <a:pt x="952947" y="2270273"/>
                </a:lnTo>
                <a:lnTo>
                  <a:pt x="999613" y="2277094"/>
                </a:lnTo>
                <a:lnTo>
                  <a:pt x="1046871" y="2282015"/>
                </a:lnTo>
                <a:lnTo>
                  <a:pt x="1094679" y="2284997"/>
                </a:lnTo>
                <a:lnTo>
                  <a:pt x="1143000" y="2286000"/>
                </a:lnTo>
                <a:lnTo>
                  <a:pt x="1191320" y="2284997"/>
                </a:lnTo>
                <a:lnTo>
                  <a:pt x="1239128" y="2282015"/>
                </a:lnTo>
                <a:lnTo>
                  <a:pt x="1286386" y="2277094"/>
                </a:lnTo>
                <a:lnTo>
                  <a:pt x="1333052" y="2270273"/>
                </a:lnTo>
                <a:lnTo>
                  <a:pt x="1379088" y="2261593"/>
                </a:lnTo>
                <a:lnTo>
                  <a:pt x="1424454" y="2251092"/>
                </a:lnTo>
                <a:lnTo>
                  <a:pt x="1469110" y="2238810"/>
                </a:lnTo>
                <a:lnTo>
                  <a:pt x="1513017" y="2224787"/>
                </a:lnTo>
                <a:lnTo>
                  <a:pt x="1556134" y="2209063"/>
                </a:lnTo>
                <a:lnTo>
                  <a:pt x="1598422" y="2191678"/>
                </a:lnTo>
                <a:lnTo>
                  <a:pt x="1639842" y="2172670"/>
                </a:lnTo>
                <a:lnTo>
                  <a:pt x="1680354" y="2152080"/>
                </a:lnTo>
                <a:lnTo>
                  <a:pt x="1719918" y="2129948"/>
                </a:lnTo>
                <a:lnTo>
                  <a:pt x="1758495" y="2106312"/>
                </a:lnTo>
                <a:lnTo>
                  <a:pt x="1796044" y="2081213"/>
                </a:lnTo>
                <a:lnTo>
                  <a:pt x="1832527" y="2054691"/>
                </a:lnTo>
                <a:lnTo>
                  <a:pt x="1867903" y="2026785"/>
                </a:lnTo>
                <a:lnTo>
                  <a:pt x="1902134" y="1997534"/>
                </a:lnTo>
                <a:lnTo>
                  <a:pt x="1935178" y="1966979"/>
                </a:lnTo>
                <a:lnTo>
                  <a:pt x="1966997" y="1935159"/>
                </a:lnTo>
                <a:lnTo>
                  <a:pt x="1997551" y="1902113"/>
                </a:lnTo>
                <a:lnTo>
                  <a:pt x="2026801" y="1867882"/>
                </a:lnTo>
                <a:lnTo>
                  <a:pt x="2054706" y="1832505"/>
                </a:lnTo>
                <a:lnTo>
                  <a:pt x="2081227" y="1796022"/>
                </a:lnTo>
                <a:lnTo>
                  <a:pt x="2106325" y="1758472"/>
                </a:lnTo>
                <a:lnTo>
                  <a:pt x="2129959" y="1719896"/>
                </a:lnTo>
                <a:lnTo>
                  <a:pt x="2152090" y="1680332"/>
                </a:lnTo>
                <a:lnTo>
                  <a:pt x="2172679" y="1639820"/>
                </a:lnTo>
                <a:lnTo>
                  <a:pt x="2191685" y="1598401"/>
                </a:lnTo>
                <a:lnTo>
                  <a:pt x="2209069" y="1556113"/>
                </a:lnTo>
                <a:lnTo>
                  <a:pt x="2224792" y="1512997"/>
                </a:lnTo>
                <a:lnTo>
                  <a:pt x="2238814" y="1469092"/>
                </a:lnTo>
                <a:lnTo>
                  <a:pt x="2251095" y="1424437"/>
                </a:lnTo>
                <a:lnTo>
                  <a:pt x="2261595" y="1379074"/>
                </a:lnTo>
                <a:lnTo>
                  <a:pt x="2270275" y="1333040"/>
                </a:lnTo>
                <a:lnTo>
                  <a:pt x="2277095" y="1286376"/>
                </a:lnTo>
                <a:lnTo>
                  <a:pt x="2282015" y="1239121"/>
                </a:lnTo>
                <a:lnTo>
                  <a:pt x="2284997" y="1191316"/>
                </a:lnTo>
                <a:lnTo>
                  <a:pt x="2286000" y="1143000"/>
                </a:lnTo>
                <a:lnTo>
                  <a:pt x="2284997" y="1094679"/>
                </a:lnTo>
                <a:lnTo>
                  <a:pt x="2282015" y="1046871"/>
                </a:lnTo>
                <a:lnTo>
                  <a:pt x="2277095" y="999613"/>
                </a:lnTo>
                <a:lnTo>
                  <a:pt x="2270275" y="952947"/>
                </a:lnTo>
                <a:lnTo>
                  <a:pt x="2261595" y="906911"/>
                </a:lnTo>
                <a:lnTo>
                  <a:pt x="2251095" y="861545"/>
                </a:lnTo>
                <a:lnTo>
                  <a:pt x="2238814" y="816889"/>
                </a:lnTo>
                <a:lnTo>
                  <a:pt x="2224792" y="772982"/>
                </a:lnTo>
                <a:lnTo>
                  <a:pt x="2209069" y="729865"/>
                </a:lnTo>
                <a:lnTo>
                  <a:pt x="2191685" y="687577"/>
                </a:lnTo>
                <a:lnTo>
                  <a:pt x="2172679" y="646157"/>
                </a:lnTo>
                <a:lnTo>
                  <a:pt x="2152090" y="605645"/>
                </a:lnTo>
                <a:lnTo>
                  <a:pt x="2129959" y="566081"/>
                </a:lnTo>
                <a:lnTo>
                  <a:pt x="2106325" y="527504"/>
                </a:lnTo>
                <a:lnTo>
                  <a:pt x="2081227" y="489955"/>
                </a:lnTo>
                <a:lnTo>
                  <a:pt x="2054706" y="453472"/>
                </a:lnTo>
                <a:lnTo>
                  <a:pt x="2026801" y="418096"/>
                </a:lnTo>
                <a:lnTo>
                  <a:pt x="1997551" y="383865"/>
                </a:lnTo>
                <a:lnTo>
                  <a:pt x="1966997" y="350821"/>
                </a:lnTo>
                <a:lnTo>
                  <a:pt x="1935178" y="319002"/>
                </a:lnTo>
                <a:lnTo>
                  <a:pt x="1902134" y="288448"/>
                </a:lnTo>
                <a:lnTo>
                  <a:pt x="1867903" y="259198"/>
                </a:lnTo>
                <a:lnTo>
                  <a:pt x="1832527" y="231293"/>
                </a:lnTo>
                <a:lnTo>
                  <a:pt x="1796044" y="204772"/>
                </a:lnTo>
                <a:lnTo>
                  <a:pt x="1758495" y="179674"/>
                </a:lnTo>
                <a:lnTo>
                  <a:pt x="1719918" y="156040"/>
                </a:lnTo>
                <a:lnTo>
                  <a:pt x="1680354" y="133909"/>
                </a:lnTo>
                <a:lnTo>
                  <a:pt x="1639842" y="113320"/>
                </a:lnTo>
                <a:lnTo>
                  <a:pt x="1598422" y="94314"/>
                </a:lnTo>
                <a:lnTo>
                  <a:pt x="1556134" y="76930"/>
                </a:lnTo>
                <a:lnTo>
                  <a:pt x="1513017" y="61207"/>
                </a:lnTo>
                <a:lnTo>
                  <a:pt x="1469110" y="47185"/>
                </a:lnTo>
                <a:lnTo>
                  <a:pt x="1424454" y="34904"/>
                </a:lnTo>
                <a:lnTo>
                  <a:pt x="1379088" y="24404"/>
                </a:lnTo>
                <a:lnTo>
                  <a:pt x="1333052" y="15724"/>
                </a:lnTo>
                <a:lnTo>
                  <a:pt x="1286386" y="8904"/>
                </a:lnTo>
                <a:lnTo>
                  <a:pt x="1239128" y="3984"/>
                </a:lnTo>
                <a:lnTo>
                  <a:pt x="1191320" y="1002"/>
                </a:lnTo>
                <a:lnTo>
                  <a:pt x="1143000" y="0"/>
                </a:lnTo>
                <a:close/>
              </a:path>
            </a:pathLst>
          </a:custGeom>
          <a:solidFill>
            <a:srgbClr val="F5C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543800" y="4230469"/>
            <a:ext cx="187744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0325" algn="ctr">
              <a:lnSpc>
                <a:spcPct val="100000"/>
              </a:lnSpc>
            </a:pPr>
            <a:r>
              <a:rPr lang="en-US" sz="2100" b="0" spc="20" dirty="0" err="1" smtClean="0">
                <a:latin typeface="Segoe UI Light"/>
                <a:cs typeface="Segoe UI Light"/>
              </a:rPr>
              <a:t>Bỏ</a:t>
            </a:r>
            <a:r>
              <a:rPr lang="en-US" sz="2100" b="0" spc="20" dirty="0" smtClean="0">
                <a:latin typeface="Segoe UI Light"/>
                <a:cs typeface="Segoe UI Light"/>
              </a:rPr>
              <a:t> </a:t>
            </a:r>
            <a:r>
              <a:rPr lang="en-US" sz="2100" b="0" spc="20" dirty="0" err="1" smtClean="0">
                <a:latin typeface="Segoe UI Light"/>
                <a:cs typeface="Segoe UI Light"/>
              </a:rPr>
              <a:t>đi</a:t>
            </a:r>
            <a:r>
              <a:rPr lang="en-US" sz="2100" b="0" spc="20" dirty="0" smtClean="0">
                <a:latin typeface="Segoe UI Light"/>
                <a:cs typeface="Segoe UI Light"/>
              </a:rPr>
              <a:t> </a:t>
            </a:r>
            <a:r>
              <a:rPr lang="en-US" sz="2100" b="0" spc="20" dirty="0" err="1" smtClean="0">
                <a:latin typeface="Segoe UI Light"/>
                <a:cs typeface="Segoe UI Light"/>
              </a:rPr>
              <a:t>mà</a:t>
            </a:r>
            <a:r>
              <a:rPr lang="en-US" sz="2100" b="0" spc="20" dirty="0" smtClean="0">
                <a:latin typeface="Segoe UI Light"/>
                <a:cs typeface="Segoe UI Light"/>
              </a:rPr>
              <a:t> </a:t>
            </a:r>
            <a:r>
              <a:rPr lang="en-US" sz="2100" b="0" spc="20" dirty="0" err="1" smtClean="0">
                <a:latin typeface="Segoe UI Light"/>
                <a:cs typeface="Segoe UI Light"/>
              </a:rPr>
              <a:t>không</a:t>
            </a:r>
            <a:r>
              <a:rPr lang="en-US" sz="2100" b="0" spc="20" dirty="0" smtClean="0">
                <a:latin typeface="Segoe UI Light"/>
                <a:cs typeface="Segoe UI Light"/>
              </a:rPr>
              <a:t> </a:t>
            </a:r>
            <a:r>
              <a:rPr lang="en-US" sz="2100" b="0" spc="20" dirty="0" err="1" smtClean="0">
                <a:latin typeface="Segoe UI Light"/>
                <a:cs typeface="Segoe UI Light"/>
              </a:rPr>
              <a:t>thanh</a:t>
            </a:r>
            <a:r>
              <a:rPr lang="en-US" sz="2100" b="0" spc="20" dirty="0" smtClean="0">
                <a:latin typeface="Segoe UI Light"/>
                <a:cs typeface="Segoe UI Light"/>
              </a:rPr>
              <a:t> </a:t>
            </a:r>
            <a:r>
              <a:rPr lang="en-US" sz="2100" b="0" spc="20" dirty="0" err="1" smtClean="0">
                <a:latin typeface="Segoe UI Light"/>
                <a:cs typeface="Segoe UI Light"/>
              </a:rPr>
              <a:t>toán</a:t>
            </a:r>
            <a:endParaRPr sz="2100" dirty="0">
              <a:latin typeface="Segoe UI Light"/>
              <a:cs typeface="Segoe U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21626" y="4866908"/>
            <a:ext cx="1999614" cy="924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53900"/>
              </a:lnSpc>
            </a:pPr>
            <a:r>
              <a:rPr lang="en-US" sz="1300" b="0" spc="5" dirty="0" err="1" smtClean="0">
                <a:latin typeface="Segoe UI Light"/>
                <a:cs typeface="Segoe UI Light"/>
              </a:rPr>
              <a:t>Luôn</a:t>
            </a:r>
            <a:r>
              <a:rPr lang="en-US" sz="1300" b="0" spc="5" dirty="0" smtClean="0"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latin typeface="Segoe UI Light"/>
                <a:cs typeface="Segoe UI Light"/>
              </a:rPr>
              <a:t>có</a:t>
            </a:r>
            <a:r>
              <a:rPr lang="en-US" sz="1300" b="0" spc="5" dirty="0" smtClean="0"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latin typeface="Segoe UI Light"/>
                <a:cs typeface="Segoe UI Light"/>
              </a:rPr>
              <a:t>khả</a:t>
            </a:r>
            <a:r>
              <a:rPr lang="en-US" sz="1300" b="0" spc="5" dirty="0" smtClean="0"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latin typeface="Segoe UI Light"/>
                <a:cs typeface="Segoe UI Light"/>
              </a:rPr>
              <a:t>năng</a:t>
            </a:r>
            <a:r>
              <a:rPr lang="en-US" sz="1300" b="0" spc="5" dirty="0" smtClean="0"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latin typeface="Segoe UI Light"/>
                <a:cs typeface="Segoe UI Light"/>
              </a:rPr>
              <a:t>tài</a:t>
            </a:r>
            <a:r>
              <a:rPr lang="en-US" sz="1300" b="0" spc="5" dirty="0" smtClean="0"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latin typeface="Segoe UI Light"/>
                <a:cs typeface="Segoe UI Light"/>
              </a:rPr>
              <a:t>xế</a:t>
            </a:r>
            <a:r>
              <a:rPr lang="en-US" sz="1300" b="0" spc="5" dirty="0" smtClean="0"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latin typeface="Segoe UI Light"/>
                <a:cs typeface="Segoe UI Light"/>
              </a:rPr>
              <a:t>bỏ</a:t>
            </a:r>
            <a:r>
              <a:rPr lang="en-US" sz="1300" b="0" spc="5" dirty="0" smtClean="0"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latin typeface="Segoe UI Light"/>
                <a:cs typeface="Segoe UI Light"/>
              </a:rPr>
              <a:t>chạy</a:t>
            </a:r>
            <a:r>
              <a:rPr lang="en-US" sz="1300" b="0" spc="5" dirty="0" smtClean="0"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latin typeface="Segoe UI Light"/>
                <a:cs typeface="Segoe UI Light"/>
              </a:rPr>
              <a:t>và</a:t>
            </a:r>
            <a:r>
              <a:rPr lang="en-US" sz="1300" spc="5" dirty="0" smtClean="0"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latin typeface="Segoe UI Light"/>
                <a:cs typeface="Segoe UI Light"/>
              </a:rPr>
              <a:t>không</a:t>
            </a:r>
            <a:r>
              <a:rPr lang="en-US" sz="1300" spc="5" dirty="0" smtClean="0"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latin typeface="Segoe UI Light"/>
                <a:cs typeface="Segoe UI Light"/>
              </a:rPr>
              <a:t>thanh</a:t>
            </a:r>
            <a:r>
              <a:rPr lang="en-US" sz="1300" spc="5" dirty="0" smtClean="0"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latin typeface="Segoe UI Light"/>
                <a:cs typeface="Segoe UI Light"/>
              </a:rPr>
              <a:t>toán</a:t>
            </a:r>
            <a:r>
              <a:rPr sz="1300" b="0" spc="10" dirty="0" smtClean="0">
                <a:latin typeface="Segoe UI Light"/>
                <a:cs typeface="Segoe UI Light"/>
              </a:rPr>
              <a:t>,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dẫn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đến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thiệt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hại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về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tài</a:t>
            </a:r>
            <a:r>
              <a:rPr lang="en-US" sz="1300" b="0" spc="10" dirty="0" smtClean="0"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latin typeface="Segoe UI Light"/>
                <a:cs typeface="Segoe UI Light"/>
              </a:rPr>
              <a:t>sản</a:t>
            </a:r>
            <a:r>
              <a:rPr sz="1300" b="0" spc="15" dirty="0" smtClean="0">
                <a:latin typeface="Segoe UI Light"/>
                <a:cs typeface="Segoe UI Light"/>
              </a:rPr>
              <a:t>.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59752" y="3817620"/>
            <a:ext cx="2501265" cy="2501265"/>
          </a:xfrm>
          <a:custGeom>
            <a:avLst/>
            <a:gdLst/>
            <a:ahLst/>
            <a:cxnLst/>
            <a:rect l="l" t="t" r="r" b="b"/>
            <a:pathLst>
              <a:path w="2501265" h="2501265">
                <a:moveTo>
                  <a:pt x="0" y="1250441"/>
                </a:moveTo>
                <a:lnTo>
                  <a:pt x="902" y="1202476"/>
                </a:lnTo>
                <a:lnTo>
                  <a:pt x="3590" y="1154967"/>
                </a:lnTo>
                <a:lnTo>
                  <a:pt x="8029" y="1107948"/>
                </a:lnTo>
                <a:lnTo>
                  <a:pt x="14187" y="1061450"/>
                </a:lnTo>
                <a:lnTo>
                  <a:pt x="22033" y="1015506"/>
                </a:lnTo>
                <a:lnTo>
                  <a:pt x="31533" y="970148"/>
                </a:lnTo>
                <a:lnTo>
                  <a:pt x="42655" y="925410"/>
                </a:lnTo>
                <a:lnTo>
                  <a:pt x="55368" y="881322"/>
                </a:lnTo>
                <a:lnTo>
                  <a:pt x="69638" y="837918"/>
                </a:lnTo>
                <a:lnTo>
                  <a:pt x="85434" y="795229"/>
                </a:lnTo>
                <a:lnTo>
                  <a:pt x="102722" y="753289"/>
                </a:lnTo>
                <a:lnTo>
                  <a:pt x="121471" y="712129"/>
                </a:lnTo>
                <a:lnTo>
                  <a:pt x="141648" y="671783"/>
                </a:lnTo>
                <a:lnTo>
                  <a:pt x="163220" y="632282"/>
                </a:lnTo>
                <a:lnTo>
                  <a:pt x="186156" y="593658"/>
                </a:lnTo>
                <a:lnTo>
                  <a:pt x="210423" y="555945"/>
                </a:lnTo>
                <a:lnTo>
                  <a:pt x="235989" y="519174"/>
                </a:lnTo>
                <a:lnTo>
                  <a:pt x="262820" y="483378"/>
                </a:lnTo>
                <a:lnTo>
                  <a:pt x="290886" y="448589"/>
                </a:lnTo>
                <a:lnTo>
                  <a:pt x="320153" y="414840"/>
                </a:lnTo>
                <a:lnTo>
                  <a:pt x="350589" y="382162"/>
                </a:lnTo>
                <a:lnTo>
                  <a:pt x="382162" y="350589"/>
                </a:lnTo>
                <a:lnTo>
                  <a:pt x="414840" y="320153"/>
                </a:lnTo>
                <a:lnTo>
                  <a:pt x="448589" y="290886"/>
                </a:lnTo>
                <a:lnTo>
                  <a:pt x="483378" y="262820"/>
                </a:lnTo>
                <a:lnTo>
                  <a:pt x="519174" y="235989"/>
                </a:lnTo>
                <a:lnTo>
                  <a:pt x="555945" y="210423"/>
                </a:lnTo>
                <a:lnTo>
                  <a:pt x="593658" y="186156"/>
                </a:lnTo>
                <a:lnTo>
                  <a:pt x="632282" y="163220"/>
                </a:lnTo>
                <a:lnTo>
                  <a:pt x="671783" y="141648"/>
                </a:lnTo>
                <a:lnTo>
                  <a:pt x="712129" y="121471"/>
                </a:lnTo>
                <a:lnTo>
                  <a:pt x="753289" y="102722"/>
                </a:lnTo>
                <a:lnTo>
                  <a:pt x="795229" y="85434"/>
                </a:lnTo>
                <a:lnTo>
                  <a:pt x="837918" y="69638"/>
                </a:lnTo>
                <a:lnTo>
                  <a:pt x="881322" y="55368"/>
                </a:lnTo>
                <a:lnTo>
                  <a:pt x="925410" y="42655"/>
                </a:lnTo>
                <a:lnTo>
                  <a:pt x="970148" y="31533"/>
                </a:lnTo>
                <a:lnTo>
                  <a:pt x="1015506" y="22033"/>
                </a:lnTo>
                <a:lnTo>
                  <a:pt x="1061450" y="14187"/>
                </a:lnTo>
                <a:lnTo>
                  <a:pt x="1107948" y="8029"/>
                </a:lnTo>
                <a:lnTo>
                  <a:pt x="1154967" y="3590"/>
                </a:lnTo>
                <a:lnTo>
                  <a:pt x="1202476" y="902"/>
                </a:lnTo>
                <a:lnTo>
                  <a:pt x="1250442" y="0"/>
                </a:lnTo>
                <a:lnTo>
                  <a:pt x="1298407" y="902"/>
                </a:lnTo>
                <a:lnTo>
                  <a:pt x="1345916" y="3590"/>
                </a:lnTo>
                <a:lnTo>
                  <a:pt x="1392935" y="8029"/>
                </a:lnTo>
                <a:lnTo>
                  <a:pt x="1439433" y="14187"/>
                </a:lnTo>
                <a:lnTo>
                  <a:pt x="1485377" y="22033"/>
                </a:lnTo>
                <a:lnTo>
                  <a:pt x="1530735" y="31533"/>
                </a:lnTo>
                <a:lnTo>
                  <a:pt x="1575473" y="42655"/>
                </a:lnTo>
                <a:lnTo>
                  <a:pt x="1619561" y="55368"/>
                </a:lnTo>
                <a:lnTo>
                  <a:pt x="1662965" y="69638"/>
                </a:lnTo>
                <a:lnTo>
                  <a:pt x="1705654" y="85434"/>
                </a:lnTo>
                <a:lnTo>
                  <a:pt x="1747594" y="102722"/>
                </a:lnTo>
                <a:lnTo>
                  <a:pt x="1788754" y="121471"/>
                </a:lnTo>
                <a:lnTo>
                  <a:pt x="1829100" y="141648"/>
                </a:lnTo>
                <a:lnTo>
                  <a:pt x="1868601" y="163220"/>
                </a:lnTo>
                <a:lnTo>
                  <a:pt x="1907225" y="186156"/>
                </a:lnTo>
                <a:lnTo>
                  <a:pt x="1944938" y="210423"/>
                </a:lnTo>
                <a:lnTo>
                  <a:pt x="1981709" y="235989"/>
                </a:lnTo>
                <a:lnTo>
                  <a:pt x="2017505" y="262820"/>
                </a:lnTo>
                <a:lnTo>
                  <a:pt x="2052294" y="290886"/>
                </a:lnTo>
                <a:lnTo>
                  <a:pt x="2086043" y="320153"/>
                </a:lnTo>
                <a:lnTo>
                  <a:pt x="2118721" y="350589"/>
                </a:lnTo>
                <a:lnTo>
                  <a:pt x="2150294" y="382162"/>
                </a:lnTo>
                <a:lnTo>
                  <a:pt x="2180730" y="414840"/>
                </a:lnTo>
                <a:lnTo>
                  <a:pt x="2209997" y="448589"/>
                </a:lnTo>
                <a:lnTo>
                  <a:pt x="2238063" y="483378"/>
                </a:lnTo>
                <a:lnTo>
                  <a:pt x="2264894" y="519174"/>
                </a:lnTo>
                <a:lnTo>
                  <a:pt x="2290460" y="555945"/>
                </a:lnTo>
                <a:lnTo>
                  <a:pt x="2314727" y="593658"/>
                </a:lnTo>
                <a:lnTo>
                  <a:pt x="2337663" y="632282"/>
                </a:lnTo>
                <a:lnTo>
                  <a:pt x="2359235" y="671783"/>
                </a:lnTo>
                <a:lnTo>
                  <a:pt x="2379412" y="712129"/>
                </a:lnTo>
                <a:lnTo>
                  <a:pt x="2398161" y="753289"/>
                </a:lnTo>
                <a:lnTo>
                  <a:pt x="2415449" y="795229"/>
                </a:lnTo>
                <a:lnTo>
                  <a:pt x="2431245" y="837918"/>
                </a:lnTo>
                <a:lnTo>
                  <a:pt x="2445515" y="881322"/>
                </a:lnTo>
                <a:lnTo>
                  <a:pt x="2458228" y="925410"/>
                </a:lnTo>
                <a:lnTo>
                  <a:pt x="2469350" y="970148"/>
                </a:lnTo>
                <a:lnTo>
                  <a:pt x="2478850" y="1015506"/>
                </a:lnTo>
                <a:lnTo>
                  <a:pt x="2486696" y="1061450"/>
                </a:lnTo>
                <a:lnTo>
                  <a:pt x="2492854" y="1107948"/>
                </a:lnTo>
                <a:lnTo>
                  <a:pt x="2497293" y="1154967"/>
                </a:lnTo>
                <a:lnTo>
                  <a:pt x="2499981" y="1202476"/>
                </a:lnTo>
                <a:lnTo>
                  <a:pt x="2500883" y="1250441"/>
                </a:lnTo>
                <a:lnTo>
                  <a:pt x="2499981" y="1298405"/>
                </a:lnTo>
                <a:lnTo>
                  <a:pt x="2497293" y="1345913"/>
                </a:lnTo>
                <a:lnTo>
                  <a:pt x="2492854" y="1392931"/>
                </a:lnTo>
                <a:lnTo>
                  <a:pt x="2486696" y="1439427"/>
                </a:lnTo>
                <a:lnTo>
                  <a:pt x="2478850" y="1485370"/>
                </a:lnTo>
                <a:lnTo>
                  <a:pt x="2469350" y="1530727"/>
                </a:lnTo>
                <a:lnTo>
                  <a:pt x="2458228" y="1575465"/>
                </a:lnTo>
                <a:lnTo>
                  <a:pt x="2445515" y="1619552"/>
                </a:lnTo>
                <a:lnTo>
                  <a:pt x="2431245" y="1662955"/>
                </a:lnTo>
                <a:lnTo>
                  <a:pt x="2415449" y="1705643"/>
                </a:lnTo>
                <a:lnTo>
                  <a:pt x="2398161" y="1747583"/>
                </a:lnTo>
                <a:lnTo>
                  <a:pt x="2379412" y="1788743"/>
                </a:lnTo>
                <a:lnTo>
                  <a:pt x="2359235" y="1829089"/>
                </a:lnTo>
                <a:lnTo>
                  <a:pt x="2337663" y="1868590"/>
                </a:lnTo>
                <a:lnTo>
                  <a:pt x="2314727" y="1907214"/>
                </a:lnTo>
                <a:lnTo>
                  <a:pt x="2290460" y="1944927"/>
                </a:lnTo>
                <a:lnTo>
                  <a:pt x="2264894" y="1981698"/>
                </a:lnTo>
                <a:lnTo>
                  <a:pt x="2238063" y="2017495"/>
                </a:lnTo>
                <a:lnTo>
                  <a:pt x="2209997" y="2052284"/>
                </a:lnTo>
                <a:lnTo>
                  <a:pt x="2180730" y="2086033"/>
                </a:lnTo>
                <a:lnTo>
                  <a:pt x="2150294" y="2118711"/>
                </a:lnTo>
                <a:lnTo>
                  <a:pt x="2118721" y="2150284"/>
                </a:lnTo>
                <a:lnTo>
                  <a:pt x="2086043" y="2180721"/>
                </a:lnTo>
                <a:lnTo>
                  <a:pt x="2052294" y="2209989"/>
                </a:lnTo>
                <a:lnTo>
                  <a:pt x="2017505" y="2238055"/>
                </a:lnTo>
                <a:lnTo>
                  <a:pt x="1981709" y="2264887"/>
                </a:lnTo>
                <a:lnTo>
                  <a:pt x="1944938" y="2290453"/>
                </a:lnTo>
                <a:lnTo>
                  <a:pt x="1907225" y="2314721"/>
                </a:lnTo>
                <a:lnTo>
                  <a:pt x="1868601" y="2337657"/>
                </a:lnTo>
                <a:lnTo>
                  <a:pt x="1829100" y="2359230"/>
                </a:lnTo>
                <a:lnTo>
                  <a:pt x="1788754" y="2379408"/>
                </a:lnTo>
                <a:lnTo>
                  <a:pt x="1747594" y="2398157"/>
                </a:lnTo>
                <a:lnTo>
                  <a:pt x="1705654" y="2415446"/>
                </a:lnTo>
                <a:lnTo>
                  <a:pt x="1662965" y="2431242"/>
                </a:lnTo>
                <a:lnTo>
                  <a:pt x="1619561" y="2445513"/>
                </a:lnTo>
                <a:lnTo>
                  <a:pt x="1575473" y="2458226"/>
                </a:lnTo>
                <a:lnTo>
                  <a:pt x="1530735" y="2469349"/>
                </a:lnTo>
                <a:lnTo>
                  <a:pt x="1485377" y="2478850"/>
                </a:lnTo>
                <a:lnTo>
                  <a:pt x="1439433" y="2486695"/>
                </a:lnTo>
                <a:lnTo>
                  <a:pt x="1392935" y="2492854"/>
                </a:lnTo>
                <a:lnTo>
                  <a:pt x="1345916" y="2497293"/>
                </a:lnTo>
                <a:lnTo>
                  <a:pt x="1298407" y="2499981"/>
                </a:lnTo>
                <a:lnTo>
                  <a:pt x="1250442" y="2500884"/>
                </a:lnTo>
                <a:lnTo>
                  <a:pt x="1202476" y="2499981"/>
                </a:lnTo>
                <a:lnTo>
                  <a:pt x="1154967" y="2497293"/>
                </a:lnTo>
                <a:lnTo>
                  <a:pt x="1107948" y="2492854"/>
                </a:lnTo>
                <a:lnTo>
                  <a:pt x="1061450" y="2486695"/>
                </a:lnTo>
                <a:lnTo>
                  <a:pt x="1015506" y="2478850"/>
                </a:lnTo>
                <a:lnTo>
                  <a:pt x="970148" y="2469349"/>
                </a:lnTo>
                <a:lnTo>
                  <a:pt x="925410" y="2458226"/>
                </a:lnTo>
                <a:lnTo>
                  <a:pt x="881322" y="2445513"/>
                </a:lnTo>
                <a:lnTo>
                  <a:pt x="837918" y="2431242"/>
                </a:lnTo>
                <a:lnTo>
                  <a:pt x="795229" y="2415446"/>
                </a:lnTo>
                <a:lnTo>
                  <a:pt x="753289" y="2398157"/>
                </a:lnTo>
                <a:lnTo>
                  <a:pt x="712129" y="2379408"/>
                </a:lnTo>
                <a:lnTo>
                  <a:pt x="671783" y="2359230"/>
                </a:lnTo>
                <a:lnTo>
                  <a:pt x="632282" y="2337657"/>
                </a:lnTo>
                <a:lnTo>
                  <a:pt x="593658" y="2314721"/>
                </a:lnTo>
                <a:lnTo>
                  <a:pt x="555945" y="2290453"/>
                </a:lnTo>
                <a:lnTo>
                  <a:pt x="519174" y="2264887"/>
                </a:lnTo>
                <a:lnTo>
                  <a:pt x="483378" y="2238055"/>
                </a:lnTo>
                <a:lnTo>
                  <a:pt x="448589" y="2209989"/>
                </a:lnTo>
                <a:lnTo>
                  <a:pt x="414840" y="2180721"/>
                </a:lnTo>
                <a:lnTo>
                  <a:pt x="382162" y="2150284"/>
                </a:lnTo>
                <a:lnTo>
                  <a:pt x="350589" y="2118711"/>
                </a:lnTo>
                <a:lnTo>
                  <a:pt x="320153" y="2086033"/>
                </a:lnTo>
                <a:lnTo>
                  <a:pt x="290886" y="2052284"/>
                </a:lnTo>
                <a:lnTo>
                  <a:pt x="262820" y="2017495"/>
                </a:lnTo>
                <a:lnTo>
                  <a:pt x="235989" y="1981698"/>
                </a:lnTo>
                <a:lnTo>
                  <a:pt x="210423" y="1944927"/>
                </a:lnTo>
                <a:lnTo>
                  <a:pt x="186156" y="1907214"/>
                </a:lnTo>
                <a:lnTo>
                  <a:pt x="163220" y="1868590"/>
                </a:lnTo>
                <a:lnTo>
                  <a:pt x="141648" y="1829089"/>
                </a:lnTo>
                <a:lnTo>
                  <a:pt x="121471" y="1788743"/>
                </a:lnTo>
                <a:lnTo>
                  <a:pt x="102722" y="1747583"/>
                </a:lnTo>
                <a:lnTo>
                  <a:pt x="85434" y="1705643"/>
                </a:lnTo>
                <a:lnTo>
                  <a:pt x="69638" y="1662955"/>
                </a:lnTo>
                <a:lnTo>
                  <a:pt x="55368" y="1619552"/>
                </a:lnTo>
                <a:lnTo>
                  <a:pt x="42655" y="1575465"/>
                </a:lnTo>
                <a:lnTo>
                  <a:pt x="31533" y="1530727"/>
                </a:lnTo>
                <a:lnTo>
                  <a:pt x="22033" y="1485370"/>
                </a:lnTo>
                <a:lnTo>
                  <a:pt x="14187" y="1439427"/>
                </a:lnTo>
                <a:lnTo>
                  <a:pt x="8029" y="1392931"/>
                </a:lnTo>
                <a:lnTo>
                  <a:pt x="3590" y="1345913"/>
                </a:lnTo>
                <a:lnTo>
                  <a:pt x="902" y="1298405"/>
                </a:lnTo>
                <a:lnTo>
                  <a:pt x="0" y="1250441"/>
                </a:lnTo>
                <a:close/>
              </a:path>
            </a:pathLst>
          </a:custGeom>
          <a:ln w="9144">
            <a:solidFill>
              <a:srgbClr val="F5C4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000" y="1905000"/>
            <a:ext cx="8763255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sao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6400" spc="-5" dirty="0" err="1">
                <a:solidFill>
                  <a:srgbClr val="E36C09"/>
                </a:solidFill>
              </a:rPr>
              <a:t>giải</a:t>
            </a:r>
            <a:r>
              <a:rPr lang="en-US" sz="6400" spc="-5" dirty="0">
                <a:solidFill>
                  <a:srgbClr val="E36C09"/>
                </a:solidFill>
              </a:rPr>
              <a:t> </a:t>
            </a:r>
            <a:r>
              <a:rPr lang="en-US" sz="6400" spc="-5" dirty="0" err="1">
                <a:solidFill>
                  <a:srgbClr val="E36C09"/>
                </a:solidFill>
              </a:rPr>
              <a:t>quyết</a:t>
            </a:r>
            <a:r>
              <a:rPr lang="en-US" sz="6400" spc="-5" dirty="0">
                <a:solidFill>
                  <a:srgbClr val="E36C09"/>
                </a:solidFill>
              </a:rPr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vấn</a:t>
            </a:r>
            <a:r>
              <a:rPr lang="en-US" sz="3200" dirty="0" smtClean="0"/>
              <a:t> </a:t>
            </a:r>
            <a:r>
              <a:rPr lang="en-US" sz="3200" err="1" smtClean="0"/>
              <a:t>đề</a:t>
            </a:r>
            <a:r>
              <a:rPr lang="en-US" sz="3200" smtClean="0"/>
              <a:t> </a:t>
            </a:r>
            <a:r>
              <a:rPr lang="en-US" sz="3200" smtClean="0"/>
              <a:t>trên ?</a:t>
            </a:r>
            <a:endParaRPr sz="3200" dirty="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316736"/>
            <a:ext cx="8153400" cy="1152525"/>
          </a:xfrm>
          <a:custGeom>
            <a:avLst/>
            <a:gdLst/>
            <a:ahLst/>
            <a:cxnLst/>
            <a:rect l="l" t="t" r="r" b="b"/>
            <a:pathLst>
              <a:path w="7248525" h="1152525">
                <a:moveTo>
                  <a:pt x="0" y="1152144"/>
                </a:moveTo>
                <a:lnTo>
                  <a:pt x="7248144" y="1152144"/>
                </a:lnTo>
                <a:lnTo>
                  <a:pt x="7248144" y="0"/>
                </a:lnTo>
                <a:lnTo>
                  <a:pt x="0" y="0"/>
                </a:lnTo>
                <a:lnTo>
                  <a:pt x="0" y="1152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1977" y="1473580"/>
            <a:ext cx="7392823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69620" algn="l"/>
              </a:tabLst>
            </a:pPr>
            <a:r>
              <a:rPr sz="5300" spc="15" dirty="0">
                <a:solidFill>
                  <a:srgbClr val="FFC000"/>
                </a:solidFill>
              </a:rPr>
              <a:t>2	</a:t>
            </a:r>
            <a:r>
              <a:rPr lang="en-US" sz="3700" spc="10" dirty="0" smtClean="0">
                <a:solidFill>
                  <a:srgbClr val="FFC000"/>
                </a:solidFill>
              </a:rPr>
              <a:t>Giải pháp </a:t>
            </a:r>
            <a:r>
              <a:rPr lang="en-US" sz="3700" spc="10" dirty="0" err="1" smtClean="0">
                <a:solidFill>
                  <a:srgbClr val="FFC000"/>
                </a:solidFill>
              </a:rPr>
              <a:t>và</a:t>
            </a:r>
            <a:r>
              <a:rPr lang="en-US" sz="3700" spc="10" dirty="0" smtClean="0">
                <a:solidFill>
                  <a:srgbClr val="FFC000"/>
                </a:solidFill>
              </a:rPr>
              <a:t> </a:t>
            </a:r>
            <a:r>
              <a:rPr lang="en-US" sz="3700" spc="10" dirty="0" err="1" smtClean="0">
                <a:solidFill>
                  <a:srgbClr val="FFC000"/>
                </a:solidFill>
              </a:rPr>
              <a:t>Các</a:t>
            </a:r>
            <a:r>
              <a:rPr lang="en-US" sz="3700" spc="10" dirty="0" smtClean="0">
                <a:solidFill>
                  <a:srgbClr val="FFC000"/>
                </a:solidFill>
              </a:rPr>
              <a:t> </a:t>
            </a:r>
            <a:r>
              <a:rPr lang="en-US" sz="3700" spc="10" dirty="0" err="1" smtClean="0">
                <a:solidFill>
                  <a:srgbClr val="FFC000"/>
                </a:solidFill>
              </a:rPr>
              <a:t>sản</a:t>
            </a:r>
            <a:r>
              <a:rPr lang="en-US" sz="3700" spc="10" dirty="0" smtClean="0">
                <a:solidFill>
                  <a:srgbClr val="FFC000"/>
                </a:solidFill>
              </a:rPr>
              <a:t> </a:t>
            </a:r>
            <a:r>
              <a:rPr lang="en-US" sz="3700" spc="10" dirty="0" err="1" smtClean="0">
                <a:solidFill>
                  <a:srgbClr val="FFC000"/>
                </a:solidFill>
              </a:rPr>
              <a:t>phẩm</a:t>
            </a:r>
            <a:r>
              <a:rPr lang="en-US" sz="3700" spc="10" dirty="0" smtClean="0">
                <a:solidFill>
                  <a:srgbClr val="FFC000"/>
                </a:solidFill>
              </a:rPr>
              <a:t> </a:t>
            </a:r>
            <a:r>
              <a:rPr lang="en-US" sz="3700" spc="10" dirty="0" err="1" smtClean="0">
                <a:solidFill>
                  <a:srgbClr val="FFC000"/>
                </a:solidFill>
              </a:rPr>
              <a:t>chính</a:t>
            </a:r>
            <a:endParaRPr sz="3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255" y="0"/>
            <a:ext cx="12048743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67784" y="4823459"/>
            <a:ext cx="443865" cy="440690"/>
          </a:xfrm>
          <a:custGeom>
            <a:avLst/>
            <a:gdLst/>
            <a:ahLst/>
            <a:cxnLst/>
            <a:rect l="l" t="t" r="r" b="b"/>
            <a:pathLst>
              <a:path w="443864" h="440689">
                <a:moveTo>
                  <a:pt x="221741" y="0"/>
                </a:moveTo>
                <a:lnTo>
                  <a:pt x="177063" y="4472"/>
                </a:lnTo>
                <a:lnTo>
                  <a:pt x="135445" y="17299"/>
                </a:lnTo>
                <a:lnTo>
                  <a:pt x="97780" y="37598"/>
                </a:lnTo>
                <a:lnTo>
                  <a:pt x="64960" y="64484"/>
                </a:lnTo>
                <a:lnTo>
                  <a:pt x="37879" y="97073"/>
                </a:lnTo>
                <a:lnTo>
                  <a:pt x="17430" y="134481"/>
                </a:lnTo>
                <a:lnTo>
                  <a:pt x="4506" y="175824"/>
                </a:lnTo>
                <a:lnTo>
                  <a:pt x="0" y="220217"/>
                </a:lnTo>
                <a:lnTo>
                  <a:pt x="4506" y="264611"/>
                </a:lnTo>
                <a:lnTo>
                  <a:pt x="17430" y="305954"/>
                </a:lnTo>
                <a:lnTo>
                  <a:pt x="37879" y="343362"/>
                </a:lnTo>
                <a:lnTo>
                  <a:pt x="64960" y="375951"/>
                </a:lnTo>
                <a:lnTo>
                  <a:pt x="97780" y="402837"/>
                </a:lnTo>
                <a:lnTo>
                  <a:pt x="135445" y="423136"/>
                </a:lnTo>
                <a:lnTo>
                  <a:pt x="177063" y="435963"/>
                </a:lnTo>
                <a:lnTo>
                  <a:pt x="221741" y="440435"/>
                </a:lnTo>
                <a:lnTo>
                  <a:pt x="266420" y="435963"/>
                </a:lnTo>
                <a:lnTo>
                  <a:pt x="308038" y="423136"/>
                </a:lnTo>
                <a:lnTo>
                  <a:pt x="345703" y="402837"/>
                </a:lnTo>
                <a:lnTo>
                  <a:pt x="378523" y="375951"/>
                </a:lnTo>
                <a:lnTo>
                  <a:pt x="405604" y="343362"/>
                </a:lnTo>
                <a:lnTo>
                  <a:pt x="426053" y="305954"/>
                </a:lnTo>
                <a:lnTo>
                  <a:pt x="438977" y="264611"/>
                </a:lnTo>
                <a:lnTo>
                  <a:pt x="443483" y="220217"/>
                </a:lnTo>
                <a:lnTo>
                  <a:pt x="438977" y="175824"/>
                </a:lnTo>
                <a:lnTo>
                  <a:pt x="426053" y="134481"/>
                </a:lnTo>
                <a:lnTo>
                  <a:pt x="405604" y="97073"/>
                </a:lnTo>
                <a:lnTo>
                  <a:pt x="378523" y="64484"/>
                </a:lnTo>
                <a:lnTo>
                  <a:pt x="345703" y="37598"/>
                </a:lnTo>
                <a:lnTo>
                  <a:pt x="308038" y="17299"/>
                </a:lnTo>
                <a:lnTo>
                  <a:pt x="266420" y="4472"/>
                </a:lnTo>
                <a:lnTo>
                  <a:pt x="22174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99534" y="4818633"/>
            <a:ext cx="381000" cy="438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微软雅黑"/>
                <a:cs typeface="微软雅黑"/>
              </a:rPr>
              <a:t>１</a:t>
            </a:r>
            <a:endParaRPr sz="2800">
              <a:latin typeface="微软雅黑"/>
              <a:cs typeface="微软雅黑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41036" y="5187188"/>
            <a:ext cx="1457960" cy="615315"/>
          </a:xfrm>
          <a:custGeom>
            <a:avLst/>
            <a:gdLst/>
            <a:ahLst/>
            <a:cxnLst/>
            <a:rect l="l" t="t" r="r" b="b"/>
            <a:pathLst>
              <a:path w="1457960" h="615314">
                <a:moveTo>
                  <a:pt x="1371772" y="588434"/>
                </a:moveTo>
                <a:lnTo>
                  <a:pt x="1360804" y="615238"/>
                </a:lnTo>
                <a:lnTo>
                  <a:pt x="1457578" y="607949"/>
                </a:lnTo>
                <a:lnTo>
                  <a:pt x="1445326" y="593928"/>
                </a:lnTo>
                <a:lnTo>
                  <a:pt x="1385189" y="593928"/>
                </a:lnTo>
                <a:lnTo>
                  <a:pt x="1371772" y="588434"/>
                </a:lnTo>
                <a:close/>
              </a:path>
              <a:path w="1457960" h="615314">
                <a:moveTo>
                  <a:pt x="1382730" y="561652"/>
                </a:moveTo>
                <a:lnTo>
                  <a:pt x="1371772" y="588434"/>
                </a:lnTo>
                <a:lnTo>
                  <a:pt x="1385189" y="593928"/>
                </a:lnTo>
                <a:lnTo>
                  <a:pt x="1396111" y="567131"/>
                </a:lnTo>
                <a:lnTo>
                  <a:pt x="1382730" y="561652"/>
                </a:lnTo>
                <a:close/>
              </a:path>
              <a:path w="1457960" h="615314">
                <a:moveTo>
                  <a:pt x="1393698" y="534847"/>
                </a:moveTo>
                <a:lnTo>
                  <a:pt x="1382730" y="561652"/>
                </a:lnTo>
                <a:lnTo>
                  <a:pt x="1396111" y="567131"/>
                </a:lnTo>
                <a:lnTo>
                  <a:pt x="1385189" y="593928"/>
                </a:lnTo>
                <a:lnTo>
                  <a:pt x="1445326" y="593928"/>
                </a:lnTo>
                <a:lnTo>
                  <a:pt x="1393698" y="534847"/>
                </a:lnTo>
                <a:close/>
              </a:path>
              <a:path w="1457960" h="615314">
                <a:moveTo>
                  <a:pt x="10922" y="0"/>
                </a:moveTo>
                <a:lnTo>
                  <a:pt x="0" y="26797"/>
                </a:lnTo>
                <a:lnTo>
                  <a:pt x="1371772" y="588434"/>
                </a:lnTo>
                <a:lnTo>
                  <a:pt x="1382730" y="561652"/>
                </a:lnTo>
                <a:lnTo>
                  <a:pt x="10922" y="0"/>
                </a:lnTo>
                <a:close/>
              </a:path>
            </a:pathLst>
          </a:custGeom>
          <a:solidFill>
            <a:srgbClr val="D03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98108" y="5478779"/>
            <a:ext cx="2268220" cy="631190"/>
          </a:xfrm>
          <a:custGeom>
            <a:avLst/>
            <a:gdLst/>
            <a:ahLst/>
            <a:cxnLst/>
            <a:rect l="l" t="t" r="r" b="b"/>
            <a:pathLst>
              <a:path w="2268220" h="631189">
                <a:moveTo>
                  <a:pt x="2162556" y="0"/>
                </a:moveTo>
                <a:lnTo>
                  <a:pt x="105155" y="0"/>
                </a:lnTo>
                <a:lnTo>
                  <a:pt x="64240" y="8268"/>
                </a:lnTo>
                <a:lnTo>
                  <a:pt x="30813" y="30813"/>
                </a:lnTo>
                <a:lnTo>
                  <a:pt x="8268" y="64240"/>
                </a:lnTo>
                <a:lnTo>
                  <a:pt x="0" y="105156"/>
                </a:lnTo>
                <a:lnTo>
                  <a:pt x="0" y="525780"/>
                </a:lnTo>
                <a:lnTo>
                  <a:pt x="8268" y="566711"/>
                </a:lnTo>
                <a:lnTo>
                  <a:pt x="30813" y="600136"/>
                </a:lnTo>
                <a:lnTo>
                  <a:pt x="64240" y="622672"/>
                </a:lnTo>
                <a:lnTo>
                  <a:pt x="105155" y="630936"/>
                </a:lnTo>
                <a:lnTo>
                  <a:pt x="2162556" y="630936"/>
                </a:lnTo>
                <a:lnTo>
                  <a:pt x="2203471" y="622672"/>
                </a:lnTo>
                <a:lnTo>
                  <a:pt x="2236898" y="600136"/>
                </a:lnTo>
                <a:lnTo>
                  <a:pt x="2259443" y="566711"/>
                </a:lnTo>
                <a:lnTo>
                  <a:pt x="2267712" y="525780"/>
                </a:lnTo>
                <a:lnTo>
                  <a:pt x="2267712" y="105156"/>
                </a:lnTo>
                <a:lnTo>
                  <a:pt x="2259443" y="64240"/>
                </a:lnTo>
                <a:lnTo>
                  <a:pt x="2236898" y="30813"/>
                </a:lnTo>
                <a:lnTo>
                  <a:pt x="2203471" y="8268"/>
                </a:lnTo>
                <a:lnTo>
                  <a:pt x="216255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13956" y="5634126"/>
            <a:ext cx="1634489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Lối</a:t>
            </a:r>
            <a:r>
              <a:rPr lang="en-US" sz="20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vào</a:t>
            </a:r>
            <a:r>
              <a:rPr lang="en-US" sz="20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&amp; </a:t>
            </a: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ra</a:t>
            </a:r>
            <a:endParaRPr sz="2000" dirty="0">
              <a:latin typeface="Segoe UI Light"/>
              <a:cs typeface="Segoe U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46819" y="3360420"/>
            <a:ext cx="441959" cy="440690"/>
          </a:xfrm>
          <a:custGeom>
            <a:avLst/>
            <a:gdLst/>
            <a:ahLst/>
            <a:cxnLst/>
            <a:rect l="l" t="t" r="r" b="b"/>
            <a:pathLst>
              <a:path w="441959" h="440689">
                <a:moveTo>
                  <a:pt x="220979" y="0"/>
                </a:moveTo>
                <a:lnTo>
                  <a:pt x="176443" y="4472"/>
                </a:lnTo>
                <a:lnTo>
                  <a:pt x="134963" y="17299"/>
                </a:lnTo>
                <a:lnTo>
                  <a:pt x="97426" y="37598"/>
                </a:lnTo>
                <a:lnTo>
                  <a:pt x="64722" y="64484"/>
                </a:lnTo>
                <a:lnTo>
                  <a:pt x="37739" y="97073"/>
                </a:lnTo>
                <a:lnTo>
                  <a:pt x="17365" y="134481"/>
                </a:lnTo>
                <a:lnTo>
                  <a:pt x="4489" y="175824"/>
                </a:lnTo>
                <a:lnTo>
                  <a:pt x="0" y="220217"/>
                </a:lnTo>
                <a:lnTo>
                  <a:pt x="4489" y="264611"/>
                </a:lnTo>
                <a:lnTo>
                  <a:pt x="17365" y="305954"/>
                </a:lnTo>
                <a:lnTo>
                  <a:pt x="37739" y="343362"/>
                </a:lnTo>
                <a:lnTo>
                  <a:pt x="64722" y="375951"/>
                </a:lnTo>
                <a:lnTo>
                  <a:pt x="97426" y="402837"/>
                </a:lnTo>
                <a:lnTo>
                  <a:pt x="134963" y="423136"/>
                </a:lnTo>
                <a:lnTo>
                  <a:pt x="176443" y="435963"/>
                </a:lnTo>
                <a:lnTo>
                  <a:pt x="220979" y="440435"/>
                </a:lnTo>
                <a:lnTo>
                  <a:pt x="265516" y="435963"/>
                </a:lnTo>
                <a:lnTo>
                  <a:pt x="306996" y="423136"/>
                </a:lnTo>
                <a:lnTo>
                  <a:pt x="344533" y="402837"/>
                </a:lnTo>
                <a:lnTo>
                  <a:pt x="377237" y="375951"/>
                </a:lnTo>
                <a:lnTo>
                  <a:pt x="404220" y="343362"/>
                </a:lnTo>
                <a:lnTo>
                  <a:pt x="424594" y="305954"/>
                </a:lnTo>
                <a:lnTo>
                  <a:pt x="437470" y="264611"/>
                </a:lnTo>
                <a:lnTo>
                  <a:pt x="441959" y="220217"/>
                </a:lnTo>
                <a:lnTo>
                  <a:pt x="437470" y="175824"/>
                </a:lnTo>
                <a:lnTo>
                  <a:pt x="424594" y="134481"/>
                </a:lnTo>
                <a:lnTo>
                  <a:pt x="404220" y="97073"/>
                </a:lnTo>
                <a:lnTo>
                  <a:pt x="377237" y="64484"/>
                </a:lnTo>
                <a:lnTo>
                  <a:pt x="344533" y="37598"/>
                </a:lnTo>
                <a:lnTo>
                  <a:pt x="306996" y="17299"/>
                </a:lnTo>
                <a:lnTo>
                  <a:pt x="265516" y="4472"/>
                </a:lnTo>
                <a:lnTo>
                  <a:pt x="2209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991092" y="3358388"/>
            <a:ext cx="152400" cy="435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spc="-450" dirty="0">
                <a:solidFill>
                  <a:srgbClr val="FFFFFF"/>
                </a:solidFill>
                <a:latin typeface="Segoe UI Light"/>
                <a:cs typeface="Segoe UI Light"/>
              </a:rPr>
              <a:t>1</a:t>
            </a:r>
            <a:endParaRPr sz="2800">
              <a:latin typeface="Segoe UI Light"/>
              <a:cs typeface="Segoe U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32726" y="3791203"/>
            <a:ext cx="1746250" cy="1687830"/>
          </a:xfrm>
          <a:custGeom>
            <a:avLst/>
            <a:gdLst/>
            <a:ahLst/>
            <a:cxnLst/>
            <a:rect l="l" t="t" r="r" b="b"/>
            <a:pathLst>
              <a:path w="1746250" h="1687829">
                <a:moveTo>
                  <a:pt x="32257" y="1596009"/>
                </a:moveTo>
                <a:lnTo>
                  <a:pt x="0" y="1687576"/>
                </a:lnTo>
                <a:lnTo>
                  <a:pt x="92709" y="1658366"/>
                </a:lnTo>
                <a:lnTo>
                  <a:pt x="82367" y="1647698"/>
                </a:lnTo>
                <a:lnTo>
                  <a:pt x="62102" y="1647698"/>
                </a:lnTo>
                <a:lnTo>
                  <a:pt x="42037" y="1626870"/>
                </a:lnTo>
                <a:lnTo>
                  <a:pt x="52435" y="1616822"/>
                </a:lnTo>
                <a:lnTo>
                  <a:pt x="32257" y="1596009"/>
                </a:lnTo>
                <a:close/>
              </a:path>
              <a:path w="1746250" h="1687829">
                <a:moveTo>
                  <a:pt x="52435" y="1616822"/>
                </a:moveTo>
                <a:lnTo>
                  <a:pt x="42037" y="1626870"/>
                </a:lnTo>
                <a:lnTo>
                  <a:pt x="62102" y="1647698"/>
                </a:lnTo>
                <a:lnTo>
                  <a:pt x="72567" y="1637588"/>
                </a:lnTo>
                <a:lnTo>
                  <a:pt x="52435" y="1616822"/>
                </a:lnTo>
                <a:close/>
              </a:path>
              <a:path w="1746250" h="1687829">
                <a:moveTo>
                  <a:pt x="72567" y="1637588"/>
                </a:moveTo>
                <a:lnTo>
                  <a:pt x="62102" y="1647698"/>
                </a:lnTo>
                <a:lnTo>
                  <a:pt x="82367" y="1647698"/>
                </a:lnTo>
                <a:lnTo>
                  <a:pt x="72567" y="1637588"/>
                </a:lnTo>
                <a:close/>
              </a:path>
              <a:path w="1746250" h="1687829">
                <a:moveTo>
                  <a:pt x="1725802" y="0"/>
                </a:moveTo>
                <a:lnTo>
                  <a:pt x="52435" y="1616822"/>
                </a:lnTo>
                <a:lnTo>
                  <a:pt x="72567" y="1637588"/>
                </a:lnTo>
                <a:lnTo>
                  <a:pt x="1745996" y="20828"/>
                </a:lnTo>
                <a:lnTo>
                  <a:pt x="1725802" y="0"/>
                </a:lnTo>
                <a:close/>
              </a:path>
            </a:pathLst>
          </a:custGeom>
          <a:solidFill>
            <a:srgbClr val="D03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94276" y="3200400"/>
            <a:ext cx="441959" cy="440690"/>
          </a:xfrm>
          <a:custGeom>
            <a:avLst/>
            <a:gdLst/>
            <a:ahLst/>
            <a:cxnLst/>
            <a:rect l="l" t="t" r="r" b="b"/>
            <a:pathLst>
              <a:path w="441960" h="440689">
                <a:moveTo>
                  <a:pt x="220979" y="0"/>
                </a:moveTo>
                <a:lnTo>
                  <a:pt x="176443" y="4472"/>
                </a:lnTo>
                <a:lnTo>
                  <a:pt x="134963" y="17299"/>
                </a:lnTo>
                <a:lnTo>
                  <a:pt x="97426" y="37598"/>
                </a:lnTo>
                <a:lnTo>
                  <a:pt x="64722" y="64484"/>
                </a:lnTo>
                <a:lnTo>
                  <a:pt x="37739" y="97073"/>
                </a:lnTo>
                <a:lnTo>
                  <a:pt x="17365" y="134481"/>
                </a:lnTo>
                <a:lnTo>
                  <a:pt x="4489" y="175824"/>
                </a:lnTo>
                <a:lnTo>
                  <a:pt x="0" y="220217"/>
                </a:lnTo>
                <a:lnTo>
                  <a:pt x="4489" y="264611"/>
                </a:lnTo>
                <a:lnTo>
                  <a:pt x="17365" y="305954"/>
                </a:lnTo>
                <a:lnTo>
                  <a:pt x="37739" y="343362"/>
                </a:lnTo>
                <a:lnTo>
                  <a:pt x="64722" y="375951"/>
                </a:lnTo>
                <a:lnTo>
                  <a:pt x="97426" y="402837"/>
                </a:lnTo>
                <a:lnTo>
                  <a:pt x="134963" y="423136"/>
                </a:lnTo>
                <a:lnTo>
                  <a:pt x="176443" y="435963"/>
                </a:lnTo>
                <a:lnTo>
                  <a:pt x="220979" y="440436"/>
                </a:lnTo>
                <a:lnTo>
                  <a:pt x="265516" y="435963"/>
                </a:lnTo>
                <a:lnTo>
                  <a:pt x="306996" y="423136"/>
                </a:lnTo>
                <a:lnTo>
                  <a:pt x="344533" y="402837"/>
                </a:lnTo>
                <a:lnTo>
                  <a:pt x="377237" y="375951"/>
                </a:lnTo>
                <a:lnTo>
                  <a:pt x="404220" y="343362"/>
                </a:lnTo>
                <a:lnTo>
                  <a:pt x="424594" y="305954"/>
                </a:lnTo>
                <a:lnTo>
                  <a:pt x="437470" y="264611"/>
                </a:lnTo>
                <a:lnTo>
                  <a:pt x="441960" y="220217"/>
                </a:lnTo>
                <a:lnTo>
                  <a:pt x="437470" y="175824"/>
                </a:lnTo>
                <a:lnTo>
                  <a:pt x="424594" y="134481"/>
                </a:lnTo>
                <a:lnTo>
                  <a:pt x="404220" y="97073"/>
                </a:lnTo>
                <a:lnTo>
                  <a:pt x="377237" y="64484"/>
                </a:lnTo>
                <a:lnTo>
                  <a:pt x="344533" y="37598"/>
                </a:lnTo>
                <a:lnTo>
                  <a:pt x="306996" y="17299"/>
                </a:lnTo>
                <a:lnTo>
                  <a:pt x="265516" y="4472"/>
                </a:lnTo>
                <a:lnTo>
                  <a:pt x="2209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611115" y="3198367"/>
            <a:ext cx="208915" cy="435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spc="-5" dirty="0">
                <a:solidFill>
                  <a:srgbClr val="FFFFFF"/>
                </a:solidFill>
                <a:latin typeface="Segoe UI Light"/>
                <a:cs typeface="Segoe UI Light"/>
              </a:rPr>
              <a:t>2</a:t>
            </a:r>
            <a:endParaRPr sz="2800">
              <a:latin typeface="Segoe UI Light"/>
              <a:cs typeface="Segoe U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51810" y="3529965"/>
            <a:ext cx="1479550" cy="859155"/>
          </a:xfrm>
          <a:custGeom>
            <a:avLst/>
            <a:gdLst/>
            <a:ahLst/>
            <a:cxnLst/>
            <a:rect l="l" t="t" r="r" b="b"/>
            <a:pathLst>
              <a:path w="1479550" h="859154">
                <a:moveTo>
                  <a:pt x="53720" y="778129"/>
                </a:moveTo>
                <a:lnTo>
                  <a:pt x="0" y="859028"/>
                </a:lnTo>
                <a:lnTo>
                  <a:pt x="96900" y="853440"/>
                </a:lnTo>
                <a:lnTo>
                  <a:pt x="86633" y="835533"/>
                </a:lnTo>
                <a:lnTo>
                  <a:pt x="69976" y="835533"/>
                </a:lnTo>
                <a:lnTo>
                  <a:pt x="55498" y="810387"/>
                </a:lnTo>
                <a:lnTo>
                  <a:pt x="68071" y="803158"/>
                </a:lnTo>
                <a:lnTo>
                  <a:pt x="53720" y="778129"/>
                </a:lnTo>
                <a:close/>
              </a:path>
              <a:path w="1479550" h="859154">
                <a:moveTo>
                  <a:pt x="68071" y="803158"/>
                </a:moveTo>
                <a:lnTo>
                  <a:pt x="55498" y="810387"/>
                </a:lnTo>
                <a:lnTo>
                  <a:pt x="69976" y="835533"/>
                </a:lnTo>
                <a:lnTo>
                  <a:pt x="82504" y="828330"/>
                </a:lnTo>
                <a:lnTo>
                  <a:pt x="68071" y="803158"/>
                </a:lnTo>
                <a:close/>
              </a:path>
              <a:path w="1479550" h="859154">
                <a:moveTo>
                  <a:pt x="82504" y="828330"/>
                </a:moveTo>
                <a:lnTo>
                  <a:pt x="69976" y="835533"/>
                </a:lnTo>
                <a:lnTo>
                  <a:pt x="86633" y="835533"/>
                </a:lnTo>
                <a:lnTo>
                  <a:pt x="82504" y="828330"/>
                </a:lnTo>
                <a:close/>
              </a:path>
              <a:path w="1479550" h="859154">
                <a:moveTo>
                  <a:pt x="1465072" y="0"/>
                </a:moveTo>
                <a:lnTo>
                  <a:pt x="68071" y="803158"/>
                </a:lnTo>
                <a:lnTo>
                  <a:pt x="82504" y="828330"/>
                </a:lnTo>
                <a:lnTo>
                  <a:pt x="1479423" y="25146"/>
                </a:lnTo>
                <a:lnTo>
                  <a:pt x="1465072" y="0"/>
                </a:lnTo>
                <a:close/>
              </a:path>
            </a:pathLst>
          </a:custGeom>
          <a:solidFill>
            <a:srgbClr val="D03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07363" y="4101084"/>
            <a:ext cx="2044064" cy="632460"/>
          </a:xfrm>
          <a:custGeom>
            <a:avLst/>
            <a:gdLst/>
            <a:ahLst/>
            <a:cxnLst/>
            <a:rect l="l" t="t" r="r" b="b"/>
            <a:pathLst>
              <a:path w="2044064" h="632460">
                <a:moveTo>
                  <a:pt x="1938274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1938274" y="632460"/>
                </a:lnTo>
                <a:lnTo>
                  <a:pt x="1979283" y="624169"/>
                </a:lnTo>
                <a:lnTo>
                  <a:pt x="2012791" y="601567"/>
                </a:lnTo>
                <a:lnTo>
                  <a:pt x="2035393" y="568059"/>
                </a:lnTo>
                <a:lnTo>
                  <a:pt x="2043684" y="527050"/>
                </a:lnTo>
                <a:lnTo>
                  <a:pt x="2043684" y="105410"/>
                </a:lnTo>
                <a:lnTo>
                  <a:pt x="2035393" y="64400"/>
                </a:lnTo>
                <a:lnTo>
                  <a:pt x="2012791" y="30892"/>
                </a:lnTo>
                <a:lnTo>
                  <a:pt x="1979283" y="8290"/>
                </a:lnTo>
                <a:lnTo>
                  <a:pt x="193827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91285" y="4114800"/>
            <a:ext cx="158051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Khu</a:t>
            </a:r>
            <a:r>
              <a:rPr lang="en-US" sz="20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vực</a:t>
            </a:r>
            <a:r>
              <a:rPr lang="en-US" sz="20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tiếp</a:t>
            </a:r>
            <a:r>
              <a:rPr lang="en-US" sz="20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nhiên</a:t>
            </a:r>
            <a:r>
              <a:rPr lang="en-US" sz="20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liệu</a:t>
            </a:r>
            <a:endParaRPr sz="2000" dirty="0">
              <a:latin typeface="Segoe UI Light"/>
              <a:cs typeface="Segoe UI Ligh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87283" y="1210055"/>
            <a:ext cx="441959" cy="440690"/>
          </a:xfrm>
          <a:custGeom>
            <a:avLst/>
            <a:gdLst/>
            <a:ahLst/>
            <a:cxnLst/>
            <a:rect l="l" t="t" r="r" b="b"/>
            <a:pathLst>
              <a:path w="441959" h="440689">
                <a:moveTo>
                  <a:pt x="220980" y="0"/>
                </a:moveTo>
                <a:lnTo>
                  <a:pt x="176443" y="4472"/>
                </a:lnTo>
                <a:lnTo>
                  <a:pt x="134963" y="17299"/>
                </a:lnTo>
                <a:lnTo>
                  <a:pt x="97426" y="37598"/>
                </a:lnTo>
                <a:lnTo>
                  <a:pt x="64722" y="64484"/>
                </a:lnTo>
                <a:lnTo>
                  <a:pt x="37739" y="97073"/>
                </a:lnTo>
                <a:lnTo>
                  <a:pt x="17365" y="134481"/>
                </a:lnTo>
                <a:lnTo>
                  <a:pt x="4489" y="175824"/>
                </a:lnTo>
                <a:lnTo>
                  <a:pt x="0" y="220218"/>
                </a:lnTo>
                <a:lnTo>
                  <a:pt x="4489" y="264611"/>
                </a:lnTo>
                <a:lnTo>
                  <a:pt x="17365" y="305954"/>
                </a:lnTo>
                <a:lnTo>
                  <a:pt x="37739" y="343362"/>
                </a:lnTo>
                <a:lnTo>
                  <a:pt x="64722" y="375951"/>
                </a:lnTo>
                <a:lnTo>
                  <a:pt x="97426" y="402837"/>
                </a:lnTo>
                <a:lnTo>
                  <a:pt x="134963" y="423136"/>
                </a:lnTo>
                <a:lnTo>
                  <a:pt x="176443" y="435963"/>
                </a:lnTo>
                <a:lnTo>
                  <a:pt x="220980" y="440436"/>
                </a:lnTo>
                <a:lnTo>
                  <a:pt x="265516" y="435963"/>
                </a:lnTo>
                <a:lnTo>
                  <a:pt x="306996" y="423136"/>
                </a:lnTo>
                <a:lnTo>
                  <a:pt x="344533" y="402837"/>
                </a:lnTo>
                <a:lnTo>
                  <a:pt x="377237" y="375951"/>
                </a:lnTo>
                <a:lnTo>
                  <a:pt x="404220" y="343362"/>
                </a:lnTo>
                <a:lnTo>
                  <a:pt x="424594" y="305954"/>
                </a:lnTo>
                <a:lnTo>
                  <a:pt x="437470" y="264611"/>
                </a:lnTo>
                <a:lnTo>
                  <a:pt x="441960" y="220218"/>
                </a:lnTo>
                <a:lnTo>
                  <a:pt x="437470" y="175824"/>
                </a:lnTo>
                <a:lnTo>
                  <a:pt x="424594" y="134481"/>
                </a:lnTo>
                <a:lnTo>
                  <a:pt x="404220" y="97073"/>
                </a:lnTo>
                <a:lnTo>
                  <a:pt x="377237" y="64484"/>
                </a:lnTo>
                <a:lnTo>
                  <a:pt x="344533" y="37598"/>
                </a:lnTo>
                <a:lnTo>
                  <a:pt x="306996" y="17299"/>
                </a:lnTo>
                <a:lnTo>
                  <a:pt x="265516" y="4472"/>
                </a:lnTo>
                <a:lnTo>
                  <a:pt x="2209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104123" y="1207770"/>
            <a:ext cx="208915" cy="435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spc="-5" dirty="0">
                <a:solidFill>
                  <a:srgbClr val="FFFFFF"/>
                </a:solidFill>
                <a:latin typeface="Segoe UI Light"/>
                <a:cs typeface="Segoe UI Light"/>
              </a:rPr>
              <a:t>3</a:t>
            </a:r>
            <a:endParaRPr sz="2800">
              <a:latin typeface="Segoe UI Light"/>
              <a:cs typeface="Segoe U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462264" y="1036955"/>
            <a:ext cx="1010285" cy="345440"/>
          </a:xfrm>
          <a:custGeom>
            <a:avLst/>
            <a:gdLst/>
            <a:ahLst/>
            <a:cxnLst/>
            <a:rect l="l" t="t" r="r" b="b"/>
            <a:pathLst>
              <a:path w="1010284" h="345440">
                <a:moveTo>
                  <a:pt x="922690" y="27579"/>
                </a:moveTo>
                <a:lnTo>
                  <a:pt x="0" y="317500"/>
                </a:lnTo>
                <a:lnTo>
                  <a:pt x="8635" y="345059"/>
                </a:lnTo>
                <a:lnTo>
                  <a:pt x="931399" y="55279"/>
                </a:lnTo>
                <a:lnTo>
                  <a:pt x="922690" y="27579"/>
                </a:lnTo>
                <a:close/>
              </a:path>
              <a:path w="1010284" h="345440">
                <a:moveTo>
                  <a:pt x="1001748" y="23241"/>
                </a:moveTo>
                <a:lnTo>
                  <a:pt x="936497" y="23241"/>
                </a:lnTo>
                <a:lnTo>
                  <a:pt x="945260" y="50927"/>
                </a:lnTo>
                <a:lnTo>
                  <a:pt x="931399" y="55279"/>
                </a:lnTo>
                <a:lnTo>
                  <a:pt x="940053" y="82804"/>
                </a:lnTo>
                <a:lnTo>
                  <a:pt x="1001748" y="23241"/>
                </a:lnTo>
                <a:close/>
              </a:path>
              <a:path w="1010284" h="345440">
                <a:moveTo>
                  <a:pt x="936497" y="23241"/>
                </a:moveTo>
                <a:lnTo>
                  <a:pt x="922690" y="27579"/>
                </a:lnTo>
                <a:lnTo>
                  <a:pt x="931399" y="55279"/>
                </a:lnTo>
                <a:lnTo>
                  <a:pt x="945260" y="50927"/>
                </a:lnTo>
                <a:lnTo>
                  <a:pt x="936497" y="23241"/>
                </a:lnTo>
                <a:close/>
              </a:path>
              <a:path w="1010284" h="345440">
                <a:moveTo>
                  <a:pt x="914018" y="0"/>
                </a:moveTo>
                <a:lnTo>
                  <a:pt x="922690" y="27579"/>
                </a:lnTo>
                <a:lnTo>
                  <a:pt x="936497" y="23241"/>
                </a:lnTo>
                <a:lnTo>
                  <a:pt x="1001748" y="23241"/>
                </a:lnTo>
                <a:lnTo>
                  <a:pt x="1009903" y="15367"/>
                </a:lnTo>
                <a:lnTo>
                  <a:pt x="914018" y="0"/>
                </a:lnTo>
                <a:close/>
              </a:path>
            </a:pathLst>
          </a:custGeom>
          <a:solidFill>
            <a:srgbClr val="D03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71659" y="734568"/>
            <a:ext cx="2304415" cy="677036"/>
          </a:xfrm>
          <a:custGeom>
            <a:avLst/>
            <a:gdLst/>
            <a:ahLst/>
            <a:cxnLst/>
            <a:rect l="l" t="t" r="r" b="b"/>
            <a:pathLst>
              <a:path w="2304415" h="632460">
                <a:moveTo>
                  <a:pt x="2198878" y="0"/>
                </a:moveTo>
                <a:lnTo>
                  <a:pt x="105410" y="0"/>
                </a:lnTo>
                <a:lnTo>
                  <a:pt x="64400" y="8290"/>
                </a:lnTo>
                <a:lnTo>
                  <a:pt x="30892" y="30892"/>
                </a:lnTo>
                <a:lnTo>
                  <a:pt x="8290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90" y="568059"/>
                </a:lnTo>
                <a:lnTo>
                  <a:pt x="30892" y="601567"/>
                </a:lnTo>
                <a:lnTo>
                  <a:pt x="64400" y="624169"/>
                </a:lnTo>
                <a:lnTo>
                  <a:pt x="105410" y="632460"/>
                </a:lnTo>
                <a:lnTo>
                  <a:pt x="2198878" y="632460"/>
                </a:lnTo>
                <a:lnTo>
                  <a:pt x="2239887" y="624169"/>
                </a:lnTo>
                <a:lnTo>
                  <a:pt x="2273395" y="601567"/>
                </a:lnTo>
                <a:lnTo>
                  <a:pt x="2295997" y="568059"/>
                </a:lnTo>
                <a:lnTo>
                  <a:pt x="2304288" y="527050"/>
                </a:lnTo>
                <a:lnTo>
                  <a:pt x="2304288" y="105410"/>
                </a:lnTo>
                <a:lnTo>
                  <a:pt x="2295997" y="64400"/>
                </a:lnTo>
                <a:lnTo>
                  <a:pt x="2273395" y="30892"/>
                </a:lnTo>
                <a:lnTo>
                  <a:pt x="2239887" y="8290"/>
                </a:lnTo>
                <a:lnTo>
                  <a:pt x="219887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621774" y="762000"/>
            <a:ext cx="196062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Khu</a:t>
            </a:r>
            <a:r>
              <a:rPr lang="en-US" sz="20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vực</a:t>
            </a:r>
            <a:r>
              <a:rPr lang="en-US" sz="20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bồn</a:t>
            </a:r>
            <a:r>
              <a:rPr lang="en-US" sz="20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chứa</a:t>
            </a:r>
            <a:r>
              <a:rPr lang="en-US" sz="20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nhiên</a:t>
            </a:r>
            <a:r>
              <a:rPr lang="en-US" sz="20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liệu</a:t>
            </a:r>
            <a:endParaRPr sz="2000" dirty="0">
              <a:latin typeface="Segoe UI Light"/>
              <a:cs typeface="Segoe UI 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38527" y="1414272"/>
            <a:ext cx="443865" cy="440690"/>
          </a:xfrm>
          <a:custGeom>
            <a:avLst/>
            <a:gdLst/>
            <a:ahLst/>
            <a:cxnLst/>
            <a:rect l="l" t="t" r="r" b="b"/>
            <a:pathLst>
              <a:path w="443864" h="440689">
                <a:moveTo>
                  <a:pt x="221742" y="0"/>
                </a:moveTo>
                <a:lnTo>
                  <a:pt x="177063" y="4472"/>
                </a:lnTo>
                <a:lnTo>
                  <a:pt x="135445" y="17299"/>
                </a:lnTo>
                <a:lnTo>
                  <a:pt x="97780" y="37598"/>
                </a:lnTo>
                <a:lnTo>
                  <a:pt x="64960" y="64484"/>
                </a:lnTo>
                <a:lnTo>
                  <a:pt x="37879" y="97073"/>
                </a:lnTo>
                <a:lnTo>
                  <a:pt x="17430" y="134481"/>
                </a:lnTo>
                <a:lnTo>
                  <a:pt x="4506" y="175824"/>
                </a:lnTo>
                <a:lnTo>
                  <a:pt x="0" y="220217"/>
                </a:lnTo>
                <a:lnTo>
                  <a:pt x="4506" y="264611"/>
                </a:lnTo>
                <a:lnTo>
                  <a:pt x="17430" y="305954"/>
                </a:lnTo>
                <a:lnTo>
                  <a:pt x="37879" y="343362"/>
                </a:lnTo>
                <a:lnTo>
                  <a:pt x="64960" y="375951"/>
                </a:lnTo>
                <a:lnTo>
                  <a:pt x="97780" y="402837"/>
                </a:lnTo>
                <a:lnTo>
                  <a:pt x="135445" y="423136"/>
                </a:lnTo>
                <a:lnTo>
                  <a:pt x="177063" y="435963"/>
                </a:lnTo>
                <a:lnTo>
                  <a:pt x="221742" y="440436"/>
                </a:lnTo>
                <a:lnTo>
                  <a:pt x="266420" y="435963"/>
                </a:lnTo>
                <a:lnTo>
                  <a:pt x="308038" y="423136"/>
                </a:lnTo>
                <a:lnTo>
                  <a:pt x="345703" y="402837"/>
                </a:lnTo>
                <a:lnTo>
                  <a:pt x="378523" y="375951"/>
                </a:lnTo>
                <a:lnTo>
                  <a:pt x="405604" y="343362"/>
                </a:lnTo>
                <a:lnTo>
                  <a:pt x="426053" y="305954"/>
                </a:lnTo>
                <a:lnTo>
                  <a:pt x="438977" y="264611"/>
                </a:lnTo>
                <a:lnTo>
                  <a:pt x="443484" y="220217"/>
                </a:lnTo>
                <a:lnTo>
                  <a:pt x="438977" y="175824"/>
                </a:lnTo>
                <a:lnTo>
                  <a:pt x="426053" y="134481"/>
                </a:lnTo>
                <a:lnTo>
                  <a:pt x="405604" y="97073"/>
                </a:lnTo>
                <a:lnTo>
                  <a:pt x="378523" y="64484"/>
                </a:lnTo>
                <a:lnTo>
                  <a:pt x="345703" y="37598"/>
                </a:lnTo>
                <a:lnTo>
                  <a:pt x="308038" y="17299"/>
                </a:lnTo>
                <a:lnTo>
                  <a:pt x="266420" y="4472"/>
                </a:lnTo>
                <a:lnTo>
                  <a:pt x="22174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052954" y="1411604"/>
            <a:ext cx="213995" cy="435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spc="40" dirty="0">
                <a:solidFill>
                  <a:srgbClr val="FFFFFF"/>
                </a:solidFill>
                <a:latin typeface="Segoe UI Light"/>
                <a:cs typeface="Segoe UI Light"/>
              </a:rPr>
              <a:t>4</a:t>
            </a:r>
            <a:endParaRPr sz="2800">
              <a:latin typeface="Segoe UI Light"/>
              <a:cs typeface="Segoe UI Ligh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30858" y="942594"/>
            <a:ext cx="484505" cy="546735"/>
          </a:xfrm>
          <a:custGeom>
            <a:avLst/>
            <a:gdLst/>
            <a:ahLst/>
            <a:cxnLst/>
            <a:rect l="l" t="t" r="r" b="b"/>
            <a:pathLst>
              <a:path w="484505" h="546735">
                <a:moveTo>
                  <a:pt x="68267" y="55597"/>
                </a:moveTo>
                <a:lnTo>
                  <a:pt x="46510" y="74730"/>
                </a:lnTo>
                <a:lnTo>
                  <a:pt x="462153" y="546734"/>
                </a:lnTo>
                <a:lnTo>
                  <a:pt x="483997" y="527684"/>
                </a:lnTo>
                <a:lnTo>
                  <a:pt x="68267" y="55597"/>
                </a:lnTo>
                <a:close/>
              </a:path>
              <a:path w="484505" h="546735">
                <a:moveTo>
                  <a:pt x="0" y="0"/>
                </a:moveTo>
                <a:lnTo>
                  <a:pt x="24764" y="93852"/>
                </a:lnTo>
                <a:lnTo>
                  <a:pt x="46510" y="74730"/>
                </a:lnTo>
                <a:lnTo>
                  <a:pt x="36956" y="63880"/>
                </a:lnTo>
                <a:lnTo>
                  <a:pt x="58673" y="44703"/>
                </a:lnTo>
                <a:lnTo>
                  <a:pt x="80655" y="44703"/>
                </a:lnTo>
                <a:lnTo>
                  <a:pt x="90042" y="36448"/>
                </a:lnTo>
                <a:lnTo>
                  <a:pt x="0" y="0"/>
                </a:lnTo>
                <a:close/>
              </a:path>
              <a:path w="484505" h="546735">
                <a:moveTo>
                  <a:pt x="58673" y="44703"/>
                </a:moveTo>
                <a:lnTo>
                  <a:pt x="36956" y="63880"/>
                </a:lnTo>
                <a:lnTo>
                  <a:pt x="46510" y="74730"/>
                </a:lnTo>
                <a:lnTo>
                  <a:pt x="68267" y="55597"/>
                </a:lnTo>
                <a:lnTo>
                  <a:pt x="58673" y="44703"/>
                </a:lnTo>
                <a:close/>
              </a:path>
              <a:path w="484505" h="546735">
                <a:moveTo>
                  <a:pt x="80655" y="44703"/>
                </a:moveTo>
                <a:lnTo>
                  <a:pt x="58673" y="44703"/>
                </a:lnTo>
                <a:lnTo>
                  <a:pt x="68267" y="55597"/>
                </a:lnTo>
                <a:lnTo>
                  <a:pt x="80655" y="44703"/>
                </a:lnTo>
                <a:close/>
              </a:path>
            </a:pathLst>
          </a:custGeom>
          <a:solidFill>
            <a:srgbClr val="D03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5279" y="309372"/>
            <a:ext cx="2874645" cy="632460"/>
          </a:xfrm>
          <a:custGeom>
            <a:avLst/>
            <a:gdLst/>
            <a:ahLst/>
            <a:cxnLst/>
            <a:rect l="l" t="t" r="r" b="b"/>
            <a:pathLst>
              <a:path w="2874645" h="632460">
                <a:moveTo>
                  <a:pt x="2768854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2768854" y="632460"/>
                </a:lnTo>
                <a:lnTo>
                  <a:pt x="2809863" y="624169"/>
                </a:lnTo>
                <a:lnTo>
                  <a:pt x="2843371" y="601567"/>
                </a:lnTo>
                <a:lnTo>
                  <a:pt x="2865973" y="568059"/>
                </a:lnTo>
                <a:lnTo>
                  <a:pt x="2874264" y="527050"/>
                </a:lnTo>
                <a:lnTo>
                  <a:pt x="2874264" y="105410"/>
                </a:lnTo>
                <a:lnTo>
                  <a:pt x="2865973" y="64400"/>
                </a:lnTo>
                <a:lnTo>
                  <a:pt x="2843371" y="30892"/>
                </a:lnTo>
                <a:lnTo>
                  <a:pt x="2809863" y="8290"/>
                </a:lnTo>
                <a:lnTo>
                  <a:pt x="27688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66419" y="296036"/>
            <a:ext cx="2481581" cy="486542"/>
          </a:xfrm>
          <a:prstGeom prst="rect">
            <a:avLst/>
          </a:prstGeom>
        </p:spPr>
        <p:txBody>
          <a:bodyPr vert="horz" wrap="square" lIns="0" tIns="161797" rIns="0" bIns="0" rtlCol="0">
            <a:spAutoFit/>
          </a:bodyPr>
          <a:lstStyle/>
          <a:p>
            <a:pPr marL="156845">
              <a:lnSpc>
                <a:spcPct val="100000"/>
              </a:lnSpc>
            </a:pPr>
            <a:r>
              <a:rPr lang="en-US" sz="2100" spc="10" dirty="0" err="1" smtClean="0"/>
              <a:t>Khu</a:t>
            </a:r>
            <a:r>
              <a:rPr lang="en-US" sz="2100" spc="10" dirty="0" smtClean="0"/>
              <a:t> </a:t>
            </a:r>
            <a:r>
              <a:rPr lang="en-US" sz="2100" spc="10" dirty="0" err="1" smtClean="0"/>
              <a:t>vực</a:t>
            </a:r>
            <a:r>
              <a:rPr lang="en-US" sz="2100" spc="10" dirty="0" smtClean="0"/>
              <a:t> </a:t>
            </a:r>
            <a:r>
              <a:rPr lang="en-US" sz="2100" spc="10" dirty="0" err="1" smtClean="0"/>
              <a:t>mua</a:t>
            </a:r>
            <a:r>
              <a:rPr lang="en-US" sz="2100" spc="10" dirty="0" smtClean="0"/>
              <a:t> </a:t>
            </a:r>
            <a:r>
              <a:rPr lang="en-US" sz="2100" spc="10" dirty="0" err="1" smtClean="0"/>
              <a:t>sắm</a:t>
            </a:r>
            <a:endParaRPr sz="2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200" y="1371600"/>
            <a:ext cx="8979535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Làm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sao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để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phát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hiện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425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Xe</a:t>
            </a:r>
            <a:r>
              <a:rPr lang="en-US" sz="425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4250" dirty="0" err="1">
                <a:solidFill>
                  <a:srgbClr val="E36C09"/>
                </a:solidFill>
                <a:latin typeface="Segoe UI Light"/>
                <a:cs typeface="Segoe UI Light"/>
              </a:rPr>
              <a:t>trong</a:t>
            </a:r>
            <a:r>
              <a:rPr lang="en-US" sz="425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4250" dirty="0" err="1">
                <a:solidFill>
                  <a:srgbClr val="E36C09"/>
                </a:solidFill>
                <a:latin typeface="Segoe UI Light"/>
                <a:cs typeface="Segoe UI Light"/>
              </a:rPr>
              <a:t>danh</a:t>
            </a:r>
            <a:r>
              <a:rPr lang="en-US" sz="425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4250" dirty="0" err="1">
                <a:solidFill>
                  <a:srgbClr val="E36C09"/>
                </a:solidFill>
                <a:latin typeface="Segoe UI Light"/>
                <a:cs typeface="Segoe UI Light"/>
              </a:rPr>
              <a:t>sách</a:t>
            </a:r>
            <a:r>
              <a:rPr lang="en-US" sz="425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4250" err="1">
                <a:solidFill>
                  <a:srgbClr val="E36C09"/>
                </a:solidFill>
                <a:latin typeface="Segoe UI Light"/>
                <a:cs typeface="Segoe UI Light"/>
              </a:rPr>
              <a:t>đen</a:t>
            </a:r>
            <a:r>
              <a:rPr lang="en-US" sz="2650" spc="5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spc="5" smtClean="0">
                <a:solidFill>
                  <a:srgbClr val="FFFFFF"/>
                </a:solidFill>
                <a:latin typeface="Segoe UI Light"/>
                <a:cs typeface="Segoe UI Light"/>
              </a:rPr>
              <a:t>&amp; </a:t>
            </a:r>
            <a:r>
              <a:rPr lang="en-US" sz="4250" spc="5" smtClean="0">
                <a:solidFill>
                  <a:srgbClr val="E36C09"/>
                </a:solidFill>
                <a:latin typeface="Segoe UI Light"/>
                <a:cs typeface="Segoe UI Light"/>
              </a:rPr>
              <a:t>Báo </a:t>
            </a:r>
            <a:r>
              <a:rPr lang="en-US" sz="4250" spc="5" dirty="0">
                <a:solidFill>
                  <a:srgbClr val="E36C09"/>
                </a:solidFill>
                <a:latin typeface="Segoe UI Light"/>
                <a:cs typeface="Segoe UI Light"/>
              </a:rPr>
              <a:t>động </a:t>
            </a:r>
            <a:r>
              <a:rPr lang="en-US" sz="265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ngay</a:t>
            </a:r>
            <a:r>
              <a:rPr lang="en-US" sz="265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spc="5" err="1" smtClean="0">
                <a:solidFill>
                  <a:srgbClr val="FFFFFF"/>
                </a:solidFill>
                <a:latin typeface="Segoe UI Light"/>
                <a:cs typeface="Segoe UI Light"/>
              </a:rPr>
              <a:t>lập</a:t>
            </a:r>
            <a:r>
              <a:rPr lang="en-US" sz="2650" spc="5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spc="5" smtClean="0">
                <a:solidFill>
                  <a:srgbClr val="FFFFFF"/>
                </a:solidFill>
                <a:latin typeface="Segoe UI Light"/>
                <a:cs typeface="Segoe UI Light"/>
              </a:rPr>
              <a:t>tức </a:t>
            </a:r>
            <a:r>
              <a:rPr sz="2650" b="0" spc="5" smtClean="0">
                <a:solidFill>
                  <a:srgbClr val="FFFFFF"/>
                </a:solidFill>
                <a:latin typeface="Segoe UI Light"/>
                <a:cs typeface="Segoe UI Light"/>
              </a:rPr>
              <a:t>?</a:t>
            </a:r>
            <a:endParaRPr sz="2650" dirty="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019" y="296036"/>
            <a:ext cx="11363960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800" spc="5" dirty="0" smtClean="0"/>
              <a:t>Giải pháp – </a:t>
            </a:r>
            <a:r>
              <a:rPr lang="en-US" sz="3800" spc="5" dirty="0" err="1" smtClean="0"/>
              <a:t>Hệ</a:t>
            </a:r>
            <a:r>
              <a:rPr lang="en-US" sz="3800" spc="5" dirty="0" smtClean="0"/>
              <a:t> </a:t>
            </a:r>
            <a:r>
              <a:rPr lang="en-US" sz="3800" spc="5" err="1" smtClean="0"/>
              <a:t>thống</a:t>
            </a:r>
            <a:r>
              <a:rPr lang="en-US" sz="3800" spc="5" smtClean="0"/>
              <a:t> </a:t>
            </a:r>
            <a:r>
              <a:rPr lang="en-US" sz="3800" spc="5" smtClean="0"/>
              <a:t>LPR </a:t>
            </a:r>
            <a:r>
              <a:rPr lang="en-US" sz="3800" spc="5" dirty="0" smtClean="0"/>
              <a:t>(</a:t>
            </a:r>
            <a:r>
              <a:rPr lang="en-US" sz="3800" spc="5" dirty="0" err="1" smtClean="0"/>
              <a:t>Nhận</a:t>
            </a:r>
            <a:r>
              <a:rPr lang="en-US" sz="3800" spc="5" dirty="0" smtClean="0"/>
              <a:t> </a:t>
            </a:r>
            <a:r>
              <a:rPr lang="en-US" sz="3800" spc="5" dirty="0" err="1" smtClean="0"/>
              <a:t>diện</a:t>
            </a:r>
            <a:r>
              <a:rPr lang="en-US" sz="3800" spc="5" dirty="0" smtClean="0"/>
              <a:t> </a:t>
            </a:r>
            <a:r>
              <a:rPr lang="en-US" sz="3800" spc="5" dirty="0" err="1" smtClean="0"/>
              <a:t>biển</a:t>
            </a:r>
            <a:r>
              <a:rPr lang="en-US" sz="3800" spc="5" dirty="0" smtClean="0"/>
              <a:t> </a:t>
            </a:r>
            <a:r>
              <a:rPr lang="en-US" sz="3800" spc="5" dirty="0" err="1" smtClean="0"/>
              <a:t>số</a:t>
            </a:r>
            <a:r>
              <a:rPr lang="en-US" sz="3800" spc="5" dirty="0" smtClean="0"/>
              <a:t> </a:t>
            </a:r>
            <a:r>
              <a:rPr lang="en-US" sz="3800" spc="5" dirty="0" err="1" smtClean="0"/>
              <a:t>xe</a:t>
            </a:r>
            <a:r>
              <a:rPr lang="en-US" sz="3800" spc="5" dirty="0" smtClean="0"/>
              <a:t>)</a:t>
            </a:r>
            <a:endParaRPr sz="3800" spc="5" dirty="0"/>
          </a:p>
        </p:txBody>
      </p:sp>
      <p:sp>
        <p:nvSpPr>
          <p:cNvPr id="3" name="object 3"/>
          <p:cNvSpPr/>
          <p:nvPr/>
        </p:nvSpPr>
        <p:spPr>
          <a:xfrm>
            <a:off x="989075" y="932688"/>
            <a:ext cx="10789920" cy="5925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6484" y="4105528"/>
            <a:ext cx="673100" cy="1443990"/>
          </a:xfrm>
          <a:custGeom>
            <a:avLst/>
            <a:gdLst/>
            <a:ahLst/>
            <a:cxnLst/>
            <a:rect l="l" t="t" r="r" b="b"/>
            <a:pathLst>
              <a:path w="673100" h="1443989">
                <a:moveTo>
                  <a:pt x="580263" y="0"/>
                </a:moveTo>
                <a:lnTo>
                  <a:pt x="0" y="1384046"/>
                </a:lnTo>
                <a:lnTo>
                  <a:pt x="672845" y="1443482"/>
                </a:lnTo>
                <a:lnTo>
                  <a:pt x="58026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91831" y="3120389"/>
            <a:ext cx="1169670" cy="1085850"/>
          </a:xfrm>
          <a:custGeom>
            <a:avLst/>
            <a:gdLst/>
            <a:ahLst/>
            <a:cxnLst/>
            <a:rect l="l" t="t" r="r" b="b"/>
            <a:pathLst>
              <a:path w="1169670" h="1085850">
                <a:moveTo>
                  <a:pt x="0" y="0"/>
                </a:moveTo>
                <a:lnTo>
                  <a:pt x="790575" y="1085723"/>
                </a:lnTo>
                <a:lnTo>
                  <a:pt x="1169162" y="52628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83680" y="3127248"/>
            <a:ext cx="1102360" cy="277495"/>
          </a:xfrm>
          <a:custGeom>
            <a:avLst/>
            <a:gdLst/>
            <a:ahLst/>
            <a:cxnLst/>
            <a:rect l="l" t="t" r="r" b="b"/>
            <a:pathLst>
              <a:path w="1102359" h="277495">
                <a:moveTo>
                  <a:pt x="0" y="277367"/>
                </a:moveTo>
                <a:lnTo>
                  <a:pt x="1101852" y="277367"/>
                </a:lnTo>
                <a:lnTo>
                  <a:pt x="1101852" y="0"/>
                </a:lnTo>
                <a:lnTo>
                  <a:pt x="0" y="0"/>
                </a:lnTo>
                <a:lnTo>
                  <a:pt x="0" y="277367"/>
                </a:lnTo>
                <a:close/>
              </a:path>
            </a:pathLst>
          </a:custGeom>
          <a:solidFill>
            <a:srgbClr val="C8CD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83680" y="3127248"/>
            <a:ext cx="1102360" cy="27749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5"/>
              </a:spcBef>
            </a:pPr>
            <a:r>
              <a:rPr sz="1200" b="0" dirty="0">
                <a:solidFill>
                  <a:srgbClr val="0D0D0D"/>
                </a:solidFill>
                <a:latin typeface="Segoe UI Light"/>
                <a:cs typeface="Segoe UI Light"/>
              </a:rPr>
              <a:t>ANPR</a:t>
            </a:r>
            <a:r>
              <a:rPr sz="1200" b="0" spc="-110" dirty="0">
                <a:solidFill>
                  <a:srgbClr val="0D0D0D"/>
                </a:solidFill>
                <a:latin typeface="Segoe UI Light"/>
                <a:cs typeface="Segoe UI Light"/>
              </a:rPr>
              <a:t> </a:t>
            </a:r>
            <a:r>
              <a:rPr sz="1200" b="0" spc="-5" dirty="0">
                <a:solidFill>
                  <a:srgbClr val="0D0D0D"/>
                </a:solidFill>
                <a:latin typeface="Segoe UI Light"/>
                <a:cs typeface="Segoe UI Light"/>
              </a:rPr>
              <a:t>Camera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56150" y="2607571"/>
            <a:ext cx="968109" cy="6558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58511" y="3813047"/>
            <a:ext cx="1102360" cy="276225"/>
          </a:xfrm>
          <a:custGeom>
            <a:avLst/>
            <a:gdLst/>
            <a:ahLst/>
            <a:cxnLst/>
            <a:rect l="l" t="t" r="r" b="b"/>
            <a:pathLst>
              <a:path w="1102360" h="276225">
                <a:moveTo>
                  <a:pt x="0" y="275844"/>
                </a:moveTo>
                <a:lnTo>
                  <a:pt x="1101852" y="275844"/>
                </a:lnTo>
                <a:lnTo>
                  <a:pt x="1101852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solidFill>
            <a:srgbClr val="C8CD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58511" y="3813047"/>
            <a:ext cx="1102360" cy="27622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200" b="0" dirty="0">
                <a:solidFill>
                  <a:srgbClr val="0D0D0D"/>
                </a:solidFill>
                <a:latin typeface="Segoe UI Light"/>
                <a:cs typeface="Segoe UI Light"/>
              </a:rPr>
              <a:t>ANPR</a:t>
            </a:r>
            <a:r>
              <a:rPr sz="1200" b="0" spc="-110" dirty="0">
                <a:solidFill>
                  <a:srgbClr val="0D0D0D"/>
                </a:solidFill>
                <a:latin typeface="Segoe UI Light"/>
                <a:cs typeface="Segoe UI Light"/>
              </a:rPr>
              <a:t> </a:t>
            </a:r>
            <a:r>
              <a:rPr sz="1200" b="0" spc="-5" dirty="0">
                <a:solidFill>
                  <a:srgbClr val="0D0D0D"/>
                </a:solidFill>
                <a:latin typeface="Segoe UI Light"/>
                <a:cs typeface="Segoe UI Light"/>
              </a:rPr>
              <a:t>Camera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07428" y="3189545"/>
            <a:ext cx="1139114" cy="1062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20811" y="6132574"/>
            <a:ext cx="3712463" cy="725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36052" y="3713988"/>
            <a:ext cx="3682365" cy="2429510"/>
          </a:xfrm>
          <a:custGeom>
            <a:avLst/>
            <a:gdLst/>
            <a:ahLst/>
            <a:cxnLst/>
            <a:rect l="l" t="t" r="r" b="b"/>
            <a:pathLst>
              <a:path w="3682365" h="2429510">
                <a:moveTo>
                  <a:pt x="3473196" y="0"/>
                </a:moveTo>
                <a:lnTo>
                  <a:pt x="208788" y="0"/>
                </a:lnTo>
                <a:lnTo>
                  <a:pt x="160913" y="5513"/>
                </a:lnTo>
                <a:lnTo>
                  <a:pt x="116965" y="21220"/>
                </a:lnTo>
                <a:lnTo>
                  <a:pt x="78199" y="45866"/>
                </a:lnTo>
                <a:lnTo>
                  <a:pt x="45866" y="78199"/>
                </a:lnTo>
                <a:lnTo>
                  <a:pt x="21220" y="116965"/>
                </a:lnTo>
                <a:lnTo>
                  <a:pt x="5513" y="160913"/>
                </a:lnTo>
                <a:lnTo>
                  <a:pt x="0" y="208787"/>
                </a:lnTo>
                <a:lnTo>
                  <a:pt x="0" y="2220480"/>
                </a:lnTo>
                <a:lnTo>
                  <a:pt x="5513" y="2268350"/>
                </a:lnTo>
                <a:lnTo>
                  <a:pt x="21220" y="2312294"/>
                </a:lnTo>
                <a:lnTo>
                  <a:pt x="45866" y="2351058"/>
                </a:lnTo>
                <a:lnTo>
                  <a:pt x="78199" y="2383390"/>
                </a:lnTo>
                <a:lnTo>
                  <a:pt x="116965" y="2408035"/>
                </a:lnTo>
                <a:lnTo>
                  <a:pt x="160913" y="2423742"/>
                </a:lnTo>
                <a:lnTo>
                  <a:pt x="208788" y="2429256"/>
                </a:lnTo>
                <a:lnTo>
                  <a:pt x="3473196" y="2429256"/>
                </a:lnTo>
                <a:lnTo>
                  <a:pt x="3521070" y="2423742"/>
                </a:lnTo>
                <a:lnTo>
                  <a:pt x="3565018" y="2408035"/>
                </a:lnTo>
                <a:lnTo>
                  <a:pt x="3603784" y="2383390"/>
                </a:lnTo>
                <a:lnTo>
                  <a:pt x="3636117" y="2351058"/>
                </a:lnTo>
                <a:lnTo>
                  <a:pt x="3660763" y="2312294"/>
                </a:lnTo>
                <a:lnTo>
                  <a:pt x="3676470" y="2268350"/>
                </a:lnTo>
                <a:lnTo>
                  <a:pt x="3681983" y="2220480"/>
                </a:lnTo>
                <a:lnTo>
                  <a:pt x="3681983" y="208787"/>
                </a:lnTo>
                <a:lnTo>
                  <a:pt x="3676470" y="160913"/>
                </a:lnTo>
                <a:lnTo>
                  <a:pt x="3660763" y="116965"/>
                </a:lnTo>
                <a:lnTo>
                  <a:pt x="3636117" y="78199"/>
                </a:lnTo>
                <a:lnTo>
                  <a:pt x="3603784" y="45866"/>
                </a:lnTo>
                <a:lnTo>
                  <a:pt x="3565018" y="21220"/>
                </a:lnTo>
                <a:lnTo>
                  <a:pt x="3521070" y="5513"/>
                </a:lnTo>
                <a:lnTo>
                  <a:pt x="347319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36052" y="3713988"/>
            <a:ext cx="3681983" cy="2429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186419" y="3861054"/>
            <a:ext cx="2004060" cy="173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5" dirty="0">
                <a:solidFill>
                  <a:srgbClr val="BEBEBE"/>
                </a:solidFill>
                <a:latin typeface="微软雅黑"/>
                <a:cs typeface="微软雅黑"/>
              </a:rPr>
              <a:t>2016-03-23 </a:t>
            </a:r>
            <a:r>
              <a:rPr sz="1050" dirty="0">
                <a:solidFill>
                  <a:srgbClr val="BEBEBE"/>
                </a:solidFill>
                <a:latin typeface="微软雅黑"/>
                <a:cs typeface="微软雅黑"/>
              </a:rPr>
              <a:t>15:32:26</a:t>
            </a:r>
            <a:r>
              <a:rPr sz="1050" spc="-10" dirty="0">
                <a:solidFill>
                  <a:srgbClr val="BEBEBE"/>
                </a:solidFill>
                <a:latin typeface="微软雅黑"/>
                <a:cs typeface="微软雅黑"/>
              </a:rPr>
              <a:t> </a:t>
            </a:r>
            <a:r>
              <a:rPr sz="1050" spc="5" dirty="0">
                <a:solidFill>
                  <a:srgbClr val="BEBEBE"/>
                </a:solidFill>
                <a:latin typeface="微软雅黑"/>
                <a:cs typeface="微软雅黑"/>
              </a:rPr>
              <a:t>MUJ8310</a:t>
            </a:r>
            <a:endParaRPr sz="1050">
              <a:latin typeface="微软雅黑"/>
              <a:cs typeface="微软雅黑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915143" y="5650991"/>
            <a:ext cx="1664207" cy="3627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4027" y="6106666"/>
            <a:ext cx="3884676" cy="7513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9268" y="3557015"/>
            <a:ext cx="3854450" cy="2560320"/>
          </a:xfrm>
          <a:custGeom>
            <a:avLst/>
            <a:gdLst/>
            <a:ahLst/>
            <a:cxnLst/>
            <a:rect l="l" t="t" r="r" b="b"/>
            <a:pathLst>
              <a:path w="3854450" h="2560320">
                <a:moveTo>
                  <a:pt x="3634105" y="0"/>
                </a:moveTo>
                <a:lnTo>
                  <a:pt x="220040" y="0"/>
                </a:lnTo>
                <a:lnTo>
                  <a:pt x="175694" y="4472"/>
                </a:lnTo>
                <a:lnTo>
                  <a:pt x="134390" y="17297"/>
                </a:lnTo>
                <a:lnTo>
                  <a:pt x="97012" y="37591"/>
                </a:lnTo>
                <a:lnTo>
                  <a:pt x="64447" y="64468"/>
                </a:lnTo>
                <a:lnTo>
                  <a:pt x="37579" y="97042"/>
                </a:lnTo>
                <a:lnTo>
                  <a:pt x="17291" y="134427"/>
                </a:lnTo>
                <a:lnTo>
                  <a:pt x="4470" y="175738"/>
                </a:lnTo>
                <a:lnTo>
                  <a:pt x="0" y="220091"/>
                </a:lnTo>
                <a:lnTo>
                  <a:pt x="0" y="2340279"/>
                </a:lnTo>
                <a:lnTo>
                  <a:pt x="4470" y="2384625"/>
                </a:lnTo>
                <a:lnTo>
                  <a:pt x="17291" y="2425929"/>
                </a:lnTo>
                <a:lnTo>
                  <a:pt x="37579" y="2463307"/>
                </a:lnTo>
                <a:lnTo>
                  <a:pt x="64447" y="2495872"/>
                </a:lnTo>
                <a:lnTo>
                  <a:pt x="97012" y="2522740"/>
                </a:lnTo>
                <a:lnTo>
                  <a:pt x="134390" y="2543028"/>
                </a:lnTo>
                <a:lnTo>
                  <a:pt x="175694" y="2555849"/>
                </a:lnTo>
                <a:lnTo>
                  <a:pt x="220040" y="2560320"/>
                </a:lnTo>
                <a:lnTo>
                  <a:pt x="3634105" y="2560320"/>
                </a:lnTo>
                <a:lnTo>
                  <a:pt x="3678457" y="2555849"/>
                </a:lnTo>
                <a:lnTo>
                  <a:pt x="3719768" y="2543028"/>
                </a:lnTo>
                <a:lnTo>
                  <a:pt x="3757153" y="2522740"/>
                </a:lnTo>
                <a:lnTo>
                  <a:pt x="3789727" y="2495872"/>
                </a:lnTo>
                <a:lnTo>
                  <a:pt x="3816604" y="2463307"/>
                </a:lnTo>
                <a:lnTo>
                  <a:pt x="3836898" y="2425929"/>
                </a:lnTo>
                <a:lnTo>
                  <a:pt x="3849723" y="2384625"/>
                </a:lnTo>
                <a:lnTo>
                  <a:pt x="3854196" y="2340279"/>
                </a:lnTo>
                <a:lnTo>
                  <a:pt x="3854196" y="220091"/>
                </a:lnTo>
                <a:lnTo>
                  <a:pt x="3849723" y="175738"/>
                </a:lnTo>
                <a:lnTo>
                  <a:pt x="3836898" y="134427"/>
                </a:lnTo>
                <a:lnTo>
                  <a:pt x="3816604" y="97042"/>
                </a:lnTo>
                <a:lnTo>
                  <a:pt x="3789727" y="64468"/>
                </a:lnTo>
                <a:lnTo>
                  <a:pt x="3757153" y="37591"/>
                </a:lnTo>
                <a:lnTo>
                  <a:pt x="3719768" y="17297"/>
                </a:lnTo>
                <a:lnTo>
                  <a:pt x="3678457" y="4472"/>
                </a:lnTo>
                <a:lnTo>
                  <a:pt x="363410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9268" y="3557015"/>
            <a:ext cx="3854196" cy="2560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19811" y="3682492"/>
            <a:ext cx="2004695" cy="173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5" dirty="0">
                <a:solidFill>
                  <a:srgbClr val="BEBEBE"/>
                </a:solidFill>
                <a:latin typeface="微软雅黑"/>
                <a:cs typeface="微软雅黑"/>
              </a:rPr>
              <a:t>2016-03-23 </a:t>
            </a:r>
            <a:r>
              <a:rPr sz="1050" dirty="0">
                <a:solidFill>
                  <a:srgbClr val="BEBEBE"/>
                </a:solidFill>
                <a:latin typeface="微软雅黑"/>
                <a:cs typeface="微软雅黑"/>
              </a:rPr>
              <a:t>18:32:26</a:t>
            </a:r>
            <a:r>
              <a:rPr sz="1050" spc="-10" dirty="0">
                <a:solidFill>
                  <a:srgbClr val="BEBEBE"/>
                </a:solidFill>
                <a:latin typeface="微软雅黑"/>
                <a:cs typeface="微软雅黑"/>
              </a:rPr>
              <a:t> </a:t>
            </a:r>
            <a:r>
              <a:rPr sz="1050" spc="5" dirty="0">
                <a:solidFill>
                  <a:srgbClr val="BEBEBE"/>
                </a:solidFill>
                <a:latin typeface="微软雅黑"/>
                <a:cs typeface="微软雅黑"/>
              </a:rPr>
              <a:t>MUJ8310</a:t>
            </a:r>
            <a:endParaRPr sz="1050">
              <a:latin typeface="微软雅黑"/>
              <a:cs typeface="微软雅黑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70760" y="5547359"/>
            <a:ext cx="1664208" cy="3611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019" y="296036"/>
            <a:ext cx="11363960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800" spc="5" dirty="0"/>
              <a:t>Giải pháp – </a:t>
            </a:r>
            <a:r>
              <a:rPr lang="en-US" sz="3800" spc="5" dirty="0" err="1"/>
              <a:t>Hệ</a:t>
            </a:r>
            <a:r>
              <a:rPr lang="en-US" sz="3800" spc="5" dirty="0"/>
              <a:t> </a:t>
            </a:r>
            <a:r>
              <a:rPr lang="en-US" sz="3800" spc="5" dirty="0" err="1"/>
              <a:t>thống</a:t>
            </a:r>
            <a:r>
              <a:rPr lang="en-US" sz="3800" spc="5" dirty="0"/>
              <a:t> LPR (</a:t>
            </a:r>
            <a:r>
              <a:rPr lang="en-US" sz="3800" spc="5" dirty="0" err="1"/>
              <a:t>Nhận</a:t>
            </a:r>
            <a:r>
              <a:rPr lang="en-US" sz="3800" spc="5" dirty="0"/>
              <a:t> </a:t>
            </a:r>
            <a:r>
              <a:rPr lang="en-US" sz="3800" spc="5" dirty="0" err="1"/>
              <a:t>diện</a:t>
            </a:r>
            <a:r>
              <a:rPr lang="en-US" sz="3800" spc="5" dirty="0"/>
              <a:t> </a:t>
            </a:r>
            <a:r>
              <a:rPr lang="en-US" sz="3800" spc="5" dirty="0" err="1"/>
              <a:t>biển</a:t>
            </a:r>
            <a:r>
              <a:rPr lang="en-US" sz="3800" spc="5" dirty="0"/>
              <a:t> </a:t>
            </a:r>
            <a:r>
              <a:rPr lang="en-US" sz="3800" spc="5" dirty="0" err="1"/>
              <a:t>số</a:t>
            </a:r>
            <a:r>
              <a:rPr lang="en-US" sz="3800" spc="5" dirty="0"/>
              <a:t> </a:t>
            </a:r>
            <a:r>
              <a:rPr lang="en-US" sz="3800" spc="5" dirty="0" err="1"/>
              <a:t>xe</a:t>
            </a:r>
            <a:r>
              <a:rPr lang="en-US" sz="3800" spc="5" dirty="0"/>
              <a:t>)</a:t>
            </a:r>
            <a:endParaRPr sz="3800" spc="5" dirty="0"/>
          </a:p>
        </p:txBody>
      </p:sp>
      <p:sp>
        <p:nvSpPr>
          <p:cNvPr id="3" name="object 3"/>
          <p:cNvSpPr txBox="1"/>
          <p:nvPr/>
        </p:nvSpPr>
        <p:spPr>
          <a:xfrm>
            <a:off x="6477000" y="4745417"/>
            <a:ext cx="3454146" cy="82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8815" marR="5080" indent="-666750" algn="ctr">
              <a:lnSpc>
                <a:spcPct val="100800"/>
              </a:lnSpc>
            </a:pP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Xe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trong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danh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sách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đen</a:t>
            </a:r>
            <a:endParaRPr lang="en-US" sz="2650" spc="-35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marL="678815" marR="5080" indent="-666750" algn="ctr">
              <a:lnSpc>
                <a:spcPct val="100800"/>
              </a:lnSpc>
            </a:pP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Báo động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04276" y="2680716"/>
            <a:ext cx="826007" cy="1440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60107" y="2618232"/>
            <a:ext cx="98602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2139" y="2535935"/>
            <a:ext cx="1970532" cy="1069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36064" y="3939540"/>
            <a:ext cx="1664208" cy="3611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43000" y="4768920"/>
            <a:ext cx="3536315" cy="12357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380" marR="5080" indent="-106680" algn="ctr">
              <a:lnSpc>
                <a:spcPct val="100800"/>
              </a:lnSpc>
            </a:pP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Nhận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diện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biển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số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xe</a:t>
            </a:r>
            <a:r>
              <a:rPr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 </a:t>
            </a:r>
            <a:r>
              <a:rPr lang="en-US" sz="265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Kết hợp </a:t>
            </a:r>
            <a:r>
              <a:rPr lang="en-US" sz="265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tìm</a:t>
            </a:r>
            <a:r>
              <a:rPr lang="en-US" sz="265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kiếm</a:t>
            </a:r>
            <a:r>
              <a:rPr lang="en-US" sz="265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thông</a:t>
            </a:r>
            <a:r>
              <a:rPr lang="en-US" sz="265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tin </a:t>
            </a:r>
            <a:r>
              <a:rPr lang="en-US" sz="265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cùng</a:t>
            </a:r>
            <a:r>
              <a:rPr lang="en-US" sz="265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hình</a:t>
            </a:r>
            <a:r>
              <a:rPr lang="en-US" sz="265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ảnh</a:t>
            </a:r>
            <a:endParaRPr sz="2650" dirty="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1524000"/>
            <a:ext cx="10117455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499"/>
              </a:lnSpc>
            </a:pPr>
            <a:r>
              <a:rPr lang="en-US" sz="2650" spc="5" dirty="0" err="1" smtClean="0"/>
              <a:t>Làm</a:t>
            </a:r>
            <a:r>
              <a:rPr lang="en-US" sz="2650" spc="5" dirty="0" smtClean="0"/>
              <a:t> </a:t>
            </a:r>
            <a:r>
              <a:rPr lang="en-US" sz="2650" spc="5" dirty="0" err="1" smtClean="0"/>
              <a:t>thế</a:t>
            </a:r>
            <a:r>
              <a:rPr lang="en-US" sz="2650" spc="5" dirty="0" smtClean="0"/>
              <a:t> </a:t>
            </a:r>
            <a:r>
              <a:rPr lang="en-US" sz="2650" spc="5" dirty="0" err="1" smtClean="0"/>
              <a:t>nào</a:t>
            </a:r>
            <a:r>
              <a:rPr lang="en-US" sz="2650" spc="5" dirty="0" smtClean="0"/>
              <a:t> </a:t>
            </a:r>
            <a:r>
              <a:rPr lang="en-US" sz="2650" spc="5" dirty="0" err="1" smtClean="0"/>
              <a:t>để</a:t>
            </a:r>
            <a:r>
              <a:rPr lang="en-US" sz="2650" spc="5" dirty="0" smtClean="0"/>
              <a:t> </a:t>
            </a:r>
            <a:r>
              <a:rPr lang="en-US" sz="2650" spc="5" dirty="0" err="1" smtClean="0"/>
              <a:t>phát</a:t>
            </a:r>
            <a:r>
              <a:rPr lang="en-US" sz="2650" spc="5" dirty="0" smtClean="0"/>
              <a:t> </a:t>
            </a:r>
            <a:r>
              <a:rPr lang="en-US" sz="2650" spc="5" dirty="0" err="1" smtClean="0"/>
              <a:t>hiện</a:t>
            </a:r>
            <a:r>
              <a:rPr lang="en-US" sz="2650" spc="5" dirty="0" smtClean="0"/>
              <a:t> </a:t>
            </a:r>
            <a:r>
              <a:rPr lang="en-US" sz="2650" spc="5" dirty="0" err="1" smtClean="0"/>
              <a:t>thiết</a:t>
            </a:r>
            <a:r>
              <a:rPr lang="en-US" sz="2650" spc="5" dirty="0" smtClean="0"/>
              <a:t> </a:t>
            </a:r>
            <a:r>
              <a:rPr lang="en-US" sz="2650" spc="5" dirty="0" err="1" smtClean="0"/>
              <a:t>bị</a:t>
            </a:r>
            <a:r>
              <a:rPr lang="en-US" sz="2650" spc="5" dirty="0" smtClean="0"/>
              <a:t> </a:t>
            </a:r>
            <a:r>
              <a:rPr lang="en-US" sz="2650" spc="5" dirty="0" err="1" smtClean="0"/>
              <a:t>máy</a:t>
            </a:r>
            <a:r>
              <a:rPr lang="en-US" sz="2650" spc="5" dirty="0" smtClean="0"/>
              <a:t> </a:t>
            </a:r>
            <a:r>
              <a:rPr lang="en-US" sz="2650" spc="5" dirty="0" err="1" smtClean="0"/>
              <a:t>móc</a:t>
            </a:r>
            <a:r>
              <a:rPr lang="en-US" sz="2650" spc="5" dirty="0" smtClean="0"/>
              <a:t> </a:t>
            </a:r>
            <a:r>
              <a:rPr lang="en-US" sz="2650" spc="5" dirty="0" err="1" smtClean="0"/>
              <a:t>bị</a:t>
            </a:r>
            <a:r>
              <a:rPr lang="en-US" sz="2650" spc="5" dirty="0" smtClean="0"/>
              <a:t> </a:t>
            </a:r>
            <a:r>
              <a:rPr lang="en-US" spc="5" dirty="0" err="1">
                <a:solidFill>
                  <a:srgbClr val="E36C09"/>
                </a:solidFill>
              </a:rPr>
              <a:t>quá</a:t>
            </a:r>
            <a:r>
              <a:rPr lang="en-US" spc="5" dirty="0">
                <a:solidFill>
                  <a:srgbClr val="E36C09"/>
                </a:solidFill>
              </a:rPr>
              <a:t> </a:t>
            </a:r>
            <a:r>
              <a:rPr lang="en-US" spc="5" err="1">
                <a:solidFill>
                  <a:srgbClr val="E36C09"/>
                </a:solidFill>
              </a:rPr>
              <a:t>nhiệt</a:t>
            </a:r>
            <a:r>
              <a:rPr lang="en-US" sz="2650" spc="5" smtClean="0"/>
              <a:t>,</a:t>
            </a:r>
            <a:br>
              <a:rPr lang="en-US" sz="2650" spc="5" smtClean="0"/>
            </a:br>
            <a:r>
              <a:rPr lang="en-US" sz="2650" spc="5" smtClean="0"/>
              <a:t> </a:t>
            </a:r>
            <a:r>
              <a:rPr lang="en-US" sz="2650" spc="5" dirty="0" err="1" smtClean="0"/>
              <a:t>phát</a:t>
            </a:r>
            <a:r>
              <a:rPr lang="en-US" sz="2650" spc="5" dirty="0" smtClean="0"/>
              <a:t> </a:t>
            </a:r>
            <a:r>
              <a:rPr lang="en-US" sz="2650" spc="5" dirty="0" err="1" smtClean="0"/>
              <a:t>hiện</a:t>
            </a:r>
            <a:r>
              <a:rPr lang="en-US" sz="2650" spc="5" dirty="0" smtClean="0"/>
              <a:t> </a:t>
            </a:r>
            <a:r>
              <a:rPr lang="en-US" spc="5" dirty="0" err="1">
                <a:solidFill>
                  <a:srgbClr val="E36C09"/>
                </a:solidFill>
              </a:rPr>
              <a:t>khói</a:t>
            </a:r>
            <a:r>
              <a:rPr lang="en-US" sz="2650" spc="5" dirty="0" smtClean="0"/>
              <a:t>, </a:t>
            </a:r>
            <a:r>
              <a:rPr lang="en-US" spc="5" dirty="0" err="1">
                <a:solidFill>
                  <a:srgbClr val="E36C09"/>
                </a:solidFill>
              </a:rPr>
              <a:t>hỏa</a:t>
            </a:r>
            <a:r>
              <a:rPr lang="en-US" spc="5" dirty="0">
                <a:solidFill>
                  <a:srgbClr val="E36C09"/>
                </a:solidFill>
              </a:rPr>
              <a:t> </a:t>
            </a:r>
            <a:r>
              <a:rPr lang="en-US" spc="5" err="1">
                <a:solidFill>
                  <a:srgbClr val="E36C09"/>
                </a:solidFill>
              </a:rPr>
              <a:t>hoạn</a:t>
            </a:r>
            <a:r>
              <a:rPr lang="en-US" spc="5">
                <a:solidFill>
                  <a:srgbClr val="E36C09"/>
                </a:solidFill>
              </a:rPr>
              <a:t> </a:t>
            </a:r>
            <a:r>
              <a:rPr lang="en-US" sz="2650" spc="5" smtClean="0"/>
              <a:t>một </a:t>
            </a:r>
            <a:r>
              <a:rPr lang="en-US" sz="2650" spc="5" smtClean="0"/>
              <a:t>cách </a:t>
            </a:r>
            <a:r>
              <a:rPr lang="en-US" sz="2650" spc="5" smtClean="0"/>
              <a:t> hiệu quả ? </a:t>
            </a:r>
            <a:endParaRPr sz="26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9872" y="6697980"/>
            <a:ext cx="4543044" cy="160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5112" y="4018788"/>
            <a:ext cx="4512945" cy="2689860"/>
          </a:xfrm>
          <a:custGeom>
            <a:avLst/>
            <a:gdLst/>
            <a:ahLst/>
            <a:cxnLst/>
            <a:rect l="l" t="t" r="r" b="b"/>
            <a:pathLst>
              <a:path w="4512945" h="2689859">
                <a:moveTo>
                  <a:pt x="4281424" y="0"/>
                </a:moveTo>
                <a:lnTo>
                  <a:pt x="231165" y="0"/>
                </a:lnTo>
                <a:lnTo>
                  <a:pt x="184576" y="4696"/>
                </a:lnTo>
                <a:lnTo>
                  <a:pt x="141183" y="18166"/>
                </a:lnTo>
                <a:lnTo>
                  <a:pt x="101916" y="39480"/>
                </a:lnTo>
                <a:lnTo>
                  <a:pt x="67705" y="67706"/>
                </a:lnTo>
                <a:lnTo>
                  <a:pt x="39478" y="101916"/>
                </a:lnTo>
                <a:lnTo>
                  <a:pt x="18165" y="141178"/>
                </a:lnTo>
                <a:lnTo>
                  <a:pt x="4696" y="184562"/>
                </a:lnTo>
                <a:lnTo>
                  <a:pt x="0" y="231139"/>
                </a:lnTo>
                <a:lnTo>
                  <a:pt x="0" y="2458694"/>
                </a:lnTo>
                <a:lnTo>
                  <a:pt x="4696" y="2505283"/>
                </a:lnTo>
                <a:lnTo>
                  <a:pt x="18165" y="2548676"/>
                </a:lnTo>
                <a:lnTo>
                  <a:pt x="39478" y="2587943"/>
                </a:lnTo>
                <a:lnTo>
                  <a:pt x="67705" y="2622154"/>
                </a:lnTo>
                <a:lnTo>
                  <a:pt x="101916" y="2650381"/>
                </a:lnTo>
                <a:lnTo>
                  <a:pt x="141183" y="2671694"/>
                </a:lnTo>
                <a:lnTo>
                  <a:pt x="184576" y="2685163"/>
                </a:lnTo>
                <a:lnTo>
                  <a:pt x="231165" y="2689860"/>
                </a:lnTo>
                <a:lnTo>
                  <a:pt x="4281424" y="2689860"/>
                </a:lnTo>
                <a:lnTo>
                  <a:pt x="4328001" y="2685163"/>
                </a:lnTo>
                <a:lnTo>
                  <a:pt x="4371385" y="2671694"/>
                </a:lnTo>
                <a:lnTo>
                  <a:pt x="4410647" y="2650381"/>
                </a:lnTo>
                <a:lnTo>
                  <a:pt x="4444857" y="2622154"/>
                </a:lnTo>
                <a:lnTo>
                  <a:pt x="4473083" y="2587943"/>
                </a:lnTo>
                <a:lnTo>
                  <a:pt x="4494397" y="2548676"/>
                </a:lnTo>
                <a:lnTo>
                  <a:pt x="4507867" y="2505283"/>
                </a:lnTo>
                <a:lnTo>
                  <a:pt x="4512564" y="2458694"/>
                </a:lnTo>
                <a:lnTo>
                  <a:pt x="4512564" y="231139"/>
                </a:lnTo>
                <a:lnTo>
                  <a:pt x="4507867" y="184562"/>
                </a:lnTo>
                <a:lnTo>
                  <a:pt x="4494397" y="141178"/>
                </a:lnTo>
                <a:lnTo>
                  <a:pt x="4473083" y="101916"/>
                </a:lnTo>
                <a:lnTo>
                  <a:pt x="4444857" y="67706"/>
                </a:lnTo>
                <a:lnTo>
                  <a:pt x="4410647" y="39480"/>
                </a:lnTo>
                <a:lnTo>
                  <a:pt x="4371385" y="18166"/>
                </a:lnTo>
                <a:lnTo>
                  <a:pt x="4328001" y="4696"/>
                </a:lnTo>
                <a:lnTo>
                  <a:pt x="428142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5112" y="4018788"/>
            <a:ext cx="4512564" cy="2689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9872" y="3732276"/>
            <a:ext cx="4543044" cy="25679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5112" y="1205483"/>
            <a:ext cx="4512945" cy="2537460"/>
          </a:xfrm>
          <a:custGeom>
            <a:avLst/>
            <a:gdLst/>
            <a:ahLst/>
            <a:cxnLst/>
            <a:rect l="l" t="t" r="r" b="b"/>
            <a:pathLst>
              <a:path w="4512945" h="2537460">
                <a:moveTo>
                  <a:pt x="4294505" y="0"/>
                </a:moveTo>
                <a:lnTo>
                  <a:pt x="218071" y="0"/>
                </a:lnTo>
                <a:lnTo>
                  <a:pt x="168070" y="5760"/>
                </a:lnTo>
                <a:lnTo>
                  <a:pt x="122170" y="22169"/>
                </a:lnTo>
                <a:lnTo>
                  <a:pt x="81680" y="47916"/>
                </a:lnTo>
                <a:lnTo>
                  <a:pt x="47909" y="81688"/>
                </a:lnTo>
                <a:lnTo>
                  <a:pt x="22165" y="122177"/>
                </a:lnTo>
                <a:lnTo>
                  <a:pt x="5759" y="168070"/>
                </a:lnTo>
                <a:lnTo>
                  <a:pt x="0" y="218058"/>
                </a:lnTo>
                <a:lnTo>
                  <a:pt x="0" y="2319401"/>
                </a:lnTo>
                <a:lnTo>
                  <a:pt x="5759" y="2369389"/>
                </a:lnTo>
                <a:lnTo>
                  <a:pt x="22165" y="2415282"/>
                </a:lnTo>
                <a:lnTo>
                  <a:pt x="47909" y="2455771"/>
                </a:lnTo>
                <a:lnTo>
                  <a:pt x="81680" y="2489543"/>
                </a:lnTo>
                <a:lnTo>
                  <a:pt x="122170" y="2515290"/>
                </a:lnTo>
                <a:lnTo>
                  <a:pt x="168070" y="2531699"/>
                </a:lnTo>
                <a:lnTo>
                  <a:pt x="218071" y="2537460"/>
                </a:lnTo>
                <a:lnTo>
                  <a:pt x="4294505" y="2537460"/>
                </a:lnTo>
                <a:lnTo>
                  <a:pt x="4344493" y="2531699"/>
                </a:lnTo>
                <a:lnTo>
                  <a:pt x="4390386" y="2515290"/>
                </a:lnTo>
                <a:lnTo>
                  <a:pt x="4430875" y="2489543"/>
                </a:lnTo>
                <a:lnTo>
                  <a:pt x="4464647" y="2455771"/>
                </a:lnTo>
                <a:lnTo>
                  <a:pt x="4490394" y="2415282"/>
                </a:lnTo>
                <a:lnTo>
                  <a:pt x="4506803" y="2369389"/>
                </a:lnTo>
                <a:lnTo>
                  <a:pt x="4512564" y="2319401"/>
                </a:lnTo>
                <a:lnTo>
                  <a:pt x="4512564" y="218058"/>
                </a:lnTo>
                <a:lnTo>
                  <a:pt x="4506803" y="168070"/>
                </a:lnTo>
                <a:lnTo>
                  <a:pt x="4490394" y="122177"/>
                </a:lnTo>
                <a:lnTo>
                  <a:pt x="4464647" y="81688"/>
                </a:lnTo>
                <a:lnTo>
                  <a:pt x="4430875" y="47916"/>
                </a:lnTo>
                <a:lnTo>
                  <a:pt x="4390386" y="22169"/>
                </a:lnTo>
                <a:lnTo>
                  <a:pt x="4344493" y="5760"/>
                </a:lnTo>
                <a:lnTo>
                  <a:pt x="429450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5112" y="1205483"/>
            <a:ext cx="4512564" cy="2537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14019" y="296036"/>
            <a:ext cx="11363960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 smtClean="0"/>
              <a:t>Giải pháp – </a:t>
            </a:r>
            <a:r>
              <a:rPr lang="en-US" spc="5" dirty="0" err="1" smtClean="0"/>
              <a:t>Hình</a:t>
            </a:r>
            <a:r>
              <a:rPr lang="en-US" spc="5" dirty="0" smtClean="0"/>
              <a:t> </a:t>
            </a:r>
            <a:r>
              <a:rPr lang="en-US" spc="5" dirty="0" err="1" smtClean="0"/>
              <a:t>ảnh</a:t>
            </a:r>
            <a:r>
              <a:rPr lang="en-US" spc="5" dirty="0" smtClean="0"/>
              <a:t> </a:t>
            </a:r>
            <a:r>
              <a:rPr lang="en-US" spc="5" dirty="0" err="1" smtClean="0"/>
              <a:t>nhiệt</a:t>
            </a:r>
            <a:endParaRPr spc="5" dirty="0"/>
          </a:p>
        </p:txBody>
      </p:sp>
      <p:sp>
        <p:nvSpPr>
          <p:cNvPr id="9" name="object 9"/>
          <p:cNvSpPr txBox="1"/>
          <p:nvPr/>
        </p:nvSpPr>
        <p:spPr>
          <a:xfrm>
            <a:off x="8033130" y="4489069"/>
            <a:ext cx="4158869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Khu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vực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bồn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chứa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nhiên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liệu</a:t>
            </a:r>
            <a:endParaRPr sz="265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Giám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sát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thiết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bị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xuất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nhiên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liệu</a:t>
            </a:r>
            <a:endParaRPr sz="2100" dirty="0">
              <a:latin typeface="Segoe UI Light"/>
              <a:cs typeface="Segoe U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25979" y="1988820"/>
            <a:ext cx="673735" cy="970915"/>
          </a:xfrm>
          <a:custGeom>
            <a:avLst/>
            <a:gdLst/>
            <a:ahLst/>
            <a:cxnLst/>
            <a:rect l="l" t="t" r="r" b="b"/>
            <a:pathLst>
              <a:path w="673735" h="970914">
                <a:moveTo>
                  <a:pt x="0" y="970788"/>
                </a:moveTo>
                <a:lnTo>
                  <a:pt x="673607" y="970788"/>
                </a:lnTo>
                <a:lnTo>
                  <a:pt x="673607" y="0"/>
                </a:lnTo>
                <a:lnTo>
                  <a:pt x="0" y="0"/>
                </a:lnTo>
                <a:lnTo>
                  <a:pt x="0" y="9707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90488" y="1575816"/>
            <a:ext cx="1653539" cy="16443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033131" y="2062479"/>
            <a:ext cx="3370579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Khu</a:t>
            </a:r>
            <a:r>
              <a:rPr lang="en-US" sz="265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vực</a:t>
            </a:r>
            <a:r>
              <a:rPr lang="en-US" sz="265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tiếp</a:t>
            </a:r>
            <a:r>
              <a:rPr lang="en-US" sz="265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nhiên</a:t>
            </a:r>
            <a:r>
              <a:rPr lang="en-US" sz="265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liệu</a:t>
            </a:r>
            <a:endParaRPr sz="265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lang="en-US" sz="2100" b="0" spc="-4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Giám</a:t>
            </a:r>
            <a:r>
              <a:rPr lang="en-US" sz="2100" b="0" spc="-4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-4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sát</a:t>
            </a:r>
            <a:r>
              <a:rPr lang="en-US" sz="2100" b="0" spc="-4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-4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thiết</a:t>
            </a:r>
            <a:r>
              <a:rPr lang="en-US" sz="2100" b="0" spc="-4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-4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bị</a:t>
            </a:r>
            <a:r>
              <a:rPr lang="en-US" sz="2100" b="0" spc="-4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-4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tiếp</a:t>
            </a:r>
            <a:r>
              <a:rPr lang="en-US" sz="2100" b="0" spc="-4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-4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nhiên</a:t>
            </a:r>
            <a:r>
              <a:rPr lang="en-US" sz="2100" b="0" spc="-4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-4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liệu</a:t>
            </a:r>
            <a:endParaRPr sz="2100" dirty="0">
              <a:latin typeface="Segoe UI Light"/>
              <a:cs typeface="Segoe U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42389" y="4585715"/>
            <a:ext cx="2298700" cy="1495425"/>
          </a:xfrm>
          <a:custGeom>
            <a:avLst/>
            <a:gdLst/>
            <a:ahLst/>
            <a:cxnLst/>
            <a:rect l="l" t="t" r="r" b="b"/>
            <a:pathLst>
              <a:path w="2298700" h="1495425">
                <a:moveTo>
                  <a:pt x="265175" y="0"/>
                </a:moveTo>
                <a:lnTo>
                  <a:pt x="0" y="888745"/>
                </a:lnTo>
                <a:lnTo>
                  <a:pt x="2033143" y="1495170"/>
                </a:lnTo>
                <a:lnTo>
                  <a:pt x="2298191" y="606551"/>
                </a:lnTo>
                <a:lnTo>
                  <a:pt x="265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87440" y="5760720"/>
            <a:ext cx="1459991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02679" y="4040123"/>
            <a:ext cx="1430020" cy="1731645"/>
          </a:xfrm>
          <a:custGeom>
            <a:avLst/>
            <a:gdLst/>
            <a:ahLst/>
            <a:cxnLst/>
            <a:rect l="l" t="t" r="r" b="b"/>
            <a:pathLst>
              <a:path w="1430020" h="1731645">
                <a:moveTo>
                  <a:pt x="1306702" y="0"/>
                </a:moveTo>
                <a:lnTo>
                  <a:pt x="122809" y="0"/>
                </a:lnTo>
                <a:lnTo>
                  <a:pt x="75009" y="9652"/>
                </a:lnTo>
                <a:lnTo>
                  <a:pt x="35972" y="35972"/>
                </a:lnTo>
                <a:lnTo>
                  <a:pt x="9651" y="75009"/>
                </a:lnTo>
                <a:lnTo>
                  <a:pt x="0" y="122808"/>
                </a:lnTo>
                <a:lnTo>
                  <a:pt x="0" y="1608416"/>
                </a:lnTo>
                <a:lnTo>
                  <a:pt x="9651" y="1656233"/>
                </a:lnTo>
                <a:lnTo>
                  <a:pt x="35972" y="1695281"/>
                </a:lnTo>
                <a:lnTo>
                  <a:pt x="75009" y="1721609"/>
                </a:lnTo>
                <a:lnTo>
                  <a:pt x="122809" y="1731264"/>
                </a:lnTo>
                <a:lnTo>
                  <a:pt x="1306702" y="1731264"/>
                </a:lnTo>
                <a:lnTo>
                  <a:pt x="1354502" y="1721609"/>
                </a:lnTo>
                <a:lnTo>
                  <a:pt x="1393539" y="1695281"/>
                </a:lnTo>
                <a:lnTo>
                  <a:pt x="1419860" y="1656233"/>
                </a:lnTo>
                <a:lnTo>
                  <a:pt x="1429512" y="1608416"/>
                </a:lnTo>
                <a:lnTo>
                  <a:pt x="1429512" y="122808"/>
                </a:lnTo>
                <a:lnTo>
                  <a:pt x="1419860" y="75009"/>
                </a:lnTo>
                <a:lnTo>
                  <a:pt x="1393539" y="35972"/>
                </a:lnTo>
                <a:lnTo>
                  <a:pt x="1354502" y="9651"/>
                </a:lnTo>
                <a:lnTo>
                  <a:pt x="130670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02679" y="4040123"/>
            <a:ext cx="1429512" cy="17312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48355" y="1722120"/>
            <a:ext cx="2909570" cy="730250"/>
          </a:xfrm>
          <a:custGeom>
            <a:avLst/>
            <a:gdLst/>
            <a:ahLst/>
            <a:cxnLst/>
            <a:rect l="l" t="t" r="r" b="b"/>
            <a:pathLst>
              <a:path w="2909570" h="730250">
                <a:moveTo>
                  <a:pt x="2909316" y="0"/>
                </a:moveTo>
                <a:lnTo>
                  <a:pt x="0" y="729995"/>
                </a:lnTo>
                <a:lnTo>
                  <a:pt x="2909316" y="729995"/>
                </a:lnTo>
                <a:lnTo>
                  <a:pt x="2909316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49879" y="2630423"/>
            <a:ext cx="2908300" cy="297180"/>
          </a:xfrm>
          <a:custGeom>
            <a:avLst/>
            <a:gdLst/>
            <a:ahLst/>
            <a:cxnLst/>
            <a:rect l="l" t="t" r="r" b="b"/>
            <a:pathLst>
              <a:path w="2908300" h="297180">
                <a:moveTo>
                  <a:pt x="2907792" y="0"/>
                </a:moveTo>
                <a:lnTo>
                  <a:pt x="0" y="0"/>
                </a:lnTo>
                <a:lnTo>
                  <a:pt x="2907792" y="297179"/>
                </a:lnTo>
                <a:lnTo>
                  <a:pt x="2907792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49879" y="2452116"/>
            <a:ext cx="2908300" cy="178435"/>
          </a:xfrm>
          <a:custGeom>
            <a:avLst/>
            <a:gdLst/>
            <a:ahLst/>
            <a:cxnLst/>
            <a:rect l="l" t="t" r="r" b="b"/>
            <a:pathLst>
              <a:path w="2908300" h="178435">
                <a:moveTo>
                  <a:pt x="0" y="178308"/>
                </a:moveTo>
                <a:lnTo>
                  <a:pt x="2907792" y="178308"/>
                </a:lnTo>
                <a:lnTo>
                  <a:pt x="2907792" y="0"/>
                </a:lnTo>
                <a:lnTo>
                  <a:pt x="0" y="0"/>
                </a:lnTo>
                <a:lnTo>
                  <a:pt x="0" y="178308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03295" y="4269994"/>
            <a:ext cx="2872740" cy="1183005"/>
          </a:xfrm>
          <a:custGeom>
            <a:avLst/>
            <a:gdLst/>
            <a:ahLst/>
            <a:cxnLst/>
            <a:rect l="l" t="t" r="r" b="b"/>
            <a:pathLst>
              <a:path w="2872740" h="1183004">
                <a:moveTo>
                  <a:pt x="2756535" y="0"/>
                </a:moveTo>
                <a:lnTo>
                  <a:pt x="0" y="1182496"/>
                </a:lnTo>
                <a:lnTo>
                  <a:pt x="2872486" y="720978"/>
                </a:lnTo>
                <a:lnTo>
                  <a:pt x="2756535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34029" y="5166995"/>
            <a:ext cx="2917190" cy="461645"/>
          </a:xfrm>
          <a:custGeom>
            <a:avLst/>
            <a:gdLst/>
            <a:ahLst/>
            <a:cxnLst/>
            <a:rect l="l" t="t" r="r" b="b"/>
            <a:pathLst>
              <a:path w="2917190" h="461645">
                <a:moveTo>
                  <a:pt x="2869946" y="0"/>
                </a:moveTo>
                <a:lnTo>
                  <a:pt x="0" y="461124"/>
                </a:lnTo>
                <a:lnTo>
                  <a:pt x="2917190" y="293623"/>
                </a:lnTo>
                <a:lnTo>
                  <a:pt x="2869946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05708" y="4990972"/>
            <a:ext cx="2898775" cy="637540"/>
          </a:xfrm>
          <a:custGeom>
            <a:avLst/>
            <a:gdLst/>
            <a:ahLst/>
            <a:cxnLst/>
            <a:rect l="l" t="t" r="r" b="b"/>
            <a:pathLst>
              <a:path w="2898775" h="637539">
                <a:moveTo>
                  <a:pt x="2870073" y="0"/>
                </a:moveTo>
                <a:lnTo>
                  <a:pt x="0" y="461136"/>
                </a:lnTo>
                <a:lnTo>
                  <a:pt x="28321" y="637146"/>
                </a:lnTo>
                <a:lnTo>
                  <a:pt x="2898267" y="176021"/>
                </a:lnTo>
                <a:lnTo>
                  <a:pt x="2870073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019" y="296036"/>
            <a:ext cx="11363960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 smtClean="0"/>
              <a:t>Giải pháp – </a:t>
            </a:r>
            <a:r>
              <a:rPr lang="en-US" spc="5" dirty="0" err="1" smtClean="0"/>
              <a:t>Hình</a:t>
            </a:r>
            <a:r>
              <a:rPr lang="en-US" spc="5" dirty="0" smtClean="0"/>
              <a:t> </a:t>
            </a:r>
            <a:r>
              <a:rPr lang="en-US" spc="5" dirty="0" err="1" smtClean="0"/>
              <a:t>ảnh</a:t>
            </a:r>
            <a:r>
              <a:rPr lang="en-US" spc="5" dirty="0" smtClean="0"/>
              <a:t> </a:t>
            </a:r>
            <a:r>
              <a:rPr lang="en-US" spc="5" dirty="0" err="1" smtClean="0"/>
              <a:t>nhiệt</a:t>
            </a:r>
            <a:endParaRPr spc="5" dirty="0"/>
          </a:p>
        </p:txBody>
      </p:sp>
      <p:sp>
        <p:nvSpPr>
          <p:cNvPr id="3" name="object 3"/>
          <p:cNvSpPr txBox="1"/>
          <p:nvPr/>
        </p:nvSpPr>
        <p:spPr>
          <a:xfrm>
            <a:off x="2120010" y="5625642"/>
            <a:ext cx="7378065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Phát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hiện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thiết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bị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hư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hỏng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,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phát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hiện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rò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rỉ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nhiên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liệu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32153" y="0"/>
            <a:ext cx="3420910" cy="2801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0040" y="4931662"/>
            <a:ext cx="3634740" cy="1926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279" y="2084832"/>
            <a:ext cx="3604260" cy="2857500"/>
          </a:xfrm>
          <a:custGeom>
            <a:avLst/>
            <a:gdLst/>
            <a:ahLst/>
            <a:cxnLst/>
            <a:rect l="l" t="t" r="r" b="b"/>
            <a:pathLst>
              <a:path w="3604260" h="2857500">
                <a:moveTo>
                  <a:pt x="3358642" y="0"/>
                </a:moveTo>
                <a:lnTo>
                  <a:pt x="245579" y="0"/>
                </a:lnTo>
                <a:lnTo>
                  <a:pt x="196085" y="4990"/>
                </a:lnTo>
                <a:lnTo>
                  <a:pt x="149986" y="19303"/>
                </a:lnTo>
                <a:lnTo>
                  <a:pt x="108271" y="41951"/>
                </a:lnTo>
                <a:lnTo>
                  <a:pt x="71926" y="71945"/>
                </a:lnTo>
                <a:lnTo>
                  <a:pt x="41939" y="108297"/>
                </a:lnTo>
                <a:lnTo>
                  <a:pt x="19298" y="150018"/>
                </a:lnTo>
                <a:lnTo>
                  <a:pt x="4989" y="196121"/>
                </a:lnTo>
                <a:lnTo>
                  <a:pt x="0" y="245617"/>
                </a:lnTo>
                <a:lnTo>
                  <a:pt x="0" y="2611881"/>
                </a:lnTo>
                <a:lnTo>
                  <a:pt x="4989" y="2661378"/>
                </a:lnTo>
                <a:lnTo>
                  <a:pt x="19298" y="2707481"/>
                </a:lnTo>
                <a:lnTo>
                  <a:pt x="41939" y="2749202"/>
                </a:lnTo>
                <a:lnTo>
                  <a:pt x="71926" y="2785554"/>
                </a:lnTo>
                <a:lnTo>
                  <a:pt x="108271" y="2815548"/>
                </a:lnTo>
                <a:lnTo>
                  <a:pt x="149986" y="2838196"/>
                </a:lnTo>
                <a:lnTo>
                  <a:pt x="196085" y="2852509"/>
                </a:lnTo>
                <a:lnTo>
                  <a:pt x="245579" y="2857499"/>
                </a:lnTo>
                <a:lnTo>
                  <a:pt x="3358642" y="2857499"/>
                </a:lnTo>
                <a:lnTo>
                  <a:pt x="3408138" y="2852509"/>
                </a:lnTo>
                <a:lnTo>
                  <a:pt x="3454241" y="2838195"/>
                </a:lnTo>
                <a:lnTo>
                  <a:pt x="3495962" y="2815548"/>
                </a:lnTo>
                <a:lnTo>
                  <a:pt x="3532314" y="2785554"/>
                </a:lnTo>
                <a:lnTo>
                  <a:pt x="3562308" y="2749202"/>
                </a:lnTo>
                <a:lnTo>
                  <a:pt x="3584955" y="2707481"/>
                </a:lnTo>
                <a:lnTo>
                  <a:pt x="3599269" y="2661378"/>
                </a:lnTo>
                <a:lnTo>
                  <a:pt x="3604260" y="2611881"/>
                </a:lnTo>
                <a:lnTo>
                  <a:pt x="3604260" y="245617"/>
                </a:lnTo>
                <a:lnTo>
                  <a:pt x="3599269" y="196121"/>
                </a:lnTo>
                <a:lnTo>
                  <a:pt x="3584956" y="150018"/>
                </a:lnTo>
                <a:lnTo>
                  <a:pt x="3562308" y="108297"/>
                </a:lnTo>
                <a:lnTo>
                  <a:pt x="3532314" y="71945"/>
                </a:lnTo>
                <a:lnTo>
                  <a:pt x="3495962" y="41951"/>
                </a:lnTo>
                <a:lnTo>
                  <a:pt x="3454241" y="19304"/>
                </a:lnTo>
                <a:lnTo>
                  <a:pt x="3408138" y="4990"/>
                </a:lnTo>
                <a:lnTo>
                  <a:pt x="335864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5279" y="2084832"/>
            <a:ext cx="3604260" cy="2857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26635" y="4931662"/>
            <a:ext cx="3622548" cy="1926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41876" y="2084832"/>
            <a:ext cx="3592195" cy="2857500"/>
          </a:xfrm>
          <a:custGeom>
            <a:avLst/>
            <a:gdLst/>
            <a:ahLst/>
            <a:cxnLst/>
            <a:rect l="l" t="t" r="r" b="b"/>
            <a:pathLst>
              <a:path w="3592195" h="2857500">
                <a:moveTo>
                  <a:pt x="3346450" y="0"/>
                </a:moveTo>
                <a:lnTo>
                  <a:pt x="245618" y="0"/>
                </a:lnTo>
                <a:lnTo>
                  <a:pt x="196121" y="4990"/>
                </a:lnTo>
                <a:lnTo>
                  <a:pt x="150018" y="19303"/>
                </a:lnTo>
                <a:lnTo>
                  <a:pt x="108297" y="41951"/>
                </a:lnTo>
                <a:lnTo>
                  <a:pt x="71945" y="71945"/>
                </a:lnTo>
                <a:lnTo>
                  <a:pt x="41951" y="108297"/>
                </a:lnTo>
                <a:lnTo>
                  <a:pt x="19304" y="150018"/>
                </a:lnTo>
                <a:lnTo>
                  <a:pt x="4990" y="196121"/>
                </a:lnTo>
                <a:lnTo>
                  <a:pt x="0" y="245617"/>
                </a:lnTo>
                <a:lnTo>
                  <a:pt x="0" y="2611881"/>
                </a:lnTo>
                <a:lnTo>
                  <a:pt x="4990" y="2661378"/>
                </a:lnTo>
                <a:lnTo>
                  <a:pt x="19303" y="2707481"/>
                </a:lnTo>
                <a:lnTo>
                  <a:pt x="41951" y="2749202"/>
                </a:lnTo>
                <a:lnTo>
                  <a:pt x="71945" y="2785554"/>
                </a:lnTo>
                <a:lnTo>
                  <a:pt x="108297" y="2815548"/>
                </a:lnTo>
                <a:lnTo>
                  <a:pt x="150018" y="2838196"/>
                </a:lnTo>
                <a:lnTo>
                  <a:pt x="196121" y="2852509"/>
                </a:lnTo>
                <a:lnTo>
                  <a:pt x="245618" y="2857499"/>
                </a:lnTo>
                <a:lnTo>
                  <a:pt x="3346450" y="2857499"/>
                </a:lnTo>
                <a:lnTo>
                  <a:pt x="3395946" y="2852509"/>
                </a:lnTo>
                <a:lnTo>
                  <a:pt x="3442049" y="2838195"/>
                </a:lnTo>
                <a:lnTo>
                  <a:pt x="3483770" y="2815548"/>
                </a:lnTo>
                <a:lnTo>
                  <a:pt x="3520122" y="2785554"/>
                </a:lnTo>
                <a:lnTo>
                  <a:pt x="3550116" y="2749202"/>
                </a:lnTo>
                <a:lnTo>
                  <a:pt x="3572764" y="2707481"/>
                </a:lnTo>
                <a:lnTo>
                  <a:pt x="3587077" y="2661378"/>
                </a:lnTo>
                <a:lnTo>
                  <a:pt x="3592068" y="2611881"/>
                </a:lnTo>
                <a:lnTo>
                  <a:pt x="3592068" y="245617"/>
                </a:lnTo>
                <a:lnTo>
                  <a:pt x="3587077" y="196121"/>
                </a:lnTo>
                <a:lnTo>
                  <a:pt x="3572764" y="150018"/>
                </a:lnTo>
                <a:lnTo>
                  <a:pt x="3550116" y="108297"/>
                </a:lnTo>
                <a:lnTo>
                  <a:pt x="3520122" y="71945"/>
                </a:lnTo>
                <a:lnTo>
                  <a:pt x="3483770" y="41951"/>
                </a:lnTo>
                <a:lnTo>
                  <a:pt x="3442049" y="19304"/>
                </a:lnTo>
                <a:lnTo>
                  <a:pt x="3395946" y="4990"/>
                </a:lnTo>
                <a:lnTo>
                  <a:pt x="334645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41876" y="2084832"/>
            <a:ext cx="3592068" cy="2857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19516" y="4931662"/>
            <a:ext cx="3648455" cy="1926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34756" y="2084832"/>
            <a:ext cx="3618229" cy="2857500"/>
          </a:xfrm>
          <a:custGeom>
            <a:avLst/>
            <a:gdLst/>
            <a:ahLst/>
            <a:cxnLst/>
            <a:rect l="l" t="t" r="r" b="b"/>
            <a:pathLst>
              <a:path w="3618229" h="2857500">
                <a:moveTo>
                  <a:pt x="3372358" y="0"/>
                </a:moveTo>
                <a:lnTo>
                  <a:pt x="245618" y="0"/>
                </a:lnTo>
                <a:lnTo>
                  <a:pt x="196121" y="4990"/>
                </a:lnTo>
                <a:lnTo>
                  <a:pt x="150018" y="19303"/>
                </a:lnTo>
                <a:lnTo>
                  <a:pt x="108297" y="41951"/>
                </a:lnTo>
                <a:lnTo>
                  <a:pt x="71945" y="71945"/>
                </a:lnTo>
                <a:lnTo>
                  <a:pt x="41951" y="108297"/>
                </a:lnTo>
                <a:lnTo>
                  <a:pt x="19303" y="150018"/>
                </a:lnTo>
                <a:lnTo>
                  <a:pt x="4990" y="196121"/>
                </a:lnTo>
                <a:lnTo>
                  <a:pt x="0" y="245617"/>
                </a:lnTo>
                <a:lnTo>
                  <a:pt x="0" y="2611881"/>
                </a:lnTo>
                <a:lnTo>
                  <a:pt x="4990" y="2661378"/>
                </a:lnTo>
                <a:lnTo>
                  <a:pt x="19303" y="2707481"/>
                </a:lnTo>
                <a:lnTo>
                  <a:pt x="41951" y="2749202"/>
                </a:lnTo>
                <a:lnTo>
                  <a:pt x="71945" y="2785554"/>
                </a:lnTo>
                <a:lnTo>
                  <a:pt x="108297" y="2815548"/>
                </a:lnTo>
                <a:lnTo>
                  <a:pt x="150018" y="2838196"/>
                </a:lnTo>
                <a:lnTo>
                  <a:pt x="196121" y="2852509"/>
                </a:lnTo>
                <a:lnTo>
                  <a:pt x="245618" y="2857499"/>
                </a:lnTo>
                <a:lnTo>
                  <a:pt x="3372358" y="2857499"/>
                </a:lnTo>
                <a:lnTo>
                  <a:pt x="3421854" y="2852509"/>
                </a:lnTo>
                <a:lnTo>
                  <a:pt x="3467957" y="2838195"/>
                </a:lnTo>
                <a:lnTo>
                  <a:pt x="3509678" y="2815548"/>
                </a:lnTo>
                <a:lnTo>
                  <a:pt x="3546030" y="2785554"/>
                </a:lnTo>
                <a:lnTo>
                  <a:pt x="3576024" y="2749202"/>
                </a:lnTo>
                <a:lnTo>
                  <a:pt x="3598672" y="2707481"/>
                </a:lnTo>
                <a:lnTo>
                  <a:pt x="3612985" y="2661378"/>
                </a:lnTo>
                <a:lnTo>
                  <a:pt x="3617976" y="2611881"/>
                </a:lnTo>
                <a:lnTo>
                  <a:pt x="3617976" y="245617"/>
                </a:lnTo>
                <a:lnTo>
                  <a:pt x="3612985" y="196121"/>
                </a:lnTo>
                <a:lnTo>
                  <a:pt x="3598672" y="150018"/>
                </a:lnTo>
                <a:lnTo>
                  <a:pt x="3576024" y="108297"/>
                </a:lnTo>
                <a:lnTo>
                  <a:pt x="3546030" y="71945"/>
                </a:lnTo>
                <a:lnTo>
                  <a:pt x="3509678" y="41951"/>
                </a:lnTo>
                <a:lnTo>
                  <a:pt x="3467957" y="19304"/>
                </a:lnTo>
                <a:lnTo>
                  <a:pt x="3421854" y="4990"/>
                </a:lnTo>
                <a:lnTo>
                  <a:pt x="337235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34756" y="2084832"/>
            <a:ext cx="3617976" cy="28574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5" y="0"/>
            <a:ext cx="5705856" cy="6844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47282" y="3375659"/>
            <a:ext cx="368731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0" spc="-5" dirty="0" smtClean="0">
                <a:latin typeface="Segoe UI Light"/>
                <a:cs typeface="Segoe UI Light"/>
              </a:rPr>
              <a:t>Giải pháp </a:t>
            </a:r>
            <a:r>
              <a:rPr lang="en-US" sz="2400" spc="-5" dirty="0" smtClean="0">
                <a:latin typeface="Segoe UI Light"/>
                <a:cs typeface="Segoe UI Light"/>
              </a:rPr>
              <a:t>&amp; </a:t>
            </a:r>
            <a:r>
              <a:rPr lang="en-US" sz="2400" spc="-5" dirty="0" err="1" smtClean="0">
                <a:latin typeface="Segoe UI Light"/>
                <a:cs typeface="Segoe UI Light"/>
              </a:rPr>
              <a:t>Sản</a:t>
            </a:r>
            <a:r>
              <a:rPr lang="en-US" sz="2400" spc="-5" dirty="0" smtClean="0"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latin typeface="Segoe UI Light"/>
                <a:cs typeface="Segoe UI Light"/>
              </a:rPr>
              <a:t>phẩm</a:t>
            </a:r>
            <a:r>
              <a:rPr lang="en-US" sz="2400" spc="-5" dirty="0" smtClean="0"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latin typeface="Segoe UI Light"/>
                <a:cs typeface="Segoe UI Light"/>
              </a:rPr>
              <a:t>chính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5722620" cy="6858000"/>
          </a:xfrm>
          <a:custGeom>
            <a:avLst/>
            <a:gdLst/>
            <a:ahLst/>
            <a:cxnLst/>
            <a:rect l="l" t="t" r="r" b="b"/>
            <a:pathLst>
              <a:path w="5722620" h="6858000">
                <a:moveTo>
                  <a:pt x="0" y="6857996"/>
                </a:moveTo>
                <a:lnTo>
                  <a:pt x="5722620" y="6857996"/>
                </a:lnTo>
                <a:lnTo>
                  <a:pt x="5722620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46191" y="2313432"/>
            <a:ext cx="577850" cy="576580"/>
          </a:xfrm>
          <a:custGeom>
            <a:avLst/>
            <a:gdLst/>
            <a:ahLst/>
            <a:cxnLst/>
            <a:rect l="l" t="t" r="r" b="b"/>
            <a:pathLst>
              <a:path w="577850" h="576580">
                <a:moveTo>
                  <a:pt x="288798" y="0"/>
                </a:moveTo>
                <a:lnTo>
                  <a:pt x="241950" y="3768"/>
                </a:lnTo>
                <a:lnTo>
                  <a:pt x="197510" y="14679"/>
                </a:lnTo>
                <a:lnTo>
                  <a:pt x="156072" y="32140"/>
                </a:lnTo>
                <a:lnTo>
                  <a:pt x="118231" y="55558"/>
                </a:lnTo>
                <a:lnTo>
                  <a:pt x="84582" y="84343"/>
                </a:lnTo>
                <a:lnTo>
                  <a:pt x="55717" y="117902"/>
                </a:lnTo>
                <a:lnTo>
                  <a:pt x="32232" y="155643"/>
                </a:lnTo>
                <a:lnTo>
                  <a:pt x="14721" y="196973"/>
                </a:lnTo>
                <a:lnTo>
                  <a:pt x="3779" y="241302"/>
                </a:lnTo>
                <a:lnTo>
                  <a:pt x="0" y="288035"/>
                </a:lnTo>
                <a:lnTo>
                  <a:pt x="3779" y="334769"/>
                </a:lnTo>
                <a:lnTo>
                  <a:pt x="14721" y="379098"/>
                </a:lnTo>
                <a:lnTo>
                  <a:pt x="32232" y="420428"/>
                </a:lnTo>
                <a:lnTo>
                  <a:pt x="55717" y="458169"/>
                </a:lnTo>
                <a:lnTo>
                  <a:pt x="84581" y="491728"/>
                </a:lnTo>
                <a:lnTo>
                  <a:pt x="118231" y="520513"/>
                </a:lnTo>
                <a:lnTo>
                  <a:pt x="156072" y="543931"/>
                </a:lnTo>
                <a:lnTo>
                  <a:pt x="197510" y="561392"/>
                </a:lnTo>
                <a:lnTo>
                  <a:pt x="241950" y="572303"/>
                </a:lnTo>
                <a:lnTo>
                  <a:pt x="288798" y="576071"/>
                </a:lnTo>
                <a:lnTo>
                  <a:pt x="335645" y="572303"/>
                </a:lnTo>
                <a:lnTo>
                  <a:pt x="380085" y="561392"/>
                </a:lnTo>
                <a:lnTo>
                  <a:pt x="421523" y="543931"/>
                </a:lnTo>
                <a:lnTo>
                  <a:pt x="459364" y="520513"/>
                </a:lnTo>
                <a:lnTo>
                  <a:pt x="493013" y="491728"/>
                </a:lnTo>
                <a:lnTo>
                  <a:pt x="521878" y="458169"/>
                </a:lnTo>
                <a:lnTo>
                  <a:pt x="545363" y="420428"/>
                </a:lnTo>
                <a:lnTo>
                  <a:pt x="562874" y="379098"/>
                </a:lnTo>
                <a:lnTo>
                  <a:pt x="573816" y="334769"/>
                </a:lnTo>
                <a:lnTo>
                  <a:pt x="577596" y="288035"/>
                </a:lnTo>
                <a:lnTo>
                  <a:pt x="573816" y="241302"/>
                </a:lnTo>
                <a:lnTo>
                  <a:pt x="562874" y="196973"/>
                </a:lnTo>
                <a:lnTo>
                  <a:pt x="545363" y="155643"/>
                </a:lnTo>
                <a:lnTo>
                  <a:pt x="521878" y="117902"/>
                </a:lnTo>
                <a:lnTo>
                  <a:pt x="493014" y="84343"/>
                </a:lnTo>
                <a:lnTo>
                  <a:pt x="459364" y="55558"/>
                </a:lnTo>
                <a:lnTo>
                  <a:pt x="421523" y="32140"/>
                </a:lnTo>
                <a:lnTo>
                  <a:pt x="380085" y="14679"/>
                </a:lnTo>
                <a:lnTo>
                  <a:pt x="335645" y="3768"/>
                </a:lnTo>
                <a:lnTo>
                  <a:pt x="28879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511165" y="2442209"/>
            <a:ext cx="24765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spc="-165" dirty="0">
                <a:solidFill>
                  <a:srgbClr val="FFFFFF"/>
                </a:solidFill>
                <a:latin typeface="Segoe UI Light"/>
                <a:cs typeface="Segoe UI Light"/>
              </a:rPr>
              <a:t>01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46191" y="3270503"/>
            <a:ext cx="577850" cy="576580"/>
          </a:xfrm>
          <a:custGeom>
            <a:avLst/>
            <a:gdLst/>
            <a:ahLst/>
            <a:cxnLst/>
            <a:rect l="l" t="t" r="r" b="b"/>
            <a:pathLst>
              <a:path w="577850" h="576579">
                <a:moveTo>
                  <a:pt x="288798" y="0"/>
                </a:moveTo>
                <a:lnTo>
                  <a:pt x="241950" y="3768"/>
                </a:lnTo>
                <a:lnTo>
                  <a:pt x="197510" y="14679"/>
                </a:lnTo>
                <a:lnTo>
                  <a:pt x="156072" y="32140"/>
                </a:lnTo>
                <a:lnTo>
                  <a:pt x="118231" y="55558"/>
                </a:lnTo>
                <a:lnTo>
                  <a:pt x="84582" y="84343"/>
                </a:lnTo>
                <a:lnTo>
                  <a:pt x="55717" y="117902"/>
                </a:lnTo>
                <a:lnTo>
                  <a:pt x="32232" y="155643"/>
                </a:lnTo>
                <a:lnTo>
                  <a:pt x="14721" y="196973"/>
                </a:lnTo>
                <a:lnTo>
                  <a:pt x="3779" y="241302"/>
                </a:lnTo>
                <a:lnTo>
                  <a:pt x="0" y="288036"/>
                </a:lnTo>
                <a:lnTo>
                  <a:pt x="3779" y="334769"/>
                </a:lnTo>
                <a:lnTo>
                  <a:pt x="14721" y="379098"/>
                </a:lnTo>
                <a:lnTo>
                  <a:pt x="32232" y="420428"/>
                </a:lnTo>
                <a:lnTo>
                  <a:pt x="55717" y="458169"/>
                </a:lnTo>
                <a:lnTo>
                  <a:pt x="84581" y="491728"/>
                </a:lnTo>
                <a:lnTo>
                  <a:pt x="118231" y="520513"/>
                </a:lnTo>
                <a:lnTo>
                  <a:pt x="156072" y="543931"/>
                </a:lnTo>
                <a:lnTo>
                  <a:pt x="197510" y="561392"/>
                </a:lnTo>
                <a:lnTo>
                  <a:pt x="241950" y="572303"/>
                </a:lnTo>
                <a:lnTo>
                  <a:pt x="288798" y="576072"/>
                </a:lnTo>
                <a:lnTo>
                  <a:pt x="335645" y="572303"/>
                </a:lnTo>
                <a:lnTo>
                  <a:pt x="380085" y="561392"/>
                </a:lnTo>
                <a:lnTo>
                  <a:pt x="421523" y="543931"/>
                </a:lnTo>
                <a:lnTo>
                  <a:pt x="459364" y="520513"/>
                </a:lnTo>
                <a:lnTo>
                  <a:pt x="493013" y="491728"/>
                </a:lnTo>
                <a:lnTo>
                  <a:pt x="521878" y="458169"/>
                </a:lnTo>
                <a:lnTo>
                  <a:pt x="545363" y="420428"/>
                </a:lnTo>
                <a:lnTo>
                  <a:pt x="562874" y="379098"/>
                </a:lnTo>
                <a:lnTo>
                  <a:pt x="573816" y="334769"/>
                </a:lnTo>
                <a:lnTo>
                  <a:pt x="577596" y="288036"/>
                </a:lnTo>
                <a:lnTo>
                  <a:pt x="573816" y="241302"/>
                </a:lnTo>
                <a:lnTo>
                  <a:pt x="562874" y="196973"/>
                </a:lnTo>
                <a:lnTo>
                  <a:pt x="545363" y="155643"/>
                </a:lnTo>
                <a:lnTo>
                  <a:pt x="521878" y="117902"/>
                </a:lnTo>
                <a:lnTo>
                  <a:pt x="493014" y="84343"/>
                </a:lnTo>
                <a:lnTo>
                  <a:pt x="459364" y="55558"/>
                </a:lnTo>
                <a:lnTo>
                  <a:pt x="421523" y="32140"/>
                </a:lnTo>
                <a:lnTo>
                  <a:pt x="380085" y="14679"/>
                </a:lnTo>
                <a:lnTo>
                  <a:pt x="335645" y="3768"/>
                </a:lnTo>
                <a:lnTo>
                  <a:pt x="28879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91353" y="3399663"/>
            <a:ext cx="287655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spc="-5" dirty="0">
                <a:solidFill>
                  <a:srgbClr val="FFFFFF"/>
                </a:solidFill>
                <a:latin typeface="Segoe UI Light"/>
                <a:cs typeface="Segoe UI Light"/>
              </a:rPr>
              <a:t>02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46191" y="4229100"/>
            <a:ext cx="577850" cy="576580"/>
          </a:xfrm>
          <a:custGeom>
            <a:avLst/>
            <a:gdLst/>
            <a:ahLst/>
            <a:cxnLst/>
            <a:rect l="l" t="t" r="r" b="b"/>
            <a:pathLst>
              <a:path w="577850" h="576579">
                <a:moveTo>
                  <a:pt x="288798" y="0"/>
                </a:moveTo>
                <a:lnTo>
                  <a:pt x="241950" y="3768"/>
                </a:lnTo>
                <a:lnTo>
                  <a:pt x="197510" y="14679"/>
                </a:lnTo>
                <a:lnTo>
                  <a:pt x="156072" y="32140"/>
                </a:lnTo>
                <a:lnTo>
                  <a:pt x="118231" y="55558"/>
                </a:lnTo>
                <a:lnTo>
                  <a:pt x="84582" y="84343"/>
                </a:lnTo>
                <a:lnTo>
                  <a:pt x="55717" y="117902"/>
                </a:lnTo>
                <a:lnTo>
                  <a:pt x="32232" y="155643"/>
                </a:lnTo>
                <a:lnTo>
                  <a:pt x="14721" y="196973"/>
                </a:lnTo>
                <a:lnTo>
                  <a:pt x="3779" y="241302"/>
                </a:lnTo>
                <a:lnTo>
                  <a:pt x="0" y="288036"/>
                </a:lnTo>
                <a:lnTo>
                  <a:pt x="3779" y="334769"/>
                </a:lnTo>
                <a:lnTo>
                  <a:pt x="14721" y="379098"/>
                </a:lnTo>
                <a:lnTo>
                  <a:pt x="32232" y="420428"/>
                </a:lnTo>
                <a:lnTo>
                  <a:pt x="55717" y="458169"/>
                </a:lnTo>
                <a:lnTo>
                  <a:pt x="84581" y="491728"/>
                </a:lnTo>
                <a:lnTo>
                  <a:pt x="118231" y="520513"/>
                </a:lnTo>
                <a:lnTo>
                  <a:pt x="156072" y="543931"/>
                </a:lnTo>
                <a:lnTo>
                  <a:pt x="197510" y="561392"/>
                </a:lnTo>
                <a:lnTo>
                  <a:pt x="241950" y="572303"/>
                </a:lnTo>
                <a:lnTo>
                  <a:pt x="288798" y="576072"/>
                </a:lnTo>
                <a:lnTo>
                  <a:pt x="335645" y="572303"/>
                </a:lnTo>
                <a:lnTo>
                  <a:pt x="380085" y="561392"/>
                </a:lnTo>
                <a:lnTo>
                  <a:pt x="421523" y="543931"/>
                </a:lnTo>
                <a:lnTo>
                  <a:pt x="459364" y="520513"/>
                </a:lnTo>
                <a:lnTo>
                  <a:pt x="493013" y="491728"/>
                </a:lnTo>
                <a:lnTo>
                  <a:pt x="521878" y="458169"/>
                </a:lnTo>
                <a:lnTo>
                  <a:pt x="545363" y="420428"/>
                </a:lnTo>
                <a:lnTo>
                  <a:pt x="562874" y="379098"/>
                </a:lnTo>
                <a:lnTo>
                  <a:pt x="573816" y="334769"/>
                </a:lnTo>
                <a:lnTo>
                  <a:pt x="577596" y="288036"/>
                </a:lnTo>
                <a:lnTo>
                  <a:pt x="573816" y="241302"/>
                </a:lnTo>
                <a:lnTo>
                  <a:pt x="562874" y="196973"/>
                </a:lnTo>
                <a:lnTo>
                  <a:pt x="545363" y="155643"/>
                </a:lnTo>
                <a:lnTo>
                  <a:pt x="521878" y="117902"/>
                </a:lnTo>
                <a:lnTo>
                  <a:pt x="493014" y="84343"/>
                </a:lnTo>
                <a:lnTo>
                  <a:pt x="459364" y="55558"/>
                </a:lnTo>
                <a:lnTo>
                  <a:pt x="421523" y="32140"/>
                </a:lnTo>
                <a:lnTo>
                  <a:pt x="380085" y="14679"/>
                </a:lnTo>
                <a:lnTo>
                  <a:pt x="335645" y="3768"/>
                </a:lnTo>
                <a:lnTo>
                  <a:pt x="28879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491353" y="4358513"/>
            <a:ext cx="287655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spc="-5" dirty="0">
                <a:solidFill>
                  <a:srgbClr val="FFFFFF"/>
                </a:solidFill>
                <a:latin typeface="Segoe UI Light"/>
                <a:cs typeface="Segoe UI Light"/>
              </a:rPr>
              <a:t>03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47282" y="2411221"/>
            <a:ext cx="361111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spc="-10" dirty="0" err="1" smtClean="0">
                <a:latin typeface="Segoe UI Light"/>
                <a:cs typeface="Segoe UI Light"/>
              </a:rPr>
              <a:t>Tổng</a:t>
            </a:r>
            <a:r>
              <a:rPr lang="en-US" sz="2400" spc="-10" dirty="0" smtClean="0">
                <a:latin typeface="Segoe UI Light"/>
                <a:cs typeface="Segoe UI Light"/>
              </a:rPr>
              <a:t> </a:t>
            </a:r>
            <a:r>
              <a:rPr lang="en-US" sz="2400" spc="-10" dirty="0" err="1" smtClean="0">
                <a:latin typeface="Segoe UI Light"/>
                <a:cs typeface="Segoe UI Light"/>
              </a:rPr>
              <a:t>quan</a:t>
            </a:r>
            <a:r>
              <a:rPr lang="en-US" sz="2400" spc="-10" dirty="0" smtClean="0">
                <a:latin typeface="Segoe UI Light"/>
                <a:cs typeface="Segoe UI Light"/>
              </a:rPr>
              <a:t> &amp; </a:t>
            </a:r>
            <a:r>
              <a:rPr lang="en-US" sz="2400" spc="-10" dirty="0" err="1">
                <a:latin typeface="Segoe UI Light"/>
                <a:cs typeface="Segoe UI Light"/>
              </a:rPr>
              <a:t>R</a:t>
            </a:r>
            <a:r>
              <a:rPr lang="en-US" sz="2400" spc="-10" dirty="0" err="1" smtClean="0">
                <a:latin typeface="Segoe UI Light"/>
                <a:cs typeface="Segoe UI Light"/>
              </a:rPr>
              <a:t>ủi</a:t>
            </a:r>
            <a:r>
              <a:rPr lang="en-US" sz="2400" spc="-10" dirty="0" smtClean="0">
                <a:latin typeface="Segoe UI Light"/>
                <a:cs typeface="Segoe UI Light"/>
              </a:rPr>
              <a:t> </a:t>
            </a:r>
            <a:r>
              <a:rPr lang="en-US" sz="2400" spc="-10" dirty="0" err="1" smtClean="0">
                <a:latin typeface="Segoe UI Light"/>
                <a:cs typeface="Segoe UI Light"/>
              </a:rPr>
              <a:t>ro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47282" y="4340352"/>
            <a:ext cx="383971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0" spc="-5" dirty="0" err="1" smtClean="0">
                <a:latin typeface="Segoe UI Light"/>
                <a:cs typeface="Segoe UI Light"/>
              </a:rPr>
              <a:t>Các</a:t>
            </a:r>
            <a:r>
              <a:rPr lang="en-US" sz="2400" b="0" spc="-5" dirty="0" smtClean="0"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latin typeface="Segoe UI Light"/>
                <a:cs typeface="Segoe UI Light"/>
              </a:rPr>
              <a:t>công</a:t>
            </a:r>
            <a:r>
              <a:rPr lang="en-US" sz="2400" b="0" spc="-5" dirty="0" smtClean="0"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latin typeface="Segoe UI Light"/>
                <a:cs typeface="Segoe UI Light"/>
              </a:rPr>
              <a:t>trình</a:t>
            </a:r>
            <a:r>
              <a:rPr lang="en-US" sz="2400" b="0" spc="-5" dirty="0" smtClean="0"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latin typeface="Segoe UI Light"/>
                <a:cs typeface="Segoe UI Light"/>
              </a:rPr>
              <a:t>đã</a:t>
            </a:r>
            <a:r>
              <a:rPr lang="en-US" sz="2400" b="0" spc="-5" dirty="0" smtClean="0"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latin typeface="Segoe UI Light"/>
                <a:cs typeface="Segoe UI Light"/>
              </a:rPr>
              <a:t>hoàn</a:t>
            </a:r>
            <a:r>
              <a:rPr lang="en-US" sz="2400" b="0" spc="-5" dirty="0" smtClean="0"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latin typeface="Segoe UI Light"/>
                <a:cs typeface="Segoe UI Light"/>
              </a:rPr>
              <a:t>thành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800600" y="462073"/>
            <a:ext cx="2306320" cy="572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700" spc="10" dirty="0" smtClean="0"/>
              <a:t>NỘI </a:t>
            </a:r>
            <a:r>
              <a:rPr lang="en-US" sz="3700" spc="10" dirty="0" smtClean="0">
                <a:solidFill>
                  <a:schemeClr val="tx1"/>
                </a:solidFill>
              </a:rPr>
              <a:t>DUNG</a:t>
            </a:r>
            <a:endParaRPr sz="3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019" y="296036"/>
            <a:ext cx="11363960" cy="576952"/>
          </a:xfrm>
          <a:prstGeom prst="rect">
            <a:avLst/>
          </a:prstGeom>
        </p:spPr>
        <p:txBody>
          <a:bodyPr vert="horz" wrap="square" lIns="0" tIns="83692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spc="5" smtClean="0"/>
              <a:t>Giải pháp – Hình ảnh nhiệt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746759" y="1892807"/>
            <a:ext cx="3267455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59808" y="1892807"/>
            <a:ext cx="3262884" cy="259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33816" y="1892807"/>
            <a:ext cx="3142487" cy="259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48583" y="5227540"/>
            <a:ext cx="6028817" cy="4119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39700">
              <a:lnSpc>
                <a:spcPct val="100699"/>
              </a:lnSpc>
            </a:pPr>
            <a:r>
              <a:rPr lang="en-US" sz="2650" b="0" spc="5" smtClean="0">
                <a:solidFill>
                  <a:srgbClr val="FFFFFF"/>
                </a:solidFill>
                <a:latin typeface="Segoe UI Light"/>
                <a:cs typeface="Segoe UI Light"/>
              </a:rPr>
              <a:t>Thiết bị phát hiện quá nhiệt &amp; báo động</a:t>
            </a:r>
            <a:endParaRPr sz="2650">
              <a:latin typeface="Segoe UI Light"/>
              <a:cs typeface="Segoe U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32153" y="0"/>
            <a:ext cx="3420910" cy="25647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1600200"/>
            <a:ext cx="10382250" cy="1638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vi-VN" sz="2650" spc="5" smtClean="0"/>
              <a:t>Cách phát hiện </a:t>
            </a:r>
            <a:r>
              <a:rPr lang="vi-VN" sz="4000" spc="5" smtClean="0">
                <a:solidFill>
                  <a:schemeClr val="accent6">
                    <a:lumMod val="75000"/>
                  </a:schemeClr>
                </a:solidFill>
              </a:rPr>
              <a:t>xâm nhập bất hợp </a:t>
            </a:r>
            <a:r>
              <a:rPr lang="vi-VN" sz="4000" spc="5" smtClean="0">
                <a:solidFill>
                  <a:schemeClr val="accent6">
                    <a:lumMod val="75000"/>
                  </a:schemeClr>
                </a:solidFill>
              </a:rPr>
              <a:t>pháp </a:t>
            </a:r>
            <a:r>
              <a:rPr lang="en-US" sz="2650" spc="5" smtClean="0"/>
              <a:t>&amp;</a:t>
            </a:r>
            <a:r>
              <a:rPr lang="vi-VN" sz="2650" spc="5" smtClean="0"/>
              <a:t> </a:t>
            </a:r>
            <a:r>
              <a:rPr lang="en-US" sz="2650" spc="5" smtClean="0"/>
              <a:t/>
            </a:r>
            <a:br>
              <a:rPr lang="en-US" sz="2650" spc="5" smtClean="0"/>
            </a:br>
            <a:r>
              <a:rPr lang="en-US" sz="4000" spc="5" smtClean="0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vi-VN" sz="4000" spc="5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4000" spc="5" smtClean="0">
                <a:solidFill>
                  <a:schemeClr val="accent6">
                    <a:lumMod val="75000"/>
                  </a:schemeClr>
                </a:solidFill>
              </a:rPr>
              <a:t>bị </a:t>
            </a:r>
            <a:r>
              <a:rPr lang="vi-VN" sz="4000" spc="5" smtClean="0">
                <a:solidFill>
                  <a:schemeClr val="accent6">
                    <a:lumMod val="75000"/>
                  </a:schemeClr>
                </a:solidFill>
              </a:rPr>
              <a:t>bỏ </a:t>
            </a:r>
            <a:r>
              <a:rPr lang="en-US" sz="4000" spc="5" smtClean="0">
                <a:solidFill>
                  <a:schemeClr val="accent6">
                    <a:lumMod val="75000"/>
                  </a:schemeClr>
                </a:solidFill>
              </a:rPr>
              <a:t>quên </a:t>
            </a:r>
            <a:r>
              <a:rPr lang="vi-VN" sz="2650" spc="5" smtClean="0"/>
              <a:t>để giảm nguy cơ tai nạn</a:t>
            </a:r>
            <a:r>
              <a:rPr lang="en-US" sz="2650" spc="5" smtClean="0"/>
              <a:t> </a:t>
            </a:r>
            <a:r>
              <a:rPr lang="vi-VN" sz="2650" spc="5" smtClean="0"/>
              <a:t>? </a:t>
            </a:r>
            <a:r>
              <a:rPr lang="vi-VN" sz="2650" spc="5" smtClean="0"/>
              <a:t/>
            </a:r>
            <a:br>
              <a:rPr lang="vi-VN" sz="2650" spc="5" smtClean="0"/>
            </a:br>
            <a:endParaRPr sz="265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6111" y="3540252"/>
            <a:ext cx="4047744" cy="2238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1352" y="1342644"/>
            <a:ext cx="4017645" cy="2208530"/>
          </a:xfrm>
          <a:custGeom>
            <a:avLst/>
            <a:gdLst/>
            <a:ahLst/>
            <a:cxnLst/>
            <a:rect l="l" t="t" r="r" b="b"/>
            <a:pathLst>
              <a:path w="4017645" h="2208529">
                <a:moveTo>
                  <a:pt x="3827526" y="0"/>
                </a:moveTo>
                <a:lnTo>
                  <a:pt x="189776" y="0"/>
                </a:lnTo>
                <a:lnTo>
                  <a:pt x="139325" y="6778"/>
                </a:lnTo>
                <a:lnTo>
                  <a:pt x="93991" y="25907"/>
                </a:lnTo>
                <a:lnTo>
                  <a:pt x="55583" y="55578"/>
                </a:lnTo>
                <a:lnTo>
                  <a:pt x="25909" y="93979"/>
                </a:lnTo>
                <a:lnTo>
                  <a:pt x="6778" y="139303"/>
                </a:lnTo>
                <a:lnTo>
                  <a:pt x="0" y="189737"/>
                </a:lnTo>
                <a:lnTo>
                  <a:pt x="0" y="2018538"/>
                </a:lnTo>
                <a:lnTo>
                  <a:pt x="6778" y="2068972"/>
                </a:lnTo>
                <a:lnTo>
                  <a:pt x="25909" y="2114295"/>
                </a:lnTo>
                <a:lnTo>
                  <a:pt x="55583" y="2152697"/>
                </a:lnTo>
                <a:lnTo>
                  <a:pt x="93991" y="2182367"/>
                </a:lnTo>
                <a:lnTo>
                  <a:pt x="139325" y="2201497"/>
                </a:lnTo>
                <a:lnTo>
                  <a:pt x="189776" y="2208276"/>
                </a:lnTo>
                <a:lnTo>
                  <a:pt x="3827526" y="2208276"/>
                </a:lnTo>
                <a:lnTo>
                  <a:pt x="3877960" y="2201497"/>
                </a:lnTo>
                <a:lnTo>
                  <a:pt x="3923283" y="2182368"/>
                </a:lnTo>
                <a:lnTo>
                  <a:pt x="3961685" y="2152697"/>
                </a:lnTo>
                <a:lnTo>
                  <a:pt x="3991355" y="2114296"/>
                </a:lnTo>
                <a:lnTo>
                  <a:pt x="4010485" y="2068972"/>
                </a:lnTo>
                <a:lnTo>
                  <a:pt x="4017264" y="2018538"/>
                </a:lnTo>
                <a:lnTo>
                  <a:pt x="4017264" y="189737"/>
                </a:lnTo>
                <a:lnTo>
                  <a:pt x="4010485" y="139303"/>
                </a:lnTo>
                <a:lnTo>
                  <a:pt x="3991356" y="93980"/>
                </a:lnTo>
                <a:lnTo>
                  <a:pt x="3961685" y="55578"/>
                </a:lnTo>
                <a:lnTo>
                  <a:pt x="3923284" y="25908"/>
                </a:lnTo>
                <a:lnTo>
                  <a:pt x="3877960" y="6778"/>
                </a:lnTo>
                <a:lnTo>
                  <a:pt x="382752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1352" y="1342644"/>
            <a:ext cx="4017264" cy="2208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4019" y="296036"/>
            <a:ext cx="11363960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 smtClean="0"/>
              <a:t>Giải pháp – </a:t>
            </a:r>
            <a:r>
              <a:rPr lang="en-US" spc="5" dirty="0" err="1" smtClean="0"/>
              <a:t>Vùng</a:t>
            </a:r>
            <a:r>
              <a:rPr lang="en-US" spc="5" dirty="0" smtClean="0"/>
              <a:t> </a:t>
            </a:r>
            <a:r>
              <a:rPr lang="en-US" spc="5" dirty="0" err="1" smtClean="0"/>
              <a:t>cảnh</a:t>
            </a:r>
            <a:r>
              <a:rPr lang="en-US" spc="5" dirty="0" smtClean="0"/>
              <a:t> </a:t>
            </a:r>
            <a:r>
              <a:rPr lang="en-US" spc="5" dirty="0" err="1" smtClean="0"/>
              <a:t>báo</a:t>
            </a:r>
            <a:endParaRPr spc="10" dirty="0"/>
          </a:p>
        </p:txBody>
      </p:sp>
      <p:sp>
        <p:nvSpPr>
          <p:cNvPr id="6" name="object 6"/>
          <p:cNvSpPr txBox="1"/>
          <p:nvPr/>
        </p:nvSpPr>
        <p:spPr>
          <a:xfrm>
            <a:off x="5566028" y="4165092"/>
            <a:ext cx="5828030" cy="1223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Khu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vực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bồn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chứa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nhiên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liệu</a:t>
            </a:r>
            <a:endParaRPr sz="265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Phát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hiện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cảnh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báo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các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trườn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hợp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đột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nhập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hay di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chuyển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vào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khu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vực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cấm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8680" y="6248398"/>
            <a:ext cx="4101084" cy="60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3919" y="4101084"/>
            <a:ext cx="4070985" cy="2158365"/>
          </a:xfrm>
          <a:custGeom>
            <a:avLst/>
            <a:gdLst/>
            <a:ahLst/>
            <a:cxnLst/>
            <a:rect l="l" t="t" r="r" b="b"/>
            <a:pathLst>
              <a:path w="4070985" h="2158365">
                <a:moveTo>
                  <a:pt x="3885183" y="0"/>
                </a:moveTo>
                <a:lnTo>
                  <a:pt x="185458" y="0"/>
                </a:lnTo>
                <a:lnTo>
                  <a:pt x="136156" y="6626"/>
                </a:lnTo>
                <a:lnTo>
                  <a:pt x="91853" y="25324"/>
                </a:lnTo>
                <a:lnTo>
                  <a:pt x="54319" y="54324"/>
                </a:lnTo>
                <a:lnTo>
                  <a:pt x="25320" y="91853"/>
                </a:lnTo>
                <a:lnTo>
                  <a:pt x="6624" y="136142"/>
                </a:lnTo>
                <a:lnTo>
                  <a:pt x="0" y="185420"/>
                </a:lnTo>
                <a:lnTo>
                  <a:pt x="0" y="1972525"/>
                </a:lnTo>
                <a:lnTo>
                  <a:pt x="6624" y="2021827"/>
                </a:lnTo>
                <a:lnTo>
                  <a:pt x="25320" y="2066130"/>
                </a:lnTo>
                <a:lnTo>
                  <a:pt x="54319" y="2103664"/>
                </a:lnTo>
                <a:lnTo>
                  <a:pt x="91853" y="2132663"/>
                </a:lnTo>
                <a:lnTo>
                  <a:pt x="136156" y="2151359"/>
                </a:lnTo>
                <a:lnTo>
                  <a:pt x="185458" y="2157984"/>
                </a:lnTo>
                <a:lnTo>
                  <a:pt x="3885183" y="2157984"/>
                </a:lnTo>
                <a:lnTo>
                  <a:pt x="3934461" y="2151359"/>
                </a:lnTo>
                <a:lnTo>
                  <a:pt x="3978750" y="2132663"/>
                </a:lnTo>
                <a:lnTo>
                  <a:pt x="4016279" y="2103664"/>
                </a:lnTo>
                <a:lnTo>
                  <a:pt x="4045279" y="2066130"/>
                </a:lnTo>
                <a:lnTo>
                  <a:pt x="4063977" y="2021827"/>
                </a:lnTo>
                <a:lnTo>
                  <a:pt x="4070604" y="1972525"/>
                </a:lnTo>
                <a:lnTo>
                  <a:pt x="4070604" y="185420"/>
                </a:lnTo>
                <a:lnTo>
                  <a:pt x="4063977" y="136142"/>
                </a:lnTo>
                <a:lnTo>
                  <a:pt x="4045279" y="91853"/>
                </a:lnTo>
                <a:lnTo>
                  <a:pt x="4016279" y="54324"/>
                </a:lnTo>
                <a:lnTo>
                  <a:pt x="3978750" y="25324"/>
                </a:lnTo>
                <a:lnTo>
                  <a:pt x="3934461" y="6626"/>
                </a:lnTo>
                <a:lnTo>
                  <a:pt x="388518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3919" y="4101084"/>
            <a:ext cx="4070604" cy="21579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24888" y="2180844"/>
            <a:ext cx="1137920" cy="1414145"/>
          </a:xfrm>
          <a:custGeom>
            <a:avLst/>
            <a:gdLst/>
            <a:ahLst/>
            <a:cxnLst/>
            <a:rect l="l" t="t" r="r" b="b"/>
            <a:pathLst>
              <a:path w="1137920" h="1414145">
                <a:moveTo>
                  <a:pt x="0" y="284860"/>
                </a:moveTo>
                <a:lnTo>
                  <a:pt x="614680" y="0"/>
                </a:lnTo>
                <a:lnTo>
                  <a:pt x="1137920" y="1129410"/>
                </a:lnTo>
                <a:lnTo>
                  <a:pt x="523113" y="1414144"/>
                </a:lnTo>
                <a:lnTo>
                  <a:pt x="0" y="28486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91711" y="4402328"/>
            <a:ext cx="867410" cy="1662430"/>
          </a:xfrm>
          <a:custGeom>
            <a:avLst/>
            <a:gdLst/>
            <a:ahLst/>
            <a:cxnLst/>
            <a:rect l="l" t="t" r="r" b="b"/>
            <a:pathLst>
              <a:path w="867410" h="1662429">
                <a:moveTo>
                  <a:pt x="301751" y="0"/>
                </a:moveTo>
                <a:lnTo>
                  <a:pt x="867283" y="109982"/>
                </a:lnTo>
                <a:lnTo>
                  <a:pt x="565530" y="1662099"/>
                </a:lnTo>
                <a:lnTo>
                  <a:pt x="0" y="1552155"/>
                </a:lnTo>
                <a:lnTo>
                  <a:pt x="301751" y="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86800" y="588263"/>
            <a:ext cx="1731263" cy="4914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063" y="3832859"/>
            <a:ext cx="4543044" cy="2567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304" y="1306067"/>
            <a:ext cx="4512945" cy="2537460"/>
          </a:xfrm>
          <a:custGeom>
            <a:avLst/>
            <a:gdLst/>
            <a:ahLst/>
            <a:cxnLst/>
            <a:rect l="l" t="t" r="r" b="b"/>
            <a:pathLst>
              <a:path w="4512945" h="2537460">
                <a:moveTo>
                  <a:pt x="4294505" y="0"/>
                </a:moveTo>
                <a:lnTo>
                  <a:pt x="218071" y="0"/>
                </a:lnTo>
                <a:lnTo>
                  <a:pt x="168070" y="5760"/>
                </a:lnTo>
                <a:lnTo>
                  <a:pt x="122170" y="22169"/>
                </a:lnTo>
                <a:lnTo>
                  <a:pt x="81680" y="47916"/>
                </a:lnTo>
                <a:lnTo>
                  <a:pt x="47909" y="81688"/>
                </a:lnTo>
                <a:lnTo>
                  <a:pt x="22165" y="122177"/>
                </a:lnTo>
                <a:lnTo>
                  <a:pt x="5759" y="168070"/>
                </a:lnTo>
                <a:lnTo>
                  <a:pt x="0" y="218059"/>
                </a:lnTo>
                <a:lnTo>
                  <a:pt x="0" y="2319401"/>
                </a:lnTo>
                <a:lnTo>
                  <a:pt x="5759" y="2369389"/>
                </a:lnTo>
                <a:lnTo>
                  <a:pt x="22165" y="2415282"/>
                </a:lnTo>
                <a:lnTo>
                  <a:pt x="47909" y="2455771"/>
                </a:lnTo>
                <a:lnTo>
                  <a:pt x="81680" y="2489543"/>
                </a:lnTo>
                <a:lnTo>
                  <a:pt x="122170" y="2515290"/>
                </a:lnTo>
                <a:lnTo>
                  <a:pt x="168070" y="2531699"/>
                </a:lnTo>
                <a:lnTo>
                  <a:pt x="218071" y="2537460"/>
                </a:lnTo>
                <a:lnTo>
                  <a:pt x="4294505" y="2537460"/>
                </a:lnTo>
                <a:lnTo>
                  <a:pt x="4344493" y="2531699"/>
                </a:lnTo>
                <a:lnTo>
                  <a:pt x="4390386" y="2515290"/>
                </a:lnTo>
                <a:lnTo>
                  <a:pt x="4430875" y="2489543"/>
                </a:lnTo>
                <a:lnTo>
                  <a:pt x="4464647" y="2455771"/>
                </a:lnTo>
                <a:lnTo>
                  <a:pt x="4490394" y="2415282"/>
                </a:lnTo>
                <a:lnTo>
                  <a:pt x="4506803" y="2369389"/>
                </a:lnTo>
                <a:lnTo>
                  <a:pt x="4512564" y="2319401"/>
                </a:lnTo>
                <a:lnTo>
                  <a:pt x="4512564" y="218059"/>
                </a:lnTo>
                <a:lnTo>
                  <a:pt x="4506803" y="168070"/>
                </a:lnTo>
                <a:lnTo>
                  <a:pt x="4490394" y="122177"/>
                </a:lnTo>
                <a:lnTo>
                  <a:pt x="4464647" y="81688"/>
                </a:lnTo>
                <a:lnTo>
                  <a:pt x="4430875" y="47916"/>
                </a:lnTo>
                <a:lnTo>
                  <a:pt x="4390386" y="22169"/>
                </a:lnTo>
                <a:lnTo>
                  <a:pt x="4344493" y="5760"/>
                </a:lnTo>
                <a:lnTo>
                  <a:pt x="429450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7304" y="1306067"/>
            <a:ext cx="4512564" cy="2537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7868" y="6675119"/>
            <a:ext cx="4587239" cy="182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3108" y="4122420"/>
            <a:ext cx="4556760" cy="2563495"/>
          </a:xfrm>
          <a:custGeom>
            <a:avLst/>
            <a:gdLst/>
            <a:ahLst/>
            <a:cxnLst/>
            <a:rect l="l" t="t" r="r" b="b"/>
            <a:pathLst>
              <a:path w="4556760" h="2563495">
                <a:moveTo>
                  <a:pt x="4336415" y="0"/>
                </a:moveTo>
                <a:lnTo>
                  <a:pt x="220294" y="0"/>
                </a:lnTo>
                <a:lnTo>
                  <a:pt x="175896" y="4477"/>
                </a:lnTo>
                <a:lnTo>
                  <a:pt x="134545" y="17319"/>
                </a:lnTo>
                <a:lnTo>
                  <a:pt x="97125" y="37638"/>
                </a:lnTo>
                <a:lnTo>
                  <a:pt x="64522" y="64547"/>
                </a:lnTo>
                <a:lnTo>
                  <a:pt x="37622" y="97159"/>
                </a:lnTo>
                <a:lnTo>
                  <a:pt x="17311" y="134588"/>
                </a:lnTo>
                <a:lnTo>
                  <a:pt x="4475" y="175945"/>
                </a:lnTo>
                <a:lnTo>
                  <a:pt x="0" y="220344"/>
                </a:lnTo>
                <a:lnTo>
                  <a:pt x="0" y="2343073"/>
                </a:lnTo>
                <a:lnTo>
                  <a:pt x="4475" y="2387471"/>
                </a:lnTo>
                <a:lnTo>
                  <a:pt x="17311" y="2428822"/>
                </a:lnTo>
                <a:lnTo>
                  <a:pt x="37622" y="2466242"/>
                </a:lnTo>
                <a:lnTo>
                  <a:pt x="64522" y="2498845"/>
                </a:lnTo>
                <a:lnTo>
                  <a:pt x="97125" y="2525745"/>
                </a:lnTo>
                <a:lnTo>
                  <a:pt x="134545" y="2546056"/>
                </a:lnTo>
                <a:lnTo>
                  <a:pt x="175896" y="2558892"/>
                </a:lnTo>
                <a:lnTo>
                  <a:pt x="220294" y="2563367"/>
                </a:lnTo>
                <a:lnTo>
                  <a:pt x="4336415" y="2563367"/>
                </a:lnTo>
                <a:lnTo>
                  <a:pt x="4380814" y="2558892"/>
                </a:lnTo>
                <a:lnTo>
                  <a:pt x="4422171" y="2546056"/>
                </a:lnTo>
                <a:lnTo>
                  <a:pt x="4459600" y="2525745"/>
                </a:lnTo>
                <a:lnTo>
                  <a:pt x="4492212" y="2498845"/>
                </a:lnTo>
                <a:lnTo>
                  <a:pt x="4519121" y="2466242"/>
                </a:lnTo>
                <a:lnTo>
                  <a:pt x="4539440" y="2428822"/>
                </a:lnTo>
                <a:lnTo>
                  <a:pt x="4552282" y="2387471"/>
                </a:lnTo>
                <a:lnTo>
                  <a:pt x="4556759" y="2343073"/>
                </a:lnTo>
                <a:lnTo>
                  <a:pt x="4556759" y="220344"/>
                </a:lnTo>
                <a:lnTo>
                  <a:pt x="4552282" y="175945"/>
                </a:lnTo>
                <a:lnTo>
                  <a:pt x="4539440" y="134588"/>
                </a:lnTo>
                <a:lnTo>
                  <a:pt x="4519121" y="97159"/>
                </a:lnTo>
                <a:lnTo>
                  <a:pt x="4492212" y="64547"/>
                </a:lnTo>
                <a:lnTo>
                  <a:pt x="4459600" y="37638"/>
                </a:lnTo>
                <a:lnTo>
                  <a:pt x="4422171" y="17319"/>
                </a:lnTo>
                <a:lnTo>
                  <a:pt x="4380814" y="4477"/>
                </a:lnTo>
                <a:lnTo>
                  <a:pt x="433641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3108" y="4122420"/>
            <a:ext cx="4556759" cy="2563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14019" y="296036"/>
            <a:ext cx="11363960" cy="614911"/>
          </a:xfrm>
          <a:prstGeom prst="rect">
            <a:avLst/>
          </a:prstGeom>
        </p:spPr>
        <p:txBody>
          <a:bodyPr vert="horz" wrap="square" lIns="0" tIns="45084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700" spc="5" dirty="0" smtClean="0"/>
              <a:t>Giải pháp – </a:t>
            </a:r>
            <a:r>
              <a:rPr lang="en-US" sz="3700" spc="5" dirty="0" err="1" smtClean="0"/>
              <a:t>Vật</a:t>
            </a:r>
            <a:r>
              <a:rPr lang="en-US" sz="3700" spc="5" dirty="0" smtClean="0"/>
              <a:t> </a:t>
            </a:r>
            <a:r>
              <a:rPr lang="en-US" sz="3700" spc="5" dirty="0" err="1" smtClean="0"/>
              <a:t>thể</a:t>
            </a:r>
            <a:r>
              <a:rPr lang="en-US" sz="3700" spc="5" dirty="0" smtClean="0"/>
              <a:t> </a:t>
            </a:r>
            <a:r>
              <a:rPr lang="en-US" sz="3700" spc="5" dirty="0" err="1" smtClean="0"/>
              <a:t>nguy</a:t>
            </a:r>
            <a:r>
              <a:rPr lang="en-US" sz="3700" spc="5" dirty="0" smtClean="0"/>
              <a:t> </a:t>
            </a:r>
            <a:r>
              <a:rPr lang="en-US" sz="3700" spc="5" dirty="0" err="1" smtClean="0"/>
              <a:t>hiểm</a:t>
            </a:r>
            <a:endParaRPr sz="3700" dirty="0"/>
          </a:p>
        </p:txBody>
      </p:sp>
      <p:sp>
        <p:nvSpPr>
          <p:cNvPr id="9" name="object 9"/>
          <p:cNvSpPr txBox="1"/>
          <p:nvPr/>
        </p:nvSpPr>
        <p:spPr>
          <a:xfrm>
            <a:off x="5437759" y="3276600"/>
            <a:ext cx="5611241" cy="2039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Khu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vực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bồn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chứa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nhiên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liệu</a:t>
            </a:r>
            <a:r>
              <a:rPr lang="en-US" sz="265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&amp; </a:t>
            </a:r>
            <a:r>
              <a:rPr lang="en-US" sz="265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Khu</a:t>
            </a:r>
            <a:r>
              <a:rPr lang="en-US" sz="265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vực</a:t>
            </a:r>
            <a:r>
              <a:rPr lang="en-US" sz="265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tiếp</a:t>
            </a:r>
            <a:r>
              <a:rPr lang="en-US" sz="265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nhiên</a:t>
            </a:r>
            <a:r>
              <a:rPr lang="en-US" sz="265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liệu</a:t>
            </a:r>
            <a:endParaRPr lang="en-US" sz="2650" spc="5" dirty="0" smtClean="0">
              <a:solidFill>
                <a:srgbClr val="E36C09"/>
              </a:solidFill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</a:pPr>
            <a:endParaRPr sz="265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Phát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hiện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&amp;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cảnh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báo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vật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thể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nguy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hiểm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đặt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trong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khu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vực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Trạm</a:t>
            </a:r>
            <a:r>
              <a:rPr lang="en-US" sz="26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xăng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92476" y="2885058"/>
            <a:ext cx="687705" cy="735965"/>
          </a:xfrm>
          <a:custGeom>
            <a:avLst/>
            <a:gdLst/>
            <a:ahLst/>
            <a:cxnLst/>
            <a:rect l="l" t="t" r="r" b="b"/>
            <a:pathLst>
              <a:path w="687705" h="735964">
                <a:moveTo>
                  <a:pt x="121793" y="0"/>
                </a:moveTo>
                <a:lnTo>
                  <a:pt x="687197" y="109981"/>
                </a:lnTo>
                <a:lnTo>
                  <a:pt x="565531" y="735964"/>
                </a:lnTo>
                <a:lnTo>
                  <a:pt x="0" y="625982"/>
                </a:lnTo>
                <a:lnTo>
                  <a:pt x="121793" y="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33066" y="6151626"/>
            <a:ext cx="783590" cy="558165"/>
          </a:xfrm>
          <a:custGeom>
            <a:avLst/>
            <a:gdLst/>
            <a:ahLst/>
            <a:cxnLst/>
            <a:rect l="l" t="t" r="r" b="b"/>
            <a:pathLst>
              <a:path w="783589" h="558165">
                <a:moveTo>
                  <a:pt x="0" y="557784"/>
                </a:moveTo>
                <a:lnTo>
                  <a:pt x="783336" y="557784"/>
                </a:lnTo>
                <a:lnTo>
                  <a:pt x="783336" y="0"/>
                </a:lnTo>
                <a:lnTo>
                  <a:pt x="0" y="0"/>
                </a:lnTo>
                <a:lnTo>
                  <a:pt x="0" y="557784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92375" y="6117297"/>
            <a:ext cx="723265" cy="6246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00351" y="2940710"/>
            <a:ext cx="723265" cy="6246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63483" y="944880"/>
            <a:ext cx="1728216" cy="23164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32192" y="5073397"/>
            <a:ext cx="2880359" cy="17846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400" y="1981200"/>
            <a:ext cx="7792084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spc="10" dirty="0" err="1" smtClean="0"/>
              <a:t>Làm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thế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nào</a:t>
            </a:r>
            <a:r>
              <a:rPr lang="en-US" sz="2650" spc="10" dirty="0" smtClean="0"/>
              <a:t> </a:t>
            </a:r>
            <a:r>
              <a:rPr lang="en-US" sz="2650" spc="10" err="1" smtClean="0"/>
              <a:t>để</a:t>
            </a:r>
            <a:r>
              <a:rPr lang="en-US" sz="2650" spc="10" smtClean="0"/>
              <a:t> </a:t>
            </a:r>
            <a:r>
              <a:rPr lang="en-US" sz="2650" spc="10" smtClean="0"/>
              <a:t>giám</a:t>
            </a:r>
            <a:r>
              <a:rPr lang="en-US" sz="2650" spc="10" smtClean="0"/>
              <a:t> </a:t>
            </a:r>
            <a:r>
              <a:rPr lang="en-US" sz="2650" spc="10" dirty="0" err="1" smtClean="0"/>
              <a:t>sát</a:t>
            </a:r>
            <a:r>
              <a:rPr lang="en-US" sz="2650" spc="10" dirty="0" smtClean="0"/>
              <a:t> </a:t>
            </a:r>
            <a:r>
              <a:rPr lang="en-US" spc="5" dirty="0" err="1">
                <a:solidFill>
                  <a:srgbClr val="E36C09"/>
                </a:solidFill>
              </a:rPr>
              <a:t>toàn</a:t>
            </a:r>
            <a:r>
              <a:rPr lang="en-US" spc="5" dirty="0">
                <a:solidFill>
                  <a:srgbClr val="E36C09"/>
                </a:solidFill>
              </a:rPr>
              <a:t> </a:t>
            </a:r>
            <a:r>
              <a:rPr lang="en-US" spc="5" dirty="0" err="1">
                <a:solidFill>
                  <a:srgbClr val="E36C09"/>
                </a:solidFill>
              </a:rPr>
              <a:t>cảnh</a:t>
            </a:r>
            <a:r>
              <a:rPr lang="en-US" spc="5" dirty="0">
                <a:solidFill>
                  <a:srgbClr val="E36C09"/>
                </a:solidFill>
              </a:rPr>
              <a:t> </a:t>
            </a:r>
            <a:r>
              <a:rPr lang="en-US" sz="2650" spc="10" err="1" smtClean="0"/>
              <a:t>trạm</a:t>
            </a:r>
            <a:r>
              <a:rPr lang="en-US" sz="2650" spc="10" smtClean="0"/>
              <a:t> </a:t>
            </a:r>
            <a:r>
              <a:rPr lang="en-US" sz="2650" spc="10" smtClean="0"/>
              <a:t>xăng </a:t>
            </a:r>
            <a:r>
              <a:rPr sz="2650" spc="5" smtClean="0"/>
              <a:t>?</a:t>
            </a:r>
            <a:endParaRPr sz="26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29655" y="0"/>
            <a:ext cx="6384036" cy="3523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42931" y="1728216"/>
            <a:ext cx="2447925" cy="2226945"/>
          </a:xfrm>
          <a:custGeom>
            <a:avLst/>
            <a:gdLst/>
            <a:ahLst/>
            <a:cxnLst/>
            <a:rect l="l" t="t" r="r" b="b"/>
            <a:pathLst>
              <a:path w="2447925" h="2226945">
                <a:moveTo>
                  <a:pt x="0" y="0"/>
                </a:moveTo>
                <a:lnTo>
                  <a:pt x="0" y="2226564"/>
                </a:lnTo>
                <a:lnTo>
                  <a:pt x="2447544" y="2226564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93352" y="1740407"/>
            <a:ext cx="454659" cy="2205355"/>
          </a:xfrm>
          <a:custGeom>
            <a:avLst/>
            <a:gdLst/>
            <a:ahLst/>
            <a:cxnLst/>
            <a:rect l="l" t="t" r="r" b="b"/>
            <a:pathLst>
              <a:path w="454659" h="2205354">
                <a:moveTo>
                  <a:pt x="0" y="2205228"/>
                </a:moveTo>
                <a:lnTo>
                  <a:pt x="454151" y="2205228"/>
                </a:lnTo>
                <a:lnTo>
                  <a:pt x="454151" y="0"/>
                </a:lnTo>
                <a:lnTo>
                  <a:pt x="0" y="0"/>
                </a:lnTo>
                <a:lnTo>
                  <a:pt x="0" y="2205228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737360"/>
            <a:ext cx="9293225" cy="2209165"/>
          </a:xfrm>
          <a:custGeom>
            <a:avLst/>
            <a:gdLst/>
            <a:ahLst/>
            <a:cxnLst/>
            <a:rect l="l" t="t" r="r" b="b"/>
            <a:pathLst>
              <a:path w="9293225" h="2209165">
                <a:moveTo>
                  <a:pt x="9293098" y="0"/>
                </a:moveTo>
                <a:lnTo>
                  <a:pt x="0" y="2209165"/>
                </a:lnTo>
              </a:path>
            </a:pathLst>
          </a:custGeom>
          <a:ln w="914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32492" y="1994916"/>
            <a:ext cx="2159635" cy="1951989"/>
          </a:xfrm>
          <a:custGeom>
            <a:avLst/>
            <a:gdLst/>
            <a:ahLst/>
            <a:cxnLst/>
            <a:rect l="l" t="t" r="r" b="b"/>
            <a:pathLst>
              <a:path w="2159634" h="1951989">
                <a:moveTo>
                  <a:pt x="2159507" y="1951736"/>
                </a:moveTo>
                <a:lnTo>
                  <a:pt x="0" y="0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737360"/>
            <a:ext cx="9293860" cy="2208530"/>
          </a:xfrm>
          <a:custGeom>
            <a:avLst/>
            <a:gdLst/>
            <a:ahLst/>
            <a:cxnLst/>
            <a:rect l="l" t="t" r="r" b="b"/>
            <a:pathLst>
              <a:path w="9293860" h="2208529">
                <a:moveTo>
                  <a:pt x="9293352" y="0"/>
                </a:moveTo>
                <a:lnTo>
                  <a:pt x="0" y="2208276"/>
                </a:lnTo>
                <a:lnTo>
                  <a:pt x="9293352" y="2208276"/>
                </a:lnTo>
                <a:lnTo>
                  <a:pt x="9293352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7443" y="1036065"/>
            <a:ext cx="4902835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300" err="1" smtClean="0">
                <a:solidFill>
                  <a:srgbClr val="E36C09"/>
                </a:solidFill>
              </a:rPr>
              <a:t>Một</a:t>
            </a:r>
            <a:r>
              <a:rPr lang="en-US" sz="4300" smtClean="0">
                <a:solidFill>
                  <a:srgbClr val="E36C09"/>
                </a:solidFill>
              </a:rPr>
              <a:t> </a:t>
            </a:r>
            <a:r>
              <a:rPr sz="2650" spc="5" smtClean="0"/>
              <a:t>camera</a:t>
            </a:r>
            <a:r>
              <a:rPr lang="en-US" sz="2650" spc="5" smtClean="0"/>
              <a:t> Panoramic :</a:t>
            </a:r>
            <a:endParaRPr sz="2650" dirty="0"/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z="2650" spc="5" dirty="0" err="1"/>
              <a:t>Góc</a:t>
            </a:r>
            <a:r>
              <a:rPr lang="en-US" sz="2650" spc="5" dirty="0"/>
              <a:t> </a:t>
            </a:r>
            <a:r>
              <a:rPr lang="en-US" sz="2650" spc="5" dirty="0" err="1"/>
              <a:t>nhìn</a:t>
            </a:r>
            <a:r>
              <a:rPr lang="en-US" sz="2650" spc="5" dirty="0"/>
              <a:t> </a:t>
            </a:r>
            <a:r>
              <a:rPr lang="en-US" sz="4300" spc="-80" dirty="0" smtClean="0">
                <a:solidFill>
                  <a:srgbClr val="E36C09"/>
                </a:solidFill>
              </a:rPr>
              <a:t>180°</a:t>
            </a:r>
            <a:endParaRPr sz="2650" dirty="0"/>
          </a:p>
        </p:txBody>
      </p:sp>
      <p:sp>
        <p:nvSpPr>
          <p:cNvPr id="9" name="object 9"/>
          <p:cNvSpPr/>
          <p:nvPr/>
        </p:nvSpPr>
        <p:spPr>
          <a:xfrm>
            <a:off x="9179052" y="1458467"/>
            <a:ext cx="1342644" cy="693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99052" y="6019800"/>
            <a:ext cx="4206748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Khu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vực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bên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ngoài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Trạm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xăng</a:t>
            </a:r>
            <a:endParaRPr sz="2650" dirty="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76843" y="5565647"/>
            <a:ext cx="3915410" cy="615950"/>
          </a:xfrm>
          <a:custGeom>
            <a:avLst/>
            <a:gdLst/>
            <a:ahLst/>
            <a:cxnLst/>
            <a:rect l="l" t="t" r="r" b="b"/>
            <a:pathLst>
              <a:path w="3915409" h="615950">
                <a:moveTo>
                  <a:pt x="0" y="615695"/>
                </a:moveTo>
                <a:lnTo>
                  <a:pt x="3915155" y="615695"/>
                </a:lnTo>
                <a:lnTo>
                  <a:pt x="3915155" y="0"/>
                </a:lnTo>
                <a:lnTo>
                  <a:pt x="0" y="0"/>
                </a:lnTo>
                <a:lnTo>
                  <a:pt x="0" y="615695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01732" y="5749696"/>
            <a:ext cx="897001" cy="2173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0708" y="5565647"/>
            <a:ext cx="4144010" cy="615950"/>
          </a:xfrm>
          <a:custGeom>
            <a:avLst/>
            <a:gdLst/>
            <a:ahLst/>
            <a:cxnLst/>
            <a:rect l="l" t="t" r="r" b="b"/>
            <a:pathLst>
              <a:path w="4144009" h="615950">
                <a:moveTo>
                  <a:pt x="0" y="615695"/>
                </a:moveTo>
                <a:lnTo>
                  <a:pt x="4143755" y="615695"/>
                </a:lnTo>
                <a:lnTo>
                  <a:pt x="4143755" y="0"/>
                </a:lnTo>
                <a:lnTo>
                  <a:pt x="0" y="0"/>
                </a:lnTo>
                <a:lnTo>
                  <a:pt x="0" y="615695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1169" y="5749696"/>
            <a:ext cx="339725" cy="2173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3" y="5565647"/>
            <a:ext cx="4139565" cy="615950"/>
          </a:xfrm>
          <a:custGeom>
            <a:avLst/>
            <a:gdLst/>
            <a:ahLst/>
            <a:cxnLst/>
            <a:rect l="l" t="t" r="r" b="b"/>
            <a:pathLst>
              <a:path w="4139565" h="615950">
                <a:moveTo>
                  <a:pt x="0" y="615695"/>
                </a:moveTo>
                <a:lnTo>
                  <a:pt x="4139184" y="615695"/>
                </a:lnTo>
                <a:lnTo>
                  <a:pt x="4139184" y="0"/>
                </a:lnTo>
                <a:lnTo>
                  <a:pt x="0" y="0"/>
                </a:lnTo>
                <a:lnTo>
                  <a:pt x="0" y="615695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6875" y="5749696"/>
            <a:ext cx="839088" cy="2138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90396" y="577722"/>
            <a:ext cx="4038804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300" err="1" smtClean="0">
                <a:solidFill>
                  <a:srgbClr val="E36C09"/>
                </a:solidFill>
              </a:rPr>
              <a:t>Một</a:t>
            </a:r>
            <a:r>
              <a:rPr sz="4300" spc="-70" smtClean="0">
                <a:solidFill>
                  <a:srgbClr val="E36C09"/>
                </a:solidFill>
              </a:rPr>
              <a:t> </a:t>
            </a:r>
            <a:r>
              <a:rPr sz="2650" spc="5" smtClean="0"/>
              <a:t>camera</a:t>
            </a:r>
            <a:r>
              <a:rPr lang="en-US" sz="2650" spc="5" smtClean="0"/>
              <a:t> Fisheye :</a:t>
            </a:r>
            <a:endParaRPr sz="2650" dirty="0"/>
          </a:p>
          <a:p>
            <a:pPr marL="1219200">
              <a:lnSpc>
                <a:spcPct val="100000"/>
              </a:lnSpc>
              <a:spcBef>
                <a:spcPts val="10"/>
              </a:spcBef>
            </a:pPr>
            <a:r>
              <a:rPr lang="en-US" sz="4300" dirty="0" err="1" smtClean="0">
                <a:solidFill>
                  <a:srgbClr val="E36C09"/>
                </a:solidFill>
              </a:rPr>
              <a:t>Toàn</a:t>
            </a:r>
            <a:r>
              <a:rPr lang="en-US" sz="4300" dirty="0" smtClean="0">
                <a:solidFill>
                  <a:srgbClr val="E36C09"/>
                </a:solidFill>
              </a:rPr>
              <a:t> </a:t>
            </a:r>
            <a:r>
              <a:rPr lang="en-US" sz="4300" dirty="0" err="1" smtClean="0">
                <a:solidFill>
                  <a:srgbClr val="E36C09"/>
                </a:solidFill>
              </a:rPr>
              <a:t>cảnh</a:t>
            </a:r>
            <a:endParaRPr sz="2650" dirty="0"/>
          </a:p>
        </p:txBody>
      </p:sp>
      <p:sp>
        <p:nvSpPr>
          <p:cNvPr id="9" name="object 9"/>
          <p:cNvSpPr txBox="1"/>
          <p:nvPr/>
        </p:nvSpPr>
        <p:spPr>
          <a:xfrm>
            <a:off x="3962400" y="6377584"/>
            <a:ext cx="4191000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Khu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vực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bên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trong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Trạm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xăng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50935" y="559308"/>
            <a:ext cx="2153412" cy="1491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51376" y="2455164"/>
            <a:ext cx="4145279" cy="3107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66488" y="2468879"/>
            <a:ext cx="3080004" cy="30800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64652" y="2446020"/>
            <a:ext cx="2604516" cy="1028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864595" y="2444495"/>
            <a:ext cx="1327403" cy="21153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61604" y="3461003"/>
            <a:ext cx="1307592" cy="20848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569195" y="4559808"/>
            <a:ext cx="1299972" cy="9890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73740" y="4547615"/>
            <a:ext cx="1318259" cy="9982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88068" y="3473196"/>
            <a:ext cx="1086612" cy="10866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2468879"/>
            <a:ext cx="4152900" cy="31089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2468879"/>
            <a:ext cx="4149852" cy="24490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4874" y="2899917"/>
            <a:ext cx="9951720" cy="1061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94355" algn="l"/>
              </a:tabLst>
            </a:pPr>
            <a:r>
              <a:rPr lang="en-US" sz="2650" spc="10" dirty="0" err="1" smtClean="0"/>
              <a:t>Làm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thế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nào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để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cung</a:t>
            </a:r>
            <a:r>
              <a:rPr lang="en-US" sz="2650" spc="10" dirty="0" smtClean="0"/>
              <a:t> cấp </a:t>
            </a:r>
            <a:r>
              <a:rPr lang="en-US" spc="5" dirty="0" err="1">
                <a:solidFill>
                  <a:srgbClr val="E36C09"/>
                </a:solidFill>
              </a:rPr>
              <a:t>Bằng</a:t>
            </a:r>
            <a:r>
              <a:rPr lang="en-US" spc="5" dirty="0">
                <a:solidFill>
                  <a:srgbClr val="E36C09"/>
                </a:solidFill>
              </a:rPr>
              <a:t> </a:t>
            </a:r>
            <a:r>
              <a:rPr lang="en-US" spc="5" dirty="0" err="1">
                <a:solidFill>
                  <a:srgbClr val="E36C09"/>
                </a:solidFill>
              </a:rPr>
              <a:t>chứng</a:t>
            </a:r>
            <a:r>
              <a:rPr lang="en-US" spc="5" dirty="0">
                <a:solidFill>
                  <a:srgbClr val="E36C09"/>
                </a:solidFill>
              </a:rPr>
              <a:t> </a:t>
            </a:r>
            <a:r>
              <a:rPr lang="en-US" spc="5" dirty="0" err="1">
                <a:solidFill>
                  <a:srgbClr val="E36C09"/>
                </a:solidFill>
              </a:rPr>
              <a:t>âm</a:t>
            </a:r>
            <a:r>
              <a:rPr lang="en-US" spc="5" dirty="0">
                <a:solidFill>
                  <a:srgbClr val="E36C09"/>
                </a:solidFill>
              </a:rPr>
              <a:t> </a:t>
            </a:r>
            <a:r>
              <a:rPr lang="en-US" spc="5" dirty="0" err="1">
                <a:solidFill>
                  <a:srgbClr val="E36C09"/>
                </a:solidFill>
              </a:rPr>
              <a:t>thanh</a:t>
            </a:r>
            <a:r>
              <a:rPr lang="en-US" sz="2650" spc="10" dirty="0" smtClean="0"/>
              <a:t> hợp </a:t>
            </a:r>
            <a:r>
              <a:rPr lang="en-US" sz="2650" spc="10" dirty="0" err="1" smtClean="0"/>
              <a:t>lệ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khi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xảy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ra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tranh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cãi</a:t>
            </a:r>
            <a:r>
              <a:rPr sz="2650" spc="5" dirty="0" smtClean="0"/>
              <a:t>?</a:t>
            </a:r>
            <a:endParaRPr sz="26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988" y="5404103"/>
            <a:ext cx="5742432" cy="1453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0227" y="1796795"/>
            <a:ext cx="5712460" cy="3618229"/>
          </a:xfrm>
          <a:custGeom>
            <a:avLst/>
            <a:gdLst/>
            <a:ahLst/>
            <a:cxnLst/>
            <a:rect l="l" t="t" r="r" b="b"/>
            <a:pathLst>
              <a:path w="5712460" h="3618229">
                <a:moveTo>
                  <a:pt x="5401056" y="0"/>
                </a:moveTo>
                <a:lnTo>
                  <a:pt x="310934" y="0"/>
                </a:lnTo>
                <a:lnTo>
                  <a:pt x="264985" y="3370"/>
                </a:lnTo>
                <a:lnTo>
                  <a:pt x="221130" y="13162"/>
                </a:lnTo>
                <a:lnTo>
                  <a:pt x="179849" y="28895"/>
                </a:lnTo>
                <a:lnTo>
                  <a:pt x="141624" y="50087"/>
                </a:lnTo>
                <a:lnTo>
                  <a:pt x="106936" y="76257"/>
                </a:lnTo>
                <a:lnTo>
                  <a:pt x="76265" y="106925"/>
                </a:lnTo>
                <a:lnTo>
                  <a:pt x="50092" y="141609"/>
                </a:lnTo>
                <a:lnTo>
                  <a:pt x="28898" y="179829"/>
                </a:lnTo>
                <a:lnTo>
                  <a:pt x="13164" y="221104"/>
                </a:lnTo>
                <a:lnTo>
                  <a:pt x="3371" y="264953"/>
                </a:lnTo>
                <a:lnTo>
                  <a:pt x="0" y="310895"/>
                </a:lnTo>
                <a:lnTo>
                  <a:pt x="0" y="3307079"/>
                </a:lnTo>
                <a:lnTo>
                  <a:pt x="3371" y="3353022"/>
                </a:lnTo>
                <a:lnTo>
                  <a:pt x="13164" y="3396871"/>
                </a:lnTo>
                <a:lnTo>
                  <a:pt x="28898" y="3438146"/>
                </a:lnTo>
                <a:lnTo>
                  <a:pt x="50092" y="3476366"/>
                </a:lnTo>
                <a:lnTo>
                  <a:pt x="76265" y="3511050"/>
                </a:lnTo>
                <a:lnTo>
                  <a:pt x="106936" y="3541718"/>
                </a:lnTo>
                <a:lnTo>
                  <a:pt x="141624" y="3567888"/>
                </a:lnTo>
                <a:lnTo>
                  <a:pt x="179849" y="3589080"/>
                </a:lnTo>
                <a:lnTo>
                  <a:pt x="221130" y="3604813"/>
                </a:lnTo>
                <a:lnTo>
                  <a:pt x="264985" y="3614605"/>
                </a:lnTo>
                <a:lnTo>
                  <a:pt x="310934" y="3617976"/>
                </a:lnTo>
                <a:lnTo>
                  <a:pt x="5401056" y="3617976"/>
                </a:lnTo>
                <a:lnTo>
                  <a:pt x="5446998" y="3614605"/>
                </a:lnTo>
                <a:lnTo>
                  <a:pt x="5490847" y="3604813"/>
                </a:lnTo>
                <a:lnTo>
                  <a:pt x="5532122" y="3589080"/>
                </a:lnTo>
                <a:lnTo>
                  <a:pt x="5570342" y="3567888"/>
                </a:lnTo>
                <a:lnTo>
                  <a:pt x="5605026" y="3541718"/>
                </a:lnTo>
                <a:lnTo>
                  <a:pt x="5635694" y="3511050"/>
                </a:lnTo>
                <a:lnTo>
                  <a:pt x="5661864" y="3476366"/>
                </a:lnTo>
                <a:lnTo>
                  <a:pt x="5683056" y="3438146"/>
                </a:lnTo>
                <a:lnTo>
                  <a:pt x="5698789" y="3396871"/>
                </a:lnTo>
                <a:lnTo>
                  <a:pt x="5708581" y="3353022"/>
                </a:lnTo>
                <a:lnTo>
                  <a:pt x="5711952" y="3307079"/>
                </a:lnTo>
                <a:lnTo>
                  <a:pt x="5711952" y="310895"/>
                </a:lnTo>
                <a:lnTo>
                  <a:pt x="5708581" y="264953"/>
                </a:lnTo>
                <a:lnTo>
                  <a:pt x="5698789" y="221104"/>
                </a:lnTo>
                <a:lnTo>
                  <a:pt x="5683056" y="179829"/>
                </a:lnTo>
                <a:lnTo>
                  <a:pt x="5661864" y="141609"/>
                </a:lnTo>
                <a:lnTo>
                  <a:pt x="5635694" y="106925"/>
                </a:lnTo>
                <a:lnTo>
                  <a:pt x="5605026" y="76257"/>
                </a:lnTo>
                <a:lnTo>
                  <a:pt x="5570342" y="50087"/>
                </a:lnTo>
                <a:lnTo>
                  <a:pt x="5532122" y="28895"/>
                </a:lnTo>
                <a:lnTo>
                  <a:pt x="5490847" y="13162"/>
                </a:lnTo>
                <a:lnTo>
                  <a:pt x="5446998" y="3370"/>
                </a:lnTo>
                <a:lnTo>
                  <a:pt x="540105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227" y="1796795"/>
            <a:ext cx="5711952" cy="3617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 smtClean="0"/>
              <a:t>Giải pháp – </a:t>
            </a:r>
            <a:r>
              <a:rPr lang="en-US" spc="5" dirty="0" err="1" smtClean="0"/>
              <a:t>Ghi</a:t>
            </a:r>
            <a:r>
              <a:rPr lang="en-US" spc="5" dirty="0" smtClean="0"/>
              <a:t> </a:t>
            </a:r>
            <a:r>
              <a:rPr lang="en-US" spc="5" dirty="0" err="1" smtClean="0"/>
              <a:t>âm</a:t>
            </a:r>
            <a:endParaRPr spc="-5" dirty="0"/>
          </a:p>
        </p:txBody>
      </p:sp>
      <p:sp>
        <p:nvSpPr>
          <p:cNvPr id="6" name="object 6"/>
          <p:cNvSpPr/>
          <p:nvPr/>
        </p:nvSpPr>
        <p:spPr>
          <a:xfrm>
            <a:off x="1183411" y="3419094"/>
            <a:ext cx="1102995" cy="1015365"/>
          </a:xfrm>
          <a:custGeom>
            <a:avLst/>
            <a:gdLst/>
            <a:ahLst/>
            <a:cxnLst/>
            <a:rect l="l" t="t" r="r" b="b"/>
            <a:pathLst>
              <a:path w="1102995" h="1015364">
                <a:moveTo>
                  <a:pt x="177647" y="0"/>
                </a:moveTo>
                <a:lnTo>
                  <a:pt x="0" y="812672"/>
                </a:lnTo>
                <a:lnTo>
                  <a:pt x="925042" y="1014856"/>
                </a:lnTo>
                <a:lnTo>
                  <a:pt x="1102588" y="202310"/>
                </a:lnTo>
                <a:lnTo>
                  <a:pt x="177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87854" y="3019298"/>
            <a:ext cx="5068570" cy="981710"/>
          </a:xfrm>
          <a:custGeom>
            <a:avLst/>
            <a:gdLst/>
            <a:ahLst/>
            <a:cxnLst/>
            <a:rect l="l" t="t" r="r" b="b"/>
            <a:pathLst>
              <a:path w="5068570" h="981710">
                <a:moveTo>
                  <a:pt x="5032248" y="0"/>
                </a:moveTo>
                <a:lnTo>
                  <a:pt x="0" y="981582"/>
                </a:lnTo>
                <a:lnTo>
                  <a:pt x="5068570" y="729233"/>
                </a:lnTo>
                <a:lnTo>
                  <a:pt x="503224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00935" y="3926585"/>
            <a:ext cx="5079365" cy="297180"/>
          </a:xfrm>
          <a:custGeom>
            <a:avLst/>
            <a:gdLst/>
            <a:ahLst/>
            <a:cxnLst/>
            <a:rect l="l" t="t" r="r" b="b"/>
            <a:pathLst>
              <a:path w="5079365" h="297179">
                <a:moveTo>
                  <a:pt x="5064379" y="0"/>
                </a:moveTo>
                <a:lnTo>
                  <a:pt x="0" y="252221"/>
                </a:lnTo>
                <a:lnTo>
                  <a:pt x="5079111" y="297052"/>
                </a:lnTo>
                <a:lnTo>
                  <a:pt x="5064379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92045" y="3748532"/>
            <a:ext cx="5073650" cy="430530"/>
          </a:xfrm>
          <a:custGeom>
            <a:avLst/>
            <a:gdLst/>
            <a:ahLst/>
            <a:cxnLst/>
            <a:rect l="l" t="t" r="r" b="b"/>
            <a:pathLst>
              <a:path w="5073650" h="430529">
                <a:moveTo>
                  <a:pt x="5064379" y="0"/>
                </a:moveTo>
                <a:lnTo>
                  <a:pt x="0" y="252222"/>
                </a:lnTo>
                <a:lnTo>
                  <a:pt x="8890" y="430276"/>
                </a:lnTo>
                <a:lnTo>
                  <a:pt x="5073269" y="178054"/>
                </a:lnTo>
                <a:lnTo>
                  <a:pt x="5064379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30540" y="4695444"/>
            <a:ext cx="3078479" cy="1825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45780" y="2910839"/>
            <a:ext cx="3048000" cy="1795780"/>
          </a:xfrm>
          <a:custGeom>
            <a:avLst/>
            <a:gdLst/>
            <a:ahLst/>
            <a:cxnLst/>
            <a:rect l="l" t="t" r="r" b="b"/>
            <a:pathLst>
              <a:path w="3048000" h="1795779">
                <a:moveTo>
                  <a:pt x="2893695" y="0"/>
                </a:moveTo>
                <a:lnTo>
                  <a:pt x="154304" y="0"/>
                </a:lnTo>
                <a:lnTo>
                  <a:pt x="105533" y="7866"/>
                </a:lnTo>
                <a:lnTo>
                  <a:pt x="63175" y="29772"/>
                </a:lnTo>
                <a:lnTo>
                  <a:pt x="29772" y="63175"/>
                </a:lnTo>
                <a:lnTo>
                  <a:pt x="7866" y="105533"/>
                </a:lnTo>
                <a:lnTo>
                  <a:pt x="0" y="154305"/>
                </a:lnTo>
                <a:lnTo>
                  <a:pt x="0" y="1640967"/>
                </a:lnTo>
                <a:lnTo>
                  <a:pt x="7866" y="1689738"/>
                </a:lnTo>
                <a:lnTo>
                  <a:pt x="29772" y="1732096"/>
                </a:lnTo>
                <a:lnTo>
                  <a:pt x="63175" y="1765499"/>
                </a:lnTo>
                <a:lnTo>
                  <a:pt x="105533" y="1787405"/>
                </a:lnTo>
                <a:lnTo>
                  <a:pt x="154304" y="1795272"/>
                </a:lnTo>
                <a:lnTo>
                  <a:pt x="2893695" y="1795272"/>
                </a:lnTo>
                <a:lnTo>
                  <a:pt x="2942466" y="1787405"/>
                </a:lnTo>
                <a:lnTo>
                  <a:pt x="2984824" y="1765499"/>
                </a:lnTo>
                <a:lnTo>
                  <a:pt x="3018227" y="1732096"/>
                </a:lnTo>
                <a:lnTo>
                  <a:pt x="3040133" y="1689738"/>
                </a:lnTo>
                <a:lnTo>
                  <a:pt x="3048000" y="1640967"/>
                </a:lnTo>
                <a:lnTo>
                  <a:pt x="3048000" y="154305"/>
                </a:lnTo>
                <a:lnTo>
                  <a:pt x="3040133" y="105533"/>
                </a:lnTo>
                <a:lnTo>
                  <a:pt x="3018227" y="63175"/>
                </a:lnTo>
                <a:lnTo>
                  <a:pt x="2984824" y="29772"/>
                </a:lnTo>
                <a:lnTo>
                  <a:pt x="2942466" y="7866"/>
                </a:lnTo>
                <a:lnTo>
                  <a:pt x="289369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45780" y="2910839"/>
            <a:ext cx="3048000" cy="1795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69145" y="2001901"/>
            <a:ext cx="1142365" cy="86995"/>
          </a:xfrm>
          <a:custGeom>
            <a:avLst/>
            <a:gdLst/>
            <a:ahLst/>
            <a:cxnLst/>
            <a:rect l="l" t="t" r="r" b="b"/>
            <a:pathLst>
              <a:path w="1142365" h="86994">
                <a:moveTo>
                  <a:pt x="0" y="28066"/>
                </a:moveTo>
                <a:lnTo>
                  <a:pt x="0" y="57023"/>
                </a:lnTo>
                <a:lnTo>
                  <a:pt x="86868" y="57150"/>
                </a:lnTo>
                <a:lnTo>
                  <a:pt x="86868" y="28194"/>
                </a:lnTo>
                <a:lnTo>
                  <a:pt x="0" y="28066"/>
                </a:lnTo>
                <a:close/>
              </a:path>
              <a:path w="1142365" h="86994">
                <a:moveTo>
                  <a:pt x="202692" y="28194"/>
                </a:moveTo>
                <a:lnTo>
                  <a:pt x="115824" y="28194"/>
                </a:lnTo>
                <a:lnTo>
                  <a:pt x="115824" y="57150"/>
                </a:lnTo>
                <a:lnTo>
                  <a:pt x="202692" y="57150"/>
                </a:lnTo>
                <a:lnTo>
                  <a:pt x="202692" y="28194"/>
                </a:lnTo>
                <a:close/>
              </a:path>
              <a:path w="1142365" h="86994">
                <a:moveTo>
                  <a:pt x="318515" y="28321"/>
                </a:moveTo>
                <a:lnTo>
                  <a:pt x="231648" y="28321"/>
                </a:lnTo>
                <a:lnTo>
                  <a:pt x="231648" y="57276"/>
                </a:lnTo>
                <a:lnTo>
                  <a:pt x="318515" y="57276"/>
                </a:lnTo>
                <a:lnTo>
                  <a:pt x="318515" y="28321"/>
                </a:lnTo>
                <a:close/>
              </a:path>
              <a:path w="1142365" h="86994">
                <a:moveTo>
                  <a:pt x="347472" y="28321"/>
                </a:moveTo>
                <a:lnTo>
                  <a:pt x="347472" y="57276"/>
                </a:lnTo>
                <a:lnTo>
                  <a:pt x="434339" y="57403"/>
                </a:lnTo>
                <a:lnTo>
                  <a:pt x="434339" y="28448"/>
                </a:lnTo>
                <a:lnTo>
                  <a:pt x="347472" y="28321"/>
                </a:lnTo>
                <a:close/>
              </a:path>
              <a:path w="1142365" h="86994">
                <a:moveTo>
                  <a:pt x="463296" y="28448"/>
                </a:moveTo>
                <a:lnTo>
                  <a:pt x="463296" y="57403"/>
                </a:lnTo>
                <a:lnTo>
                  <a:pt x="550163" y="57531"/>
                </a:lnTo>
                <a:lnTo>
                  <a:pt x="550163" y="28575"/>
                </a:lnTo>
                <a:lnTo>
                  <a:pt x="463296" y="28448"/>
                </a:lnTo>
                <a:close/>
              </a:path>
              <a:path w="1142365" h="86994">
                <a:moveTo>
                  <a:pt x="579120" y="28575"/>
                </a:moveTo>
                <a:lnTo>
                  <a:pt x="579120" y="57531"/>
                </a:lnTo>
                <a:lnTo>
                  <a:pt x="665987" y="57658"/>
                </a:lnTo>
                <a:lnTo>
                  <a:pt x="665987" y="28701"/>
                </a:lnTo>
                <a:lnTo>
                  <a:pt x="579120" y="28575"/>
                </a:lnTo>
                <a:close/>
              </a:path>
              <a:path w="1142365" h="86994">
                <a:moveTo>
                  <a:pt x="781811" y="28701"/>
                </a:moveTo>
                <a:lnTo>
                  <a:pt x="694944" y="28701"/>
                </a:lnTo>
                <a:lnTo>
                  <a:pt x="694944" y="57658"/>
                </a:lnTo>
                <a:lnTo>
                  <a:pt x="781811" y="57658"/>
                </a:lnTo>
                <a:lnTo>
                  <a:pt x="781811" y="28701"/>
                </a:lnTo>
                <a:close/>
              </a:path>
              <a:path w="1142365" h="86994">
                <a:moveTo>
                  <a:pt x="897635" y="28828"/>
                </a:moveTo>
                <a:lnTo>
                  <a:pt x="810768" y="28828"/>
                </a:lnTo>
                <a:lnTo>
                  <a:pt x="810768" y="57785"/>
                </a:lnTo>
                <a:lnTo>
                  <a:pt x="897635" y="57785"/>
                </a:lnTo>
                <a:lnTo>
                  <a:pt x="897635" y="28828"/>
                </a:lnTo>
                <a:close/>
              </a:path>
              <a:path w="1142365" h="86994">
                <a:moveTo>
                  <a:pt x="926592" y="28828"/>
                </a:moveTo>
                <a:lnTo>
                  <a:pt x="926592" y="57785"/>
                </a:lnTo>
                <a:lnTo>
                  <a:pt x="1013459" y="57912"/>
                </a:lnTo>
                <a:lnTo>
                  <a:pt x="1013459" y="28956"/>
                </a:lnTo>
                <a:lnTo>
                  <a:pt x="926592" y="28828"/>
                </a:lnTo>
                <a:close/>
              </a:path>
              <a:path w="1142365" h="86994">
                <a:moveTo>
                  <a:pt x="1054988" y="0"/>
                </a:moveTo>
                <a:lnTo>
                  <a:pt x="1054861" y="86868"/>
                </a:lnTo>
                <a:lnTo>
                  <a:pt x="1113028" y="57912"/>
                </a:lnTo>
                <a:lnTo>
                  <a:pt x="1069339" y="57912"/>
                </a:lnTo>
                <a:lnTo>
                  <a:pt x="1069467" y="28956"/>
                </a:lnTo>
                <a:lnTo>
                  <a:pt x="1112732" y="28956"/>
                </a:lnTo>
                <a:lnTo>
                  <a:pt x="1054988" y="0"/>
                </a:lnTo>
                <a:close/>
              </a:path>
              <a:path w="1142365" h="86994">
                <a:moveTo>
                  <a:pt x="1054946" y="28956"/>
                </a:moveTo>
                <a:lnTo>
                  <a:pt x="1042415" y="28956"/>
                </a:lnTo>
                <a:lnTo>
                  <a:pt x="1042415" y="57912"/>
                </a:lnTo>
                <a:lnTo>
                  <a:pt x="1054904" y="57912"/>
                </a:lnTo>
                <a:lnTo>
                  <a:pt x="1054946" y="28956"/>
                </a:lnTo>
                <a:close/>
              </a:path>
              <a:path w="1142365" h="86994">
                <a:moveTo>
                  <a:pt x="1112732" y="28956"/>
                </a:moveTo>
                <a:lnTo>
                  <a:pt x="1069467" y="28956"/>
                </a:lnTo>
                <a:lnTo>
                  <a:pt x="1069339" y="57912"/>
                </a:lnTo>
                <a:lnTo>
                  <a:pt x="1113028" y="57912"/>
                </a:lnTo>
                <a:lnTo>
                  <a:pt x="1141856" y="43561"/>
                </a:lnTo>
                <a:lnTo>
                  <a:pt x="1112732" y="28956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567296" y="5181600"/>
            <a:ext cx="5240655" cy="151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Khu</a:t>
            </a:r>
            <a:r>
              <a:rPr lang="en-US" sz="265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vực</a:t>
            </a:r>
            <a:r>
              <a:rPr lang="en-US" sz="265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thu</a:t>
            </a:r>
            <a:r>
              <a:rPr lang="en-US" sz="265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ngân</a:t>
            </a:r>
            <a:endParaRPr sz="265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Micrcophone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ghi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âm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,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cung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cấp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bằng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chứng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hình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ảnh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âm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thanh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hợp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lệ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trong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trường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hợp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xảy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ra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tranh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4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cãi</a:t>
            </a:r>
            <a:r>
              <a:rPr lang="en-US" sz="24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.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195559" y="1328927"/>
            <a:ext cx="1524000" cy="1313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401427" y="2611882"/>
            <a:ext cx="122745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0" spc="-5" dirty="0">
                <a:solidFill>
                  <a:srgbClr val="FFFFFF"/>
                </a:solidFill>
                <a:latin typeface="Segoe UI Light"/>
                <a:cs typeface="Segoe UI Light"/>
              </a:rPr>
              <a:t>Dome</a:t>
            </a:r>
            <a:r>
              <a:rPr sz="1600" b="0" spc="-7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600" b="0" spc="-5" dirty="0">
                <a:solidFill>
                  <a:srgbClr val="FFFFFF"/>
                </a:solidFill>
                <a:latin typeface="Segoe UI Light"/>
                <a:cs typeface="Segoe UI Light"/>
              </a:rPr>
              <a:t>camera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33918" y="2608834"/>
            <a:ext cx="65849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Mic </a:t>
            </a:r>
            <a:r>
              <a:rPr lang="en-US" sz="160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rời</a:t>
            </a:r>
            <a:endParaRPr sz="1600" dirty="0">
              <a:latin typeface="Segoe UI Light"/>
              <a:cs typeface="Segoe U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49183" y="1661160"/>
            <a:ext cx="1031748" cy="804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2057400"/>
            <a:ext cx="9740265" cy="1061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spc="10" dirty="0" err="1" smtClean="0"/>
              <a:t>Làm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thế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nào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để</a:t>
            </a:r>
            <a:r>
              <a:rPr lang="en-US" sz="2650" spc="10" dirty="0" smtClean="0"/>
              <a:t> </a:t>
            </a:r>
            <a:r>
              <a:rPr lang="en-US" spc="5" dirty="0" err="1" smtClean="0">
                <a:solidFill>
                  <a:srgbClr val="E36C09"/>
                </a:solidFill>
              </a:rPr>
              <a:t>kích</a:t>
            </a:r>
            <a:r>
              <a:rPr lang="en-US" spc="5" dirty="0" smtClean="0">
                <a:solidFill>
                  <a:srgbClr val="E36C09"/>
                </a:solidFill>
              </a:rPr>
              <a:t> </a:t>
            </a:r>
            <a:r>
              <a:rPr lang="en-US" spc="5" dirty="0" err="1" smtClean="0">
                <a:solidFill>
                  <a:srgbClr val="E36C09"/>
                </a:solidFill>
              </a:rPr>
              <a:t>hoạt</a:t>
            </a:r>
            <a:r>
              <a:rPr lang="en-US" spc="5" dirty="0" smtClean="0">
                <a:solidFill>
                  <a:srgbClr val="E36C09"/>
                </a:solidFill>
              </a:rPr>
              <a:t> </a:t>
            </a:r>
            <a:r>
              <a:rPr lang="en-US" spc="5" dirty="0" err="1" smtClean="0">
                <a:solidFill>
                  <a:srgbClr val="E36C09"/>
                </a:solidFill>
              </a:rPr>
              <a:t>báo</a:t>
            </a:r>
            <a:r>
              <a:rPr lang="en-US" spc="5" dirty="0" smtClean="0">
                <a:solidFill>
                  <a:srgbClr val="E36C09"/>
                </a:solidFill>
              </a:rPr>
              <a:t> động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bằng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tay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khi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xảy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ra</a:t>
            </a:r>
            <a:r>
              <a:rPr lang="en-US" sz="2650" spc="10" dirty="0" smtClean="0"/>
              <a:t> </a:t>
            </a:r>
            <a:r>
              <a:rPr lang="en-US" sz="2650" spc="10" dirty="0" err="1" smtClean="0"/>
              <a:t>trường</a:t>
            </a:r>
            <a:r>
              <a:rPr lang="en-US" sz="2650" spc="10" dirty="0" smtClean="0"/>
              <a:t> hợp khẩn cấp</a:t>
            </a:r>
            <a:r>
              <a:rPr sz="2650" spc="10" dirty="0" smtClean="0"/>
              <a:t> </a:t>
            </a:r>
            <a:r>
              <a:rPr sz="2650" spc="5" dirty="0" smtClean="0"/>
              <a:t>?</a:t>
            </a:r>
            <a:endParaRPr sz="2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316736"/>
            <a:ext cx="7077709" cy="1056640"/>
          </a:xfrm>
          <a:custGeom>
            <a:avLst/>
            <a:gdLst/>
            <a:ahLst/>
            <a:cxnLst/>
            <a:rect l="l" t="t" r="r" b="b"/>
            <a:pathLst>
              <a:path w="7077709" h="1056639">
                <a:moveTo>
                  <a:pt x="0" y="1056132"/>
                </a:moveTo>
                <a:lnTo>
                  <a:pt x="7077456" y="1056132"/>
                </a:lnTo>
                <a:lnTo>
                  <a:pt x="7077456" y="0"/>
                </a:lnTo>
                <a:lnTo>
                  <a:pt x="0" y="0"/>
                </a:lnTo>
                <a:lnTo>
                  <a:pt x="0" y="10561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1977" y="1425702"/>
            <a:ext cx="5795645" cy="814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61670" algn="l"/>
              </a:tabLst>
            </a:pPr>
            <a:r>
              <a:rPr sz="5300" spc="-835" dirty="0">
                <a:solidFill>
                  <a:srgbClr val="FFC000"/>
                </a:solidFill>
              </a:rPr>
              <a:t>1	</a:t>
            </a:r>
            <a:r>
              <a:rPr lang="en-US" sz="3700" spc="10" dirty="0" err="1" smtClean="0">
                <a:solidFill>
                  <a:srgbClr val="FFC000"/>
                </a:solidFill>
              </a:rPr>
              <a:t>Tổng</a:t>
            </a:r>
            <a:r>
              <a:rPr lang="en-US" sz="3700" spc="10" dirty="0" smtClean="0">
                <a:solidFill>
                  <a:srgbClr val="FFC000"/>
                </a:solidFill>
              </a:rPr>
              <a:t> </a:t>
            </a:r>
            <a:r>
              <a:rPr lang="en-US" sz="3700" spc="10" dirty="0" err="1" smtClean="0">
                <a:solidFill>
                  <a:srgbClr val="FFC000"/>
                </a:solidFill>
              </a:rPr>
              <a:t>quan</a:t>
            </a:r>
            <a:r>
              <a:rPr lang="en-US" sz="3700" spc="10" dirty="0" smtClean="0">
                <a:solidFill>
                  <a:srgbClr val="FFC000"/>
                </a:solidFill>
              </a:rPr>
              <a:t> &amp; </a:t>
            </a:r>
            <a:r>
              <a:rPr lang="en-US" sz="3700" spc="10" dirty="0" err="1" smtClean="0">
                <a:solidFill>
                  <a:srgbClr val="FFC000"/>
                </a:solidFill>
              </a:rPr>
              <a:t>Rủi</a:t>
            </a:r>
            <a:r>
              <a:rPr lang="en-US" sz="3700" spc="10" dirty="0" smtClean="0">
                <a:solidFill>
                  <a:srgbClr val="FFC000"/>
                </a:solidFill>
              </a:rPr>
              <a:t> </a:t>
            </a:r>
            <a:r>
              <a:rPr lang="en-US" sz="3700" spc="10" dirty="0" err="1" smtClean="0">
                <a:solidFill>
                  <a:srgbClr val="FFC000"/>
                </a:solidFill>
              </a:rPr>
              <a:t>ro</a:t>
            </a:r>
            <a:endParaRPr sz="37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508" y="5655564"/>
            <a:ext cx="5742432" cy="1202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69747" y="2048255"/>
            <a:ext cx="5712460" cy="3618229"/>
          </a:xfrm>
          <a:custGeom>
            <a:avLst/>
            <a:gdLst/>
            <a:ahLst/>
            <a:cxnLst/>
            <a:rect l="l" t="t" r="r" b="b"/>
            <a:pathLst>
              <a:path w="5712460" h="3618229">
                <a:moveTo>
                  <a:pt x="5401056" y="0"/>
                </a:moveTo>
                <a:lnTo>
                  <a:pt x="310921" y="0"/>
                </a:lnTo>
                <a:lnTo>
                  <a:pt x="264975" y="3370"/>
                </a:lnTo>
                <a:lnTo>
                  <a:pt x="221123" y="13162"/>
                </a:lnTo>
                <a:lnTo>
                  <a:pt x="179844" y="28895"/>
                </a:lnTo>
                <a:lnTo>
                  <a:pt x="141621" y="50087"/>
                </a:lnTo>
                <a:lnTo>
                  <a:pt x="106934" y="76257"/>
                </a:lnTo>
                <a:lnTo>
                  <a:pt x="76263" y="106925"/>
                </a:lnTo>
                <a:lnTo>
                  <a:pt x="50091" y="141609"/>
                </a:lnTo>
                <a:lnTo>
                  <a:pt x="28897" y="179829"/>
                </a:lnTo>
                <a:lnTo>
                  <a:pt x="13164" y="221104"/>
                </a:lnTo>
                <a:lnTo>
                  <a:pt x="3371" y="264953"/>
                </a:lnTo>
                <a:lnTo>
                  <a:pt x="0" y="310896"/>
                </a:lnTo>
                <a:lnTo>
                  <a:pt x="0" y="3307080"/>
                </a:lnTo>
                <a:lnTo>
                  <a:pt x="3371" y="3353022"/>
                </a:lnTo>
                <a:lnTo>
                  <a:pt x="13164" y="3396871"/>
                </a:lnTo>
                <a:lnTo>
                  <a:pt x="28897" y="3438146"/>
                </a:lnTo>
                <a:lnTo>
                  <a:pt x="50091" y="3476366"/>
                </a:lnTo>
                <a:lnTo>
                  <a:pt x="76263" y="3511050"/>
                </a:lnTo>
                <a:lnTo>
                  <a:pt x="106934" y="3541718"/>
                </a:lnTo>
                <a:lnTo>
                  <a:pt x="141621" y="3567888"/>
                </a:lnTo>
                <a:lnTo>
                  <a:pt x="179844" y="3589080"/>
                </a:lnTo>
                <a:lnTo>
                  <a:pt x="221123" y="3604813"/>
                </a:lnTo>
                <a:lnTo>
                  <a:pt x="264975" y="3614605"/>
                </a:lnTo>
                <a:lnTo>
                  <a:pt x="310921" y="3617976"/>
                </a:lnTo>
                <a:lnTo>
                  <a:pt x="5401056" y="3617976"/>
                </a:lnTo>
                <a:lnTo>
                  <a:pt x="5446998" y="3614605"/>
                </a:lnTo>
                <a:lnTo>
                  <a:pt x="5490847" y="3604813"/>
                </a:lnTo>
                <a:lnTo>
                  <a:pt x="5532122" y="3589080"/>
                </a:lnTo>
                <a:lnTo>
                  <a:pt x="5570342" y="3567888"/>
                </a:lnTo>
                <a:lnTo>
                  <a:pt x="5605026" y="3541718"/>
                </a:lnTo>
                <a:lnTo>
                  <a:pt x="5635694" y="3511050"/>
                </a:lnTo>
                <a:lnTo>
                  <a:pt x="5661864" y="3476366"/>
                </a:lnTo>
                <a:lnTo>
                  <a:pt x="5683056" y="3438146"/>
                </a:lnTo>
                <a:lnTo>
                  <a:pt x="5698789" y="3396871"/>
                </a:lnTo>
                <a:lnTo>
                  <a:pt x="5708581" y="3353022"/>
                </a:lnTo>
                <a:lnTo>
                  <a:pt x="5711952" y="3307080"/>
                </a:lnTo>
                <a:lnTo>
                  <a:pt x="5711952" y="310896"/>
                </a:lnTo>
                <a:lnTo>
                  <a:pt x="5708581" y="264953"/>
                </a:lnTo>
                <a:lnTo>
                  <a:pt x="5698789" y="221104"/>
                </a:lnTo>
                <a:lnTo>
                  <a:pt x="5683056" y="179829"/>
                </a:lnTo>
                <a:lnTo>
                  <a:pt x="5661864" y="141609"/>
                </a:lnTo>
                <a:lnTo>
                  <a:pt x="5635694" y="106925"/>
                </a:lnTo>
                <a:lnTo>
                  <a:pt x="5605026" y="76257"/>
                </a:lnTo>
                <a:lnTo>
                  <a:pt x="5570342" y="50087"/>
                </a:lnTo>
                <a:lnTo>
                  <a:pt x="5532122" y="28895"/>
                </a:lnTo>
                <a:lnTo>
                  <a:pt x="5490847" y="13162"/>
                </a:lnTo>
                <a:lnTo>
                  <a:pt x="5446998" y="3370"/>
                </a:lnTo>
                <a:lnTo>
                  <a:pt x="540105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69747" y="2048255"/>
            <a:ext cx="5711952" cy="3617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4019" y="296036"/>
            <a:ext cx="11363960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 smtClean="0"/>
              <a:t>Giải pháp – Báo động khẩn cấp</a:t>
            </a:r>
            <a:endParaRPr spc="10" dirty="0"/>
          </a:p>
        </p:txBody>
      </p:sp>
      <p:sp>
        <p:nvSpPr>
          <p:cNvPr id="6" name="object 6"/>
          <p:cNvSpPr/>
          <p:nvPr/>
        </p:nvSpPr>
        <p:spPr>
          <a:xfrm>
            <a:off x="9323069" y="2043048"/>
            <a:ext cx="1142365" cy="86995"/>
          </a:xfrm>
          <a:custGeom>
            <a:avLst/>
            <a:gdLst/>
            <a:ahLst/>
            <a:cxnLst/>
            <a:rect l="l" t="t" r="r" b="b"/>
            <a:pathLst>
              <a:path w="1142365" h="86994">
                <a:moveTo>
                  <a:pt x="0" y="28066"/>
                </a:moveTo>
                <a:lnTo>
                  <a:pt x="0" y="57023"/>
                </a:lnTo>
                <a:lnTo>
                  <a:pt x="86868" y="57150"/>
                </a:lnTo>
                <a:lnTo>
                  <a:pt x="86868" y="28193"/>
                </a:lnTo>
                <a:lnTo>
                  <a:pt x="0" y="28066"/>
                </a:lnTo>
                <a:close/>
              </a:path>
              <a:path w="1142365" h="86994">
                <a:moveTo>
                  <a:pt x="202691" y="28193"/>
                </a:moveTo>
                <a:lnTo>
                  <a:pt x="115824" y="28193"/>
                </a:lnTo>
                <a:lnTo>
                  <a:pt x="115824" y="57150"/>
                </a:lnTo>
                <a:lnTo>
                  <a:pt x="202691" y="57150"/>
                </a:lnTo>
                <a:lnTo>
                  <a:pt x="202691" y="28193"/>
                </a:lnTo>
                <a:close/>
              </a:path>
              <a:path w="1142365" h="86994">
                <a:moveTo>
                  <a:pt x="318515" y="28321"/>
                </a:moveTo>
                <a:lnTo>
                  <a:pt x="231648" y="28321"/>
                </a:lnTo>
                <a:lnTo>
                  <a:pt x="231648" y="57276"/>
                </a:lnTo>
                <a:lnTo>
                  <a:pt x="318515" y="57276"/>
                </a:lnTo>
                <a:lnTo>
                  <a:pt x="318515" y="28321"/>
                </a:lnTo>
                <a:close/>
              </a:path>
              <a:path w="1142365" h="86994">
                <a:moveTo>
                  <a:pt x="347472" y="28321"/>
                </a:moveTo>
                <a:lnTo>
                  <a:pt x="347472" y="57276"/>
                </a:lnTo>
                <a:lnTo>
                  <a:pt x="434339" y="57403"/>
                </a:lnTo>
                <a:lnTo>
                  <a:pt x="434339" y="28448"/>
                </a:lnTo>
                <a:lnTo>
                  <a:pt x="347472" y="28321"/>
                </a:lnTo>
                <a:close/>
              </a:path>
              <a:path w="1142365" h="86994">
                <a:moveTo>
                  <a:pt x="463296" y="28448"/>
                </a:moveTo>
                <a:lnTo>
                  <a:pt x="463296" y="57403"/>
                </a:lnTo>
                <a:lnTo>
                  <a:pt x="550163" y="57530"/>
                </a:lnTo>
                <a:lnTo>
                  <a:pt x="550163" y="28575"/>
                </a:lnTo>
                <a:lnTo>
                  <a:pt x="463296" y="28448"/>
                </a:lnTo>
                <a:close/>
              </a:path>
              <a:path w="1142365" h="86994">
                <a:moveTo>
                  <a:pt x="579120" y="28575"/>
                </a:moveTo>
                <a:lnTo>
                  <a:pt x="579120" y="57530"/>
                </a:lnTo>
                <a:lnTo>
                  <a:pt x="665987" y="57658"/>
                </a:lnTo>
                <a:lnTo>
                  <a:pt x="665987" y="28701"/>
                </a:lnTo>
                <a:lnTo>
                  <a:pt x="579120" y="28575"/>
                </a:lnTo>
                <a:close/>
              </a:path>
              <a:path w="1142365" h="86994">
                <a:moveTo>
                  <a:pt x="781811" y="28701"/>
                </a:moveTo>
                <a:lnTo>
                  <a:pt x="694944" y="28701"/>
                </a:lnTo>
                <a:lnTo>
                  <a:pt x="694944" y="57658"/>
                </a:lnTo>
                <a:lnTo>
                  <a:pt x="781811" y="57658"/>
                </a:lnTo>
                <a:lnTo>
                  <a:pt x="781811" y="28701"/>
                </a:lnTo>
                <a:close/>
              </a:path>
              <a:path w="1142365" h="86994">
                <a:moveTo>
                  <a:pt x="897635" y="28828"/>
                </a:moveTo>
                <a:lnTo>
                  <a:pt x="810768" y="28828"/>
                </a:lnTo>
                <a:lnTo>
                  <a:pt x="810768" y="57785"/>
                </a:lnTo>
                <a:lnTo>
                  <a:pt x="897635" y="57785"/>
                </a:lnTo>
                <a:lnTo>
                  <a:pt x="897635" y="28828"/>
                </a:lnTo>
                <a:close/>
              </a:path>
              <a:path w="1142365" h="86994">
                <a:moveTo>
                  <a:pt x="926591" y="28828"/>
                </a:moveTo>
                <a:lnTo>
                  <a:pt x="926591" y="57785"/>
                </a:lnTo>
                <a:lnTo>
                  <a:pt x="1013459" y="57912"/>
                </a:lnTo>
                <a:lnTo>
                  <a:pt x="1013459" y="28955"/>
                </a:lnTo>
                <a:lnTo>
                  <a:pt x="926591" y="28828"/>
                </a:lnTo>
                <a:close/>
              </a:path>
              <a:path w="1142365" h="86994">
                <a:moveTo>
                  <a:pt x="1054988" y="0"/>
                </a:moveTo>
                <a:lnTo>
                  <a:pt x="1054861" y="86867"/>
                </a:lnTo>
                <a:lnTo>
                  <a:pt x="1113028" y="57912"/>
                </a:lnTo>
                <a:lnTo>
                  <a:pt x="1069339" y="57912"/>
                </a:lnTo>
                <a:lnTo>
                  <a:pt x="1069466" y="28955"/>
                </a:lnTo>
                <a:lnTo>
                  <a:pt x="1112732" y="28955"/>
                </a:lnTo>
                <a:lnTo>
                  <a:pt x="1054988" y="0"/>
                </a:lnTo>
                <a:close/>
              </a:path>
              <a:path w="1142365" h="86994">
                <a:moveTo>
                  <a:pt x="1054946" y="28955"/>
                </a:moveTo>
                <a:lnTo>
                  <a:pt x="1042415" y="28955"/>
                </a:lnTo>
                <a:lnTo>
                  <a:pt x="1042415" y="57912"/>
                </a:lnTo>
                <a:lnTo>
                  <a:pt x="1054904" y="57912"/>
                </a:lnTo>
                <a:lnTo>
                  <a:pt x="1054946" y="28955"/>
                </a:lnTo>
                <a:close/>
              </a:path>
              <a:path w="1142365" h="86994">
                <a:moveTo>
                  <a:pt x="1112732" y="28955"/>
                </a:moveTo>
                <a:lnTo>
                  <a:pt x="1069466" y="28955"/>
                </a:lnTo>
                <a:lnTo>
                  <a:pt x="1069339" y="57912"/>
                </a:lnTo>
                <a:lnTo>
                  <a:pt x="1113028" y="57912"/>
                </a:lnTo>
                <a:lnTo>
                  <a:pt x="1141856" y="43561"/>
                </a:lnTo>
                <a:lnTo>
                  <a:pt x="1112732" y="28955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7239000" y="5334000"/>
            <a:ext cx="453009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Khu</a:t>
            </a:r>
            <a:r>
              <a:rPr lang="en-US" sz="265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vực</a:t>
            </a:r>
            <a:r>
              <a:rPr lang="en-US" sz="265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thanh</a:t>
            </a:r>
            <a:r>
              <a:rPr lang="en-US" sz="265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toán</a:t>
            </a:r>
            <a:endParaRPr sz="2650" dirty="0">
              <a:latin typeface="Segoe UI Light"/>
              <a:cs typeface="Segoe UI Light"/>
            </a:endParaRPr>
          </a:p>
          <a:p>
            <a:pPr marL="12700" algn="ctr">
              <a:lnSpc>
                <a:spcPct val="100000"/>
              </a:lnSpc>
              <a:spcBef>
                <a:spcPts val="20"/>
              </a:spcBef>
            </a:pPr>
            <a:r>
              <a:rPr lang="en-US" sz="2650" spc="-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Nơi</a:t>
            </a:r>
            <a:r>
              <a:rPr lang="en-US" sz="2650" spc="-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spc="-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đặt</a:t>
            </a:r>
            <a:r>
              <a:rPr lang="en-US" sz="2650" spc="-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spc="-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nút</a:t>
            </a:r>
            <a:r>
              <a:rPr lang="en-US" sz="2650" spc="-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spc="-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</a:t>
            </a:r>
            <a:r>
              <a:rPr lang="en-US" sz="2650" b="0" spc="-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ích</a:t>
            </a:r>
            <a:r>
              <a:rPr lang="en-US" sz="2650" b="0" spc="-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-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hoạt</a:t>
            </a:r>
            <a:r>
              <a:rPr lang="en-US" sz="2650" b="0" spc="-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-5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báo</a:t>
            </a:r>
            <a:r>
              <a:rPr lang="en-US" sz="2650" b="0" spc="-50" dirty="0" smtClean="0">
                <a:solidFill>
                  <a:srgbClr val="FFFFFF"/>
                </a:solidFill>
                <a:latin typeface="Segoe UI Light"/>
                <a:cs typeface="Segoe UI Light"/>
              </a:rPr>
              <a:t> động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309859" y="1083563"/>
            <a:ext cx="1417320" cy="11201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0" y="2133600"/>
            <a:ext cx="1295400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Còi kết hợp đèn báo</a:t>
            </a:r>
            <a:endParaRPr sz="1850" dirty="0">
              <a:latin typeface="Segoe UI Light"/>
              <a:cs typeface="Segoe U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64552" y="2133600"/>
            <a:ext cx="1908047" cy="284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50" spc="-15" dirty="0" smtClean="0">
                <a:solidFill>
                  <a:srgbClr val="FFFFFF"/>
                </a:solidFill>
                <a:latin typeface="Segoe UI Light"/>
                <a:cs typeface="Segoe UI Light"/>
              </a:rPr>
              <a:t>Nút bấm báo động</a:t>
            </a:r>
            <a:endParaRPr sz="1850" dirty="0">
              <a:latin typeface="Segoe UI Light"/>
              <a:cs typeface="Segoe U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64552" y="995172"/>
            <a:ext cx="2011679" cy="1219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914131" y="4814315"/>
            <a:ext cx="3433572" cy="20436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929371" y="2775204"/>
            <a:ext cx="3403600" cy="2049780"/>
          </a:xfrm>
          <a:custGeom>
            <a:avLst/>
            <a:gdLst/>
            <a:ahLst/>
            <a:cxnLst/>
            <a:rect l="l" t="t" r="r" b="b"/>
            <a:pathLst>
              <a:path w="3403600" h="2049779">
                <a:moveTo>
                  <a:pt x="3226943" y="0"/>
                </a:moveTo>
                <a:lnTo>
                  <a:pt x="176149" y="0"/>
                </a:lnTo>
                <a:lnTo>
                  <a:pt x="129322" y="6292"/>
                </a:lnTo>
                <a:lnTo>
                  <a:pt x="87244" y="24050"/>
                </a:lnTo>
                <a:lnTo>
                  <a:pt x="51593" y="51593"/>
                </a:lnTo>
                <a:lnTo>
                  <a:pt x="24050" y="87244"/>
                </a:lnTo>
                <a:lnTo>
                  <a:pt x="6292" y="129322"/>
                </a:lnTo>
                <a:lnTo>
                  <a:pt x="0" y="176149"/>
                </a:lnTo>
                <a:lnTo>
                  <a:pt x="0" y="1873631"/>
                </a:lnTo>
                <a:lnTo>
                  <a:pt x="6292" y="1920457"/>
                </a:lnTo>
                <a:lnTo>
                  <a:pt x="24050" y="1962535"/>
                </a:lnTo>
                <a:lnTo>
                  <a:pt x="51593" y="1998186"/>
                </a:lnTo>
                <a:lnTo>
                  <a:pt x="87244" y="2025729"/>
                </a:lnTo>
                <a:lnTo>
                  <a:pt x="129322" y="2043487"/>
                </a:lnTo>
                <a:lnTo>
                  <a:pt x="176149" y="2049780"/>
                </a:lnTo>
                <a:lnTo>
                  <a:pt x="3226943" y="2049780"/>
                </a:lnTo>
                <a:lnTo>
                  <a:pt x="3273769" y="2043487"/>
                </a:lnTo>
                <a:lnTo>
                  <a:pt x="3315847" y="2025729"/>
                </a:lnTo>
                <a:lnTo>
                  <a:pt x="3351498" y="1998186"/>
                </a:lnTo>
                <a:lnTo>
                  <a:pt x="3379041" y="1962535"/>
                </a:lnTo>
                <a:lnTo>
                  <a:pt x="3396799" y="1920457"/>
                </a:lnTo>
                <a:lnTo>
                  <a:pt x="3403092" y="1873631"/>
                </a:lnTo>
                <a:lnTo>
                  <a:pt x="3403092" y="176149"/>
                </a:lnTo>
                <a:lnTo>
                  <a:pt x="3396799" y="129322"/>
                </a:lnTo>
                <a:lnTo>
                  <a:pt x="3379041" y="87244"/>
                </a:lnTo>
                <a:lnTo>
                  <a:pt x="3351498" y="51593"/>
                </a:lnTo>
                <a:lnTo>
                  <a:pt x="3315847" y="24050"/>
                </a:lnTo>
                <a:lnTo>
                  <a:pt x="3273769" y="6292"/>
                </a:lnTo>
                <a:lnTo>
                  <a:pt x="322694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929371" y="2775204"/>
            <a:ext cx="3403092" cy="20497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295527" y="3759834"/>
            <a:ext cx="919480" cy="902969"/>
          </a:xfrm>
          <a:custGeom>
            <a:avLst/>
            <a:gdLst/>
            <a:ahLst/>
            <a:cxnLst/>
            <a:rect l="l" t="t" r="r" b="b"/>
            <a:pathLst>
              <a:path w="919480" h="902970">
                <a:moveTo>
                  <a:pt x="165734" y="0"/>
                </a:moveTo>
                <a:lnTo>
                  <a:pt x="0" y="731901"/>
                </a:lnTo>
                <a:lnTo>
                  <a:pt x="753617" y="902715"/>
                </a:lnTo>
                <a:lnTo>
                  <a:pt x="919353" y="170814"/>
                </a:lnTo>
                <a:lnTo>
                  <a:pt x="165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441955" y="3023489"/>
            <a:ext cx="4565650" cy="1294130"/>
          </a:xfrm>
          <a:custGeom>
            <a:avLst/>
            <a:gdLst/>
            <a:ahLst/>
            <a:cxnLst/>
            <a:rect l="l" t="t" r="r" b="b"/>
            <a:pathLst>
              <a:path w="4565650" h="1294129">
                <a:moveTo>
                  <a:pt x="4475099" y="0"/>
                </a:moveTo>
                <a:lnTo>
                  <a:pt x="0" y="1293749"/>
                </a:lnTo>
                <a:lnTo>
                  <a:pt x="4565396" y="724535"/>
                </a:lnTo>
                <a:lnTo>
                  <a:pt x="4475099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467736" y="3924934"/>
            <a:ext cx="4598670" cy="568960"/>
          </a:xfrm>
          <a:custGeom>
            <a:avLst/>
            <a:gdLst/>
            <a:ahLst/>
            <a:cxnLst/>
            <a:rect l="l" t="t" r="r" b="b"/>
            <a:pathLst>
              <a:path w="4598670" h="568960">
                <a:moveTo>
                  <a:pt x="4561713" y="0"/>
                </a:moveTo>
                <a:lnTo>
                  <a:pt x="0" y="568832"/>
                </a:lnTo>
                <a:lnTo>
                  <a:pt x="4598543" y="295147"/>
                </a:lnTo>
                <a:lnTo>
                  <a:pt x="4561713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445639" y="3748023"/>
            <a:ext cx="4584065" cy="746125"/>
          </a:xfrm>
          <a:custGeom>
            <a:avLst/>
            <a:gdLst/>
            <a:ahLst/>
            <a:cxnLst/>
            <a:rect l="l" t="t" r="r" b="b"/>
            <a:pathLst>
              <a:path w="4584065" h="746125">
                <a:moveTo>
                  <a:pt x="4561713" y="0"/>
                </a:moveTo>
                <a:lnTo>
                  <a:pt x="0" y="568832"/>
                </a:lnTo>
                <a:lnTo>
                  <a:pt x="22098" y="745744"/>
                </a:lnTo>
                <a:lnTo>
                  <a:pt x="4583811" y="176911"/>
                </a:lnTo>
                <a:lnTo>
                  <a:pt x="4561713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800" y="1828800"/>
            <a:ext cx="10591800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Làm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thế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nào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để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các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nhà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quản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lý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trạm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xăng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thực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hiện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việc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425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phân</a:t>
            </a:r>
            <a:r>
              <a:rPr lang="en-US" sz="425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425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tích</a:t>
            </a:r>
            <a:r>
              <a:rPr lang="en-US" sz="4250" spc="5" dirty="0">
                <a:solidFill>
                  <a:srgbClr val="E36C09"/>
                </a:solidFill>
                <a:latin typeface="Segoe UI Light"/>
                <a:cs typeface="Segoe UI Light"/>
              </a:rPr>
              <a:t> kinh doanh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giúp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425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cải</a:t>
            </a:r>
            <a:r>
              <a:rPr lang="en-US" sz="425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425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thiện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dịch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vụ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425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tăng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doanh </a:t>
            </a:r>
            <a:r>
              <a:rPr lang="en-US" sz="265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thu</a:t>
            </a:r>
            <a:r>
              <a:rPr lang="en-US" sz="265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? </a:t>
            </a:r>
            <a:endParaRPr sz="2650" dirty="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 smtClean="0"/>
              <a:t>Giải pháp – </a:t>
            </a:r>
            <a:r>
              <a:rPr lang="en-US" spc="5" dirty="0" err="1" smtClean="0"/>
              <a:t>Bản</a:t>
            </a:r>
            <a:r>
              <a:rPr lang="en-US" spc="5" dirty="0" smtClean="0"/>
              <a:t> </a:t>
            </a:r>
            <a:r>
              <a:rPr lang="en-US" spc="5" dirty="0" err="1" smtClean="0"/>
              <a:t>Đồ</a:t>
            </a:r>
            <a:r>
              <a:rPr lang="en-US" spc="5" dirty="0" smtClean="0"/>
              <a:t> </a:t>
            </a:r>
            <a:r>
              <a:rPr lang="en-US" spc="5" dirty="0" err="1"/>
              <a:t>N</a:t>
            </a:r>
            <a:r>
              <a:rPr lang="en-US" spc="5" dirty="0" err="1" smtClean="0"/>
              <a:t>hiệt</a:t>
            </a:r>
            <a:endParaRPr spc="10" dirty="0"/>
          </a:p>
        </p:txBody>
      </p:sp>
      <p:sp>
        <p:nvSpPr>
          <p:cNvPr id="3" name="object 3"/>
          <p:cNvSpPr/>
          <p:nvPr/>
        </p:nvSpPr>
        <p:spPr>
          <a:xfrm>
            <a:off x="237743" y="1272539"/>
            <a:ext cx="5242559" cy="5167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558790" y="2992246"/>
            <a:ext cx="6527165" cy="1644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0" indent="-381000">
              <a:lnSpc>
                <a:spcPct val="100000"/>
              </a:lnSpc>
              <a:buFont typeface="Arial"/>
              <a:buChar char="•"/>
              <a:tabLst>
                <a:tab pos="394335" algn="l"/>
              </a:tabLst>
            </a:pP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Tìm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hiểu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khu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vực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diễn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ra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nhiều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hoạt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động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nhất</a:t>
            </a:r>
            <a:endParaRPr sz="2100" dirty="0">
              <a:latin typeface="Segoe UI Light"/>
              <a:cs typeface="Segoe UI Light"/>
            </a:endParaRPr>
          </a:p>
          <a:p>
            <a:pPr marL="393700" marR="5080" indent="-381000">
              <a:lnSpc>
                <a:spcPts val="2570"/>
              </a:lnSpc>
              <a:spcBef>
                <a:spcPts val="80"/>
              </a:spcBef>
              <a:buFont typeface="Arial"/>
              <a:buChar char="•"/>
              <a:tabLst>
                <a:tab pos="394335" algn="l"/>
              </a:tabLst>
            </a:pP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Cung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cấp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các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dữ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liệu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để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phân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tích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tình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hình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kinh doanh</a:t>
            </a:r>
            <a:r>
              <a:rPr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.</a:t>
            </a:r>
            <a:endParaRPr sz="2100" dirty="0">
              <a:latin typeface="Segoe UI Light"/>
              <a:cs typeface="Segoe UI Light"/>
            </a:endParaRPr>
          </a:p>
          <a:p>
            <a:pPr marL="393700" indent="-381000">
              <a:lnSpc>
                <a:spcPts val="2460"/>
              </a:lnSpc>
              <a:buFont typeface="Arial"/>
              <a:buChar char="•"/>
              <a:tabLst>
                <a:tab pos="394335" algn="l"/>
              </a:tabLst>
            </a:pP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Nâng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cao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sự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hài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lòng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của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khách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hàng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hiệu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quả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của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dịch</a:t>
            </a:r>
            <a:r>
              <a:rPr lang="en-US" sz="21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vụ</a:t>
            </a:r>
            <a:r>
              <a:rPr sz="2100" b="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.</a:t>
            </a:r>
            <a:endParaRPr sz="2100" dirty="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019" y="296036"/>
            <a:ext cx="11363960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 smtClean="0"/>
              <a:t>Giải pháp – </a:t>
            </a:r>
            <a:r>
              <a:rPr lang="en-US" spc="5" dirty="0" err="1" smtClean="0"/>
              <a:t>Tích</a:t>
            </a:r>
            <a:r>
              <a:rPr lang="en-US" spc="5" dirty="0" smtClean="0"/>
              <a:t> hợp POS</a:t>
            </a:r>
            <a:endParaRPr spc="5" dirty="0"/>
          </a:p>
        </p:txBody>
      </p:sp>
      <p:sp>
        <p:nvSpPr>
          <p:cNvPr id="3" name="object 3"/>
          <p:cNvSpPr txBox="1"/>
          <p:nvPr/>
        </p:nvSpPr>
        <p:spPr>
          <a:xfrm>
            <a:off x="798372" y="5200522"/>
            <a:ext cx="6519545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0" indent="-381000">
              <a:lnSpc>
                <a:spcPct val="100000"/>
              </a:lnSpc>
              <a:buFont typeface="Arial"/>
              <a:buChar char="•"/>
              <a:tabLst>
                <a:tab pos="393700" algn="l"/>
              </a:tabLst>
            </a:pP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Bằng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chứng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khi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có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tranh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cãi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về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hàng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hóa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số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tiền</a:t>
            </a:r>
            <a:r>
              <a:rPr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.</a:t>
            </a:r>
            <a:endParaRPr sz="2100" dirty="0">
              <a:latin typeface="Segoe UI Light"/>
              <a:cs typeface="Segoe UI Light"/>
            </a:endParaRPr>
          </a:p>
          <a:p>
            <a:pPr marL="393700" indent="-381000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393700" algn="l"/>
              </a:tabLst>
            </a:pP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Bằng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chứng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trong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việc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kiểm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tra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số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lượng</a:t>
            </a:r>
            <a:r>
              <a:rPr lang="en-US" sz="21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hàng</a:t>
            </a:r>
            <a:r>
              <a:rPr lang="en-US" sz="2100" spc="1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hóa</a:t>
            </a:r>
            <a:r>
              <a:rPr lang="en-US" sz="21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21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doanh </a:t>
            </a:r>
            <a:r>
              <a:rPr lang="en-US" sz="21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số</a:t>
            </a:r>
            <a:r>
              <a:rPr lang="en-US" sz="21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bán</a:t>
            </a:r>
            <a:r>
              <a:rPr lang="en-US" sz="21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1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ra</a:t>
            </a:r>
            <a:r>
              <a:rPr sz="21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.</a:t>
            </a:r>
            <a:endParaRPr sz="2100" dirty="0">
              <a:latin typeface="Segoe UI Light"/>
              <a:cs typeface="Segoe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01000" y="4186428"/>
            <a:ext cx="3662172" cy="2334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016240" y="1892807"/>
            <a:ext cx="3632200" cy="2304415"/>
          </a:xfrm>
          <a:custGeom>
            <a:avLst/>
            <a:gdLst/>
            <a:ahLst/>
            <a:cxnLst/>
            <a:rect l="l" t="t" r="r" b="b"/>
            <a:pathLst>
              <a:path w="3632200" h="2304415">
                <a:moveTo>
                  <a:pt x="3433699" y="0"/>
                </a:moveTo>
                <a:lnTo>
                  <a:pt x="197992" y="0"/>
                </a:lnTo>
                <a:lnTo>
                  <a:pt x="152595" y="5229"/>
                </a:lnTo>
                <a:lnTo>
                  <a:pt x="110921" y="20124"/>
                </a:lnTo>
                <a:lnTo>
                  <a:pt x="74159" y="43497"/>
                </a:lnTo>
                <a:lnTo>
                  <a:pt x="43497" y="74159"/>
                </a:lnTo>
                <a:lnTo>
                  <a:pt x="20124" y="110921"/>
                </a:lnTo>
                <a:lnTo>
                  <a:pt x="5229" y="152595"/>
                </a:lnTo>
                <a:lnTo>
                  <a:pt x="0" y="197992"/>
                </a:lnTo>
                <a:lnTo>
                  <a:pt x="0" y="2106294"/>
                </a:lnTo>
                <a:lnTo>
                  <a:pt x="5229" y="2151692"/>
                </a:lnTo>
                <a:lnTo>
                  <a:pt x="20124" y="2193366"/>
                </a:lnTo>
                <a:lnTo>
                  <a:pt x="43497" y="2230128"/>
                </a:lnTo>
                <a:lnTo>
                  <a:pt x="74159" y="2260790"/>
                </a:lnTo>
                <a:lnTo>
                  <a:pt x="110921" y="2284163"/>
                </a:lnTo>
                <a:lnTo>
                  <a:pt x="152595" y="2299058"/>
                </a:lnTo>
                <a:lnTo>
                  <a:pt x="197992" y="2304287"/>
                </a:lnTo>
                <a:lnTo>
                  <a:pt x="3433699" y="2304287"/>
                </a:lnTo>
                <a:lnTo>
                  <a:pt x="3479096" y="2299058"/>
                </a:lnTo>
                <a:lnTo>
                  <a:pt x="3520770" y="2284163"/>
                </a:lnTo>
                <a:lnTo>
                  <a:pt x="3557532" y="2260790"/>
                </a:lnTo>
                <a:lnTo>
                  <a:pt x="3588194" y="2230128"/>
                </a:lnTo>
                <a:lnTo>
                  <a:pt x="3611567" y="2193366"/>
                </a:lnTo>
                <a:lnTo>
                  <a:pt x="3626462" y="2151692"/>
                </a:lnTo>
                <a:lnTo>
                  <a:pt x="3631691" y="2106294"/>
                </a:lnTo>
                <a:lnTo>
                  <a:pt x="3631691" y="197992"/>
                </a:lnTo>
                <a:lnTo>
                  <a:pt x="3626462" y="152595"/>
                </a:lnTo>
                <a:lnTo>
                  <a:pt x="3611567" y="110921"/>
                </a:lnTo>
                <a:lnTo>
                  <a:pt x="3588194" y="74159"/>
                </a:lnTo>
                <a:lnTo>
                  <a:pt x="3557532" y="43497"/>
                </a:lnTo>
                <a:lnTo>
                  <a:pt x="3520770" y="20124"/>
                </a:lnTo>
                <a:lnTo>
                  <a:pt x="3479096" y="5229"/>
                </a:lnTo>
                <a:lnTo>
                  <a:pt x="343369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8016240" y="1892807"/>
            <a:ext cx="3631691" cy="2304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35508" y="1777516"/>
            <a:ext cx="6604634" cy="2561590"/>
          </a:xfrm>
          <a:custGeom>
            <a:avLst/>
            <a:gdLst/>
            <a:ahLst/>
            <a:cxnLst/>
            <a:rect l="l" t="t" r="r" b="b"/>
            <a:pathLst>
              <a:path w="6604634" h="2561590">
                <a:moveTo>
                  <a:pt x="6542591" y="0"/>
                </a:moveTo>
                <a:lnTo>
                  <a:pt x="62014" y="0"/>
                </a:lnTo>
                <a:lnTo>
                  <a:pt x="37875" y="4823"/>
                </a:lnTo>
                <a:lnTo>
                  <a:pt x="18163" y="17982"/>
                </a:lnTo>
                <a:lnTo>
                  <a:pt x="4873" y="37511"/>
                </a:lnTo>
                <a:lnTo>
                  <a:pt x="0" y="61446"/>
                </a:lnTo>
                <a:lnTo>
                  <a:pt x="0" y="2499947"/>
                </a:lnTo>
                <a:lnTo>
                  <a:pt x="4873" y="2523877"/>
                </a:lnTo>
                <a:lnTo>
                  <a:pt x="18163" y="2543417"/>
                </a:lnTo>
                <a:lnTo>
                  <a:pt x="37875" y="2556592"/>
                </a:lnTo>
                <a:lnTo>
                  <a:pt x="62014" y="2561423"/>
                </a:lnTo>
                <a:lnTo>
                  <a:pt x="6542591" y="2561423"/>
                </a:lnTo>
                <a:lnTo>
                  <a:pt x="6566736" y="2556592"/>
                </a:lnTo>
                <a:lnTo>
                  <a:pt x="6586437" y="2543417"/>
                </a:lnTo>
                <a:lnTo>
                  <a:pt x="6599712" y="2523877"/>
                </a:lnTo>
                <a:lnTo>
                  <a:pt x="6604577" y="2499947"/>
                </a:lnTo>
                <a:lnTo>
                  <a:pt x="6604577" y="61446"/>
                </a:lnTo>
                <a:lnTo>
                  <a:pt x="6599712" y="37511"/>
                </a:lnTo>
                <a:lnTo>
                  <a:pt x="6586437" y="17982"/>
                </a:lnTo>
                <a:lnTo>
                  <a:pt x="6566736" y="4823"/>
                </a:lnTo>
                <a:lnTo>
                  <a:pt x="6542591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920539" y="3143381"/>
            <a:ext cx="930220" cy="9157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898432" y="2474716"/>
            <a:ext cx="1943735" cy="338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0" dirty="0">
                <a:latin typeface="Segoe UI Semilight"/>
                <a:cs typeface="Segoe UI Semilight"/>
              </a:rPr>
              <a:t>Smart</a:t>
            </a:r>
            <a:r>
              <a:rPr sz="800" b="0" spc="-85" dirty="0">
                <a:latin typeface="Segoe UI Semilight"/>
                <a:cs typeface="Segoe UI Semilight"/>
              </a:rPr>
              <a:t> </a:t>
            </a:r>
            <a:r>
              <a:rPr sz="800" b="0" dirty="0">
                <a:latin typeface="Segoe UI Semilight"/>
                <a:cs typeface="Segoe UI Semilight"/>
              </a:rPr>
              <a:t>IPC</a:t>
            </a:r>
            <a:endParaRPr sz="800" dirty="0">
              <a:latin typeface="Segoe UI Semilight"/>
              <a:cs typeface="Segoe UI Semilight"/>
            </a:endParaRPr>
          </a:p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800" b="0" dirty="0">
                <a:latin typeface="Segoe UI Semilight"/>
                <a:cs typeface="Segoe UI Semilight"/>
              </a:rPr>
              <a:t>NVR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1888" y="3135798"/>
            <a:ext cx="1033560" cy="7850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41778" y="2379972"/>
            <a:ext cx="1014094" cy="765810"/>
          </a:xfrm>
          <a:custGeom>
            <a:avLst/>
            <a:gdLst/>
            <a:ahLst/>
            <a:cxnLst/>
            <a:rect l="l" t="t" r="r" b="b"/>
            <a:pathLst>
              <a:path w="1014094" h="765810">
                <a:moveTo>
                  <a:pt x="947051" y="0"/>
                </a:moveTo>
                <a:lnTo>
                  <a:pt x="66721" y="0"/>
                </a:lnTo>
                <a:lnTo>
                  <a:pt x="40750" y="5169"/>
                </a:lnTo>
                <a:lnTo>
                  <a:pt x="19542" y="19269"/>
                </a:lnTo>
                <a:lnTo>
                  <a:pt x="5243" y="40183"/>
                </a:lnTo>
                <a:lnTo>
                  <a:pt x="0" y="65797"/>
                </a:lnTo>
                <a:lnTo>
                  <a:pt x="0" y="699780"/>
                </a:lnTo>
                <a:lnTo>
                  <a:pt x="5243" y="725394"/>
                </a:lnTo>
                <a:lnTo>
                  <a:pt x="19542" y="746308"/>
                </a:lnTo>
                <a:lnTo>
                  <a:pt x="40750" y="760408"/>
                </a:lnTo>
                <a:lnTo>
                  <a:pt x="66721" y="765577"/>
                </a:lnTo>
                <a:lnTo>
                  <a:pt x="947051" y="765577"/>
                </a:lnTo>
                <a:lnTo>
                  <a:pt x="973027" y="760408"/>
                </a:lnTo>
                <a:lnTo>
                  <a:pt x="994237" y="746308"/>
                </a:lnTo>
                <a:lnTo>
                  <a:pt x="1008536" y="725394"/>
                </a:lnTo>
                <a:lnTo>
                  <a:pt x="1013779" y="699780"/>
                </a:lnTo>
                <a:lnTo>
                  <a:pt x="1013779" y="65797"/>
                </a:lnTo>
                <a:lnTo>
                  <a:pt x="1008536" y="40183"/>
                </a:lnTo>
                <a:lnTo>
                  <a:pt x="994237" y="19269"/>
                </a:lnTo>
                <a:lnTo>
                  <a:pt x="973027" y="5169"/>
                </a:lnTo>
                <a:lnTo>
                  <a:pt x="94705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41778" y="2379972"/>
            <a:ext cx="1013779" cy="7655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455422" y="2158208"/>
            <a:ext cx="516738" cy="4621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972170" y="2363568"/>
            <a:ext cx="1466215" cy="8255"/>
          </a:xfrm>
          <a:custGeom>
            <a:avLst/>
            <a:gdLst/>
            <a:ahLst/>
            <a:cxnLst/>
            <a:rect l="l" t="t" r="r" b="b"/>
            <a:pathLst>
              <a:path w="1466214" h="8255">
                <a:moveTo>
                  <a:pt x="0" y="8168"/>
                </a:moveTo>
                <a:lnTo>
                  <a:pt x="1465650" y="0"/>
                </a:lnTo>
              </a:path>
            </a:pathLst>
          </a:custGeom>
          <a:ln w="21686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280981" y="2384026"/>
            <a:ext cx="1183005" cy="29209"/>
          </a:xfrm>
          <a:custGeom>
            <a:avLst/>
            <a:gdLst/>
            <a:ahLst/>
            <a:cxnLst/>
            <a:rect l="l" t="t" r="r" b="b"/>
            <a:pathLst>
              <a:path w="1183004" h="29210">
                <a:moveTo>
                  <a:pt x="0" y="28698"/>
                </a:moveTo>
                <a:lnTo>
                  <a:pt x="1182627" y="28698"/>
                </a:lnTo>
                <a:lnTo>
                  <a:pt x="1182627" y="0"/>
                </a:lnTo>
              </a:path>
            </a:pathLst>
          </a:custGeom>
          <a:ln w="21686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970903" y="2617666"/>
            <a:ext cx="12700" cy="877569"/>
          </a:xfrm>
          <a:custGeom>
            <a:avLst/>
            <a:gdLst/>
            <a:ahLst/>
            <a:cxnLst/>
            <a:rect l="l" t="t" r="r" b="b"/>
            <a:pathLst>
              <a:path w="12700" h="877570">
                <a:moveTo>
                  <a:pt x="0" y="0"/>
                </a:moveTo>
                <a:lnTo>
                  <a:pt x="12616" y="877017"/>
                </a:lnTo>
              </a:path>
            </a:pathLst>
          </a:custGeom>
          <a:ln w="21877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850773" y="3703701"/>
            <a:ext cx="942975" cy="12700"/>
          </a:xfrm>
          <a:custGeom>
            <a:avLst/>
            <a:gdLst/>
            <a:ahLst/>
            <a:cxnLst/>
            <a:rect l="l" t="t" r="r" b="b"/>
            <a:pathLst>
              <a:path w="942975" h="12700">
                <a:moveTo>
                  <a:pt x="0" y="0"/>
                </a:moveTo>
                <a:lnTo>
                  <a:pt x="942630" y="12296"/>
                </a:lnTo>
              </a:path>
            </a:pathLst>
          </a:custGeom>
          <a:ln w="21686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419635" y="2922736"/>
            <a:ext cx="1373829" cy="8834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427936" y="2064317"/>
            <a:ext cx="1357630" cy="866775"/>
          </a:xfrm>
          <a:custGeom>
            <a:avLst/>
            <a:gdLst/>
            <a:ahLst/>
            <a:cxnLst/>
            <a:rect l="l" t="t" r="r" b="b"/>
            <a:pathLst>
              <a:path w="1357629" h="866775">
                <a:moveTo>
                  <a:pt x="1282964" y="0"/>
                </a:moveTo>
                <a:lnTo>
                  <a:pt x="74192" y="0"/>
                </a:lnTo>
                <a:lnTo>
                  <a:pt x="54468" y="2659"/>
                </a:lnTo>
                <a:lnTo>
                  <a:pt x="10129" y="36892"/>
                </a:lnTo>
                <a:lnTo>
                  <a:pt x="0" y="74507"/>
                </a:lnTo>
                <a:lnTo>
                  <a:pt x="0" y="792245"/>
                </a:lnTo>
                <a:lnTo>
                  <a:pt x="10129" y="829860"/>
                </a:lnTo>
                <a:lnTo>
                  <a:pt x="54468" y="864093"/>
                </a:lnTo>
                <a:lnTo>
                  <a:pt x="74192" y="866753"/>
                </a:lnTo>
                <a:lnTo>
                  <a:pt x="1282964" y="866753"/>
                </a:lnTo>
                <a:lnTo>
                  <a:pt x="1320428" y="856585"/>
                </a:lnTo>
                <a:lnTo>
                  <a:pt x="1354523" y="812060"/>
                </a:lnTo>
                <a:lnTo>
                  <a:pt x="1357172" y="792245"/>
                </a:lnTo>
                <a:lnTo>
                  <a:pt x="1357172" y="74507"/>
                </a:lnTo>
                <a:lnTo>
                  <a:pt x="1347045" y="36892"/>
                </a:lnTo>
                <a:lnTo>
                  <a:pt x="1302699" y="2659"/>
                </a:lnTo>
                <a:lnTo>
                  <a:pt x="128296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427936" y="2064317"/>
            <a:ext cx="1357172" cy="8667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3435694" y="1962400"/>
            <a:ext cx="84526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dirty="0" err="1" smtClean="0">
                <a:latin typeface="Segoe UI Semilight"/>
                <a:cs typeface="Segoe UI Semilight"/>
              </a:rPr>
              <a:t>Lưu</a:t>
            </a:r>
            <a:r>
              <a:rPr lang="en-US" sz="800" b="0" dirty="0" smtClean="0">
                <a:latin typeface="Segoe UI Semilight"/>
                <a:cs typeface="Segoe UI Semilight"/>
              </a:rPr>
              <a:t> </a:t>
            </a:r>
            <a:r>
              <a:rPr lang="en-US" sz="800" b="0" dirty="0" err="1" smtClean="0">
                <a:latin typeface="Segoe UI Semilight"/>
                <a:cs typeface="Segoe UI Semilight"/>
              </a:rPr>
              <a:t>lại</a:t>
            </a:r>
            <a:r>
              <a:rPr lang="en-US" sz="800" b="0" dirty="0" smtClean="0">
                <a:latin typeface="Segoe UI Semilight"/>
                <a:cs typeface="Segoe UI Semilight"/>
              </a:rPr>
              <a:t> </a:t>
            </a:r>
            <a:r>
              <a:rPr lang="en-US" sz="800" b="0" dirty="0" err="1" smtClean="0">
                <a:latin typeface="Segoe UI Semilight"/>
                <a:cs typeface="Segoe UI Semilight"/>
              </a:rPr>
              <a:t>các</a:t>
            </a:r>
            <a:r>
              <a:rPr lang="en-US" sz="800" dirty="0">
                <a:latin typeface="Segoe UI Semilight"/>
                <a:cs typeface="Segoe UI Semilight"/>
              </a:rPr>
              <a:t> </a:t>
            </a:r>
            <a:r>
              <a:rPr lang="en-US" sz="800" dirty="0" err="1" smtClean="0">
                <a:latin typeface="Segoe UI Semilight"/>
                <a:cs typeface="Segoe UI Semilight"/>
              </a:rPr>
              <a:t>sự</a:t>
            </a:r>
            <a:r>
              <a:rPr lang="en-US" sz="800" dirty="0" smtClean="0">
                <a:latin typeface="Segoe UI Semilight"/>
                <a:cs typeface="Segoe UI Semilight"/>
              </a:rPr>
              <a:t> </a:t>
            </a:r>
            <a:r>
              <a:rPr lang="en-US" sz="800" dirty="0" err="1" smtClean="0">
                <a:latin typeface="Segoe UI Semilight"/>
                <a:cs typeface="Segoe UI Semilight"/>
              </a:rPr>
              <a:t>kiện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32269" y="4011557"/>
            <a:ext cx="212090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0" dirty="0">
                <a:latin typeface="Segoe UI Semilight"/>
                <a:cs typeface="Segoe UI Semilight"/>
              </a:rPr>
              <a:t>POS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42364" y="4032051"/>
            <a:ext cx="77723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dirty="0" err="1" smtClean="0">
                <a:latin typeface="Segoe UI Semilight"/>
                <a:cs typeface="Segoe UI Semilight"/>
              </a:rPr>
              <a:t>Tập</a:t>
            </a:r>
            <a:r>
              <a:rPr lang="en-US" sz="800" b="0" dirty="0" smtClean="0">
                <a:latin typeface="Segoe UI Semilight"/>
                <a:cs typeface="Segoe UI Semilight"/>
              </a:rPr>
              <a:t> hợp </a:t>
            </a:r>
            <a:r>
              <a:rPr lang="en-US" sz="800" b="0" dirty="0" err="1" smtClean="0">
                <a:latin typeface="Segoe UI Semilight"/>
                <a:cs typeface="Segoe UI Semilight"/>
              </a:rPr>
              <a:t>dữ</a:t>
            </a:r>
            <a:r>
              <a:rPr lang="en-US" sz="800" b="0" dirty="0" smtClean="0">
                <a:latin typeface="Segoe UI Semilight"/>
                <a:cs typeface="Segoe UI Semilight"/>
              </a:rPr>
              <a:t> </a:t>
            </a:r>
            <a:r>
              <a:rPr lang="en-US" sz="800" b="0" dirty="0" err="1" smtClean="0">
                <a:latin typeface="Segoe UI Semilight"/>
                <a:cs typeface="Segoe UI Semilight"/>
              </a:rPr>
              <a:t>liệu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27936" y="3233612"/>
            <a:ext cx="135717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800" b="0" dirty="0" err="1" smtClean="0">
                <a:latin typeface="Segoe UI Semilight"/>
                <a:cs typeface="Segoe UI Semilight"/>
              </a:rPr>
              <a:t>Xem</a:t>
            </a:r>
            <a:r>
              <a:rPr lang="en-US" sz="800" b="0" dirty="0" smtClean="0">
                <a:latin typeface="Segoe UI Semilight"/>
                <a:cs typeface="Segoe UI Semilight"/>
              </a:rPr>
              <a:t> </a:t>
            </a:r>
            <a:r>
              <a:rPr lang="en-US" sz="800" b="0" dirty="0" err="1" smtClean="0">
                <a:latin typeface="Segoe UI Semilight"/>
                <a:cs typeface="Segoe UI Semilight"/>
              </a:rPr>
              <a:t>lại</a:t>
            </a:r>
            <a:r>
              <a:rPr lang="en-US" sz="800" b="0" dirty="0" smtClean="0">
                <a:latin typeface="Segoe UI Semilight"/>
                <a:cs typeface="Segoe UI Semilight"/>
              </a:rPr>
              <a:t> </a:t>
            </a:r>
            <a:r>
              <a:rPr lang="en-US" sz="800" b="0" dirty="0" err="1" smtClean="0">
                <a:latin typeface="Segoe UI Semilight"/>
                <a:cs typeface="Segoe UI Semilight"/>
              </a:rPr>
              <a:t>Dữ</a:t>
            </a:r>
            <a:r>
              <a:rPr lang="en-US" sz="800" b="0" dirty="0" smtClean="0">
                <a:latin typeface="Segoe UI Semilight"/>
                <a:cs typeface="Segoe UI Semilight"/>
              </a:rPr>
              <a:t> </a:t>
            </a:r>
            <a:r>
              <a:rPr lang="en-US" sz="800" b="0" dirty="0" err="1" smtClean="0">
                <a:latin typeface="Segoe UI Semilight"/>
                <a:cs typeface="Segoe UI Semilight"/>
              </a:rPr>
              <a:t>liệu</a:t>
            </a:r>
            <a:r>
              <a:rPr lang="en-US" sz="800" b="0" dirty="0" smtClean="0">
                <a:latin typeface="Segoe UI Semilight"/>
                <a:cs typeface="Segoe UI Semilight"/>
              </a:rPr>
              <a:t> &amp; </a:t>
            </a:r>
            <a:r>
              <a:rPr lang="en-US" sz="800" b="0" dirty="0" err="1" smtClean="0">
                <a:latin typeface="Segoe UI Semilight"/>
                <a:cs typeface="Segoe UI Semilight"/>
              </a:rPr>
              <a:t>Hình</a:t>
            </a:r>
            <a:r>
              <a:rPr lang="en-US" sz="800" b="0" dirty="0" smtClean="0">
                <a:latin typeface="Segoe UI Semilight"/>
                <a:cs typeface="Segoe UI Semilight"/>
              </a:rPr>
              <a:t> </a:t>
            </a:r>
            <a:r>
              <a:rPr lang="en-US" sz="800" b="0" dirty="0" err="1" smtClean="0">
                <a:latin typeface="Segoe UI Semilight"/>
                <a:cs typeface="Segoe UI Semilight"/>
              </a:rPr>
              <a:t>ảnh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419225" y="2175025"/>
            <a:ext cx="861729" cy="5040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3109147" y="3610728"/>
            <a:ext cx="347409" cy="1954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623319" y="2276592"/>
            <a:ext cx="351362" cy="1976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4688122" y="2304485"/>
            <a:ext cx="384793" cy="2164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3853344" y="2847058"/>
            <a:ext cx="220602" cy="3853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669576" y="3478299"/>
            <a:ext cx="532889" cy="4303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8008" y="200025"/>
            <a:ext cx="2095500" cy="65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80" dirty="0" err="1" smtClean="0"/>
              <a:t>Cấu</a:t>
            </a:r>
            <a:r>
              <a:rPr lang="en-US" spc="-80" dirty="0" smtClean="0"/>
              <a:t> </a:t>
            </a:r>
            <a:r>
              <a:rPr lang="en-US" spc="-80" dirty="0" err="1" smtClean="0"/>
              <a:t>trúc</a:t>
            </a:r>
            <a:endParaRPr spc="-80" dirty="0"/>
          </a:p>
        </p:txBody>
      </p:sp>
      <p:sp>
        <p:nvSpPr>
          <p:cNvPr id="3" name="object 3"/>
          <p:cNvSpPr/>
          <p:nvPr/>
        </p:nvSpPr>
        <p:spPr>
          <a:xfrm>
            <a:off x="2675085" y="663308"/>
            <a:ext cx="8401685" cy="6055995"/>
          </a:xfrm>
          <a:custGeom>
            <a:avLst/>
            <a:gdLst/>
            <a:ahLst/>
            <a:cxnLst/>
            <a:rect l="l" t="t" r="r" b="b"/>
            <a:pathLst>
              <a:path w="8401685" h="6055995">
                <a:moveTo>
                  <a:pt x="8351078" y="0"/>
                </a:moveTo>
                <a:lnTo>
                  <a:pt x="50006" y="0"/>
                </a:lnTo>
                <a:lnTo>
                  <a:pt x="30541" y="3903"/>
                </a:lnTo>
                <a:lnTo>
                  <a:pt x="14646" y="14548"/>
                </a:lnTo>
                <a:lnTo>
                  <a:pt x="3929" y="30338"/>
                </a:lnTo>
                <a:lnTo>
                  <a:pt x="0" y="49673"/>
                </a:lnTo>
                <a:lnTo>
                  <a:pt x="0" y="6006260"/>
                </a:lnTo>
                <a:lnTo>
                  <a:pt x="3929" y="6025581"/>
                </a:lnTo>
                <a:lnTo>
                  <a:pt x="14646" y="6041360"/>
                </a:lnTo>
                <a:lnTo>
                  <a:pt x="30541" y="6051997"/>
                </a:lnTo>
                <a:lnTo>
                  <a:pt x="50006" y="6055898"/>
                </a:lnTo>
                <a:lnTo>
                  <a:pt x="8351078" y="6055898"/>
                </a:lnTo>
                <a:lnTo>
                  <a:pt x="8370556" y="6051997"/>
                </a:lnTo>
                <a:lnTo>
                  <a:pt x="8386463" y="6041359"/>
                </a:lnTo>
                <a:lnTo>
                  <a:pt x="8397187" y="6025581"/>
                </a:lnTo>
                <a:lnTo>
                  <a:pt x="8401120" y="6006260"/>
                </a:lnTo>
                <a:lnTo>
                  <a:pt x="8401120" y="49673"/>
                </a:lnTo>
                <a:lnTo>
                  <a:pt x="8397187" y="30338"/>
                </a:lnTo>
                <a:lnTo>
                  <a:pt x="8386463" y="14548"/>
                </a:lnTo>
                <a:lnTo>
                  <a:pt x="8370556" y="3903"/>
                </a:lnTo>
                <a:lnTo>
                  <a:pt x="835107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675085" y="663308"/>
            <a:ext cx="8401685" cy="6055995"/>
          </a:xfrm>
          <a:custGeom>
            <a:avLst/>
            <a:gdLst/>
            <a:ahLst/>
            <a:cxnLst/>
            <a:rect l="l" t="t" r="r" b="b"/>
            <a:pathLst>
              <a:path w="8401685" h="6055995">
                <a:moveTo>
                  <a:pt x="8351078" y="0"/>
                </a:moveTo>
                <a:lnTo>
                  <a:pt x="50006" y="0"/>
                </a:lnTo>
                <a:lnTo>
                  <a:pt x="30541" y="3903"/>
                </a:lnTo>
                <a:lnTo>
                  <a:pt x="14646" y="14548"/>
                </a:lnTo>
                <a:lnTo>
                  <a:pt x="3929" y="30338"/>
                </a:lnTo>
                <a:lnTo>
                  <a:pt x="0" y="49673"/>
                </a:lnTo>
                <a:lnTo>
                  <a:pt x="0" y="6006260"/>
                </a:lnTo>
                <a:lnTo>
                  <a:pt x="3929" y="6025581"/>
                </a:lnTo>
                <a:lnTo>
                  <a:pt x="14646" y="6041360"/>
                </a:lnTo>
                <a:lnTo>
                  <a:pt x="30541" y="6051997"/>
                </a:lnTo>
                <a:lnTo>
                  <a:pt x="50006" y="6055898"/>
                </a:lnTo>
                <a:lnTo>
                  <a:pt x="8351078" y="6055898"/>
                </a:lnTo>
                <a:lnTo>
                  <a:pt x="8370556" y="6051997"/>
                </a:lnTo>
                <a:lnTo>
                  <a:pt x="8386463" y="6041359"/>
                </a:lnTo>
                <a:lnTo>
                  <a:pt x="8397187" y="6025581"/>
                </a:lnTo>
                <a:lnTo>
                  <a:pt x="8401120" y="6006260"/>
                </a:lnTo>
                <a:lnTo>
                  <a:pt x="8401120" y="49673"/>
                </a:lnTo>
                <a:lnTo>
                  <a:pt x="8397187" y="30338"/>
                </a:lnTo>
                <a:lnTo>
                  <a:pt x="8386463" y="14548"/>
                </a:lnTo>
                <a:lnTo>
                  <a:pt x="8370556" y="3903"/>
                </a:lnTo>
                <a:lnTo>
                  <a:pt x="8351078" y="0"/>
                </a:lnTo>
                <a:close/>
              </a:path>
            </a:pathLst>
          </a:custGeom>
          <a:ln w="317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908449" y="3310728"/>
            <a:ext cx="6601459" cy="3309620"/>
          </a:xfrm>
          <a:custGeom>
            <a:avLst/>
            <a:gdLst/>
            <a:ahLst/>
            <a:cxnLst/>
            <a:rect l="l" t="t" r="r" b="b"/>
            <a:pathLst>
              <a:path w="6601459" h="3309620">
                <a:moveTo>
                  <a:pt x="6550882" y="0"/>
                </a:moveTo>
                <a:lnTo>
                  <a:pt x="50006" y="0"/>
                </a:lnTo>
                <a:lnTo>
                  <a:pt x="30541" y="3894"/>
                </a:lnTo>
                <a:lnTo>
                  <a:pt x="14645" y="14519"/>
                </a:lnTo>
                <a:lnTo>
                  <a:pt x="3929" y="30289"/>
                </a:lnTo>
                <a:lnTo>
                  <a:pt x="0" y="49615"/>
                </a:lnTo>
                <a:lnTo>
                  <a:pt x="0" y="3259563"/>
                </a:lnTo>
                <a:lnTo>
                  <a:pt x="3929" y="3278885"/>
                </a:lnTo>
                <a:lnTo>
                  <a:pt x="14645" y="3294663"/>
                </a:lnTo>
                <a:lnTo>
                  <a:pt x="30541" y="3305301"/>
                </a:lnTo>
                <a:lnTo>
                  <a:pt x="50006" y="3309201"/>
                </a:lnTo>
                <a:lnTo>
                  <a:pt x="6550882" y="3309201"/>
                </a:lnTo>
                <a:lnTo>
                  <a:pt x="6570326" y="3305301"/>
                </a:lnTo>
                <a:lnTo>
                  <a:pt x="6586215" y="3294663"/>
                </a:lnTo>
                <a:lnTo>
                  <a:pt x="6596933" y="3278885"/>
                </a:lnTo>
                <a:lnTo>
                  <a:pt x="6600865" y="3259563"/>
                </a:lnTo>
                <a:lnTo>
                  <a:pt x="6600865" y="49615"/>
                </a:lnTo>
                <a:lnTo>
                  <a:pt x="6596933" y="30289"/>
                </a:lnTo>
                <a:lnTo>
                  <a:pt x="6586215" y="14519"/>
                </a:lnTo>
                <a:lnTo>
                  <a:pt x="6570326" y="3894"/>
                </a:lnTo>
                <a:lnTo>
                  <a:pt x="6550882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908449" y="3310728"/>
            <a:ext cx="6601459" cy="3309620"/>
          </a:xfrm>
          <a:custGeom>
            <a:avLst/>
            <a:gdLst/>
            <a:ahLst/>
            <a:cxnLst/>
            <a:rect l="l" t="t" r="r" b="b"/>
            <a:pathLst>
              <a:path w="6601459" h="3309620">
                <a:moveTo>
                  <a:pt x="6550882" y="0"/>
                </a:moveTo>
                <a:lnTo>
                  <a:pt x="50006" y="0"/>
                </a:lnTo>
                <a:lnTo>
                  <a:pt x="30541" y="3894"/>
                </a:lnTo>
                <a:lnTo>
                  <a:pt x="14645" y="14519"/>
                </a:lnTo>
                <a:lnTo>
                  <a:pt x="3929" y="30289"/>
                </a:lnTo>
                <a:lnTo>
                  <a:pt x="0" y="49615"/>
                </a:lnTo>
                <a:lnTo>
                  <a:pt x="0" y="3259563"/>
                </a:lnTo>
                <a:lnTo>
                  <a:pt x="3929" y="3278885"/>
                </a:lnTo>
                <a:lnTo>
                  <a:pt x="14645" y="3294663"/>
                </a:lnTo>
                <a:lnTo>
                  <a:pt x="30541" y="3305301"/>
                </a:lnTo>
                <a:lnTo>
                  <a:pt x="50006" y="3309201"/>
                </a:lnTo>
                <a:lnTo>
                  <a:pt x="6550882" y="3309201"/>
                </a:lnTo>
                <a:lnTo>
                  <a:pt x="6570326" y="3305301"/>
                </a:lnTo>
                <a:lnTo>
                  <a:pt x="6586215" y="3294663"/>
                </a:lnTo>
                <a:lnTo>
                  <a:pt x="6596933" y="3278885"/>
                </a:lnTo>
                <a:lnTo>
                  <a:pt x="6600865" y="3259563"/>
                </a:lnTo>
                <a:lnTo>
                  <a:pt x="6600865" y="49615"/>
                </a:lnTo>
                <a:lnTo>
                  <a:pt x="6596933" y="30289"/>
                </a:lnTo>
                <a:lnTo>
                  <a:pt x="6586215" y="14519"/>
                </a:lnTo>
                <a:lnTo>
                  <a:pt x="6570326" y="3894"/>
                </a:lnTo>
                <a:lnTo>
                  <a:pt x="6550882" y="0"/>
                </a:lnTo>
                <a:close/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008969" y="2670858"/>
            <a:ext cx="1166847" cy="485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396131" y="779583"/>
            <a:ext cx="1425575" cy="1427480"/>
          </a:xfrm>
          <a:custGeom>
            <a:avLst/>
            <a:gdLst/>
            <a:ahLst/>
            <a:cxnLst/>
            <a:rect l="l" t="t" r="r" b="b"/>
            <a:pathLst>
              <a:path w="1425575" h="1427480">
                <a:moveTo>
                  <a:pt x="1375190" y="0"/>
                </a:moveTo>
                <a:lnTo>
                  <a:pt x="50042" y="0"/>
                </a:lnTo>
                <a:lnTo>
                  <a:pt x="30563" y="3903"/>
                </a:lnTo>
                <a:lnTo>
                  <a:pt x="14656" y="14548"/>
                </a:lnTo>
                <a:lnTo>
                  <a:pt x="3932" y="30338"/>
                </a:lnTo>
                <a:lnTo>
                  <a:pt x="0" y="49673"/>
                </a:lnTo>
                <a:lnTo>
                  <a:pt x="0" y="1377673"/>
                </a:lnTo>
                <a:lnTo>
                  <a:pt x="3932" y="1396975"/>
                </a:lnTo>
                <a:lnTo>
                  <a:pt x="14656" y="1412747"/>
                </a:lnTo>
                <a:lnTo>
                  <a:pt x="30563" y="1423386"/>
                </a:lnTo>
                <a:lnTo>
                  <a:pt x="50042" y="1427289"/>
                </a:lnTo>
                <a:lnTo>
                  <a:pt x="1375190" y="1427289"/>
                </a:lnTo>
                <a:lnTo>
                  <a:pt x="1394659" y="1423386"/>
                </a:lnTo>
                <a:lnTo>
                  <a:pt x="1410546" y="1412747"/>
                </a:lnTo>
                <a:lnTo>
                  <a:pt x="1421250" y="1396975"/>
                </a:lnTo>
                <a:lnTo>
                  <a:pt x="1425173" y="1377673"/>
                </a:lnTo>
                <a:lnTo>
                  <a:pt x="1425173" y="49673"/>
                </a:lnTo>
                <a:lnTo>
                  <a:pt x="1421250" y="30338"/>
                </a:lnTo>
                <a:lnTo>
                  <a:pt x="1410546" y="14548"/>
                </a:lnTo>
                <a:lnTo>
                  <a:pt x="1394659" y="3903"/>
                </a:lnTo>
                <a:lnTo>
                  <a:pt x="1375190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396131" y="779583"/>
            <a:ext cx="1425575" cy="1427480"/>
          </a:xfrm>
          <a:custGeom>
            <a:avLst/>
            <a:gdLst/>
            <a:ahLst/>
            <a:cxnLst/>
            <a:rect l="l" t="t" r="r" b="b"/>
            <a:pathLst>
              <a:path w="1425575" h="1427480">
                <a:moveTo>
                  <a:pt x="1375190" y="0"/>
                </a:moveTo>
                <a:lnTo>
                  <a:pt x="50042" y="0"/>
                </a:lnTo>
                <a:lnTo>
                  <a:pt x="30563" y="3903"/>
                </a:lnTo>
                <a:lnTo>
                  <a:pt x="14656" y="14548"/>
                </a:lnTo>
                <a:lnTo>
                  <a:pt x="3932" y="30338"/>
                </a:lnTo>
                <a:lnTo>
                  <a:pt x="0" y="49673"/>
                </a:lnTo>
                <a:lnTo>
                  <a:pt x="0" y="1377673"/>
                </a:lnTo>
                <a:lnTo>
                  <a:pt x="3932" y="1396975"/>
                </a:lnTo>
                <a:lnTo>
                  <a:pt x="14656" y="1412747"/>
                </a:lnTo>
                <a:lnTo>
                  <a:pt x="30563" y="1423386"/>
                </a:lnTo>
                <a:lnTo>
                  <a:pt x="50042" y="1427289"/>
                </a:lnTo>
                <a:lnTo>
                  <a:pt x="1375190" y="1427289"/>
                </a:lnTo>
                <a:lnTo>
                  <a:pt x="1394659" y="1423386"/>
                </a:lnTo>
                <a:lnTo>
                  <a:pt x="1410546" y="1412747"/>
                </a:lnTo>
                <a:lnTo>
                  <a:pt x="1421250" y="1396975"/>
                </a:lnTo>
                <a:lnTo>
                  <a:pt x="1425173" y="1377673"/>
                </a:lnTo>
                <a:lnTo>
                  <a:pt x="1425173" y="49673"/>
                </a:lnTo>
                <a:lnTo>
                  <a:pt x="1421250" y="30338"/>
                </a:lnTo>
                <a:lnTo>
                  <a:pt x="1410546" y="14548"/>
                </a:lnTo>
                <a:lnTo>
                  <a:pt x="1394659" y="3903"/>
                </a:lnTo>
                <a:lnTo>
                  <a:pt x="1375190" y="0"/>
                </a:lnTo>
                <a:close/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618683" y="3535632"/>
            <a:ext cx="1621790" cy="1210310"/>
          </a:xfrm>
          <a:custGeom>
            <a:avLst/>
            <a:gdLst/>
            <a:ahLst/>
            <a:cxnLst/>
            <a:rect l="l" t="t" r="r" b="b"/>
            <a:pathLst>
              <a:path w="1621789" h="1210310">
                <a:moveTo>
                  <a:pt x="1571713" y="0"/>
                </a:moveTo>
                <a:lnTo>
                  <a:pt x="49983" y="0"/>
                </a:lnTo>
                <a:lnTo>
                  <a:pt x="30513" y="3894"/>
                </a:lnTo>
                <a:lnTo>
                  <a:pt x="14627" y="14519"/>
                </a:lnTo>
                <a:lnTo>
                  <a:pt x="3923" y="30289"/>
                </a:lnTo>
                <a:lnTo>
                  <a:pt x="0" y="49615"/>
                </a:lnTo>
                <a:lnTo>
                  <a:pt x="0" y="1160241"/>
                </a:lnTo>
                <a:lnTo>
                  <a:pt x="3923" y="1179577"/>
                </a:lnTo>
                <a:lnTo>
                  <a:pt x="14627" y="1195366"/>
                </a:lnTo>
                <a:lnTo>
                  <a:pt x="30513" y="1206011"/>
                </a:lnTo>
                <a:lnTo>
                  <a:pt x="49983" y="1209915"/>
                </a:lnTo>
                <a:lnTo>
                  <a:pt x="1571713" y="1209915"/>
                </a:lnTo>
                <a:lnTo>
                  <a:pt x="1591191" y="1206011"/>
                </a:lnTo>
                <a:lnTo>
                  <a:pt x="1607098" y="1195366"/>
                </a:lnTo>
                <a:lnTo>
                  <a:pt x="1617822" y="1179577"/>
                </a:lnTo>
                <a:lnTo>
                  <a:pt x="1621755" y="1160241"/>
                </a:lnTo>
                <a:lnTo>
                  <a:pt x="1621755" y="49615"/>
                </a:lnTo>
                <a:lnTo>
                  <a:pt x="1617822" y="30289"/>
                </a:lnTo>
                <a:lnTo>
                  <a:pt x="1607098" y="14519"/>
                </a:lnTo>
                <a:lnTo>
                  <a:pt x="1591191" y="3894"/>
                </a:lnTo>
                <a:lnTo>
                  <a:pt x="1571713" y="0"/>
                </a:lnTo>
              </a:path>
            </a:pathLst>
          </a:custGeom>
          <a:ln w="3175">
            <a:solidFill>
              <a:srgbClr val="7E7E7E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8654188" y="1540154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0" spc="5" dirty="0">
                <a:solidFill>
                  <a:srgbClr val="FFFFFF"/>
                </a:solidFill>
                <a:latin typeface="Segoe UI Semilight"/>
                <a:cs typeface="Segoe UI Semilight"/>
              </a:rPr>
              <a:t>NVR</a:t>
            </a:r>
            <a:endParaRPr sz="450" dirty="0">
              <a:latin typeface="Segoe UI Semilight"/>
              <a:cs typeface="Segoe UI Semi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449113" y="4059045"/>
            <a:ext cx="0" cy="366395"/>
          </a:xfrm>
          <a:custGeom>
            <a:avLst/>
            <a:gdLst/>
            <a:ahLst/>
            <a:cxnLst/>
            <a:rect l="l" t="t" r="r" b="b"/>
            <a:pathLst>
              <a:path h="366395">
                <a:moveTo>
                  <a:pt x="0" y="365928"/>
                </a:moveTo>
                <a:lnTo>
                  <a:pt x="0" y="0"/>
                </a:lnTo>
              </a:path>
            </a:pathLst>
          </a:custGeom>
          <a:ln w="3175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031958" y="4424974"/>
            <a:ext cx="417195" cy="0"/>
          </a:xfrm>
          <a:custGeom>
            <a:avLst/>
            <a:gdLst/>
            <a:ahLst/>
            <a:cxnLst/>
            <a:rect l="l" t="t" r="r" b="b"/>
            <a:pathLst>
              <a:path w="417195">
                <a:moveTo>
                  <a:pt x="41715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205666" y="4176649"/>
            <a:ext cx="183515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NVR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90284" y="2455942"/>
            <a:ext cx="5719445" cy="0"/>
          </a:xfrm>
          <a:custGeom>
            <a:avLst/>
            <a:gdLst/>
            <a:ahLst/>
            <a:cxnLst/>
            <a:rect l="l" t="t" r="r" b="b"/>
            <a:pathLst>
              <a:path w="5719445">
                <a:moveTo>
                  <a:pt x="5719099" y="0"/>
                </a:moveTo>
                <a:lnTo>
                  <a:pt x="0" y="0"/>
                </a:lnTo>
              </a:path>
            </a:pathLst>
          </a:custGeom>
          <a:ln w="46696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308907" y="785712"/>
            <a:ext cx="3634104" cy="1427480"/>
          </a:xfrm>
          <a:custGeom>
            <a:avLst/>
            <a:gdLst/>
            <a:ahLst/>
            <a:cxnLst/>
            <a:rect l="l" t="t" r="r" b="b"/>
            <a:pathLst>
              <a:path w="3634104" h="1427480">
                <a:moveTo>
                  <a:pt x="3583809" y="0"/>
                </a:moveTo>
                <a:lnTo>
                  <a:pt x="49983" y="0"/>
                </a:lnTo>
                <a:lnTo>
                  <a:pt x="30538" y="3902"/>
                </a:lnTo>
                <a:lnTo>
                  <a:pt x="14649" y="14541"/>
                </a:lnTo>
                <a:lnTo>
                  <a:pt x="3931" y="30313"/>
                </a:lnTo>
                <a:lnTo>
                  <a:pt x="0" y="49615"/>
                </a:lnTo>
                <a:lnTo>
                  <a:pt x="0" y="1377615"/>
                </a:lnTo>
                <a:lnTo>
                  <a:pt x="3931" y="1396951"/>
                </a:lnTo>
                <a:lnTo>
                  <a:pt x="14649" y="1412740"/>
                </a:lnTo>
                <a:lnTo>
                  <a:pt x="30538" y="1423385"/>
                </a:lnTo>
                <a:lnTo>
                  <a:pt x="49983" y="1427289"/>
                </a:lnTo>
                <a:lnTo>
                  <a:pt x="3583809" y="1427289"/>
                </a:lnTo>
                <a:lnTo>
                  <a:pt x="3603253" y="1423385"/>
                </a:lnTo>
                <a:lnTo>
                  <a:pt x="3619143" y="1412740"/>
                </a:lnTo>
                <a:lnTo>
                  <a:pt x="3629860" y="1396951"/>
                </a:lnTo>
                <a:lnTo>
                  <a:pt x="3633792" y="1377615"/>
                </a:lnTo>
                <a:lnTo>
                  <a:pt x="3633792" y="49615"/>
                </a:lnTo>
                <a:lnTo>
                  <a:pt x="3629860" y="30313"/>
                </a:lnTo>
                <a:lnTo>
                  <a:pt x="3619143" y="14541"/>
                </a:lnTo>
                <a:lnTo>
                  <a:pt x="3603253" y="3902"/>
                </a:lnTo>
                <a:lnTo>
                  <a:pt x="3583809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308907" y="785712"/>
            <a:ext cx="3634104" cy="1427480"/>
          </a:xfrm>
          <a:custGeom>
            <a:avLst/>
            <a:gdLst/>
            <a:ahLst/>
            <a:cxnLst/>
            <a:rect l="l" t="t" r="r" b="b"/>
            <a:pathLst>
              <a:path w="3634104" h="1427480">
                <a:moveTo>
                  <a:pt x="3583809" y="0"/>
                </a:moveTo>
                <a:lnTo>
                  <a:pt x="49983" y="0"/>
                </a:lnTo>
                <a:lnTo>
                  <a:pt x="30538" y="3902"/>
                </a:lnTo>
                <a:lnTo>
                  <a:pt x="14649" y="14541"/>
                </a:lnTo>
                <a:lnTo>
                  <a:pt x="3931" y="30313"/>
                </a:lnTo>
                <a:lnTo>
                  <a:pt x="0" y="49615"/>
                </a:lnTo>
                <a:lnTo>
                  <a:pt x="0" y="1377615"/>
                </a:lnTo>
                <a:lnTo>
                  <a:pt x="3931" y="1396951"/>
                </a:lnTo>
                <a:lnTo>
                  <a:pt x="14649" y="1412740"/>
                </a:lnTo>
                <a:lnTo>
                  <a:pt x="30538" y="1423385"/>
                </a:lnTo>
                <a:lnTo>
                  <a:pt x="49983" y="1427289"/>
                </a:lnTo>
                <a:lnTo>
                  <a:pt x="3583809" y="1427289"/>
                </a:lnTo>
                <a:lnTo>
                  <a:pt x="3603253" y="1423385"/>
                </a:lnTo>
                <a:lnTo>
                  <a:pt x="3619143" y="1412740"/>
                </a:lnTo>
                <a:lnTo>
                  <a:pt x="3629860" y="1396951"/>
                </a:lnTo>
                <a:lnTo>
                  <a:pt x="3633792" y="1377615"/>
                </a:lnTo>
                <a:lnTo>
                  <a:pt x="3633792" y="49615"/>
                </a:lnTo>
                <a:lnTo>
                  <a:pt x="3629860" y="30313"/>
                </a:lnTo>
                <a:lnTo>
                  <a:pt x="3619143" y="14541"/>
                </a:lnTo>
                <a:lnTo>
                  <a:pt x="3603253" y="3902"/>
                </a:lnTo>
                <a:lnTo>
                  <a:pt x="3583809" y="0"/>
                </a:lnTo>
                <a:close/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725592" y="1741597"/>
            <a:ext cx="0" cy="389255"/>
          </a:xfrm>
          <a:custGeom>
            <a:avLst/>
            <a:gdLst/>
            <a:ahLst/>
            <a:cxnLst/>
            <a:rect l="l" t="t" r="r" b="b"/>
            <a:pathLst>
              <a:path h="389255">
                <a:moveTo>
                  <a:pt x="0" y="388634"/>
                </a:moveTo>
                <a:lnTo>
                  <a:pt x="0" y="0"/>
                </a:lnTo>
              </a:path>
            </a:pathLst>
          </a:custGeom>
          <a:ln w="3175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248595" y="1782924"/>
            <a:ext cx="0" cy="347345"/>
          </a:xfrm>
          <a:custGeom>
            <a:avLst/>
            <a:gdLst/>
            <a:ahLst/>
            <a:cxnLst/>
            <a:rect l="l" t="t" r="r" b="b"/>
            <a:pathLst>
              <a:path h="347344">
                <a:moveTo>
                  <a:pt x="0" y="347307"/>
                </a:moveTo>
                <a:lnTo>
                  <a:pt x="0" y="0"/>
                </a:lnTo>
              </a:path>
            </a:pathLst>
          </a:custGeom>
          <a:ln w="3175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8725868" y="1700212"/>
            <a:ext cx="0" cy="426720"/>
          </a:xfrm>
          <a:custGeom>
            <a:avLst/>
            <a:gdLst/>
            <a:ahLst/>
            <a:cxnLst/>
            <a:rect l="l" t="t" r="r" b="b"/>
            <a:pathLst>
              <a:path h="426719">
                <a:moveTo>
                  <a:pt x="0" y="426400"/>
                </a:moveTo>
                <a:lnTo>
                  <a:pt x="0" y="0"/>
                </a:lnTo>
              </a:path>
            </a:pathLst>
          </a:custGeom>
          <a:ln w="3175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4527794" y="1948567"/>
            <a:ext cx="52451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Remote</a:t>
            </a:r>
            <a:r>
              <a:rPr sz="650" b="0" spc="-60" dirty="0">
                <a:latin typeface="Segoe UI Semilight"/>
                <a:cs typeface="Segoe UI Semilight"/>
              </a:rPr>
              <a:t> </a:t>
            </a:r>
            <a:r>
              <a:rPr sz="650" b="0" spc="-5" dirty="0">
                <a:latin typeface="Segoe UI Semilight"/>
                <a:cs typeface="Segoe UI Semilight"/>
              </a:rPr>
              <a:t>Client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90423" y="1942905"/>
            <a:ext cx="494665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Mobile</a:t>
            </a:r>
            <a:r>
              <a:rPr sz="650" b="0" spc="-55" dirty="0">
                <a:latin typeface="Segoe UI Semilight"/>
                <a:cs typeface="Segoe UI Semilight"/>
              </a:rPr>
              <a:t> </a:t>
            </a:r>
            <a:r>
              <a:rPr sz="650" b="0" spc="-5" dirty="0">
                <a:latin typeface="Segoe UI Semilight"/>
                <a:cs typeface="Segoe UI Semilight"/>
              </a:rPr>
              <a:t>Client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456332" y="1700212"/>
            <a:ext cx="0" cy="426720"/>
          </a:xfrm>
          <a:custGeom>
            <a:avLst/>
            <a:gdLst/>
            <a:ahLst/>
            <a:cxnLst/>
            <a:rect l="l" t="t" r="r" b="b"/>
            <a:pathLst>
              <a:path h="426719">
                <a:moveTo>
                  <a:pt x="0" y="426400"/>
                </a:moveTo>
                <a:lnTo>
                  <a:pt x="0" y="0"/>
                </a:lnTo>
              </a:path>
            </a:pathLst>
          </a:custGeom>
          <a:ln w="3175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964886" y="1725020"/>
            <a:ext cx="0" cy="240029"/>
          </a:xfrm>
          <a:custGeom>
            <a:avLst/>
            <a:gdLst/>
            <a:ahLst/>
            <a:cxnLst/>
            <a:rect l="l" t="t" r="r" b="b"/>
            <a:pathLst>
              <a:path h="240030">
                <a:moveTo>
                  <a:pt x="0" y="239788"/>
                </a:moveTo>
                <a:lnTo>
                  <a:pt x="0" y="0"/>
                </a:lnTo>
              </a:path>
            </a:pathLst>
          </a:custGeom>
          <a:ln w="3175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964886" y="1298444"/>
            <a:ext cx="0" cy="212090"/>
          </a:xfrm>
          <a:custGeom>
            <a:avLst/>
            <a:gdLst/>
            <a:ahLst/>
            <a:cxnLst/>
            <a:rect l="l" t="t" r="r" b="b"/>
            <a:pathLst>
              <a:path h="212090">
                <a:moveTo>
                  <a:pt x="0" y="211478"/>
                </a:moveTo>
                <a:lnTo>
                  <a:pt x="0" y="0"/>
                </a:lnTo>
              </a:path>
            </a:pathLst>
          </a:custGeom>
          <a:ln w="588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973648" y="2213002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5">
                <a:moveTo>
                  <a:pt x="0" y="242940"/>
                </a:moveTo>
                <a:lnTo>
                  <a:pt x="0" y="0"/>
                </a:lnTo>
              </a:path>
            </a:pathLst>
          </a:custGeom>
          <a:ln w="3175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725592" y="2130231"/>
            <a:ext cx="1101725" cy="0"/>
          </a:xfrm>
          <a:custGeom>
            <a:avLst/>
            <a:gdLst/>
            <a:ahLst/>
            <a:cxnLst/>
            <a:rect l="l" t="t" r="r" b="b"/>
            <a:pathLst>
              <a:path w="1101725">
                <a:moveTo>
                  <a:pt x="110110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119717" y="2126613"/>
            <a:ext cx="1336675" cy="0"/>
          </a:xfrm>
          <a:custGeom>
            <a:avLst/>
            <a:gdLst/>
            <a:ahLst/>
            <a:cxnLst/>
            <a:rect l="l" t="t" r="r" b="b"/>
            <a:pathLst>
              <a:path w="1336675">
                <a:moveTo>
                  <a:pt x="133661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 txBox="1"/>
          <p:nvPr/>
        </p:nvSpPr>
        <p:spPr>
          <a:xfrm>
            <a:off x="3830909" y="4590326"/>
            <a:ext cx="27940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Display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30180" y="1893290"/>
            <a:ext cx="346075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PC</a:t>
            </a:r>
            <a:r>
              <a:rPr sz="650" b="0" spc="-75" dirty="0">
                <a:latin typeface="Segoe UI Semilight"/>
                <a:cs typeface="Segoe UI Semilight"/>
              </a:rPr>
              <a:t> </a:t>
            </a:r>
            <a:r>
              <a:rPr sz="650" b="0" spc="-5" dirty="0">
                <a:latin typeface="Segoe UI Semilight"/>
                <a:cs typeface="Segoe UI Semilight"/>
              </a:rPr>
              <a:t>Client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46917" y="1885585"/>
            <a:ext cx="423545" cy="208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Centralized  Storage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76943" y="1744385"/>
            <a:ext cx="377825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Controller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54060" y="2025675"/>
            <a:ext cx="252729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Switch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180404" y="1330709"/>
            <a:ext cx="29464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TV</a:t>
            </a:r>
            <a:r>
              <a:rPr sz="650" b="0" spc="-85" dirty="0">
                <a:latin typeface="Segoe UI Semilight"/>
                <a:cs typeface="Segoe UI Semilight"/>
              </a:rPr>
              <a:t> </a:t>
            </a:r>
            <a:r>
              <a:rPr sz="650" b="0" spc="-5" dirty="0">
                <a:latin typeface="Segoe UI Semilight"/>
                <a:cs typeface="Segoe UI Semilight"/>
              </a:rPr>
              <a:t>Wall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60388" y="1802873"/>
            <a:ext cx="497205" cy="208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Management  Platform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495144" y="1860194"/>
            <a:ext cx="36322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Keyboard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34724" y="4309035"/>
            <a:ext cx="252729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Switch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430162" y="871892"/>
            <a:ext cx="113855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Trung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tâm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kiểm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soát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794237" y="848043"/>
            <a:ext cx="405687" cy="553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783359" y="1972829"/>
            <a:ext cx="364055" cy="2324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5907158" y="4011292"/>
            <a:ext cx="539155" cy="3442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4550903" y="1439204"/>
            <a:ext cx="489113" cy="4065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6373768" y="1397915"/>
            <a:ext cx="576126" cy="3895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3573522" y="4015900"/>
            <a:ext cx="666713" cy="6572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035783" y="3514910"/>
            <a:ext cx="1705610" cy="1210310"/>
          </a:xfrm>
          <a:custGeom>
            <a:avLst/>
            <a:gdLst/>
            <a:ahLst/>
            <a:cxnLst/>
            <a:rect l="l" t="t" r="r" b="b"/>
            <a:pathLst>
              <a:path w="1705609" h="1210310">
                <a:moveTo>
                  <a:pt x="1655097" y="0"/>
                </a:moveTo>
                <a:lnTo>
                  <a:pt x="49983" y="0"/>
                </a:lnTo>
                <a:lnTo>
                  <a:pt x="30538" y="3903"/>
                </a:lnTo>
                <a:lnTo>
                  <a:pt x="14649" y="14548"/>
                </a:lnTo>
                <a:lnTo>
                  <a:pt x="3931" y="30338"/>
                </a:lnTo>
                <a:lnTo>
                  <a:pt x="0" y="49673"/>
                </a:lnTo>
                <a:lnTo>
                  <a:pt x="0" y="1160300"/>
                </a:lnTo>
                <a:lnTo>
                  <a:pt x="3931" y="1179635"/>
                </a:lnTo>
                <a:lnTo>
                  <a:pt x="14649" y="1195424"/>
                </a:lnTo>
                <a:lnTo>
                  <a:pt x="30538" y="1206070"/>
                </a:lnTo>
                <a:lnTo>
                  <a:pt x="49983" y="1209973"/>
                </a:lnTo>
                <a:lnTo>
                  <a:pt x="1655097" y="1209973"/>
                </a:lnTo>
                <a:lnTo>
                  <a:pt x="1674566" y="1206070"/>
                </a:lnTo>
                <a:lnTo>
                  <a:pt x="1690453" y="1195424"/>
                </a:lnTo>
                <a:lnTo>
                  <a:pt x="1701157" y="1179635"/>
                </a:lnTo>
                <a:lnTo>
                  <a:pt x="1705080" y="1160300"/>
                </a:lnTo>
                <a:lnTo>
                  <a:pt x="1705080" y="49673"/>
                </a:lnTo>
                <a:lnTo>
                  <a:pt x="1701157" y="30338"/>
                </a:lnTo>
                <a:lnTo>
                  <a:pt x="1690453" y="14548"/>
                </a:lnTo>
                <a:lnTo>
                  <a:pt x="1674566" y="3903"/>
                </a:lnTo>
                <a:lnTo>
                  <a:pt x="1655097" y="0"/>
                </a:lnTo>
              </a:path>
            </a:pathLst>
          </a:custGeom>
          <a:ln w="3175">
            <a:solidFill>
              <a:srgbClr val="7E7E7E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3022693" y="5121457"/>
            <a:ext cx="1372235" cy="1210310"/>
          </a:xfrm>
          <a:custGeom>
            <a:avLst/>
            <a:gdLst/>
            <a:ahLst/>
            <a:cxnLst/>
            <a:rect l="l" t="t" r="r" b="b"/>
            <a:pathLst>
              <a:path w="1372235" h="1210310">
                <a:moveTo>
                  <a:pt x="1321690" y="0"/>
                </a:moveTo>
                <a:lnTo>
                  <a:pt x="50006" y="0"/>
                </a:lnTo>
                <a:lnTo>
                  <a:pt x="30541" y="3903"/>
                </a:lnTo>
                <a:lnTo>
                  <a:pt x="14645" y="14548"/>
                </a:lnTo>
                <a:lnTo>
                  <a:pt x="3929" y="30338"/>
                </a:lnTo>
                <a:lnTo>
                  <a:pt x="0" y="49673"/>
                </a:lnTo>
                <a:lnTo>
                  <a:pt x="0" y="1160311"/>
                </a:lnTo>
                <a:lnTo>
                  <a:pt x="3929" y="1179631"/>
                </a:lnTo>
                <a:lnTo>
                  <a:pt x="14645" y="1195410"/>
                </a:lnTo>
                <a:lnTo>
                  <a:pt x="30541" y="1206049"/>
                </a:lnTo>
                <a:lnTo>
                  <a:pt x="50006" y="1209950"/>
                </a:lnTo>
                <a:lnTo>
                  <a:pt x="1321690" y="1209950"/>
                </a:lnTo>
                <a:lnTo>
                  <a:pt x="1341169" y="1206049"/>
                </a:lnTo>
                <a:lnTo>
                  <a:pt x="1357075" y="1195410"/>
                </a:lnTo>
                <a:lnTo>
                  <a:pt x="1367799" y="1179631"/>
                </a:lnTo>
                <a:lnTo>
                  <a:pt x="1371732" y="1160311"/>
                </a:lnTo>
                <a:lnTo>
                  <a:pt x="1371732" y="49673"/>
                </a:lnTo>
                <a:lnTo>
                  <a:pt x="1367799" y="30338"/>
                </a:lnTo>
                <a:lnTo>
                  <a:pt x="1357075" y="14548"/>
                </a:lnTo>
                <a:lnTo>
                  <a:pt x="1341169" y="3903"/>
                </a:lnTo>
                <a:lnTo>
                  <a:pt x="1321690" y="0"/>
                </a:lnTo>
              </a:path>
            </a:pathLst>
          </a:custGeom>
          <a:ln w="3175">
            <a:solidFill>
              <a:srgbClr val="7E7E7E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 txBox="1"/>
          <p:nvPr/>
        </p:nvSpPr>
        <p:spPr>
          <a:xfrm>
            <a:off x="3659377" y="3577216"/>
            <a:ext cx="89152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Khu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vực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bên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trong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088297" y="3552408"/>
            <a:ext cx="90073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Khu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vực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bên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ngoài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084292" y="5173898"/>
            <a:ext cx="71056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Lỗi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và</a:t>
            </a:r>
            <a:r>
              <a:rPr lang="en-US" sz="80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o</a:t>
            </a:r>
            <a:r>
              <a:rPr lang="en-US" sz="80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&amp; </a:t>
            </a:r>
            <a:r>
              <a:rPr lang="en-US" sz="80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ra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523677" y="5117838"/>
            <a:ext cx="1500505" cy="1210310"/>
          </a:xfrm>
          <a:custGeom>
            <a:avLst/>
            <a:gdLst/>
            <a:ahLst/>
            <a:cxnLst/>
            <a:rect l="l" t="t" r="r" b="b"/>
            <a:pathLst>
              <a:path w="1500504" h="1210310">
                <a:moveTo>
                  <a:pt x="1450165" y="0"/>
                </a:moveTo>
                <a:lnTo>
                  <a:pt x="49983" y="0"/>
                </a:lnTo>
                <a:lnTo>
                  <a:pt x="30513" y="3902"/>
                </a:lnTo>
                <a:lnTo>
                  <a:pt x="14627" y="14541"/>
                </a:lnTo>
                <a:lnTo>
                  <a:pt x="3923" y="30313"/>
                </a:lnTo>
                <a:lnTo>
                  <a:pt x="0" y="49615"/>
                </a:lnTo>
                <a:lnTo>
                  <a:pt x="0" y="1160288"/>
                </a:lnTo>
                <a:lnTo>
                  <a:pt x="3923" y="1179608"/>
                </a:lnTo>
                <a:lnTo>
                  <a:pt x="14627" y="1195386"/>
                </a:lnTo>
                <a:lnTo>
                  <a:pt x="30513" y="1206025"/>
                </a:lnTo>
                <a:lnTo>
                  <a:pt x="49983" y="1209927"/>
                </a:lnTo>
                <a:lnTo>
                  <a:pt x="1450165" y="1209927"/>
                </a:lnTo>
                <a:lnTo>
                  <a:pt x="1469644" y="1206025"/>
                </a:lnTo>
                <a:lnTo>
                  <a:pt x="1485550" y="1195386"/>
                </a:lnTo>
                <a:lnTo>
                  <a:pt x="1496274" y="1179608"/>
                </a:lnTo>
                <a:lnTo>
                  <a:pt x="1500207" y="1160288"/>
                </a:lnTo>
                <a:lnTo>
                  <a:pt x="1500207" y="49615"/>
                </a:lnTo>
                <a:lnTo>
                  <a:pt x="1496274" y="30313"/>
                </a:lnTo>
                <a:lnTo>
                  <a:pt x="1485550" y="14541"/>
                </a:lnTo>
                <a:lnTo>
                  <a:pt x="1469644" y="3902"/>
                </a:lnTo>
                <a:lnTo>
                  <a:pt x="1450165" y="0"/>
                </a:lnTo>
              </a:path>
            </a:pathLst>
          </a:custGeom>
          <a:ln w="3175">
            <a:solidFill>
              <a:srgbClr val="7E7E7E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 txBox="1"/>
          <p:nvPr/>
        </p:nvSpPr>
        <p:spPr>
          <a:xfrm>
            <a:off x="4572721" y="5173898"/>
            <a:ext cx="109120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Khu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vực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tiếp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nhiên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liệu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192004" y="5117838"/>
            <a:ext cx="1477645" cy="1210310"/>
          </a:xfrm>
          <a:custGeom>
            <a:avLst/>
            <a:gdLst/>
            <a:ahLst/>
            <a:cxnLst/>
            <a:rect l="l" t="t" r="r" b="b"/>
            <a:pathLst>
              <a:path w="1477645" h="1210310">
                <a:moveTo>
                  <a:pt x="1427584" y="0"/>
                </a:moveTo>
                <a:lnTo>
                  <a:pt x="49983" y="0"/>
                </a:lnTo>
                <a:lnTo>
                  <a:pt x="30513" y="3902"/>
                </a:lnTo>
                <a:lnTo>
                  <a:pt x="14627" y="14541"/>
                </a:lnTo>
                <a:lnTo>
                  <a:pt x="3923" y="30313"/>
                </a:lnTo>
                <a:lnTo>
                  <a:pt x="0" y="49615"/>
                </a:lnTo>
                <a:lnTo>
                  <a:pt x="0" y="1160288"/>
                </a:lnTo>
                <a:lnTo>
                  <a:pt x="3923" y="1179608"/>
                </a:lnTo>
                <a:lnTo>
                  <a:pt x="14627" y="1195386"/>
                </a:lnTo>
                <a:lnTo>
                  <a:pt x="30513" y="1206025"/>
                </a:lnTo>
                <a:lnTo>
                  <a:pt x="49983" y="1209927"/>
                </a:lnTo>
                <a:lnTo>
                  <a:pt x="1427584" y="1209927"/>
                </a:lnTo>
                <a:lnTo>
                  <a:pt x="1447063" y="1206025"/>
                </a:lnTo>
                <a:lnTo>
                  <a:pt x="1462969" y="1195386"/>
                </a:lnTo>
                <a:lnTo>
                  <a:pt x="1473694" y="1179608"/>
                </a:lnTo>
                <a:lnTo>
                  <a:pt x="1477626" y="1160288"/>
                </a:lnTo>
                <a:lnTo>
                  <a:pt x="1477626" y="49615"/>
                </a:lnTo>
                <a:lnTo>
                  <a:pt x="1473694" y="30313"/>
                </a:lnTo>
                <a:lnTo>
                  <a:pt x="1462969" y="14541"/>
                </a:lnTo>
                <a:lnTo>
                  <a:pt x="1447063" y="3902"/>
                </a:lnTo>
                <a:lnTo>
                  <a:pt x="1427584" y="0"/>
                </a:lnTo>
              </a:path>
            </a:pathLst>
          </a:custGeom>
          <a:ln w="3175">
            <a:solidFill>
              <a:srgbClr val="7E7E7E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 txBox="1"/>
          <p:nvPr/>
        </p:nvSpPr>
        <p:spPr>
          <a:xfrm>
            <a:off x="6240990" y="5173898"/>
            <a:ext cx="73596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Khu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vực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chứa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nhiên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liệu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799530" y="5127119"/>
            <a:ext cx="1621790" cy="1210310"/>
          </a:xfrm>
          <a:custGeom>
            <a:avLst/>
            <a:gdLst/>
            <a:ahLst/>
            <a:cxnLst/>
            <a:rect l="l" t="t" r="r" b="b"/>
            <a:pathLst>
              <a:path w="1621790" h="1210310">
                <a:moveTo>
                  <a:pt x="1571713" y="0"/>
                </a:moveTo>
                <a:lnTo>
                  <a:pt x="49983" y="0"/>
                </a:lnTo>
                <a:lnTo>
                  <a:pt x="30538" y="3903"/>
                </a:lnTo>
                <a:lnTo>
                  <a:pt x="14649" y="14548"/>
                </a:lnTo>
                <a:lnTo>
                  <a:pt x="3931" y="30338"/>
                </a:lnTo>
                <a:lnTo>
                  <a:pt x="0" y="49673"/>
                </a:lnTo>
                <a:lnTo>
                  <a:pt x="0" y="1160311"/>
                </a:lnTo>
                <a:lnTo>
                  <a:pt x="3931" y="1179634"/>
                </a:lnTo>
                <a:lnTo>
                  <a:pt x="14649" y="1195412"/>
                </a:lnTo>
                <a:lnTo>
                  <a:pt x="30538" y="1206050"/>
                </a:lnTo>
                <a:lnTo>
                  <a:pt x="49983" y="1209950"/>
                </a:lnTo>
                <a:lnTo>
                  <a:pt x="1571713" y="1209950"/>
                </a:lnTo>
                <a:lnTo>
                  <a:pt x="1591191" y="1206050"/>
                </a:lnTo>
                <a:lnTo>
                  <a:pt x="1607098" y="1195412"/>
                </a:lnTo>
                <a:lnTo>
                  <a:pt x="1617822" y="1179634"/>
                </a:lnTo>
                <a:lnTo>
                  <a:pt x="1621755" y="1160311"/>
                </a:lnTo>
                <a:lnTo>
                  <a:pt x="1621755" y="49673"/>
                </a:lnTo>
                <a:lnTo>
                  <a:pt x="1617822" y="30338"/>
                </a:lnTo>
                <a:lnTo>
                  <a:pt x="1607098" y="14548"/>
                </a:lnTo>
                <a:lnTo>
                  <a:pt x="1591191" y="3903"/>
                </a:lnTo>
                <a:lnTo>
                  <a:pt x="1571713" y="0"/>
                </a:lnTo>
              </a:path>
            </a:pathLst>
          </a:custGeom>
          <a:ln w="3175">
            <a:solidFill>
              <a:srgbClr val="7E7E7E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 txBox="1"/>
          <p:nvPr/>
        </p:nvSpPr>
        <p:spPr>
          <a:xfrm>
            <a:off x="7848573" y="5166660"/>
            <a:ext cx="99568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Khu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vực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kinh doanh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230324" y="5344971"/>
            <a:ext cx="543145" cy="4036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3740231" y="5381336"/>
            <a:ext cx="543145" cy="4036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119108" y="3862285"/>
            <a:ext cx="618096" cy="5136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5288776" y="5320146"/>
            <a:ext cx="568318" cy="4450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8496886" y="5368062"/>
            <a:ext cx="333342" cy="2985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854394" y="5386348"/>
            <a:ext cx="475369" cy="2612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127870" y="5272701"/>
            <a:ext cx="325047" cy="5002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5341934" y="5808216"/>
            <a:ext cx="530409" cy="420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086178" y="5836339"/>
            <a:ext cx="530409" cy="420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791176" y="3680373"/>
            <a:ext cx="449144" cy="30360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3290145" y="5996841"/>
            <a:ext cx="840202" cy="2366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690327" y="5465438"/>
            <a:ext cx="452420" cy="6968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6273860" y="5583161"/>
            <a:ext cx="641631" cy="3888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 txBox="1"/>
          <p:nvPr/>
        </p:nvSpPr>
        <p:spPr>
          <a:xfrm>
            <a:off x="3455563" y="5773332"/>
            <a:ext cx="526415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ANPR</a:t>
            </a:r>
            <a:r>
              <a:rPr sz="650" b="0" spc="-70" dirty="0">
                <a:latin typeface="Segoe UI Semilight"/>
                <a:cs typeface="Segoe UI Semilight"/>
              </a:rPr>
              <a:t> </a:t>
            </a:r>
            <a:r>
              <a:rPr sz="650" b="0" spc="-5" dirty="0">
                <a:latin typeface="Segoe UI Semilight"/>
                <a:cs typeface="Segoe UI Semilight"/>
              </a:rPr>
              <a:t>Camera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261845" y="6211815"/>
            <a:ext cx="60833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Thermal</a:t>
            </a:r>
            <a:r>
              <a:rPr sz="650" b="0" spc="-55" dirty="0">
                <a:latin typeface="Segoe UI Semilight"/>
                <a:cs typeface="Segoe UI Semilight"/>
              </a:rPr>
              <a:t> </a:t>
            </a:r>
            <a:r>
              <a:rPr sz="650" b="0" spc="-5" dirty="0">
                <a:latin typeface="Segoe UI Semilight"/>
                <a:cs typeface="Segoe UI Semilight"/>
              </a:rPr>
              <a:t>Camera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097000" y="5773332"/>
            <a:ext cx="38989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Smart</a:t>
            </a:r>
            <a:r>
              <a:rPr sz="650" b="0" spc="-75" dirty="0">
                <a:latin typeface="Segoe UI Semilight"/>
                <a:cs typeface="Segoe UI Semilight"/>
              </a:rPr>
              <a:t> </a:t>
            </a:r>
            <a:r>
              <a:rPr sz="650" b="0" spc="-5" dirty="0">
                <a:latin typeface="Segoe UI Semilight"/>
                <a:cs typeface="Segoe UI Semilight"/>
              </a:rPr>
              <a:t>PTZ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284602" y="5773332"/>
            <a:ext cx="37211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Smart</a:t>
            </a:r>
            <a:r>
              <a:rPr sz="650" b="0" spc="-75" dirty="0">
                <a:latin typeface="Segoe UI Semilight"/>
                <a:cs typeface="Segoe UI Semilight"/>
              </a:rPr>
              <a:t> </a:t>
            </a:r>
            <a:r>
              <a:rPr sz="650" b="0" spc="-5" dirty="0">
                <a:latin typeface="Segoe UI Semilight"/>
                <a:cs typeface="Segoe UI Semilight"/>
              </a:rPr>
              <a:t>IPC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201141" y="4417080"/>
            <a:ext cx="377825" cy="208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Multi-lens  IPC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468309" y="5666513"/>
            <a:ext cx="37211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Smart</a:t>
            </a:r>
            <a:r>
              <a:rPr sz="650" b="0" spc="-75" dirty="0">
                <a:latin typeface="Segoe UI Semilight"/>
                <a:cs typeface="Segoe UI Semilight"/>
              </a:rPr>
              <a:t> </a:t>
            </a:r>
            <a:r>
              <a:rPr sz="650" b="0" spc="-5" dirty="0">
                <a:latin typeface="Segoe UI Semilight"/>
                <a:cs typeface="Segoe UI Semilight"/>
              </a:rPr>
              <a:t>IPC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962182" y="5665812"/>
            <a:ext cx="285115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Fisheye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029005" y="5674043"/>
            <a:ext cx="29083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Pick</a:t>
            </a:r>
            <a:r>
              <a:rPr sz="650" b="0" spc="-10" dirty="0">
                <a:latin typeface="Segoe UI Semilight"/>
                <a:cs typeface="Segoe UI Semilight"/>
              </a:rPr>
              <a:t>-</a:t>
            </a:r>
            <a:r>
              <a:rPr sz="650" b="0" spc="-5" dirty="0">
                <a:latin typeface="Segoe UI Semilight"/>
                <a:cs typeface="Segoe UI Semilight"/>
              </a:rPr>
              <a:t>up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872386" y="4583262"/>
            <a:ext cx="20193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Siren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872386" y="3970308"/>
            <a:ext cx="21336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Panic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872386" y="4068371"/>
            <a:ext cx="26289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button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3708536" y="4944534"/>
            <a:ext cx="4902200" cy="182880"/>
          </a:xfrm>
          <a:custGeom>
            <a:avLst/>
            <a:gdLst/>
            <a:ahLst/>
            <a:cxnLst/>
            <a:rect l="l" t="t" r="r" b="b"/>
            <a:pathLst>
              <a:path w="4902200" h="182879">
                <a:moveTo>
                  <a:pt x="0" y="176922"/>
                </a:moveTo>
                <a:lnTo>
                  <a:pt x="0" y="0"/>
                </a:lnTo>
                <a:lnTo>
                  <a:pt x="4901841" y="0"/>
                </a:lnTo>
                <a:lnTo>
                  <a:pt x="4901841" y="182584"/>
                </a:lnTo>
              </a:path>
            </a:pathLst>
          </a:custGeom>
          <a:ln w="13133">
            <a:solidFill>
              <a:srgbClr val="538A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 txBox="1"/>
          <p:nvPr/>
        </p:nvSpPr>
        <p:spPr>
          <a:xfrm>
            <a:off x="6433632" y="4068371"/>
            <a:ext cx="51308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9745" algn="l"/>
              </a:tabLst>
            </a:pPr>
            <a:r>
              <a:rPr sz="650" b="0" u="heavy" spc="-5" dirty="0">
                <a:latin typeface="Segoe UI Semilight"/>
                <a:cs typeface="Segoe UI Semilight"/>
              </a:rPr>
              <a:t> 	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073868" y="4355570"/>
            <a:ext cx="83820" cy="589280"/>
          </a:xfrm>
          <a:custGeom>
            <a:avLst/>
            <a:gdLst/>
            <a:ahLst/>
            <a:cxnLst/>
            <a:rect l="l" t="t" r="r" b="b"/>
            <a:pathLst>
              <a:path w="83820" h="589279">
                <a:moveTo>
                  <a:pt x="83325" y="0"/>
                </a:moveTo>
                <a:lnTo>
                  <a:pt x="83325" y="588964"/>
                </a:lnTo>
                <a:lnTo>
                  <a:pt x="0" y="588964"/>
                </a:lnTo>
              </a:path>
            </a:pathLst>
          </a:custGeom>
          <a:ln w="13228">
            <a:solidFill>
              <a:srgbClr val="538A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240439" y="4140589"/>
            <a:ext cx="666750" cy="3175"/>
          </a:xfrm>
          <a:custGeom>
            <a:avLst/>
            <a:gdLst/>
            <a:ahLst/>
            <a:cxnLst/>
            <a:rect l="l" t="t" r="r" b="b"/>
            <a:pathLst>
              <a:path w="666750" h="3175">
                <a:moveTo>
                  <a:pt x="0" y="0"/>
                </a:moveTo>
                <a:lnTo>
                  <a:pt x="666719" y="3093"/>
                </a:lnTo>
              </a:path>
            </a:pathLst>
          </a:custGeom>
          <a:ln w="13133">
            <a:solidFill>
              <a:srgbClr val="538A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6157193" y="2890456"/>
            <a:ext cx="852169" cy="1121410"/>
          </a:xfrm>
          <a:custGeom>
            <a:avLst/>
            <a:gdLst/>
            <a:ahLst/>
            <a:cxnLst/>
            <a:rect l="l" t="t" r="r" b="b"/>
            <a:pathLst>
              <a:path w="852170" h="1121410">
                <a:moveTo>
                  <a:pt x="0" y="1120841"/>
                </a:moveTo>
                <a:lnTo>
                  <a:pt x="0" y="0"/>
                </a:lnTo>
                <a:lnTo>
                  <a:pt x="851775" y="0"/>
                </a:lnTo>
              </a:path>
            </a:pathLst>
          </a:custGeom>
          <a:ln w="13195">
            <a:solidFill>
              <a:srgbClr val="538A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509037" y="2455942"/>
            <a:ext cx="0" cy="215265"/>
          </a:xfrm>
          <a:custGeom>
            <a:avLst/>
            <a:gdLst/>
            <a:ahLst/>
            <a:cxnLst/>
            <a:rect l="l" t="t" r="r" b="b"/>
            <a:pathLst>
              <a:path h="215264">
                <a:moveTo>
                  <a:pt x="0" y="214863"/>
                </a:moveTo>
                <a:lnTo>
                  <a:pt x="0" y="0"/>
                </a:lnTo>
              </a:path>
            </a:pathLst>
          </a:custGeom>
          <a:ln w="13230">
            <a:solidFill>
              <a:srgbClr val="538A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5273780" y="4948912"/>
            <a:ext cx="0" cy="169545"/>
          </a:xfrm>
          <a:custGeom>
            <a:avLst/>
            <a:gdLst/>
            <a:ahLst/>
            <a:cxnLst/>
            <a:rect l="l" t="t" r="r" b="b"/>
            <a:pathLst>
              <a:path h="169545">
                <a:moveTo>
                  <a:pt x="0" y="168925"/>
                </a:moveTo>
                <a:lnTo>
                  <a:pt x="0" y="0"/>
                </a:lnTo>
              </a:path>
            </a:pathLst>
          </a:custGeom>
          <a:ln w="13230">
            <a:solidFill>
              <a:srgbClr val="538A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6930818" y="4946169"/>
            <a:ext cx="0" cy="172085"/>
          </a:xfrm>
          <a:custGeom>
            <a:avLst/>
            <a:gdLst/>
            <a:ahLst/>
            <a:cxnLst/>
            <a:rect l="l" t="t" r="r" b="b"/>
            <a:pathLst>
              <a:path h="172085">
                <a:moveTo>
                  <a:pt x="0" y="171669"/>
                </a:moveTo>
                <a:lnTo>
                  <a:pt x="0" y="0"/>
                </a:lnTo>
              </a:path>
            </a:pathLst>
          </a:custGeom>
          <a:ln w="13230">
            <a:solidFill>
              <a:srgbClr val="538A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8807547" y="5500460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212576" y="0"/>
                </a:moveTo>
                <a:lnTo>
                  <a:pt x="0" y="0"/>
                </a:lnTo>
              </a:path>
            </a:pathLst>
          </a:custGeom>
          <a:ln w="583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4623702" y="4059045"/>
            <a:ext cx="0" cy="366395"/>
          </a:xfrm>
          <a:custGeom>
            <a:avLst/>
            <a:gdLst/>
            <a:ahLst/>
            <a:cxnLst/>
            <a:rect l="l" t="t" r="r" b="b"/>
            <a:pathLst>
              <a:path h="366395">
                <a:moveTo>
                  <a:pt x="0" y="365928"/>
                </a:moveTo>
                <a:lnTo>
                  <a:pt x="0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4623702" y="4424974"/>
            <a:ext cx="417195" cy="0"/>
          </a:xfrm>
          <a:custGeom>
            <a:avLst/>
            <a:gdLst/>
            <a:ahLst/>
            <a:cxnLst/>
            <a:rect l="l" t="t" r="r" b="b"/>
            <a:pathLst>
              <a:path w="417195">
                <a:moveTo>
                  <a:pt x="41715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4875148" y="4209757"/>
            <a:ext cx="221528" cy="33423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4573660" y="3928586"/>
            <a:ext cx="333375" cy="0"/>
          </a:xfrm>
          <a:custGeom>
            <a:avLst/>
            <a:gdLst/>
            <a:ahLst/>
            <a:cxnLst/>
            <a:rect l="l" t="t" r="r" b="b"/>
            <a:pathLst>
              <a:path w="333375">
                <a:moveTo>
                  <a:pt x="0" y="0"/>
                </a:moveTo>
                <a:lnTo>
                  <a:pt x="333359" y="0"/>
                </a:lnTo>
              </a:path>
            </a:pathLst>
          </a:custGeom>
          <a:ln w="317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4045424" y="3769748"/>
            <a:ext cx="694865" cy="40703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7719497" y="1360639"/>
            <a:ext cx="483383" cy="4665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9169662" y="1413575"/>
            <a:ext cx="583388" cy="5647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7086061" y="1622536"/>
            <a:ext cx="424071" cy="24385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419558" y="1496295"/>
            <a:ext cx="630087" cy="30810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 txBox="1"/>
          <p:nvPr/>
        </p:nvSpPr>
        <p:spPr>
          <a:xfrm>
            <a:off x="7028729" y="6228364"/>
            <a:ext cx="608330" cy="11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0" spc="-5" dirty="0">
                <a:latin typeface="Segoe UI Semilight"/>
                <a:cs typeface="Segoe UI Semilight"/>
              </a:rPr>
              <a:t>Thermal</a:t>
            </a:r>
            <a:r>
              <a:rPr sz="650" b="0" spc="-55" dirty="0">
                <a:latin typeface="Segoe UI Semilight"/>
                <a:cs typeface="Segoe UI Semilight"/>
              </a:rPr>
              <a:t> </a:t>
            </a:r>
            <a:r>
              <a:rPr sz="650" b="0" spc="-5" dirty="0">
                <a:latin typeface="Segoe UI Semilight"/>
                <a:cs typeface="Segoe UI Semilight"/>
              </a:rPr>
              <a:t>Camera</a:t>
            </a:r>
            <a:endParaRPr sz="650" dirty="0">
              <a:latin typeface="Segoe UI Semilight"/>
              <a:cs typeface="Segoe UI Semilight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459053" y="871892"/>
            <a:ext cx="1083578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Thiết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bị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giám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sát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từ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xa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9015889" y="5401191"/>
            <a:ext cx="283369" cy="21968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8966200" y="829816"/>
            <a:ext cx="907004" cy="66650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5348344" y="1441431"/>
            <a:ext cx="211486" cy="41696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4981650" y="2058888"/>
            <a:ext cx="389171" cy="38987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8084141" y="5740801"/>
            <a:ext cx="1083466" cy="5978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 txBox="1"/>
          <p:nvPr/>
        </p:nvSpPr>
        <p:spPr>
          <a:xfrm>
            <a:off x="3019284" y="3397842"/>
            <a:ext cx="60896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Trạm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xăng</a:t>
            </a:r>
            <a:r>
              <a:rPr sz="800" b="0" spc="-5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sz="800" b="0" spc="10" dirty="0">
                <a:solidFill>
                  <a:srgbClr val="EA6F0D"/>
                </a:solidFill>
                <a:latin typeface="Segoe UI Semilight"/>
                <a:cs typeface="Segoe UI Semilight"/>
              </a:rPr>
              <a:t>1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959400" y="3352055"/>
            <a:ext cx="916940" cy="3284854"/>
          </a:xfrm>
          <a:custGeom>
            <a:avLst/>
            <a:gdLst/>
            <a:ahLst/>
            <a:cxnLst/>
            <a:rect l="l" t="t" r="r" b="b"/>
            <a:pathLst>
              <a:path w="916940" h="3284854">
                <a:moveTo>
                  <a:pt x="866770" y="0"/>
                </a:moveTo>
                <a:lnTo>
                  <a:pt x="49983" y="0"/>
                </a:lnTo>
                <a:lnTo>
                  <a:pt x="30513" y="3903"/>
                </a:lnTo>
                <a:lnTo>
                  <a:pt x="14627" y="14548"/>
                </a:lnTo>
                <a:lnTo>
                  <a:pt x="3923" y="30338"/>
                </a:lnTo>
                <a:lnTo>
                  <a:pt x="0" y="49673"/>
                </a:lnTo>
                <a:lnTo>
                  <a:pt x="0" y="3234784"/>
                </a:lnTo>
                <a:lnTo>
                  <a:pt x="3923" y="3254104"/>
                </a:lnTo>
                <a:lnTo>
                  <a:pt x="14627" y="3269883"/>
                </a:lnTo>
                <a:lnTo>
                  <a:pt x="30513" y="3280521"/>
                </a:lnTo>
                <a:lnTo>
                  <a:pt x="49983" y="3284423"/>
                </a:lnTo>
                <a:lnTo>
                  <a:pt x="866770" y="3284423"/>
                </a:lnTo>
                <a:lnTo>
                  <a:pt x="886215" y="3280521"/>
                </a:lnTo>
                <a:lnTo>
                  <a:pt x="902104" y="3269883"/>
                </a:lnTo>
                <a:lnTo>
                  <a:pt x="912822" y="3254104"/>
                </a:lnTo>
                <a:lnTo>
                  <a:pt x="916754" y="3234784"/>
                </a:lnTo>
                <a:lnTo>
                  <a:pt x="916754" y="49673"/>
                </a:lnTo>
                <a:lnTo>
                  <a:pt x="912822" y="30338"/>
                </a:lnTo>
                <a:lnTo>
                  <a:pt x="902104" y="14548"/>
                </a:lnTo>
                <a:lnTo>
                  <a:pt x="886215" y="3903"/>
                </a:lnTo>
                <a:lnTo>
                  <a:pt x="866770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9959400" y="3352055"/>
            <a:ext cx="916940" cy="3284854"/>
          </a:xfrm>
          <a:custGeom>
            <a:avLst/>
            <a:gdLst/>
            <a:ahLst/>
            <a:cxnLst/>
            <a:rect l="l" t="t" r="r" b="b"/>
            <a:pathLst>
              <a:path w="916940" h="3284854">
                <a:moveTo>
                  <a:pt x="49983" y="3284423"/>
                </a:moveTo>
                <a:lnTo>
                  <a:pt x="866770" y="3284423"/>
                </a:lnTo>
                <a:lnTo>
                  <a:pt x="886215" y="3280521"/>
                </a:lnTo>
                <a:lnTo>
                  <a:pt x="902104" y="3269883"/>
                </a:lnTo>
                <a:lnTo>
                  <a:pt x="912822" y="3254104"/>
                </a:lnTo>
                <a:lnTo>
                  <a:pt x="916754" y="3234784"/>
                </a:lnTo>
                <a:lnTo>
                  <a:pt x="916754" y="49673"/>
                </a:lnTo>
                <a:lnTo>
                  <a:pt x="912822" y="30338"/>
                </a:lnTo>
                <a:lnTo>
                  <a:pt x="902104" y="14548"/>
                </a:lnTo>
                <a:lnTo>
                  <a:pt x="886215" y="3903"/>
                </a:lnTo>
                <a:lnTo>
                  <a:pt x="866770" y="0"/>
                </a:lnTo>
                <a:lnTo>
                  <a:pt x="49983" y="0"/>
                </a:lnTo>
                <a:lnTo>
                  <a:pt x="30513" y="3903"/>
                </a:lnTo>
                <a:lnTo>
                  <a:pt x="14627" y="14548"/>
                </a:lnTo>
                <a:lnTo>
                  <a:pt x="3923" y="30338"/>
                </a:lnTo>
                <a:lnTo>
                  <a:pt x="0" y="49673"/>
                </a:lnTo>
                <a:lnTo>
                  <a:pt x="0" y="3234784"/>
                </a:lnTo>
                <a:lnTo>
                  <a:pt x="3923" y="3254104"/>
                </a:lnTo>
                <a:lnTo>
                  <a:pt x="14627" y="3269883"/>
                </a:lnTo>
                <a:lnTo>
                  <a:pt x="30513" y="3280521"/>
                </a:lnTo>
                <a:lnTo>
                  <a:pt x="49983" y="3284423"/>
                </a:lnTo>
                <a:close/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 txBox="1"/>
          <p:nvPr/>
        </p:nvSpPr>
        <p:spPr>
          <a:xfrm>
            <a:off x="10053546" y="3447457"/>
            <a:ext cx="64643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Trạm</a:t>
            </a:r>
            <a:r>
              <a:rPr lang="en-US" sz="800" b="0" spc="1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lang="en-US" sz="800" b="0" spc="15" dirty="0" err="1" smtClean="0">
                <a:solidFill>
                  <a:srgbClr val="EA6F0D"/>
                </a:solidFill>
                <a:latin typeface="Segoe UI Semilight"/>
                <a:cs typeface="Segoe UI Semilight"/>
              </a:rPr>
              <a:t>xăng</a:t>
            </a:r>
            <a:r>
              <a:rPr sz="800" b="0" spc="-55" dirty="0" smtClean="0">
                <a:solidFill>
                  <a:srgbClr val="EA6F0D"/>
                </a:solidFill>
                <a:latin typeface="Segoe UI Semilight"/>
                <a:cs typeface="Segoe UI Semilight"/>
              </a:rPr>
              <a:t> </a:t>
            </a:r>
            <a:r>
              <a:rPr sz="800" b="0" spc="20" dirty="0">
                <a:solidFill>
                  <a:srgbClr val="EA6F0D"/>
                </a:solidFill>
                <a:latin typeface="Segoe UI Semilight"/>
                <a:cs typeface="Segoe UI Semilight"/>
              </a:rPr>
              <a:t>N</a:t>
            </a:r>
            <a:endParaRPr sz="800" dirty="0">
              <a:latin typeface="Segoe UI Semilight"/>
              <a:cs typeface="Segoe UI Semilight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9632628" y="4748957"/>
            <a:ext cx="23812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30" dirty="0">
                <a:solidFill>
                  <a:srgbClr val="EA6F0D"/>
                </a:solidFill>
                <a:latin typeface="宋体"/>
                <a:cs typeface="宋体"/>
              </a:rPr>
              <a:t>……</a:t>
            </a:r>
            <a:endParaRPr sz="800" dirty="0">
              <a:latin typeface="宋体"/>
              <a:cs typeface="宋体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8175816" y="2913571"/>
            <a:ext cx="2333625" cy="414655"/>
          </a:xfrm>
          <a:custGeom>
            <a:avLst/>
            <a:gdLst/>
            <a:ahLst/>
            <a:cxnLst/>
            <a:rect l="l" t="t" r="r" b="b"/>
            <a:pathLst>
              <a:path w="2333625" h="414654">
                <a:moveTo>
                  <a:pt x="2333636" y="414434"/>
                </a:moveTo>
                <a:lnTo>
                  <a:pt x="2333636" y="0"/>
                </a:lnTo>
                <a:lnTo>
                  <a:pt x="0" y="0"/>
                </a:lnTo>
              </a:path>
            </a:pathLst>
          </a:custGeom>
          <a:ln w="13136">
            <a:solidFill>
              <a:srgbClr val="538A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 txBox="1"/>
          <p:nvPr/>
        </p:nvSpPr>
        <p:spPr>
          <a:xfrm>
            <a:off x="7341036" y="2815899"/>
            <a:ext cx="430530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0" spc="5" dirty="0">
                <a:solidFill>
                  <a:srgbClr val="FFFFFF"/>
                </a:solidFill>
                <a:latin typeface="Segoe UI Semilight"/>
                <a:cs typeface="Segoe UI Semilight"/>
              </a:rPr>
              <a:t>TCP/IP</a:t>
            </a:r>
            <a:endParaRPr sz="1100" dirty="0">
              <a:latin typeface="Segoe UI Semilight"/>
              <a:cs typeface="Segoe UI Semilight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728259" y="3762903"/>
            <a:ext cx="1014289" cy="87150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466" y="76200"/>
            <a:ext cx="5767934" cy="65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20" dirty="0" err="1" smtClean="0"/>
              <a:t>Các</a:t>
            </a:r>
            <a:r>
              <a:rPr lang="en-US" spc="-20" dirty="0" smtClean="0"/>
              <a:t> </a:t>
            </a:r>
            <a:r>
              <a:rPr lang="en-US" spc="-20" dirty="0" err="1" smtClean="0"/>
              <a:t>sản</a:t>
            </a:r>
            <a:r>
              <a:rPr lang="en-US" spc="-20" dirty="0" smtClean="0"/>
              <a:t> </a:t>
            </a:r>
            <a:r>
              <a:rPr lang="en-US" spc="-20" dirty="0" err="1" smtClean="0"/>
              <a:t>phẩm</a:t>
            </a:r>
            <a:r>
              <a:rPr lang="en-US" spc="-20" dirty="0" smtClean="0"/>
              <a:t> </a:t>
            </a:r>
            <a:r>
              <a:rPr lang="en-US" spc="-20" dirty="0" err="1" smtClean="0"/>
              <a:t>chính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12648" y="4005071"/>
            <a:ext cx="10849610" cy="0"/>
          </a:xfrm>
          <a:custGeom>
            <a:avLst/>
            <a:gdLst/>
            <a:ahLst/>
            <a:cxnLst/>
            <a:rect l="l" t="t" r="r" b="b"/>
            <a:pathLst>
              <a:path w="10849610">
                <a:moveTo>
                  <a:pt x="0" y="0"/>
                </a:moveTo>
                <a:lnTo>
                  <a:pt x="10849229" y="0"/>
                </a:lnTo>
              </a:path>
            </a:pathLst>
          </a:custGeom>
          <a:ln w="9144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271771" y="1616963"/>
            <a:ext cx="0" cy="4800600"/>
          </a:xfrm>
          <a:custGeom>
            <a:avLst/>
            <a:gdLst/>
            <a:ahLst/>
            <a:cxnLst/>
            <a:rect l="l" t="t" r="r" b="b"/>
            <a:pathLst>
              <a:path h="4800600">
                <a:moveTo>
                  <a:pt x="0" y="0"/>
                </a:moveTo>
                <a:lnTo>
                  <a:pt x="0" y="4800536"/>
                </a:lnTo>
              </a:path>
            </a:pathLst>
          </a:custGeom>
          <a:ln w="9144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400288" y="1616963"/>
            <a:ext cx="0" cy="4800600"/>
          </a:xfrm>
          <a:custGeom>
            <a:avLst/>
            <a:gdLst/>
            <a:ahLst/>
            <a:cxnLst/>
            <a:rect l="l" t="t" r="r" b="b"/>
            <a:pathLst>
              <a:path h="4800600">
                <a:moveTo>
                  <a:pt x="0" y="0"/>
                </a:moveTo>
                <a:lnTo>
                  <a:pt x="0" y="4800536"/>
                </a:lnTo>
              </a:path>
            </a:pathLst>
          </a:custGeom>
          <a:ln w="9144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168383" y="2173223"/>
            <a:ext cx="2002535" cy="1685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353974" y="4382261"/>
            <a:ext cx="3696970" cy="5027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Sử</a:t>
            </a:r>
            <a:r>
              <a:rPr lang="en-US"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dụng</a:t>
            </a:r>
            <a:r>
              <a:rPr lang="en-US"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thuật</a:t>
            </a:r>
            <a:r>
              <a:rPr lang="en-US"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toán</a:t>
            </a:r>
            <a:r>
              <a:rPr lang="en-US"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nhận</a:t>
            </a:r>
            <a:r>
              <a:rPr lang="en-US"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diện</a:t>
            </a:r>
            <a:r>
              <a:rPr lang="en-US"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biển</a:t>
            </a:r>
            <a:r>
              <a:rPr lang="en-US"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số</a:t>
            </a:r>
            <a:r>
              <a:rPr lang="en-US"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xe</a:t>
            </a:r>
            <a:endParaRPr sz="1300" dirty="0" smtClean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300" spc="20" dirty="0" smtClean="0">
                <a:solidFill>
                  <a:srgbClr val="FFFFFF"/>
                </a:solidFill>
                <a:latin typeface="Wingdings"/>
                <a:cs typeface="Wingdings"/>
              </a:rPr>
              <a:t></a:t>
            </a:r>
            <a:endParaRPr sz="1300" dirty="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2574" y="4687061"/>
            <a:ext cx="3608426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Hỗ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trợ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chụp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ảnh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biển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số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,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cắt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khoanh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vùng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biển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số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2574" y="4992116"/>
            <a:ext cx="1450975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300" spc="10" dirty="0" err="1">
                <a:solidFill>
                  <a:srgbClr val="FFFFFF"/>
                </a:solidFill>
                <a:latin typeface="Segoe UI Light"/>
                <a:cs typeface="Segoe UI Light"/>
              </a:rPr>
              <a:t>v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à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ghi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lại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video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3974" y="5296916"/>
            <a:ext cx="2496820" cy="5027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Lưu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trữ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danh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sách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Trắng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Đen</a:t>
            </a:r>
            <a:endParaRPr sz="130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300" spc="20" dirty="0">
                <a:solidFill>
                  <a:srgbClr val="FFFFFF"/>
                </a:solidFill>
                <a:latin typeface="Wingdings"/>
                <a:cs typeface="Wingdings"/>
              </a:rPr>
              <a:t></a:t>
            </a:r>
            <a:endParaRPr sz="1300" dirty="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2574" y="5601716"/>
            <a:ext cx="3202305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3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Có</a:t>
            </a: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khả</a:t>
            </a: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năng</a:t>
            </a: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nhận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diện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biển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số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khoảng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cách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lên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đến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40m,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với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ống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kính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cơ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5~50mm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3974" y="6096000"/>
            <a:ext cx="315214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Nhiệt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độ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hoạt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động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-30</a:t>
            </a:r>
            <a:r>
              <a:rPr sz="1300" spc="10" dirty="0">
                <a:solidFill>
                  <a:srgbClr val="FFFFFF"/>
                </a:solidFill>
                <a:latin typeface="微软雅黑"/>
                <a:cs typeface="微软雅黑"/>
              </a:rPr>
              <a:t>°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C~+60</a:t>
            </a:r>
            <a:r>
              <a:rPr sz="1300" spc="10" dirty="0">
                <a:solidFill>
                  <a:srgbClr val="FFFFFF"/>
                </a:solidFill>
                <a:latin typeface="微软雅黑"/>
                <a:cs typeface="微软雅黑"/>
              </a:rPr>
              <a:t>°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C,</a:t>
            </a:r>
            <a:r>
              <a:rPr sz="1300" b="0" spc="-1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IP66</a:t>
            </a:r>
            <a:endParaRPr sz="130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300" spc="20" dirty="0">
                <a:solidFill>
                  <a:srgbClr val="FFFFFF"/>
                </a:solidFill>
                <a:latin typeface="Wingdings"/>
                <a:cs typeface="Wingdings"/>
              </a:rPr>
              <a:t></a:t>
            </a:r>
            <a:endParaRPr sz="1300" dirty="0">
              <a:latin typeface="Wingdings"/>
              <a:cs typeface="Wingding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2573" y="6400800"/>
            <a:ext cx="3102839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300" spc="-3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Công</a:t>
            </a:r>
            <a:r>
              <a:rPr lang="en-US" sz="1300" spc="-3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-3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nghệ</a:t>
            </a:r>
            <a:r>
              <a:rPr lang="en-US" sz="1300" spc="-3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-3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chống</a:t>
            </a:r>
            <a:r>
              <a:rPr lang="en-US" sz="1300" spc="-3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-3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ngược</a:t>
            </a:r>
            <a:r>
              <a:rPr lang="en-US" sz="1300" spc="-3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-3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sáng</a:t>
            </a:r>
            <a:r>
              <a:rPr lang="en-US" sz="1300" spc="-3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-3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thực</a:t>
            </a:r>
            <a:r>
              <a:rPr lang="en-US" sz="1300" spc="-35" dirty="0" smtClean="0">
                <a:solidFill>
                  <a:srgbClr val="FFFFFF"/>
                </a:solidFill>
                <a:latin typeface="Segoe UI Light"/>
                <a:cs typeface="Segoe UI Light"/>
              </a:rPr>
              <a:t> True WDR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37778" y="4455032"/>
            <a:ext cx="3405504" cy="1610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"/>
              <a:tabLst>
                <a:tab pos="241300" algn="l"/>
              </a:tabLst>
            </a:pPr>
            <a:r>
              <a:rPr sz="1300" b="0" spc="-20" dirty="0">
                <a:solidFill>
                  <a:srgbClr val="FFFF00"/>
                </a:solidFill>
                <a:latin typeface="Segoe UI Light"/>
                <a:cs typeface="Segoe UI Light"/>
              </a:rPr>
              <a:t>640*512 </a:t>
            </a:r>
            <a:r>
              <a:rPr sz="1300" b="0" spc="10" dirty="0">
                <a:solidFill>
                  <a:srgbClr val="FFFF00"/>
                </a:solidFill>
                <a:latin typeface="Segoe UI Light"/>
                <a:cs typeface="Segoe UI Light"/>
              </a:rPr>
              <a:t>VOx uncooled thermal</a:t>
            </a:r>
            <a:r>
              <a:rPr sz="1300" b="0" spc="80" dirty="0">
                <a:solidFill>
                  <a:srgbClr val="FFFF00"/>
                </a:solidFill>
                <a:latin typeface="Segoe UI Light"/>
                <a:cs typeface="Segoe UI Light"/>
              </a:rPr>
              <a:t> </a:t>
            </a:r>
            <a:r>
              <a:rPr sz="1300" b="0" spc="5" dirty="0">
                <a:solidFill>
                  <a:srgbClr val="FFFF00"/>
                </a:solidFill>
                <a:latin typeface="Segoe UI Light"/>
                <a:cs typeface="Segoe UI Light"/>
              </a:rPr>
              <a:t>sensor</a:t>
            </a:r>
            <a:endParaRPr sz="1300" dirty="0">
              <a:solidFill>
                <a:srgbClr val="FFFF00"/>
              </a:solidFill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Dải</a:t>
            </a:r>
            <a:r>
              <a:rPr lang="en-US" sz="130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nhiệt</a:t>
            </a:r>
            <a:r>
              <a:rPr lang="en-US" sz="130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độ</a:t>
            </a:r>
            <a:r>
              <a:rPr lang="en-US" sz="130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đo</a:t>
            </a:r>
            <a:r>
              <a:rPr lang="en-US" sz="130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-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40</a:t>
            </a:r>
            <a:r>
              <a:rPr sz="1300" spc="10" dirty="0">
                <a:solidFill>
                  <a:srgbClr val="FFFFFF"/>
                </a:solidFill>
                <a:latin typeface="微软雅黑"/>
                <a:cs typeface="微软雅黑"/>
              </a:rPr>
              <a:t>°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C</a:t>
            </a:r>
            <a:r>
              <a:rPr sz="1300" b="0" spc="1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~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+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550</a:t>
            </a:r>
            <a:r>
              <a:rPr sz="1300" spc="10" dirty="0">
                <a:solidFill>
                  <a:srgbClr val="FFFFFF"/>
                </a:solidFill>
                <a:latin typeface="微软雅黑"/>
                <a:cs typeface="微软雅黑"/>
              </a:rPr>
              <a:t>°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C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Vùng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quan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trọng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(ROI)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,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Phát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hiện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chuyển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động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,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Bảng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màu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Hỗ</a:t>
            </a:r>
            <a:r>
              <a:rPr lang="en-US" sz="130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trợ</a:t>
            </a:r>
            <a:r>
              <a:rPr lang="en-US" sz="130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3 </a:t>
            </a:r>
            <a:r>
              <a:rPr lang="en-US" sz="130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chuẩn</a:t>
            </a:r>
            <a:r>
              <a:rPr lang="en-US" sz="130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-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ra</a:t>
            </a:r>
            <a:r>
              <a:rPr lang="en-US" sz="130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 video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: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IP/HDCVI/Analog</a:t>
            </a:r>
            <a:endParaRPr sz="130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300" spc="20" dirty="0">
                <a:solidFill>
                  <a:srgbClr val="FFFFFF"/>
                </a:solidFill>
                <a:latin typeface="Wingdings"/>
                <a:cs typeface="Wingdings"/>
              </a:rPr>
              <a:t></a:t>
            </a:r>
            <a:r>
              <a:rPr sz="1300" spc="2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300" b="0" spc="5" dirty="0">
                <a:solidFill>
                  <a:srgbClr val="FFFFFF"/>
                </a:solidFill>
                <a:latin typeface="Segoe UI Light"/>
                <a:cs typeface="Segoe UI Light"/>
              </a:rPr>
              <a:t>IP66, </a:t>
            </a:r>
            <a:r>
              <a:rPr sz="13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PoE,</a:t>
            </a:r>
            <a:r>
              <a:rPr sz="1300" b="0" spc="12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-40</a:t>
            </a:r>
            <a:r>
              <a:rPr sz="1300" spc="10" dirty="0">
                <a:solidFill>
                  <a:srgbClr val="FFFFFF"/>
                </a:solidFill>
                <a:latin typeface="微软雅黑"/>
                <a:cs typeface="微软雅黑"/>
              </a:rPr>
              <a:t>°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C~+60</a:t>
            </a:r>
            <a:r>
              <a:rPr sz="1300" spc="10" dirty="0">
                <a:solidFill>
                  <a:srgbClr val="FFFFFF"/>
                </a:solidFill>
                <a:latin typeface="微软雅黑"/>
                <a:cs typeface="微软雅黑"/>
              </a:rPr>
              <a:t>°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C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6800" y="1261617"/>
            <a:ext cx="243687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Camera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nhận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diện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biển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số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xe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67800" y="1261617"/>
            <a:ext cx="236181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0" spc="15" dirty="0" smtClean="0">
                <a:solidFill>
                  <a:srgbClr val="E36C09"/>
                </a:solidFill>
                <a:latin typeface="Segoe UI Light"/>
                <a:cs typeface="Segoe UI Light"/>
              </a:rPr>
              <a:t>Camera </a:t>
            </a:r>
            <a:r>
              <a:rPr lang="en-US" sz="2400" b="0" spc="1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tầm</a:t>
            </a:r>
            <a:r>
              <a:rPr lang="en-US" sz="2400" b="0" spc="1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1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nhiệt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52185" y="1261617"/>
            <a:ext cx="361061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Camera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dạng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thân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có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hồng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ngoại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và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chống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ngược</a:t>
            </a:r>
            <a:r>
              <a:rPr lang="en-US" sz="2400" b="0" spc="-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sáng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75588" y="2417064"/>
            <a:ext cx="1947672" cy="960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338571" y="2246376"/>
            <a:ext cx="2293620" cy="1421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4505705" y="4457192"/>
            <a:ext cx="3441700" cy="2015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"/>
              <a:tabLst>
                <a:tab pos="241935" algn="l"/>
              </a:tabLst>
            </a:pPr>
            <a:r>
              <a:rPr lang="en-US" sz="1300" b="0" spc="-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Cảm</a:t>
            </a:r>
            <a:r>
              <a:rPr lang="en-US" sz="1300" b="0" spc="-2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-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biến</a:t>
            </a:r>
            <a:r>
              <a:rPr lang="en-US" sz="1300" b="0" spc="-25" dirty="0" smtClean="0">
                <a:solidFill>
                  <a:srgbClr val="FFFFFF"/>
                </a:solidFill>
                <a:latin typeface="Segoe UI Light"/>
                <a:cs typeface="Segoe UI Light"/>
              </a:rPr>
              <a:t> CMOS </a:t>
            </a:r>
            <a:r>
              <a:rPr sz="1300" b="0" spc="-25" dirty="0" smtClean="0">
                <a:solidFill>
                  <a:srgbClr val="FFFFFF"/>
                </a:solidFill>
                <a:latin typeface="Segoe UI Light"/>
                <a:cs typeface="Segoe UI Light"/>
              </a:rPr>
              <a:t>1/2.8</a:t>
            </a:r>
            <a:r>
              <a:rPr sz="1300" b="0" spc="-25" dirty="0">
                <a:solidFill>
                  <a:srgbClr val="FFFFFF"/>
                </a:solidFill>
                <a:latin typeface="Segoe UI Light"/>
                <a:cs typeface="Segoe UI Light"/>
              </a:rPr>
              <a:t>”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2Megapixel</a:t>
            </a:r>
            <a:endParaRPr sz="1300" dirty="0">
              <a:latin typeface="Segoe UI Light"/>
              <a:cs typeface="Segoe UI Light"/>
            </a:endParaRPr>
          </a:p>
          <a:p>
            <a:pPr marL="287020" indent="-27432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87655" algn="l"/>
              </a:tabLst>
            </a:pPr>
            <a:r>
              <a:rPr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H.265&amp;H.264 </a:t>
            </a:r>
            <a:endParaRPr lang="en-US" sz="1300" b="0" spc="15" dirty="0" smtClean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marL="287020" indent="-27432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87655" algn="l"/>
              </a:tabLst>
            </a:pPr>
            <a:r>
              <a:rPr sz="1300" b="0" spc="-15" dirty="0" smtClean="0">
                <a:solidFill>
                  <a:srgbClr val="FFFFFF"/>
                </a:solidFill>
                <a:latin typeface="Segoe UI Light"/>
                <a:cs typeface="Segoe UI Light"/>
              </a:rPr>
              <a:t>50/60fps@1080P(1920</a:t>
            </a:r>
            <a:r>
              <a:rPr sz="1300" spc="-15" dirty="0" smtClean="0">
                <a:solidFill>
                  <a:srgbClr val="FFFFFF"/>
                </a:solidFill>
                <a:latin typeface="微软雅黑"/>
                <a:cs typeface="微软雅黑"/>
              </a:rPr>
              <a:t>×</a:t>
            </a:r>
            <a:r>
              <a:rPr sz="1300" b="0" spc="-15" dirty="0" smtClean="0">
                <a:solidFill>
                  <a:srgbClr val="FFFFFF"/>
                </a:solidFill>
                <a:latin typeface="Segoe UI Light"/>
                <a:cs typeface="Segoe UI Light"/>
              </a:rPr>
              <a:t>1080</a:t>
            </a:r>
            <a:r>
              <a:rPr sz="1300" b="0" spc="-15" dirty="0">
                <a:solidFill>
                  <a:srgbClr val="FFFFFF"/>
                </a:solidFill>
                <a:latin typeface="Segoe UI Light"/>
                <a:cs typeface="Segoe UI Light"/>
              </a:rPr>
              <a:t>)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935" algn="l"/>
              </a:tabLst>
            </a:pPr>
            <a:r>
              <a:rPr sz="1300" b="0" spc="-5" dirty="0">
                <a:solidFill>
                  <a:srgbClr val="FFFFFF"/>
                </a:solidFill>
                <a:latin typeface="Segoe UI Light"/>
                <a:cs typeface="Segoe UI Light"/>
              </a:rPr>
              <a:t>WDR(140dB), 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Day/Night(ICR),</a:t>
            </a:r>
            <a:r>
              <a:rPr sz="1300" b="0" spc="5" dirty="0">
                <a:solidFill>
                  <a:srgbClr val="FFFFFF"/>
                </a:solidFill>
                <a:latin typeface="Segoe UI Light"/>
                <a:cs typeface="Segoe UI Light"/>
              </a:rPr>
              <a:t> 3DNR,AGC,BLC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935" algn="l"/>
              </a:tabLst>
            </a:pP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Ống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kính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zoom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2.7mm </a:t>
            </a:r>
            <a:r>
              <a:rPr sz="1300" b="0" spc="-25" dirty="0">
                <a:solidFill>
                  <a:srgbClr val="FFFFFF"/>
                </a:solidFill>
                <a:latin typeface="Segoe UI Light"/>
                <a:cs typeface="Segoe UI Light"/>
              </a:rPr>
              <a:t>~</a:t>
            </a:r>
            <a:r>
              <a:rPr sz="1300" b="0" spc="-25" dirty="0" smtClean="0">
                <a:solidFill>
                  <a:srgbClr val="FFFFFF"/>
                </a:solidFill>
                <a:latin typeface="Segoe UI Light"/>
                <a:cs typeface="Segoe UI Light"/>
              </a:rPr>
              <a:t>12mm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935" algn="l"/>
              </a:tabLst>
            </a:pP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Khoảng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cách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LED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hồng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ngoại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tối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đa</a:t>
            </a:r>
            <a:r>
              <a:rPr sz="1300" b="0" spc="-5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50m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935" algn="l"/>
              </a:tabLst>
            </a:pPr>
            <a:r>
              <a:rPr lang="en-US" sz="13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Hỗ</a:t>
            </a: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trợ</a:t>
            </a: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gắn</a:t>
            </a: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thẻ</a:t>
            </a: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nhớ</a:t>
            </a: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Micro </a:t>
            </a:r>
            <a:r>
              <a:rPr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SD</a:t>
            </a:r>
            <a:r>
              <a:rPr sz="1300" b="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,</a:t>
            </a:r>
            <a:r>
              <a:rPr lang="en-US" sz="1300" b="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IP67,</a:t>
            </a:r>
            <a:r>
              <a:rPr lang="en-US" sz="1300" b="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IK10,</a:t>
            </a:r>
            <a:r>
              <a:rPr lang="en-US" sz="1300" b="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PoE</a:t>
            </a:r>
            <a:endParaRPr sz="1300" dirty="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466" y="76200"/>
            <a:ext cx="4778349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20" dirty="0" err="1" smtClean="0"/>
              <a:t>Các</a:t>
            </a:r>
            <a:r>
              <a:rPr lang="en-US" spc="-20" dirty="0" smtClean="0"/>
              <a:t> </a:t>
            </a:r>
            <a:r>
              <a:rPr lang="en-US" spc="-20" dirty="0" err="1" smtClean="0"/>
              <a:t>sản</a:t>
            </a:r>
            <a:r>
              <a:rPr lang="en-US" spc="-20" dirty="0" smtClean="0"/>
              <a:t> </a:t>
            </a:r>
            <a:r>
              <a:rPr lang="en-US" spc="-20" dirty="0" err="1" smtClean="0"/>
              <a:t>phẩm</a:t>
            </a:r>
            <a:r>
              <a:rPr lang="en-US" spc="-20" dirty="0" smtClean="0"/>
              <a:t> </a:t>
            </a:r>
            <a:r>
              <a:rPr lang="en-US" spc="-20" dirty="0" err="1" smtClean="0"/>
              <a:t>chính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12648" y="4005071"/>
            <a:ext cx="10849610" cy="0"/>
          </a:xfrm>
          <a:custGeom>
            <a:avLst/>
            <a:gdLst/>
            <a:ahLst/>
            <a:cxnLst/>
            <a:rect l="l" t="t" r="r" b="b"/>
            <a:pathLst>
              <a:path w="10849610">
                <a:moveTo>
                  <a:pt x="0" y="0"/>
                </a:moveTo>
                <a:lnTo>
                  <a:pt x="10849229" y="0"/>
                </a:lnTo>
              </a:path>
            </a:pathLst>
          </a:custGeom>
          <a:ln w="9144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367784" y="1616963"/>
            <a:ext cx="0" cy="4800600"/>
          </a:xfrm>
          <a:custGeom>
            <a:avLst/>
            <a:gdLst/>
            <a:ahLst/>
            <a:cxnLst/>
            <a:rect l="l" t="t" r="r" b="b"/>
            <a:pathLst>
              <a:path h="4800600">
                <a:moveTo>
                  <a:pt x="0" y="0"/>
                </a:moveTo>
                <a:lnTo>
                  <a:pt x="0" y="4800536"/>
                </a:lnTo>
              </a:path>
            </a:pathLst>
          </a:custGeom>
          <a:ln w="9144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400288" y="1616963"/>
            <a:ext cx="0" cy="4800600"/>
          </a:xfrm>
          <a:custGeom>
            <a:avLst/>
            <a:gdLst/>
            <a:ahLst/>
            <a:cxnLst/>
            <a:rect l="l" t="t" r="r" b="b"/>
            <a:pathLst>
              <a:path h="4800600">
                <a:moveTo>
                  <a:pt x="0" y="0"/>
                </a:moveTo>
                <a:lnTo>
                  <a:pt x="0" y="4800536"/>
                </a:lnTo>
              </a:path>
            </a:pathLst>
          </a:custGeom>
          <a:ln w="9144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561543" y="5010150"/>
            <a:ext cx="1653539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1543" y="5315203"/>
            <a:ext cx="3546475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1543" y="5620003"/>
            <a:ext cx="1367790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1543" y="5924803"/>
            <a:ext cx="1778000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6876" y="4400550"/>
            <a:ext cx="3243124" cy="2100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Bốn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cảm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biến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CMOS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-25" dirty="0">
                <a:solidFill>
                  <a:srgbClr val="FFFFFF"/>
                </a:solidFill>
                <a:latin typeface="Segoe UI Light"/>
                <a:cs typeface="Segoe UI Light"/>
              </a:rPr>
              <a:t>1/2.8” </a:t>
            </a:r>
            <a:r>
              <a:rPr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2MP</a:t>
            </a:r>
            <a:endParaRPr lang="en-US" sz="1300" b="0" spc="15" dirty="0" smtClean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spc="10" dirty="0">
                <a:solidFill>
                  <a:srgbClr val="FFFFFF"/>
                </a:solidFill>
                <a:latin typeface="Segoe UI Light"/>
                <a:cs typeface="Segoe UI Light"/>
              </a:rPr>
              <a:t>Max</a:t>
            </a:r>
            <a:r>
              <a:rPr lang="en-US" sz="1300" spc="-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25fps@4096x1800</a:t>
            </a:r>
          </a:p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Hỗ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trợ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góc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nhìn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siêu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rộng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180°</a:t>
            </a:r>
            <a:endParaRPr lang="en-US"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Tính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năng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thông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minh</a:t>
            </a:r>
            <a:endParaRPr lang="en-US"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Khoảng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cách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LED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hồng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ngoại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tối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đa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30m</a:t>
            </a:r>
          </a:p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IP67</a:t>
            </a:r>
            <a:r>
              <a:rPr lang="en-US" sz="1300" spc="5" dirty="0">
                <a:solidFill>
                  <a:srgbClr val="FFFFFF"/>
                </a:solidFill>
                <a:latin typeface="Segoe UI Light"/>
                <a:cs typeface="Segoe UI Light"/>
              </a:rPr>
              <a:t>, </a:t>
            </a:r>
            <a:r>
              <a:rPr lang="en-US" sz="1300" spc="-35" dirty="0">
                <a:solidFill>
                  <a:srgbClr val="FFFFFF"/>
                </a:solidFill>
                <a:latin typeface="Segoe UI Light"/>
                <a:cs typeface="Segoe UI Light"/>
              </a:rPr>
              <a:t>IK10,</a:t>
            </a:r>
            <a:r>
              <a:rPr lang="en-US" sz="1300" spc="-5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POE</a:t>
            </a:r>
            <a:endParaRPr lang="en-US" sz="1300" dirty="0" smtClean="0">
              <a:latin typeface="Wingdings"/>
              <a:cs typeface="Segoe UI Light"/>
            </a:endParaRPr>
          </a:p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endParaRPr lang="en-US" sz="1300" dirty="0">
              <a:latin typeface="Segoe UI Light"/>
              <a:cs typeface="Segoe U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543" y="6229603"/>
            <a:ext cx="1693545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7641" y="4400550"/>
            <a:ext cx="3287395" cy="2015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Cảm</a:t>
            </a:r>
            <a:r>
              <a:rPr lang="en-US" sz="13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biến</a:t>
            </a:r>
            <a:r>
              <a:rPr lang="en-US" sz="13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CMOS </a:t>
            </a:r>
            <a:r>
              <a:rPr sz="13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1/2.8</a:t>
            </a:r>
            <a:r>
              <a:rPr sz="1300" dirty="0" smtClean="0">
                <a:solidFill>
                  <a:srgbClr val="FFFFFF"/>
                </a:solidFill>
                <a:latin typeface="微软雅黑"/>
                <a:cs typeface="微软雅黑"/>
              </a:rPr>
              <a:t>”</a:t>
            </a:r>
            <a:r>
              <a:rPr sz="130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2Megapixel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sz="1300" b="0" spc="15" dirty="0">
                <a:solidFill>
                  <a:srgbClr val="FFFFFF"/>
                </a:solidFill>
                <a:latin typeface="Segoe UI Light"/>
                <a:cs typeface="Segoe UI Light"/>
              </a:rPr>
              <a:t>H.265&amp;H.264 </a:t>
            </a:r>
            <a:endParaRPr lang="en-US" sz="1300" b="0" spc="15" dirty="0" smtClean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sz="1300" b="0" spc="-15" dirty="0" smtClean="0">
                <a:solidFill>
                  <a:srgbClr val="FFFFFF"/>
                </a:solidFill>
                <a:latin typeface="Segoe UI Light"/>
                <a:cs typeface="Segoe UI Light"/>
              </a:rPr>
              <a:t>50/60fps@1080(1920</a:t>
            </a:r>
            <a:r>
              <a:rPr sz="1300" spc="-15" dirty="0" smtClean="0">
                <a:solidFill>
                  <a:srgbClr val="FFFFFF"/>
                </a:solidFill>
                <a:latin typeface="微软雅黑"/>
                <a:cs typeface="微软雅黑"/>
              </a:rPr>
              <a:t>×</a:t>
            </a:r>
            <a:r>
              <a:rPr sz="1300" b="0" spc="-15" dirty="0" smtClean="0">
                <a:solidFill>
                  <a:srgbClr val="FFFFFF"/>
                </a:solidFill>
                <a:latin typeface="Segoe UI Light"/>
                <a:cs typeface="Segoe UI Light"/>
              </a:rPr>
              <a:t>1080</a:t>
            </a:r>
            <a:r>
              <a:rPr sz="1300" b="0" spc="-15" dirty="0">
                <a:solidFill>
                  <a:srgbClr val="FFFFFF"/>
                </a:solidFill>
                <a:latin typeface="Segoe UI Light"/>
                <a:cs typeface="Segoe UI Light"/>
              </a:rPr>
              <a:t>)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Hỗ</a:t>
            </a:r>
            <a:r>
              <a:rPr lang="en-US" sz="1300" b="0" spc="2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trợ</a:t>
            </a:r>
            <a:r>
              <a:rPr lang="en-US" sz="1300" b="0" spc="2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tính</a:t>
            </a:r>
            <a:r>
              <a:rPr lang="en-US" sz="1300" spc="2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năng</a:t>
            </a:r>
            <a:r>
              <a:rPr lang="en-US" sz="1300" spc="2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thông</a:t>
            </a:r>
            <a:r>
              <a:rPr lang="en-US" sz="1300" spc="25" dirty="0" smtClean="0">
                <a:solidFill>
                  <a:srgbClr val="FFFFFF"/>
                </a:solidFill>
                <a:latin typeface="Segoe UI Light"/>
                <a:cs typeface="Segoe UI Light"/>
              </a:rPr>
              <a:t> minh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Ống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kính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zoom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tiêu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cự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2.7mm </a:t>
            </a:r>
            <a:r>
              <a:rPr sz="1300" b="0" spc="-25" dirty="0">
                <a:solidFill>
                  <a:srgbClr val="FFFFFF"/>
                </a:solidFill>
                <a:latin typeface="Segoe UI Light"/>
                <a:cs typeface="Segoe UI Light"/>
              </a:rPr>
              <a:t>~</a:t>
            </a:r>
            <a:r>
              <a:rPr sz="1300" b="0" spc="-25" dirty="0" smtClean="0">
                <a:solidFill>
                  <a:srgbClr val="FFFFFF"/>
                </a:solidFill>
                <a:latin typeface="Segoe UI Light"/>
                <a:cs typeface="Segoe UI Light"/>
              </a:rPr>
              <a:t>12mm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Khoảng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cách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Hồng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ngoại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tối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đa</a:t>
            </a:r>
            <a:r>
              <a:rPr sz="1300" b="0" spc="-3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50m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sz="1300" b="0" dirty="0">
                <a:solidFill>
                  <a:srgbClr val="FFFFFF"/>
                </a:solidFill>
                <a:latin typeface="Segoe UI Light"/>
                <a:cs typeface="Segoe UI Light"/>
              </a:rPr>
              <a:t>IP67, </a:t>
            </a:r>
            <a:r>
              <a:rPr sz="1300" b="0" spc="-35" dirty="0">
                <a:solidFill>
                  <a:srgbClr val="FFFFFF"/>
                </a:solidFill>
                <a:latin typeface="Segoe UI Light"/>
                <a:cs typeface="Segoe UI Light"/>
              </a:rPr>
              <a:t>IK10,</a:t>
            </a:r>
            <a:r>
              <a:rPr sz="13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-5" dirty="0">
                <a:solidFill>
                  <a:srgbClr val="FFFFFF"/>
                </a:solidFill>
                <a:latin typeface="Segoe UI Light"/>
                <a:cs typeface="Segoe UI Light"/>
              </a:rPr>
              <a:t>DC12V/AC24V/PoE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3904" y="1067053"/>
            <a:ext cx="277304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dirty="0">
                <a:solidFill>
                  <a:srgbClr val="E36C09"/>
                </a:solidFill>
                <a:latin typeface="Segoe UI Light"/>
                <a:cs typeface="Segoe UI Light"/>
              </a:rPr>
              <a:t>Multi-Lens</a:t>
            </a:r>
            <a:r>
              <a:rPr sz="2400" b="0" spc="-8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2400" b="0" spc="-20" dirty="0">
                <a:solidFill>
                  <a:srgbClr val="E36C09"/>
                </a:solidFill>
                <a:latin typeface="Segoe UI Light"/>
                <a:cs typeface="Segoe UI Light"/>
              </a:rPr>
              <a:t>Panoramic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50010" y="1432814"/>
            <a:ext cx="1801495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dirty="0">
                <a:solidFill>
                  <a:srgbClr val="E36C09"/>
                </a:solidFill>
                <a:latin typeface="Segoe UI Light"/>
                <a:cs typeface="Segoe UI Light"/>
              </a:rPr>
              <a:t>Bullet</a:t>
            </a:r>
            <a:r>
              <a:rPr sz="2400" b="0" spc="-114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2400" b="0" spc="-5" dirty="0">
                <a:solidFill>
                  <a:srgbClr val="E36C09"/>
                </a:solidFill>
                <a:latin typeface="Segoe UI Light"/>
                <a:cs typeface="Segoe UI Light"/>
              </a:rPr>
              <a:t>Camera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42856" y="1130553"/>
            <a:ext cx="2178050" cy="741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0" dirty="0">
                <a:solidFill>
                  <a:srgbClr val="E36C09"/>
                </a:solidFill>
                <a:latin typeface="Segoe UI Light"/>
                <a:cs typeface="Segoe UI Light"/>
              </a:rPr>
              <a:t>WDR IR</a:t>
            </a:r>
            <a:r>
              <a:rPr sz="2400" b="0" spc="-8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2400" b="0" dirty="0">
                <a:solidFill>
                  <a:srgbClr val="E36C09"/>
                </a:solidFill>
                <a:latin typeface="Segoe UI Light"/>
                <a:cs typeface="Segoe UI Light"/>
              </a:rPr>
              <a:t>Dome</a:t>
            </a:r>
            <a:endParaRPr sz="2400" dirty="0">
              <a:latin typeface="Segoe UI Light"/>
              <a:cs typeface="Segoe UI Light"/>
            </a:endParaRPr>
          </a:p>
          <a:p>
            <a:pPr algn="ctr">
              <a:lnSpc>
                <a:spcPct val="100000"/>
              </a:lnSpc>
            </a:pPr>
            <a:r>
              <a:rPr sz="2400" b="0" spc="-5" dirty="0">
                <a:solidFill>
                  <a:srgbClr val="E36C09"/>
                </a:solidFill>
                <a:latin typeface="Segoe UI Light"/>
                <a:cs typeface="Segoe UI Light"/>
              </a:rPr>
              <a:t>Network</a:t>
            </a:r>
            <a:r>
              <a:rPr sz="2400" b="0" spc="-7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2400" b="0" spc="-5" dirty="0">
                <a:solidFill>
                  <a:srgbClr val="E36C09"/>
                </a:solidFill>
                <a:latin typeface="Segoe UI Light"/>
                <a:cs typeface="Segoe UI Light"/>
              </a:rPr>
              <a:t>Camera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58815" y="1090929"/>
            <a:ext cx="2177415" cy="741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3505">
              <a:lnSpc>
                <a:spcPct val="100000"/>
              </a:lnSpc>
            </a:pPr>
            <a:r>
              <a:rPr sz="2400" b="0" spc="-5" dirty="0">
                <a:solidFill>
                  <a:srgbClr val="E36C09"/>
                </a:solidFill>
                <a:latin typeface="Segoe UI Light"/>
                <a:cs typeface="Segoe UI Light"/>
              </a:rPr>
              <a:t>Starlight IR </a:t>
            </a:r>
            <a:r>
              <a:rPr sz="2400" b="0" dirty="0">
                <a:solidFill>
                  <a:srgbClr val="E36C09"/>
                </a:solidFill>
                <a:latin typeface="Segoe UI Light"/>
                <a:cs typeface="Segoe UI Light"/>
              </a:rPr>
              <a:t>PTZ  </a:t>
            </a:r>
            <a:r>
              <a:rPr sz="2400" b="0" spc="-5" dirty="0">
                <a:solidFill>
                  <a:srgbClr val="E36C09"/>
                </a:solidFill>
                <a:latin typeface="Segoe UI Light"/>
                <a:cs typeface="Segoe UI Light"/>
              </a:rPr>
              <a:t>Network</a:t>
            </a:r>
            <a:r>
              <a:rPr sz="2400" b="0" spc="-8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2400" b="0" spc="-5" dirty="0">
                <a:solidFill>
                  <a:srgbClr val="E36C09"/>
                </a:solidFill>
                <a:latin typeface="Segoe UI Light"/>
                <a:cs typeface="Segoe UI Light"/>
              </a:rPr>
              <a:t>Camera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06440" y="1967483"/>
            <a:ext cx="1296923" cy="17358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552431" y="2290572"/>
            <a:ext cx="1248155" cy="1138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4728209" y="4400550"/>
            <a:ext cx="3114294" cy="2015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b="0" spc="-6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Cảm</a:t>
            </a:r>
            <a:r>
              <a:rPr lang="en-US" sz="1300" b="0" spc="-6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-6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biến</a:t>
            </a:r>
            <a:r>
              <a:rPr lang="en-US" sz="1300" b="0" spc="-6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-6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Exmor</a:t>
            </a:r>
            <a:r>
              <a:rPr lang="en-US" sz="1300" b="0" spc="-6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-60" dirty="0" smtClean="0">
                <a:solidFill>
                  <a:srgbClr val="FFFFFF"/>
                </a:solidFill>
                <a:latin typeface="Segoe UI Light"/>
                <a:cs typeface="Segoe UI Light"/>
              </a:rPr>
              <a:t>1/1.9</a:t>
            </a:r>
            <a:r>
              <a:rPr sz="1300" b="0" spc="-60" dirty="0">
                <a:solidFill>
                  <a:srgbClr val="FFFFFF"/>
                </a:solidFill>
                <a:latin typeface="Segoe UI Light"/>
                <a:cs typeface="Segoe UI Light"/>
              </a:rPr>
              <a:t>”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2Megapixel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Zoom </a:t>
            </a:r>
            <a:r>
              <a:rPr lang="en-US" sz="13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quang</a:t>
            </a: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30x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Công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nghệ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Starlight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Max. </a:t>
            </a:r>
            <a:r>
              <a:rPr sz="13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30fps@1080P </a:t>
            </a:r>
            <a:r>
              <a:rPr sz="1300" b="0" spc="10" dirty="0">
                <a:solidFill>
                  <a:srgbClr val="FFFFFF"/>
                </a:solidFill>
                <a:latin typeface="Segoe UI Light"/>
                <a:cs typeface="Segoe UI Light"/>
              </a:rPr>
              <a:t>and</a:t>
            </a:r>
            <a:r>
              <a:rPr sz="1300" b="0" spc="5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5" dirty="0">
                <a:solidFill>
                  <a:srgbClr val="FFFFFF"/>
                </a:solidFill>
                <a:latin typeface="Segoe UI Light"/>
                <a:cs typeface="Segoe UI Light"/>
              </a:rPr>
              <a:t>60fps@720P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Hỗ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trợ</a:t>
            </a:r>
            <a:r>
              <a:rPr sz="1300" b="0" spc="-6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dirty="0">
                <a:solidFill>
                  <a:srgbClr val="FFFFFF"/>
                </a:solidFill>
                <a:latin typeface="Segoe UI Light"/>
                <a:cs typeface="Segoe UI Light"/>
              </a:rPr>
              <a:t>Hi-PoE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Khoảng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cách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hồng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ngoại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lên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đến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200m</a:t>
            </a:r>
            <a:endParaRPr sz="130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300" spc="20" dirty="0">
                <a:solidFill>
                  <a:srgbClr val="FFFFFF"/>
                </a:solidFill>
                <a:latin typeface="Wingdings"/>
                <a:cs typeface="Wingdings"/>
              </a:rPr>
              <a:t></a:t>
            </a:r>
            <a:r>
              <a:rPr sz="1300" spc="2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300" b="0" spc="5" dirty="0">
                <a:solidFill>
                  <a:srgbClr val="FFFFFF"/>
                </a:solidFill>
                <a:latin typeface="Segoe UI Light"/>
                <a:cs typeface="Segoe UI Light"/>
              </a:rPr>
              <a:t>IP67 ,</a:t>
            </a:r>
            <a:r>
              <a:rPr sz="1300" b="0" spc="4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-45" dirty="0">
                <a:solidFill>
                  <a:srgbClr val="FFFFFF"/>
                </a:solidFill>
                <a:latin typeface="Segoe UI Light"/>
                <a:cs typeface="Segoe UI Light"/>
              </a:rPr>
              <a:t>IK10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51788" y="2394204"/>
            <a:ext cx="1911095" cy="987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466" y="76200"/>
            <a:ext cx="5463134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20" dirty="0" err="1" smtClean="0"/>
              <a:t>Các</a:t>
            </a:r>
            <a:r>
              <a:rPr lang="en-US" spc="-20" dirty="0" smtClean="0"/>
              <a:t> </a:t>
            </a:r>
            <a:r>
              <a:rPr lang="en-US" spc="-20" dirty="0" err="1" smtClean="0"/>
              <a:t>sản</a:t>
            </a:r>
            <a:r>
              <a:rPr lang="en-US" spc="-20" dirty="0" smtClean="0"/>
              <a:t> </a:t>
            </a:r>
            <a:r>
              <a:rPr lang="en-US" spc="-20" dirty="0" err="1" smtClean="0"/>
              <a:t>phẩm</a:t>
            </a:r>
            <a:r>
              <a:rPr lang="en-US" spc="-20" dirty="0" smtClean="0"/>
              <a:t> </a:t>
            </a:r>
            <a:r>
              <a:rPr lang="en-US" spc="-20" dirty="0" err="1" smtClean="0"/>
              <a:t>chính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12648" y="4005071"/>
            <a:ext cx="10849610" cy="0"/>
          </a:xfrm>
          <a:custGeom>
            <a:avLst/>
            <a:gdLst/>
            <a:ahLst/>
            <a:cxnLst/>
            <a:rect l="l" t="t" r="r" b="b"/>
            <a:pathLst>
              <a:path w="10849610">
                <a:moveTo>
                  <a:pt x="0" y="0"/>
                </a:moveTo>
                <a:lnTo>
                  <a:pt x="10849229" y="0"/>
                </a:lnTo>
              </a:path>
            </a:pathLst>
          </a:custGeom>
          <a:ln w="9144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271771" y="1616963"/>
            <a:ext cx="0" cy="4800600"/>
          </a:xfrm>
          <a:custGeom>
            <a:avLst/>
            <a:gdLst/>
            <a:ahLst/>
            <a:cxnLst/>
            <a:rect l="l" t="t" r="r" b="b"/>
            <a:pathLst>
              <a:path h="4800600">
                <a:moveTo>
                  <a:pt x="0" y="0"/>
                </a:moveTo>
                <a:lnTo>
                  <a:pt x="0" y="4800536"/>
                </a:lnTo>
              </a:path>
            </a:pathLst>
          </a:custGeom>
          <a:ln w="9144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208264" y="1616963"/>
            <a:ext cx="0" cy="4800600"/>
          </a:xfrm>
          <a:custGeom>
            <a:avLst/>
            <a:gdLst/>
            <a:ahLst/>
            <a:cxnLst/>
            <a:rect l="l" t="t" r="r" b="b"/>
            <a:pathLst>
              <a:path h="4800600">
                <a:moveTo>
                  <a:pt x="0" y="0"/>
                </a:moveTo>
                <a:lnTo>
                  <a:pt x="0" y="4800536"/>
                </a:lnTo>
              </a:path>
            </a:pathLst>
          </a:custGeom>
          <a:ln w="9144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343611" y="4419600"/>
            <a:ext cx="3192780" cy="18004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b="0" spc="-6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Cảm</a:t>
            </a:r>
            <a:r>
              <a:rPr lang="en-US" sz="1300" b="0" spc="-6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-6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biến</a:t>
            </a:r>
            <a:r>
              <a:rPr lang="en-US" sz="1300" b="0" spc="-60" dirty="0" smtClean="0">
                <a:solidFill>
                  <a:srgbClr val="FFFFFF"/>
                </a:solidFill>
                <a:latin typeface="Segoe UI Light"/>
                <a:cs typeface="Segoe UI Light"/>
              </a:rPr>
              <a:t> CMOS </a:t>
            </a:r>
            <a:r>
              <a:rPr sz="1300" b="0" spc="-60" dirty="0" smtClean="0">
                <a:solidFill>
                  <a:srgbClr val="FFFFFF"/>
                </a:solidFill>
                <a:latin typeface="Segoe UI Light"/>
                <a:cs typeface="Segoe UI Light"/>
              </a:rPr>
              <a:t>1/1.8</a:t>
            </a:r>
            <a:r>
              <a:rPr sz="1300" b="0" spc="-60" dirty="0">
                <a:solidFill>
                  <a:srgbClr val="FFFFFF"/>
                </a:solidFill>
                <a:latin typeface="Segoe UI Light"/>
                <a:cs typeface="Segoe UI Light"/>
              </a:rPr>
              <a:t>” 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6Megapixel</a:t>
            </a:r>
            <a:endParaRPr lang="en-US" sz="1300" b="0" spc="10" dirty="0" smtClean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spc="15" dirty="0">
                <a:solidFill>
                  <a:srgbClr val="FFFFFF"/>
                </a:solidFill>
                <a:latin typeface="Segoe UI Light"/>
                <a:cs typeface="Segoe UI Light"/>
              </a:rPr>
              <a:t>Max</a:t>
            </a:r>
            <a:r>
              <a:rPr lang="en-US" sz="1300" spc="-4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>
                <a:solidFill>
                  <a:srgbClr val="FFFFFF"/>
                </a:solidFill>
                <a:latin typeface="Segoe UI Light"/>
                <a:cs typeface="Segoe UI Light"/>
              </a:rPr>
              <a:t>25/30fps@6.0M(3072x2048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)</a:t>
            </a:r>
          </a:p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Khoảng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cách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hồng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ngoại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tối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đa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10m</a:t>
            </a:r>
            <a:endParaRPr lang="en-US" sz="1300" spc="-55" dirty="0" smtClean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spc="-130" dirty="0">
                <a:solidFill>
                  <a:srgbClr val="FFFFFF"/>
                </a:solidFill>
                <a:latin typeface="Segoe UI Light"/>
                <a:cs typeface="Segoe UI Light"/>
              </a:rPr>
              <a:t>1/1  </a:t>
            </a:r>
            <a:r>
              <a:rPr lang="en-US" sz="1300" spc="10" dirty="0">
                <a:solidFill>
                  <a:srgbClr val="FFFFFF"/>
                </a:solidFill>
                <a:latin typeface="Segoe UI Light"/>
                <a:cs typeface="Segoe UI Light"/>
              </a:rPr>
              <a:t>Audio 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in/out (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Tích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hợp</a:t>
            </a:r>
            <a:r>
              <a:rPr lang="en-US" sz="1300" spc="-8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>
                <a:solidFill>
                  <a:srgbClr val="FFFFFF"/>
                </a:solidFill>
                <a:latin typeface="Segoe UI Light"/>
                <a:cs typeface="Segoe UI Light"/>
              </a:rPr>
              <a:t>Mic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)</a:t>
            </a:r>
          </a:p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Hỗ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trợ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thẻ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nhớ</a:t>
            </a:r>
            <a:r>
              <a:rPr lang="en-US" sz="130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Micro </a:t>
            </a:r>
            <a:r>
              <a:rPr lang="en-US" sz="130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SD</a:t>
            </a:r>
            <a:r>
              <a:rPr lang="en-US" sz="13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, IP67, IK10, </a:t>
            </a:r>
            <a:r>
              <a:rPr lang="en-US" sz="13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PoE</a:t>
            </a:r>
            <a:endParaRPr lang="en-US" sz="1300" spc="-5" dirty="0" smtClean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marL="241300" indent="-228600">
              <a:lnSpc>
                <a:spcPct val="15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spc="-5" dirty="0" smtClean="0">
                <a:solidFill>
                  <a:srgbClr val="FFFFFF"/>
                </a:solidFill>
                <a:latin typeface="Segoe UI Light"/>
                <a:cs typeface="Segoe UI Light"/>
              </a:rPr>
              <a:t>Fisheye </a:t>
            </a:r>
            <a:r>
              <a:rPr lang="en-US" sz="1300" spc="-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Dewarp</a:t>
            </a:r>
            <a:endParaRPr lang="en-US" sz="1300" dirty="0">
              <a:latin typeface="Segoe UI Light"/>
              <a:cs typeface="Segoe U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79917" y="4456938"/>
            <a:ext cx="3466465" cy="2124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Incoming and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Forwading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Bandwidth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300Mbps </a:t>
            </a:r>
            <a:r>
              <a:rPr lang="en-US" sz="1300" b="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1300" b="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lưu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trữ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-10" dirty="0" smtClean="0">
                <a:solidFill>
                  <a:srgbClr val="FFFFFF"/>
                </a:solidFill>
                <a:latin typeface="Segoe UI Light"/>
                <a:cs typeface="Segoe UI Light"/>
              </a:rPr>
              <a:t>of</a:t>
            </a:r>
            <a:r>
              <a:rPr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-20" dirty="0" smtClean="0">
                <a:solidFill>
                  <a:srgbClr val="FFFFFF"/>
                </a:solidFill>
                <a:latin typeface="Segoe UI Light"/>
                <a:cs typeface="Segoe UI Light"/>
              </a:rPr>
              <a:t>100Mbps</a:t>
            </a:r>
            <a:endParaRPr sz="1300" dirty="0" smtClean="0">
              <a:latin typeface="Segoe UI Light"/>
              <a:cs typeface="Segoe UI Light"/>
            </a:endParaRPr>
          </a:p>
          <a:p>
            <a:pPr marL="241300" marR="30480" indent="-228600">
              <a:lnSpc>
                <a:spcPct val="1538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Hỗ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trợ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kết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nối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tối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đa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500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kênh</a:t>
            </a:r>
            <a:r>
              <a:rPr lang="en-US" sz="1300" spc="1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/ 200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thiết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bị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cho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camera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giám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sát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Hỗ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trợ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kết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nối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tối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đa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50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thiết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bị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cho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camera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nhận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diện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biển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số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xe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Chế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độ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dự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phòng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nóng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, N+M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Tính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tương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thích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cao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8166" y="1131061"/>
            <a:ext cx="2037080" cy="741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ct val="100000"/>
              </a:lnSpc>
            </a:pPr>
            <a:r>
              <a:rPr sz="2400" b="0" spc="-35" dirty="0">
                <a:solidFill>
                  <a:srgbClr val="E36C09"/>
                </a:solidFill>
                <a:latin typeface="Segoe UI Light"/>
                <a:cs typeface="Segoe UI Light"/>
              </a:rPr>
              <a:t>Vandal-proof</a:t>
            </a:r>
            <a:r>
              <a:rPr sz="2400" b="0" spc="-7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2400" b="0" spc="-5" dirty="0">
                <a:solidFill>
                  <a:srgbClr val="E36C09"/>
                </a:solidFill>
                <a:latin typeface="Segoe UI Light"/>
                <a:cs typeface="Segoe UI Light"/>
              </a:rPr>
              <a:t>IR</a:t>
            </a:r>
            <a:endParaRPr sz="240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</a:pPr>
            <a:r>
              <a:rPr sz="2400" b="0" dirty="0">
                <a:solidFill>
                  <a:srgbClr val="E36C09"/>
                </a:solidFill>
                <a:latin typeface="Segoe UI Light"/>
                <a:cs typeface="Segoe UI Light"/>
              </a:rPr>
              <a:t>Fisheye</a:t>
            </a:r>
            <a:r>
              <a:rPr sz="2400" b="0" spc="-10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2400" b="0" spc="-5" dirty="0">
                <a:solidFill>
                  <a:srgbClr val="E36C09"/>
                </a:solidFill>
                <a:latin typeface="Segoe UI Light"/>
                <a:cs typeface="Segoe UI Light"/>
              </a:rPr>
              <a:t>Camera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82506" y="1194561"/>
            <a:ext cx="1938655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15" dirty="0">
                <a:solidFill>
                  <a:srgbClr val="E36C09"/>
                </a:solidFill>
                <a:latin typeface="Segoe UI Light"/>
                <a:cs typeface="Segoe UI Light"/>
              </a:rPr>
              <a:t>Smart</a:t>
            </a:r>
            <a:r>
              <a:rPr sz="2400" b="0" spc="-7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2400" b="0" spc="-5" dirty="0">
                <a:solidFill>
                  <a:srgbClr val="E36C09"/>
                </a:solidFill>
                <a:latin typeface="Segoe UI Light"/>
                <a:cs typeface="Segoe UI Light"/>
              </a:rPr>
              <a:t>Platform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93885" y="1560321"/>
            <a:ext cx="2716530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dirty="0">
                <a:solidFill>
                  <a:srgbClr val="E36C09"/>
                </a:solidFill>
                <a:latin typeface="Segoe UI Light"/>
                <a:cs typeface="Segoe UI Light"/>
              </a:rPr>
              <a:t>Management</a:t>
            </a:r>
            <a:r>
              <a:rPr sz="2400" b="0" spc="-7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2400" b="0" spc="-5" dirty="0">
                <a:solidFill>
                  <a:srgbClr val="E36C09"/>
                </a:solidFill>
                <a:latin typeface="Segoe UI Light"/>
                <a:cs typeface="Segoe UI Light"/>
              </a:rPr>
              <a:t>System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80328" y="1357629"/>
            <a:ext cx="1435100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15" dirty="0">
                <a:solidFill>
                  <a:srgbClr val="E36C09"/>
                </a:solidFill>
                <a:latin typeface="Segoe UI Light"/>
                <a:cs typeface="Segoe UI Light"/>
              </a:rPr>
              <a:t>Smart</a:t>
            </a:r>
            <a:r>
              <a:rPr sz="2400" b="0" spc="-9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2400" b="0" dirty="0">
                <a:solidFill>
                  <a:srgbClr val="E36C09"/>
                </a:solidFill>
                <a:latin typeface="Segoe UI Light"/>
                <a:cs typeface="Segoe UI Light"/>
              </a:rPr>
              <a:t>NVR</a:t>
            </a:r>
            <a:endParaRPr sz="2400" dirty="0">
              <a:latin typeface="Segoe UI Light"/>
              <a:cs typeface="Segoe U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78477" y="4383404"/>
            <a:ext cx="3005455" cy="1913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"/>
              <a:tabLst>
                <a:tab pos="241300" algn="l"/>
              </a:tabLst>
            </a:pP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Chip </a:t>
            </a:r>
            <a:r>
              <a:rPr lang="en-US" sz="13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xử</a:t>
            </a: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lý</a:t>
            </a:r>
            <a:r>
              <a:rPr lang="en-US" sz="130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Intel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Hỗ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trợ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tối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đa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32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kênh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Camera IP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Băng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thông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tối</a:t>
            </a:r>
            <a:r>
              <a:rPr lang="en-US"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1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đa</a:t>
            </a:r>
            <a:r>
              <a:rPr sz="1300" b="0" spc="1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384Mbps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Độ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phân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giải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lên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đến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12MP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xem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trực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tiếp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xem</a:t>
            </a:r>
            <a:r>
              <a:rPr lang="en-US" sz="1300" spc="2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spc="2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lại</a:t>
            </a:r>
            <a:endParaRPr sz="130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300" spc="20" dirty="0">
                <a:solidFill>
                  <a:srgbClr val="FFFFFF"/>
                </a:solidFill>
                <a:latin typeface="Wingdings"/>
                <a:cs typeface="Wingdings"/>
              </a:rPr>
              <a:t></a:t>
            </a:r>
            <a:r>
              <a:rPr sz="1300" spc="2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300" b="0" spc="15" dirty="0" smtClean="0">
                <a:solidFill>
                  <a:srgbClr val="FFFFFF"/>
                </a:solidFill>
                <a:latin typeface="Segoe UI Light"/>
                <a:cs typeface="Segoe UI Light"/>
              </a:rPr>
              <a:t>RAID</a:t>
            </a:r>
            <a:r>
              <a:rPr sz="1300" b="0" spc="10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300" b="0" spc="-20" dirty="0">
                <a:solidFill>
                  <a:srgbClr val="FFFFFF"/>
                </a:solidFill>
                <a:latin typeface="Segoe UI Light"/>
                <a:cs typeface="Segoe UI Light"/>
              </a:rPr>
              <a:t>0/1/5/6/10/50/60</a:t>
            </a:r>
            <a:endParaRPr sz="13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"/>
              <a:tabLst>
                <a:tab pos="241300" algn="l"/>
              </a:tabLst>
            </a:pPr>
            <a:r>
              <a:rPr lang="en-US" sz="1300" b="0" spc="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Hỗ</a:t>
            </a:r>
            <a:r>
              <a:rPr lang="en-US" sz="1300" b="0" spc="2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trợ</a:t>
            </a:r>
            <a:r>
              <a:rPr lang="en-US" sz="1300" b="0" spc="2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tính</a:t>
            </a:r>
            <a:r>
              <a:rPr lang="en-US" sz="1300" b="0" spc="2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năng</a:t>
            </a:r>
            <a:r>
              <a:rPr lang="en-US" sz="1300" b="0" spc="2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1300" b="0" spc="2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thông</a:t>
            </a:r>
            <a:r>
              <a:rPr lang="en-US" sz="1300" b="0" spc="25" dirty="0" smtClean="0">
                <a:solidFill>
                  <a:srgbClr val="FFFFFF"/>
                </a:solidFill>
                <a:latin typeface="Segoe UI Light"/>
                <a:cs typeface="Segoe UI Light"/>
              </a:rPr>
              <a:t> minh</a:t>
            </a:r>
            <a:endParaRPr sz="1300" dirty="0">
              <a:latin typeface="Segoe UI Light"/>
              <a:cs typeface="Segoe U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91411" y="2153411"/>
            <a:ext cx="1671827" cy="1223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8976359" y="2689860"/>
            <a:ext cx="2369820" cy="446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085588" y="1633727"/>
            <a:ext cx="2450591" cy="2449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35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1220724"/>
            <a:ext cx="7391400" cy="1217676"/>
          </a:xfrm>
          <a:custGeom>
            <a:avLst/>
            <a:gdLst/>
            <a:ahLst/>
            <a:cxnLst/>
            <a:rect l="l" t="t" r="r" b="b"/>
            <a:pathLst>
              <a:path w="5424170" h="1152525">
                <a:moveTo>
                  <a:pt x="0" y="1152143"/>
                </a:moveTo>
                <a:lnTo>
                  <a:pt x="5423916" y="1152143"/>
                </a:lnTo>
                <a:lnTo>
                  <a:pt x="5423916" y="0"/>
                </a:lnTo>
                <a:lnTo>
                  <a:pt x="0" y="0"/>
                </a:lnTo>
                <a:lnTo>
                  <a:pt x="0" y="1152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1377569"/>
            <a:ext cx="677926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70255" algn="l"/>
              </a:tabLst>
            </a:pPr>
            <a:r>
              <a:rPr sz="5300" spc="15" dirty="0">
                <a:solidFill>
                  <a:srgbClr val="FFC000"/>
                </a:solidFill>
              </a:rPr>
              <a:t>3	</a:t>
            </a:r>
            <a:r>
              <a:rPr lang="en-US" sz="3700" spc="15" dirty="0" err="1" smtClean="0">
                <a:solidFill>
                  <a:srgbClr val="FFC000"/>
                </a:solidFill>
              </a:rPr>
              <a:t>Các</a:t>
            </a:r>
            <a:r>
              <a:rPr lang="en-US" sz="3700" spc="15" dirty="0" smtClean="0">
                <a:solidFill>
                  <a:srgbClr val="FFC000"/>
                </a:solidFill>
              </a:rPr>
              <a:t> </a:t>
            </a:r>
            <a:r>
              <a:rPr lang="en-US" sz="3700" spc="15" dirty="0" err="1" smtClean="0">
                <a:solidFill>
                  <a:srgbClr val="FFC000"/>
                </a:solidFill>
              </a:rPr>
              <a:t>công</a:t>
            </a:r>
            <a:r>
              <a:rPr lang="en-US" sz="3700" spc="15" dirty="0" smtClean="0">
                <a:solidFill>
                  <a:srgbClr val="FFC000"/>
                </a:solidFill>
              </a:rPr>
              <a:t> </a:t>
            </a:r>
            <a:r>
              <a:rPr lang="en-US" sz="3700" spc="15" dirty="0" err="1" smtClean="0">
                <a:solidFill>
                  <a:srgbClr val="FFC000"/>
                </a:solidFill>
              </a:rPr>
              <a:t>trình</a:t>
            </a:r>
            <a:r>
              <a:rPr lang="en-US" sz="3700" spc="15" dirty="0" smtClean="0">
                <a:solidFill>
                  <a:srgbClr val="FFC000"/>
                </a:solidFill>
              </a:rPr>
              <a:t> </a:t>
            </a:r>
            <a:r>
              <a:rPr lang="en-US" sz="3700" spc="15" dirty="0" err="1" smtClean="0">
                <a:solidFill>
                  <a:srgbClr val="FFC000"/>
                </a:solidFill>
              </a:rPr>
              <a:t>đã</a:t>
            </a:r>
            <a:r>
              <a:rPr lang="en-US" sz="3700" spc="15" dirty="0" smtClean="0">
                <a:solidFill>
                  <a:srgbClr val="FFC000"/>
                </a:solidFill>
              </a:rPr>
              <a:t> </a:t>
            </a:r>
            <a:r>
              <a:rPr lang="en-US" sz="3700" spc="15" dirty="0" err="1" smtClean="0">
                <a:solidFill>
                  <a:srgbClr val="FFC000"/>
                </a:solidFill>
              </a:rPr>
              <a:t>hoàn</a:t>
            </a:r>
            <a:r>
              <a:rPr lang="en-US" sz="3700" spc="15" dirty="0" smtClean="0">
                <a:solidFill>
                  <a:srgbClr val="FFC000"/>
                </a:solidFill>
              </a:rPr>
              <a:t> </a:t>
            </a:r>
            <a:r>
              <a:rPr lang="en-US" sz="3700" spc="15" dirty="0" err="1" smtClean="0">
                <a:solidFill>
                  <a:srgbClr val="FFC000"/>
                </a:solidFill>
              </a:rPr>
              <a:t>thành</a:t>
            </a:r>
            <a:endParaRPr sz="37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192000" cy="509206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426720">
              <a:lnSpc>
                <a:spcPct val="100000"/>
              </a:lnSpc>
              <a:spcBef>
                <a:spcPts val="1140"/>
              </a:spcBef>
              <a:tabLst>
                <a:tab pos="2870200" algn="l"/>
              </a:tabLst>
            </a:pP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Success</a:t>
            </a:r>
            <a:r>
              <a:rPr sz="2650" b="0" spc="-1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spc="5" dirty="0">
                <a:solidFill>
                  <a:srgbClr val="FFFFFF"/>
                </a:solidFill>
                <a:latin typeface="Segoe UI Light"/>
                <a:cs typeface="Segoe UI Light"/>
              </a:rPr>
              <a:t>stories</a:t>
            </a:r>
            <a:r>
              <a:rPr sz="265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dirty="0">
                <a:solidFill>
                  <a:srgbClr val="FFFFFF"/>
                </a:solidFill>
                <a:latin typeface="Segoe UI Light"/>
                <a:cs typeface="Segoe UI Light"/>
              </a:rPr>
              <a:t>|	</a:t>
            </a: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Gas</a:t>
            </a:r>
            <a:r>
              <a:rPr sz="2650" b="0" spc="-1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station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8066" y="5266182"/>
            <a:ext cx="219710" cy="948055"/>
          </a:xfrm>
          <a:custGeom>
            <a:avLst/>
            <a:gdLst/>
            <a:ahLst/>
            <a:cxnLst/>
            <a:rect l="l" t="t" r="r" b="b"/>
            <a:pathLst>
              <a:path w="219709" h="948054">
                <a:moveTo>
                  <a:pt x="0" y="947928"/>
                </a:moveTo>
                <a:lnTo>
                  <a:pt x="219456" y="947928"/>
                </a:lnTo>
                <a:lnTo>
                  <a:pt x="219456" y="0"/>
                </a:lnTo>
                <a:lnTo>
                  <a:pt x="0" y="0"/>
                </a:lnTo>
                <a:lnTo>
                  <a:pt x="0" y="947928"/>
                </a:lnTo>
                <a:close/>
              </a:path>
            </a:pathLst>
          </a:custGeom>
          <a:ln w="19812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825195" y="5228463"/>
            <a:ext cx="10668000" cy="869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0">
              <a:lnSpc>
                <a:spcPct val="100000"/>
              </a:lnSpc>
            </a:pPr>
            <a:r>
              <a:rPr lang="en-US" sz="14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Trạm</a:t>
            </a:r>
            <a:r>
              <a:rPr lang="en-US"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xăng</a:t>
            </a:r>
            <a:r>
              <a:rPr lang="en-US"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dầu</a:t>
            </a:r>
            <a:r>
              <a:rPr lang="en-US"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Shell </a:t>
            </a:r>
            <a:r>
              <a:rPr sz="1400" b="0" dirty="0">
                <a:solidFill>
                  <a:srgbClr val="E36C09"/>
                </a:solidFill>
                <a:latin typeface="Segoe UI Light"/>
                <a:cs typeface="Segoe UI Light"/>
              </a:rPr>
              <a:t>&amp; </a:t>
            </a:r>
            <a:r>
              <a:rPr sz="1400" b="0" spc="5" dirty="0">
                <a:solidFill>
                  <a:srgbClr val="E36C09"/>
                </a:solidFill>
                <a:latin typeface="Segoe UI Light"/>
                <a:cs typeface="Segoe UI Light"/>
              </a:rPr>
              <a:t>BP </a:t>
            </a:r>
            <a:r>
              <a:rPr lang="en-US" sz="14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ở UK &amp; Ireland</a:t>
            </a:r>
            <a:endParaRPr sz="1400" dirty="0">
              <a:latin typeface="Segoe UI Light"/>
              <a:cs typeface="Segoe UI Light"/>
            </a:endParaRPr>
          </a:p>
          <a:p>
            <a:pPr marL="241300" indent="-228600">
              <a:lnSpc>
                <a:spcPct val="100000"/>
              </a:lnSpc>
              <a:spcBef>
                <a:spcPts val="890"/>
              </a:spcBef>
              <a:buClr>
                <a:srgbClr val="E36C09"/>
              </a:buClr>
              <a:buFont typeface="Arial"/>
              <a:buChar char="•"/>
              <a:tabLst>
                <a:tab pos="241300" algn="l"/>
              </a:tabLst>
            </a:pPr>
            <a:r>
              <a:rPr sz="14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Shell </a:t>
            </a:r>
            <a:r>
              <a:rPr sz="1400" b="0" dirty="0">
                <a:solidFill>
                  <a:srgbClr val="D9D9D9"/>
                </a:solidFill>
                <a:latin typeface="Segoe UI Light"/>
                <a:cs typeface="Segoe UI Light"/>
              </a:rPr>
              <a:t>and </a:t>
            </a:r>
            <a:r>
              <a:rPr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BP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là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công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ty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xăng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dầu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đa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quốc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gia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với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nhiều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trạm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xăng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dầu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trên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toàn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Vương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Quốc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Anh</a:t>
            </a:r>
            <a:r>
              <a:rPr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.</a:t>
            </a:r>
            <a:endParaRPr sz="1400" dirty="0">
              <a:latin typeface="Segoe UI Light"/>
              <a:cs typeface="Segoe UI Light"/>
            </a:endParaRPr>
          </a:p>
          <a:p>
            <a:pPr marL="241300" marR="5080" indent="-228600">
              <a:lnSpc>
                <a:spcPct val="150000"/>
              </a:lnSpc>
              <a:buClr>
                <a:srgbClr val="E36C09"/>
              </a:buClr>
              <a:buFont typeface="Arial"/>
              <a:buChar char="•"/>
              <a:tabLst>
                <a:tab pos="241300" algn="l"/>
              </a:tabLst>
            </a:pPr>
            <a:r>
              <a:rPr sz="1400" b="0" dirty="0" err="1">
                <a:solidFill>
                  <a:srgbClr val="D9D9D9"/>
                </a:solidFill>
                <a:latin typeface="Segoe UI Light"/>
                <a:cs typeface="Segoe UI Light"/>
              </a:rPr>
              <a:t>Dahua</a:t>
            </a:r>
            <a:r>
              <a:rPr sz="1400" b="0" dirty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đã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triển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khai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>
                <a:solidFill>
                  <a:srgbClr val="E36C09"/>
                </a:solidFill>
                <a:latin typeface="Segoe UI Light"/>
                <a:cs typeface="Segoe UI Light"/>
              </a:rPr>
              <a:t>nâng</a:t>
            </a:r>
            <a:r>
              <a:rPr lang="en-US" sz="1400" dirty="0">
                <a:solidFill>
                  <a:srgbClr val="E36C09"/>
                </a:solidFill>
                <a:latin typeface="Segoe UI Light"/>
                <a:cs typeface="Segoe UI Light"/>
              </a:rPr>
              <a:t> cấp </a:t>
            </a:r>
            <a:r>
              <a:rPr lang="en-US" sz="1400" dirty="0" err="1">
                <a:solidFill>
                  <a:srgbClr val="E36C09"/>
                </a:solidFill>
                <a:latin typeface="Segoe UI Light"/>
                <a:cs typeface="Segoe UI Light"/>
              </a:rPr>
              <a:t>hệ</a:t>
            </a:r>
            <a:r>
              <a:rPr lang="en-US" sz="140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>
                <a:solidFill>
                  <a:srgbClr val="E36C09"/>
                </a:solidFill>
                <a:latin typeface="Segoe UI Light"/>
                <a:cs typeface="Segoe UI Light"/>
              </a:rPr>
              <a:t>thống</a:t>
            </a:r>
            <a:r>
              <a:rPr lang="en-US" sz="1400" dirty="0">
                <a:solidFill>
                  <a:srgbClr val="E36C09"/>
                </a:solidFill>
                <a:latin typeface="Segoe UI Light"/>
                <a:cs typeface="Segoe UI Light"/>
              </a:rPr>
              <a:t> analog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thành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>
                <a:solidFill>
                  <a:srgbClr val="E36C09"/>
                </a:solidFill>
                <a:latin typeface="Segoe UI Light"/>
                <a:cs typeface="Segoe UI Light"/>
              </a:rPr>
              <a:t>hệ</a:t>
            </a:r>
            <a:r>
              <a:rPr lang="en-US" sz="140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>
                <a:solidFill>
                  <a:srgbClr val="E36C09"/>
                </a:solidFill>
                <a:latin typeface="Segoe UI Light"/>
                <a:cs typeface="Segoe UI Light"/>
              </a:rPr>
              <a:t>thống</a:t>
            </a:r>
            <a:r>
              <a:rPr lang="en-US" sz="1400" dirty="0">
                <a:solidFill>
                  <a:srgbClr val="E36C09"/>
                </a:solidFill>
                <a:latin typeface="Segoe UI Light"/>
                <a:cs typeface="Segoe UI Light"/>
              </a:rPr>
              <a:t> IP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,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với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tổng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số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hơn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sz="1400" b="0" spc="-50" dirty="0" smtClean="0">
                <a:solidFill>
                  <a:srgbClr val="E36C09"/>
                </a:solidFill>
                <a:latin typeface="Segoe UI Light"/>
                <a:cs typeface="Segoe UI Light"/>
              </a:rPr>
              <a:t>1600 </a:t>
            </a:r>
            <a:r>
              <a:rPr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camera</a:t>
            </a:r>
            <a:r>
              <a:rPr sz="1400" b="1" dirty="0" smtClean="0">
                <a:solidFill>
                  <a:srgbClr val="E36C09"/>
                </a:solidFill>
                <a:latin typeface="微软雅黑"/>
                <a:cs typeface="微软雅黑"/>
              </a:rPr>
              <a:t>（</a:t>
            </a:r>
            <a:r>
              <a:rPr lang="en-US"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Camera IP </a:t>
            </a:r>
            <a:r>
              <a:rPr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3MP</a:t>
            </a:r>
            <a:r>
              <a:rPr sz="1400" b="1" spc="5" dirty="0" smtClean="0">
                <a:solidFill>
                  <a:srgbClr val="E36C09"/>
                </a:solidFill>
                <a:latin typeface="微软雅黑"/>
                <a:cs typeface="微软雅黑"/>
              </a:rPr>
              <a:t>）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,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tại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>
                <a:solidFill>
                  <a:srgbClr val="E36C09"/>
                </a:solidFill>
                <a:latin typeface="Segoe UI Light"/>
                <a:cs typeface="Segoe UI Light"/>
              </a:rPr>
              <a:t>140 </a:t>
            </a:r>
            <a:r>
              <a:rPr lang="en-US" sz="14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trạm</a:t>
            </a:r>
            <a:r>
              <a:rPr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.</a:t>
            </a:r>
            <a:endParaRPr sz="1400" dirty="0">
              <a:latin typeface="Segoe UI Light"/>
              <a:cs typeface="Segoe U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5091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dirty="0" err="1" smtClean="0"/>
              <a:t>Tổng</a:t>
            </a:r>
            <a:r>
              <a:rPr lang="en-US" b="1" dirty="0" smtClean="0"/>
              <a:t> </a:t>
            </a:r>
            <a:r>
              <a:rPr lang="en-US" b="1" dirty="0" err="1" smtClean="0"/>
              <a:t>quan</a:t>
            </a:r>
            <a:endParaRPr b="1" dirty="0"/>
          </a:p>
        </p:txBody>
      </p:sp>
      <p:sp>
        <p:nvSpPr>
          <p:cNvPr id="3" name="object 3"/>
          <p:cNvSpPr txBox="1"/>
          <p:nvPr/>
        </p:nvSpPr>
        <p:spPr>
          <a:xfrm>
            <a:off x="5533771" y="2504566"/>
            <a:ext cx="6244208" cy="1877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Các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trạm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xăng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dầu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là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công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trình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spc="10" dirty="0" err="1">
                <a:solidFill>
                  <a:srgbClr val="E36C09"/>
                </a:solidFill>
                <a:latin typeface="Segoe UI Light"/>
                <a:cs typeface="Segoe UI Light"/>
              </a:rPr>
              <a:t>trọng</a:t>
            </a:r>
            <a:r>
              <a:rPr lang="en-US" sz="2650" spc="1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spc="10" dirty="0" err="1">
                <a:solidFill>
                  <a:srgbClr val="E36C09"/>
                </a:solidFill>
                <a:latin typeface="Segoe UI Light"/>
                <a:cs typeface="Segoe UI Light"/>
              </a:rPr>
              <a:t>điểm</a:t>
            </a:r>
            <a:r>
              <a:rPr lang="en-US" sz="4250" spc="1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của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thành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phố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.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Tuy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nhiên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chúng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thường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xuyên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đối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mặt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với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nhiều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spc="10" dirty="0" err="1">
                <a:solidFill>
                  <a:srgbClr val="E36C09"/>
                </a:solidFill>
                <a:latin typeface="Segoe UI Light"/>
                <a:cs typeface="Segoe UI Light"/>
              </a:rPr>
              <a:t>mối</a:t>
            </a:r>
            <a:r>
              <a:rPr lang="en-US" sz="2650" spc="1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spc="10" dirty="0" err="1">
                <a:solidFill>
                  <a:srgbClr val="E36C09"/>
                </a:solidFill>
                <a:latin typeface="Segoe UI Light"/>
                <a:cs typeface="Segoe UI Light"/>
              </a:rPr>
              <a:t>nguy</a:t>
            </a:r>
            <a:r>
              <a:rPr lang="en-US" sz="2650" spc="1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spc="10" dirty="0" err="1">
                <a:solidFill>
                  <a:srgbClr val="E36C09"/>
                </a:solidFill>
                <a:latin typeface="Segoe UI Light"/>
                <a:cs typeface="Segoe UI Light"/>
              </a:rPr>
              <a:t>hiểm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khác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nhau</a:t>
            </a:r>
            <a:r>
              <a:rPr lang="en-US" sz="265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!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8076" y="4954522"/>
            <a:ext cx="4331208" cy="1903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3316" y="2180844"/>
            <a:ext cx="4300855" cy="2784475"/>
          </a:xfrm>
          <a:custGeom>
            <a:avLst/>
            <a:gdLst/>
            <a:ahLst/>
            <a:cxnLst/>
            <a:rect l="l" t="t" r="r" b="b"/>
            <a:pathLst>
              <a:path w="4300855" h="2784475">
                <a:moveTo>
                  <a:pt x="4061460" y="0"/>
                </a:moveTo>
                <a:lnTo>
                  <a:pt x="239280" y="0"/>
                </a:lnTo>
                <a:lnTo>
                  <a:pt x="191059" y="4863"/>
                </a:lnTo>
                <a:lnTo>
                  <a:pt x="146145" y="18811"/>
                </a:lnTo>
                <a:lnTo>
                  <a:pt x="105499" y="40880"/>
                </a:lnTo>
                <a:lnTo>
                  <a:pt x="70086" y="70103"/>
                </a:lnTo>
                <a:lnTo>
                  <a:pt x="40867" y="105519"/>
                </a:lnTo>
                <a:lnTo>
                  <a:pt x="18804" y="146161"/>
                </a:lnTo>
                <a:lnTo>
                  <a:pt x="4861" y="191065"/>
                </a:lnTo>
                <a:lnTo>
                  <a:pt x="0" y="239267"/>
                </a:lnTo>
                <a:lnTo>
                  <a:pt x="0" y="2545079"/>
                </a:lnTo>
                <a:lnTo>
                  <a:pt x="4861" y="2593282"/>
                </a:lnTo>
                <a:lnTo>
                  <a:pt x="18804" y="2638186"/>
                </a:lnTo>
                <a:lnTo>
                  <a:pt x="40867" y="2678828"/>
                </a:lnTo>
                <a:lnTo>
                  <a:pt x="70086" y="2714243"/>
                </a:lnTo>
                <a:lnTo>
                  <a:pt x="105499" y="2743467"/>
                </a:lnTo>
                <a:lnTo>
                  <a:pt x="146145" y="2765536"/>
                </a:lnTo>
                <a:lnTo>
                  <a:pt x="191059" y="2779484"/>
                </a:lnTo>
                <a:lnTo>
                  <a:pt x="239280" y="2784347"/>
                </a:lnTo>
                <a:lnTo>
                  <a:pt x="4061460" y="2784347"/>
                </a:lnTo>
                <a:lnTo>
                  <a:pt x="4109662" y="2779484"/>
                </a:lnTo>
                <a:lnTo>
                  <a:pt x="4154566" y="2765536"/>
                </a:lnTo>
                <a:lnTo>
                  <a:pt x="4195208" y="2743467"/>
                </a:lnTo>
                <a:lnTo>
                  <a:pt x="4230624" y="2714243"/>
                </a:lnTo>
                <a:lnTo>
                  <a:pt x="4259847" y="2678828"/>
                </a:lnTo>
                <a:lnTo>
                  <a:pt x="4281916" y="2638186"/>
                </a:lnTo>
                <a:lnTo>
                  <a:pt x="4295864" y="2593282"/>
                </a:lnTo>
                <a:lnTo>
                  <a:pt x="4300728" y="2545079"/>
                </a:lnTo>
                <a:lnTo>
                  <a:pt x="4300728" y="239267"/>
                </a:lnTo>
                <a:lnTo>
                  <a:pt x="4295864" y="191065"/>
                </a:lnTo>
                <a:lnTo>
                  <a:pt x="4281916" y="146161"/>
                </a:lnTo>
                <a:lnTo>
                  <a:pt x="4259847" y="105519"/>
                </a:lnTo>
                <a:lnTo>
                  <a:pt x="4230624" y="70103"/>
                </a:lnTo>
                <a:lnTo>
                  <a:pt x="4195208" y="40880"/>
                </a:lnTo>
                <a:lnTo>
                  <a:pt x="4154566" y="18811"/>
                </a:lnTo>
                <a:lnTo>
                  <a:pt x="4109662" y="4863"/>
                </a:lnTo>
                <a:lnTo>
                  <a:pt x="406146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3316" y="2180844"/>
            <a:ext cx="4300728" cy="27843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" y="0"/>
            <a:ext cx="12187555" cy="5057140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421640">
              <a:lnSpc>
                <a:spcPct val="100000"/>
              </a:lnSpc>
              <a:spcBef>
                <a:spcPts val="1140"/>
              </a:spcBef>
              <a:tabLst>
                <a:tab pos="2865755" algn="l"/>
              </a:tabLst>
            </a:pP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Success</a:t>
            </a:r>
            <a:r>
              <a:rPr sz="2650" b="0" spc="-1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spc="5" dirty="0">
                <a:solidFill>
                  <a:srgbClr val="FFFFFF"/>
                </a:solidFill>
                <a:latin typeface="Segoe UI Light"/>
                <a:cs typeface="Segoe UI Light"/>
              </a:rPr>
              <a:t>stories</a:t>
            </a:r>
            <a:r>
              <a:rPr sz="265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dirty="0">
                <a:solidFill>
                  <a:srgbClr val="FFFFFF"/>
                </a:solidFill>
                <a:latin typeface="Segoe UI Light"/>
                <a:cs typeface="Segoe UI Light"/>
              </a:rPr>
              <a:t>|	</a:t>
            </a: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Gas</a:t>
            </a:r>
            <a:r>
              <a:rPr sz="2650" b="0" spc="-1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station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8066" y="5266182"/>
            <a:ext cx="219710" cy="948055"/>
          </a:xfrm>
          <a:custGeom>
            <a:avLst/>
            <a:gdLst/>
            <a:ahLst/>
            <a:cxnLst/>
            <a:rect l="l" t="t" r="r" b="b"/>
            <a:pathLst>
              <a:path w="219709" h="948054">
                <a:moveTo>
                  <a:pt x="0" y="947928"/>
                </a:moveTo>
                <a:lnTo>
                  <a:pt x="219456" y="947928"/>
                </a:lnTo>
                <a:lnTo>
                  <a:pt x="219456" y="0"/>
                </a:lnTo>
                <a:lnTo>
                  <a:pt x="0" y="0"/>
                </a:lnTo>
                <a:lnTo>
                  <a:pt x="0" y="947928"/>
                </a:lnTo>
                <a:close/>
              </a:path>
            </a:pathLst>
          </a:custGeom>
          <a:ln w="19812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825195" y="5226939"/>
            <a:ext cx="10626090" cy="1520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0">
              <a:lnSpc>
                <a:spcPct val="100000"/>
              </a:lnSpc>
            </a:pPr>
            <a:r>
              <a:rPr lang="en-US" sz="140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Trạm</a:t>
            </a:r>
            <a:r>
              <a:rPr lang="en-US"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xăng</a:t>
            </a:r>
            <a:r>
              <a:rPr lang="en-US"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dầu</a:t>
            </a:r>
            <a:r>
              <a:rPr lang="en-US"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Statoil </a:t>
            </a:r>
            <a:r>
              <a:rPr sz="14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ASA</a:t>
            </a:r>
            <a:r>
              <a:rPr sz="1400" b="1" spc="5" dirty="0" err="1" smtClean="0">
                <a:solidFill>
                  <a:srgbClr val="E36C09"/>
                </a:solidFill>
                <a:latin typeface="微软雅黑"/>
                <a:cs typeface="微软雅黑"/>
              </a:rPr>
              <a:t>（</a:t>
            </a:r>
            <a:r>
              <a:rPr lang="en-US" sz="14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Na</a:t>
            </a:r>
            <a:r>
              <a:rPr lang="en-US"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uy</a:t>
            </a:r>
            <a:r>
              <a:rPr sz="1400" b="1" spc="5" dirty="0" smtClean="0">
                <a:solidFill>
                  <a:srgbClr val="E36C09"/>
                </a:solidFill>
                <a:latin typeface="微软雅黑"/>
                <a:cs typeface="微软雅黑"/>
              </a:rPr>
              <a:t>） </a:t>
            </a:r>
            <a:endParaRPr sz="1400" dirty="0" smtClean="0">
              <a:latin typeface="Segoe UI Light"/>
              <a:cs typeface="Segoe UI Light"/>
            </a:endParaRPr>
          </a:p>
          <a:p>
            <a:pPr marL="241300" marR="104139" indent="-228600">
              <a:lnSpc>
                <a:spcPct val="150000"/>
              </a:lnSpc>
              <a:spcBef>
                <a:spcPts val="65"/>
              </a:spcBef>
              <a:buClr>
                <a:srgbClr val="E36C09"/>
              </a:buClr>
              <a:buFont typeface="Arial"/>
              <a:buChar char="•"/>
              <a:tabLst>
                <a:tab pos="241300" algn="l"/>
              </a:tabLst>
            </a:pPr>
            <a:r>
              <a:rPr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Statoil ASA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là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một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trong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những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công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ty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lớn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nhất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thế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giới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ở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khu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vực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Bắc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Âu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và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ở Na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Uy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với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hơn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sz="14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25,000</a:t>
            </a:r>
            <a:r>
              <a:rPr lang="en-US" sz="14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nhân</a:t>
            </a:r>
            <a:r>
              <a:rPr lang="en-US" sz="14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viên</a:t>
            </a:r>
            <a:r>
              <a:rPr sz="14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. </a:t>
            </a:r>
            <a:r>
              <a:rPr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Statoil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vận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hành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2,000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trạm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xăng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dầu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ở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chín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quốc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gia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.</a:t>
            </a:r>
            <a:endParaRPr sz="1400" dirty="0" smtClean="0">
              <a:latin typeface="Segoe UI Light"/>
              <a:cs typeface="Segoe UI Light"/>
            </a:endParaRPr>
          </a:p>
          <a:p>
            <a:pPr marL="241300" marR="5080" indent="-228600">
              <a:lnSpc>
                <a:spcPct val="150000"/>
              </a:lnSpc>
              <a:buClr>
                <a:srgbClr val="E36C09"/>
              </a:buClr>
              <a:buFont typeface="Arial"/>
              <a:buChar char="•"/>
              <a:tabLst>
                <a:tab pos="241300" algn="l"/>
              </a:tabLst>
            </a:pPr>
            <a:r>
              <a:rPr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Dahua</a:t>
            </a:r>
            <a:r>
              <a:rPr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cung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cấp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toàn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bộ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giải</a:t>
            </a:r>
            <a:r>
              <a:rPr lang="en-US" sz="1400" spc="5" dirty="0">
                <a:solidFill>
                  <a:srgbClr val="E36C09"/>
                </a:solidFill>
                <a:latin typeface="Segoe UI Light"/>
                <a:cs typeface="Segoe UI Light"/>
              </a:rPr>
              <a:t> pháp </a:t>
            </a:r>
            <a:r>
              <a:rPr lang="en-US" sz="14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giám</a:t>
            </a:r>
            <a:r>
              <a:rPr lang="en-US" sz="140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sát</a:t>
            </a:r>
            <a:r>
              <a:rPr lang="en-US" sz="140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trạm</a:t>
            </a:r>
            <a:r>
              <a:rPr lang="en-US" sz="140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xăng</a:t>
            </a:r>
            <a:r>
              <a:rPr lang="en-US" sz="140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dầu</a:t>
            </a:r>
            <a:r>
              <a:rPr lang="en-US" sz="140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với</a:t>
            </a:r>
            <a:r>
              <a:rPr lang="en-US" sz="1400" dirty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đầy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đủ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sản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phẩm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HDCVI </a:t>
            </a:r>
            <a:r>
              <a:rPr lang="en-US" sz="14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(</a:t>
            </a:r>
            <a:r>
              <a:rPr lang="en-US" sz="140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Đầu</a:t>
            </a:r>
            <a:r>
              <a:rPr lang="en-US" sz="14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ghi</a:t>
            </a:r>
            <a:r>
              <a:rPr lang="en-US" sz="14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HCVR+Camera</a:t>
            </a:r>
            <a:r>
              <a:rPr lang="en-US" sz="14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HAC 2MP)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đảm</a:t>
            </a:r>
            <a:r>
              <a:rPr lang="en-US" sz="14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bả</a:t>
            </a:r>
            <a:r>
              <a:rPr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o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an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ninh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cho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hoạt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động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hàng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ngày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của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các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trạm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xăng</a:t>
            </a:r>
            <a:r>
              <a:rPr lang="en-US" sz="14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dầu</a:t>
            </a:r>
            <a:r>
              <a:rPr sz="14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.</a:t>
            </a:r>
            <a:endParaRPr sz="1400" dirty="0">
              <a:latin typeface="Segoe UI Light"/>
              <a:cs typeface="Segoe U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" y="0"/>
            <a:ext cx="12187427" cy="5056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672071" y="2176272"/>
            <a:ext cx="5519927" cy="2880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192000" cy="4965700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426720">
              <a:lnSpc>
                <a:spcPct val="100000"/>
              </a:lnSpc>
              <a:spcBef>
                <a:spcPts val="1140"/>
              </a:spcBef>
              <a:tabLst>
                <a:tab pos="2870200" algn="l"/>
              </a:tabLst>
            </a:pP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Success</a:t>
            </a:r>
            <a:r>
              <a:rPr sz="2650" b="0" spc="-1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spc="5" dirty="0">
                <a:solidFill>
                  <a:srgbClr val="FFFFFF"/>
                </a:solidFill>
                <a:latin typeface="Segoe UI Light"/>
                <a:cs typeface="Segoe UI Light"/>
              </a:rPr>
              <a:t>stories</a:t>
            </a:r>
            <a:r>
              <a:rPr sz="265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dirty="0">
                <a:solidFill>
                  <a:srgbClr val="FFFFFF"/>
                </a:solidFill>
                <a:latin typeface="Segoe UI Light"/>
                <a:cs typeface="Segoe UI Light"/>
              </a:rPr>
              <a:t>|	</a:t>
            </a: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Gas</a:t>
            </a:r>
            <a:r>
              <a:rPr sz="2650" b="0" spc="-1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station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8066" y="5266182"/>
            <a:ext cx="219710" cy="1140460"/>
          </a:xfrm>
          <a:custGeom>
            <a:avLst/>
            <a:gdLst/>
            <a:ahLst/>
            <a:cxnLst/>
            <a:rect l="l" t="t" r="r" b="b"/>
            <a:pathLst>
              <a:path w="219709" h="1140460">
                <a:moveTo>
                  <a:pt x="0" y="1139952"/>
                </a:moveTo>
                <a:lnTo>
                  <a:pt x="219456" y="1139952"/>
                </a:lnTo>
                <a:lnTo>
                  <a:pt x="219456" y="0"/>
                </a:lnTo>
                <a:lnTo>
                  <a:pt x="0" y="0"/>
                </a:lnTo>
                <a:lnTo>
                  <a:pt x="0" y="1139952"/>
                </a:lnTo>
                <a:close/>
              </a:path>
            </a:pathLst>
          </a:custGeom>
          <a:ln w="19812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825195" y="5208016"/>
            <a:ext cx="10735310" cy="1400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0">
              <a:lnSpc>
                <a:spcPct val="100000"/>
              </a:lnSpc>
            </a:pPr>
            <a:r>
              <a:rPr lang="en-US" sz="14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Trạm</a:t>
            </a:r>
            <a:r>
              <a:rPr lang="en-US"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xăng</a:t>
            </a:r>
            <a:r>
              <a:rPr lang="en-US"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dầu</a:t>
            </a:r>
            <a:r>
              <a:rPr lang="en-US"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Tập</a:t>
            </a:r>
            <a:r>
              <a:rPr lang="en-US"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đoàn</a:t>
            </a:r>
            <a:r>
              <a:rPr lang="en-US"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Dầu</a:t>
            </a:r>
            <a:r>
              <a:rPr lang="en-US" sz="14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khí</a:t>
            </a:r>
            <a:r>
              <a:rPr lang="en-US" sz="14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Quốc</a:t>
            </a:r>
            <a:r>
              <a:rPr lang="en-US" sz="14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gia</a:t>
            </a:r>
            <a:r>
              <a:rPr lang="en-US" sz="14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Trung</a:t>
            </a:r>
            <a:r>
              <a:rPr lang="en-US" sz="14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Quốc</a:t>
            </a:r>
            <a:r>
              <a:rPr lang="en-US" sz="14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- </a:t>
            </a:r>
            <a:r>
              <a:rPr sz="14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China </a:t>
            </a:r>
            <a:r>
              <a:rPr sz="1400" b="0" spc="-5" dirty="0">
                <a:solidFill>
                  <a:srgbClr val="E36C09"/>
                </a:solidFill>
                <a:latin typeface="Segoe UI Light"/>
                <a:cs typeface="Segoe UI Light"/>
              </a:rPr>
              <a:t>National </a:t>
            </a:r>
            <a:r>
              <a:rPr sz="1400" b="0" spc="-10" dirty="0">
                <a:solidFill>
                  <a:srgbClr val="E36C09"/>
                </a:solidFill>
                <a:latin typeface="Segoe UI Light"/>
                <a:cs typeface="Segoe UI Light"/>
              </a:rPr>
              <a:t>Petroleum </a:t>
            </a:r>
            <a:r>
              <a:rPr sz="1400" b="0" dirty="0">
                <a:solidFill>
                  <a:srgbClr val="E36C09"/>
                </a:solidFill>
                <a:latin typeface="Segoe UI Light"/>
                <a:cs typeface="Segoe UI Light"/>
              </a:rPr>
              <a:t>Corp. (CNPC) </a:t>
            </a:r>
            <a:endParaRPr sz="1400" dirty="0" smtClean="0">
              <a:latin typeface="Segoe UI Light"/>
              <a:cs typeface="Segoe UI Light"/>
            </a:endParaRPr>
          </a:p>
          <a:p>
            <a:pPr marL="241300" marR="5080" indent="-228600">
              <a:lnSpc>
                <a:spcPct val="150000"/>
              </a:lnSpc>
              <a:spcBef>
                <a:spcPts val="254"/>
              </a:spcBef>
              <a:buClr>
                <a:srgbClr val="E36C09"/>
              </a:buClr>
              <a:buFont typeface="Arial"/>
              <a:buChar char="•"/>
              <a:tabLst>
                <a:tab pos="241300" algn="l"/>
              </a:tabLst>
            </a:pPr>
            <a:r>
              <a:rPr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PetroChina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là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một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trong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những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nhà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sản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xuất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và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kinh doanh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sản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phẩm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Dầu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khí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ở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Trun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g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Quốc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với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tổng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số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sz="1200" b="0" spc="-35" dirty="0" smtClean="0">
                <a:solidFill>
                  <a:srgbClr val="E36C09"/>
                </a:solidFill>
                <a:latin typeface="Segoe UI Light"/>
                <a:cs typeface="Segoe UI Light"/>
              </a:rPr>
              <a:t>20714 </a:t>
            </a:r>
            <a:r>
              <a:rPr lang="en-US" sz="12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trạm</a:t>
            </a:r>
            <a:r>
              <a:rPr lang="en-US" sz="12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xăng</a:t>
            </a:r>
            <a:r>
              <a:rPr lang="en-US" sz="12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dầu</a:t>
            </a:r>
            <a:r>
              <a:rPr sz="12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hiện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đang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hoạt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động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tại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Trung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Quốc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.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Trong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năm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2015, doanh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số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In </a:t>
            </a:r>
            <a:r>
              <a:rPr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2015, 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doanh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số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đạt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35" dirty="0">
                <a:solidFill>
                  <a:srgbClr val="E36C09"/>
                </a:solidFill>
                <a:latin typeface="Segoe UI Light"/>
                <a:cs typeface="Segoe UI Light"/>
              </a:rPr>
              <a:t>116,25 </a:t>
            </a:r>
            <a:r>
              <a:rPr lang="en-US" sz="1200" spc="-35" dirty="0" err="1">
                <a:solidFill>
                  <a:srgbClr val="E36C09"/>
                </a:solidFill>
                <a:latin typeface="Segoe UI Light"/>
                <a:cs typeface="Segoe UI Light"/>
              </a:rPr>
              <a:t>triệu</a:t>
            </a:r>
            <a:r>
              <a:rPr lang="en-US" sz="1200" spc="-3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spc="-35" dirty="0" err="1">
                <a:solidFill>
                  <a:srgbClr val="E36C09"/>
                </a:solidFill>
                <a:latin typeface="Segoe UI Light"/>
                <a:cs typeface="Segoe UI Light"/>
              </a:rPr>
              <a:t>tấn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,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trong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đó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bán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lẻ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5" dirty="0">
                <a:solidFill>
                  <a:srgbClr val="E36C09"/>
                </a:solidFill>
                <a:latin typeface="Segoe UI Light"/>
                <a:cs typeface="Segoe UI Light"/>
              </a:rPr>
              <a:t>80,54 </a:t>
            </a:r>
            <a:r>
              <a:rPr lang="en-US" sz="12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triệu</a:t>
            </a:r>
            <a:r>
              <a:rPr lang="en-US" sz="120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tấn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,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chiếm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5" dirty="0">
                <a:solidFill>
                  <a:srgbClr val="E36C09"/>
                </a:solidFill>
                <a:latin typeface="Segoe UI Light"/>
                <a:cs typeface="Segoe UI Light"/>
              </a:rPr>
              <a:t>69,3%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.</a:t>
            </a:r>
          </a:p>
          <a:p>
            <a:pPr marL="241300" marR="5080" indent="-228600">
              <a:lnSpc>
                <a:spcPct val="150000"/>
              </a:lnSpc>
              <a:spcBef>
                <a:spcPts val="254"/>
              </a:spcBef>
              <a:buClr>
                <a:srgbClr val="E36C09"/>
              </a:buClr>
              <a:buFont typeface="Arial"/>
              <a:buChar char="•"/>
              <a:tabLst>
                <a:tab pos="241300" algn="l"/>
              </a:tabLst>
            </a:pP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Từ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năm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2013,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Dahua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đã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cung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cấp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hệ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thống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giám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sát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cho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hơn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sz="1200" b="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3,000</a:t>
            </a:r>
            <a:r>
              <a:rPr sz="1200" b="0" spc="-2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trạm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xăng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dầu</a:t>
            </a:r>
            <a:r>
              <a:rPr sz="1200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1200" dirty="0" smtClean="0">
                <a:solidFill>
                  <a:srgbClr val="E36C09"/>
                </a:solidFill>
                <a:latin typeface="Segoe UI Light"/>
                <a:cs typeface="Segoe UI Light"/>
              </a:rPr>
              <a:t>（</a:t>
            </a:r>
            <a:r>
              <a:rPr lang="en-US" sz="1200" dirty="0" smtClean="0">
                <a:solidFill>
                  <a:srgbClr val="E36C09"/>
                </a:solidFill>
                <a:latin typeface="Segoe UI Light"/>
                <a:cs typeface="Segoe UI Light"/>
              </a:rPr>
              <a:t>Camera IP </a:t>
            </a:r>
            <a:r>
              <a:rPr sz="12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2MP</a:t>
            </a:r>
            <a:r>
              <a:rPr sz="1200" b="0" spc="-3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12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+</a:t>
            </a:r>
            <a:r>
              <a:rPr lang="en-US" sz="12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Đầu</a:t>
            </a:r>
            <a:r>
              <a:rPr lang="en-US" sz="12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ghi</a:t>
            </a:r>
            <a:r>
              <a:rPr lang="en-US" sz="12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12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5</a:t>
            </a:r>
            <a:r>
              <a:rPr sz="1200" b="0" spc="-3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1200" b="0" spc="5" dirty="0">
                <a:solidFill>
                  <a:srgbClr val="E36C09"/>
                </a:solidFill>
                <a:latin typeface="Segoe UI Light"/>
                <a:cs typeface="Segoe UI Light"/>
              </a:rPr>
              <a:t>series</a:t>
            </a:r>
            <a:r>
              <a:rPr sz="1200" b="0" spc="-3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1200" spc="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NVR+DSS）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ở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Trung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Quốc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bao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gồm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Hồ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Nam,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Hà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Nam,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Hồ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Bắc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,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Tân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Cương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,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Hắc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Long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Giang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,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Chiết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Giang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..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.</a:t>
            </a:r>
            <a:endParaRPr sz="1200" dirty="0">
              <a:latin typeface="Segoe UI Light"/>
              <a:cs typeface="Segoe U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4965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192000" cy="4968240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426720">
              <a:lnSpc>
                <a:spcPct val="100000"/>
              </a:lnSpc>
              <a:spcBef>
                <a:spcPts val="1140"/>
              </a:spcBef>
              <a:tabLst>
                <a:tab pos="2870200" algn="l"/>
              </a:tabLst>
            </a:pP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Success</a:t>
            </a:r>
            <a:r>
              <a:rPr sz="2650" b="0" spc="-1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spc="5" dirty="0">
                <a:solidFill>
                  <a:srgbClr val="FFFFFF"/>
                </a:solidFill>
                <a:latin typeface="Segoe UI Light"/>
                <a:cs typeface="Segoe UI Light"/>
              </a:rPr>
              <a:t>stories</a:t>
            </a:r>
            <a:r>
              <a:rPr sz="265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dirty="0">
                <a:solidFill>
                  <a:srgbClr val="FFFFFF"/>
                </a:solidFill>
                <a:latin typeface="Segoe UI Light"/>
                <a:cs typeface="Segoe UI Light"/>
              </a:rPr>
              <a:t>|	</a:t>
            </a: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Gas</a:t>
            </a:r>
            <a:r>
              <a:rPr sz="2650" b="0" spc="-1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50" b="0" spc="10" dirty="0">
                <a:solidFill>
                  <a:srgbClr val="FFFFFF"/>
                </a:solidFill>
                <a:latin typeface="Segoe UI Light"/>
                <a:cs typeface="Segoe UI Light"/>
              </a:rPr>
              <a:t>station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8066" y="5266182"/>
            <a:ext cx="218440" cy="1140460"/>
          </a:xfrm>
          <a:custGeom>
            <a:avLst/>
            <a:gdLst/>
            <a:ahLst/>
            <a:cxnLst/>
            <a:rect l="l" t="t" r="r" b="b"/>
            <a:pathLst>
              <a:path w="218440" h="1140460">
                <a:moveTo>
                  <a:pt x="0" y="1139952"/>
                </a:moveTo>
                <a:lnTo>
                  <a:pt x="217931" y="1139952"/>
                </a:lnTo>
                <a:lnTo>
                  <a:pt x="217931" y="0"/>
                </a:lnTo>
                <a:lnTo>
                  <a:pt x="0" y="0"/>
                </a:lnTo>
                <a:lnTo>
                  <a:pt x="0" y="1139952"/>
                </a:lnTo>
                <a:close/>
              </a:path>
            </a:pathLst>
          </a:custGeom>
          <a:ln w="19812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825195" y="5191886"/>
            <a:ext cx="10450195" cy="1097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80">
              <a:lnSpc>
                <a:spcPct val="100000"/>
              </a:lnSpc>
            </a:pPr>
            <a:r>
              <a:rPr lang="en-US" sz="140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Trạm</a:t>
            </a:r>
            <a:r>
              <a:rPr lang="en-US"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xăng</a:t>
            </a:r>
            <a:r>
              <a:rPr lang="en-US"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dầu</a:t>
            </a:r>
            <a:r>
              <a:rPr lang="en-US"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thuộc</a:t>
            </a:r>
            <a:r>
              <a:rPr lang="en-US"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b="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tập</a:t>
            </a:r>
            <a:r>
              <a:rPr lang="en-US"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40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đoàn</a:t>
            </a:r>
            <a:r>
              <a:rPr lang="en-US" sz="140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Sinopec </a:t>
            </a:r>
            <a:r>
              <a:rPr sz="1400" b="0" dirty="0">
                <a:solidFill>
                  <a:srgbClr val="E36C09"/>
                </a:solidFill>
                <a:latin typeface="Segoe UI Light"/>
                <a:cs typeface="Segoe UI Light"/>
              </a:rPr>
              <a:t>Corp</a:t>
            </a:r>
            <a:r>
              <a:rPr sz="1400" b="0" dirty="0" smtClean="0">
                <a:solidFill>
                  <a:srgbClr val="E36C09"/>
                </a:solidFill>
                <a:latin typeface="Segoe UI Light"/>
                <a:cs typeface="Segoe UI Light"/>
              </a:rPr>
              <a:t>.</a:t>
            </a:r>
            <a:endParaRPr sz="1400" dirty="0">
              <a:latin typeface="Segoe UI Light"/>
              <a:cs typeface="Segoe UI Light"/>
            </a:endParaRPr>
          </a:p>
          <a:p>
            <a:pPr marL="241300" marR="240029" indent="-228600">
              <a:lnSpc>
                <a:spcPct val="150000"/>
              </a:lnSpc>
              <a:spcBef>
                <a:spcPts val="384"/>
              </a:spcBef>
              <a:buClr>
                <a:srgbClr val="E36C09"/>
              </a:buClr>
              <a:buFont typeface="Arial"/>
              <a:buChar char="•"/>
              <a:tabLst>
                <a:tab pos="241300" algn="l"/>
              </a:tabLst>
            </a:pPr>
            <a:r>
              <a:rPr sz="1200" b="0" spc="-5" dirty="0">
                <a:solidFill>
                  <a:srgbClr val="D9D9D9"/>
                </a:solidFill>
                <a:latin typeface="Segoe UI Light"/>
                <a:cs typeface="Segoe UI Light"/>
              </a:rPr>
              <a:t>Sinopec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quản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lý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60" dirty="0" smtClean="0">
                <a:solidFill>
                  <a:srgbClr val="E36C09"/>
                </a:solidFill>
                <a:latin typeface="Segoe UI Light"/>
                <a:cs typeface="Segoe UI Light"/>
              </a:rPr>
              <a:t>30,121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trạm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xăng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dầu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trên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toàn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lãnh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thổ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Trung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Quốc</a:t>
            </a:r>
            <a:r>
              <a:rPr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.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Năm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2015, </a:t>
            </a:r>
            <a:r>
              <a:rPr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In </a:t>
            </a:r>
            <a:r>
              <a:rPr sz="1200" b="0" spc="-40" dirty="0">
                <a:solidFill>
                  <a:srgbClr val="D9D9D9"/>
                </a:solidFill>
                <a:latin typeface="Segoe UI Light"/>
                <a:cs typeface="Segoe UI Light"/>
              </a:rPr>
              <a:t>2015, 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doanh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số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bán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hàng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đạt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151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triệu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tấn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,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mức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tăng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trưởng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4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là</a:t>
            </a:r>
            <a:r>
              <a:rPr lang="en-US" sz="1200" b="0" spc="-40" dirty="0" smtClean="0">
                <a:solidFill>
                  <a:srgbClr val="D9D9D9"/>
                </a:solidFill>
                <a:latin typeface="Segoe UI Light"/>
                <a:cs typeface="Segoe UI Light"/>
              </a:rPr>
              <a:t> 7.6%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.</a:t>
            </a:r>
            <a:endParaRPr sz="1200" dirty="0">
              <a:latin typeface="Segoe UI Light"/>
              <a:cs typeface="Segoe UI Light"/>
            </a:endParaRPr>
          </a:p>
          <a:p>
            <a:pPr marL="241300" marR="5080" indent="-228600">
              <a:lnSpc>
                <a:spcPct val="150000"/>
              </a:lnSpc>
              <a:buClr>
                <a:srgbClr val="E36C09"/>
              </a:buClr>
              <a:buFont typeface="Arial"/>
              <a:buChar char="•"/>
              <a:tabLst>
                <a:tab pos="241300" algn="l"/>
              </a:tabLst>
            </a:pP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Kể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từ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2014,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Dahua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cung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cấp </a:t>
            </a:r>
            <a:r>
              <a:rPr lang="en-US" sz="12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hệ</a:t>
            </a:r>
            <a:r>
              <a:rPr lang="en-US" sz="120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thống</a:t>
            </a:r>
            <a:r>
              <a:rPr lang="en-US" sz="120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giám</a:t>
            </a:r>
            <a:r>
              <a:rPr lang="en-US" sz="120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sát</a:t>
            </a:r>
            <a:r>
              <a:rPr lang="en-US" sz="120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spc="5" dirty="0" smtClean="0">
                <a:solidFill>
                  <a:srgbClr val="E36C09"/>
                </a:solidFill>
                <a:latin typeface="Segoe UI Light"/>
                <a:cs typeface="Segoe UI Light"/>
              </a:rPr>
              <a:t>(Camera IP 2MP + </a:t>
            </a:r>
            <a:r>
              <a:rPr lang="en-US" sz="12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đầu</a:t>
            </a:r>
            <a:r>
              <a:rPr lang="en-US" sz="1200" spc="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1200" spc="5" dirty="0" err="1">
                <a:solidFill>
                  <a:srgbClr val="E36C09"/>
                </a:solidFill>
                <a:latin typeface="Segoe UI Light"/>
                <a:cs typeface="Segoe UI Light"/>
              </a:rPr>
              <a:t>ghi</a:t>
            </a:r>
            <a:r>
              <a:rPr lang="en-US" sz="1200" spc="5" dirty="0">
                <a:solidFill>
                  <a:srgbClr val="E36C09"/>
                </a:solidFill>
                <a:latin typeface="Segoe UI Light"/>
                <a:cs typeface="Segoe UI Light"/>
              </a:rPr>
              <a:t> NVR 5 series + DSS) 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ở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nhiều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tỉnh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thành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như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Giang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Tô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,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Thượng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Hải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,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Hồ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Nam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,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Hà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Bắc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,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Quảng</a:t>
            </a:r>
            <a:r>
              <a:rPr lang="en-US"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Đông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,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Quý</a:t>
            </a:r>
            <a:r>
              <a:rPr lang="en-US" sz="1200" b="0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b="0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Châu</a:t>
            </a:r>
            <a:r>
              <a:rPr lang="en-US" sz="1200" dirty="0" smtClean="0">
                <a:solidFill>
                  <a:srgbClr val="D9D9D9"/>
                </a:solidFill>
                <a:latin typeface="Segoe UI Light"/>
                <a:cs typeface="Segoe UI Light"/>
              </a:rPr>
              <a:t>, …</a:t>
            </a:r>
            <a:r>
              <a:rPr sz="1200" b="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Tổng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số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trạm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xăng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dầu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vượt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quá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5" dirty="0">
                <a:solidFill>
                  <a:srgbClr val="E36C09"/>
                </a:solidFill>
                <a:latin typeface="Segoe UI Light"/>
                <a:cs typeface="Segoe UI Light"/>
              </a:rPr>
              <a:t>3,000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 </a:t>
            </a:r>
            <a:r>
              <a:rPr lang="en-US" sz="1200" spc="-5" dirty="0" err="1" smtClean="0">
                <a:solidFill>
                  <a:srgbClr val="D9D9D9"/>
                </a:solidFill>
                <a:latin typeface="Segoe UI Light"/>
                <a:cs typeface="Segoe UI Light"/>
              </a:rPr>
              <a:t>điểm</a:t>
            </a:r>
            <a:r>
              <a:rPr lang="en-US" sz="1200" spc="-5" dirty="0" smtClean="0">
                <a:solidFill>
                  <a:srgbClr val="D9D9D9"/>
                </a:solidFill>
                <a:latin typeface="Segoe UI Light"/>
                <a:cs typeface="Segoe UI Light"/>
              </a:rPr>
              <a:t>. </a:t>
            </a:r>
            <a:endParaRPr sz="1200" dirty="0">
              <a:latin typeface="Segoe UI Light"/>
              <a:cs typeface="Segoe U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4968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203448" y="3222751"/>
            <a:ext cx="2741295" cy="2741295"/>
          </a:xfrm>
          <a:custGeom>
            <a:avLst/>
            <a:gdLst/>
            <a:ahLst/>
            <a:cxnLst/>
            <a:rect l="l" t="t" r="r" b="b"/>
            <a:pathLst>
              <a:path w="2741295" h="2741295">
                <a:moveTo>
                  <a:pt x="1512189" y="0"/>
                </a:moveTo>
                <a:lnTo>
                  <a:pt x="2741041" y="1512189"/>
                </a:lnTo>
                <a:lnTo>
                  <a:pt x="1228852" y="2741079"/>
                </a:lnTo>
                <a:lnTo>
                  <a:pt x="0" y="1228852"/>
                </a:lnTo>
                <a:lnTo>
                  <a:pt x="1512189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224271" y="4640579"/>
            <a:ext cx="6760464" cy="150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354573" y="4716017"/>
            <a:ext cx="6490335" cy="0"/>
          </a:xfrm>
          <a:custGeom>
            <a:avLst/>
            <a:gdLst/>
            <a:ahLst/>
            <a:cxnLst/>
            <a:rect l="l" t="t" r="r" b="b"/>
            <a:pathLst>
              <a:path w="6490334">
                <a:moveTo>
                  <a:pt x="0" y="0"/>
                </a:moveTo>
                <a:lnTo>
                  <a:pt x="6489954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053459" y="0"/>
            <a:ext cx="8138540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739128" y="3781044"/>
            <a:ext cx="3863339" cy="902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979411" y="3902202"/>
            <a:ext cx="3348354" cy="49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0" spc="5" dirty="0">
                <a:solidFill>
                  <a:srgbClr val="FFFFFF"/>
                </a:solidFill>
                <a:latin typeface="Segoe UI Light"/>
                <a:cs typeface="Segoe UI Light"/>
              </a:rPr>
              <a:t>Make your life</a:t>
            </a:r>
            <a:r>
              <a:rPr sz="3200" b="0" spc="-19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3200" b="0" spc="5" dirty="0">
                <a:solidFill>
                  <a:srgbClr val="FFFFFF"/>
                </a:solidFill>
                <a:latin typeface="Segoe UI Light"/>
                <a:cs typeface="Segoe UI Light"/>
              </a:rPr>
              <a:t>safer</a:t>
            </a:r>
            <a:endParaRPr sz="3200" dirty="0">
              <a:latin typeface="Segoe UI Light"/>
              <a:cs typeface="Segoe UI 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50707" y="4910328"/>
            <a:ext cx="1484376" cy="541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dirty="0" err="1" smtClean="0"/>
              <a:t>Tổng</a:t>
            </a:r>
            <a:r>
              <a:rPr lang="en-US" b="1" dirty="0" smtClean="0"/>
              <a:t> </a:t>
            </a:r>
            <a:r>
              <a:rPr lang="en-US" b="1" dirty="0" err="1" smtClean="0"/>
              <a:t>quan</a:t>
            </a:r>
            <a:endParaRPr b="1" dirty="0"/>
          </a:p>
        </p:txBody>
      </p:sp>
      <p:sp>
        <p:nvSpPr>
          <p:cNvPr id="3" name="object 3"/>
          <p:cNvSpPr txBox="1"/>
          <p:nvPr/>
        </p:nvSpPr>
        <p:spPr>
          <a:xfrm>
            <a:off x="5867400" y="2792984"/>
            <a:ext cx="5715000" cy="14978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250" spc="-1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Cháy</a:t>
            </a:r>
            <a:r>
              <a:rPr lang="en-US" sz="4250" spc="-15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4250" spc="-15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nổ</a:t>
            </a:r>
            <a:endParaRPr sz="425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3379"/>
              </a:spcBef>
            </a:pP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Gây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thương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vong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Thiệt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hại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về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dirty="0" err="1">
                <a:solidFill>
                  <a:srgbClr val="FFFFFF"/>
                </a:solidFill>
                <a:latin typeface="Segoe UI Light"/>
                <a:cs typeface="Segoe UI Light"/>
              </a:rPr>
              <a:t>t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ài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sản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8196" y="4562854"/>
            <a:ext cx="3390900" cy="2173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3436" y="2430779"/>
            <a:ext cx="3360420" cy="2143125"/>
          </a:xfrm>
          <a:custGeom>
            <a:avLst/>
            <a:gdLst/>
            <a:ahLst/>
            <a:cxnLst/>
            <a:rect l="l" t="t" r="r" b="b"/>
            <a:pathLst>
              <a:path w="3360420" h="2143125">
                <a:moveTo>
                  <a:pt x="3176269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1958594"/>
                </a:lnTo>
                <a:lnTo>
                  <a:pt x="6576" y="2007556"/>
                </a:lnTo>
                <a:lnTo>
                  <a:pt x="25136" y="2051548"/>
                </a:lnTo>
                <a:lnTo>
                  <a:pt x="53927" y="2088816"/>
                </a:lnTo>
                <a:lnTo>
                  <a:pt x="91195" y="2117607"/>
                </a:lnTo>
                <a:lnTo>
                  <a:pt x="135187" y="2136167"/>
                </a:lnTo>
                <a:lnTo>
                  <a:pt x="184150" y="2142744"/>
                </a:lnTo>
                <a:lnTo>
                  <a:pt x="3176269" y="2142744"/>
                </a:lnTo>
                <a:lnTo>
                  <a:pt x="3225232" y="2136167"/>
                </a:lnTo>
                <a:lnTo>
                  <a:pt x="3269224" y="2117607"/>
                </a:lnTo>
                <a:lnTo>
                  <a:pt x="3306492" y="2088816"/>
                </a:lnTo>
                <a:lnTo>
                  <a:pt x="3335283" y="2051548"/>
                </a:lnTo>
                <a:lnTo>
                  <a:pt x="3353843" y="2007556"/>
                </a:lnTo>
                <a:lnTo>
                  <a:pt x="3360419" y="1958594"/>
                </a:lnTo>
                <a:lnTo>
                  <a:pt x="3360419" y="184150"/>
                </a:lnTo>
                <a:lnTo>
                  <a:pt x="3353843" y="135187"/>
                </a:lnTo>
                <a:lnTo>
                  <a:pt x="3335283" y="91195"/>
                </a:lnTo>
                <a:lnTo>
                  <a:pt x="3306492" y="53927"/>
                </a:lnTo>
                <a:lnTo>
                  <a:pt x="3269224" y="25136"/>
                </a:lnTo>
                <a:lnTo>
                  <a:pt x="3225232" y="6576"/>
                </a:lnTo>
                <a:lnTo>
                  <a:pt x="317626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3436" y="2430779"/>
            <a:ext cx="3360419" cy="2142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dirty="0" err="1" smtClean="0"/>
              <a:t>Tổng</a:t>
            </a:r>
            <a:r>
              <a:rPr lang="en-US" b="1" dirty="0" smtClean="0"/>
              <a:t> </a:t>
            </a:r>
            <a:r>
              <a:rPr lang="en-US" b="1" dirty="0" err="1" smtClean="0"/>
              <a:t>quan</a:t>
            </a:r>
            <a:endParaRPr b="1" dirty="0"/>
          </a:p>
        </p:txBody>
      </p:sp>
      <p:sp>
        <p:nvSpPr>
          <p:cNvPr id="3" name="object 3"/>
          <p:cNvSpPr/>
          <p:nvPr/>
        </p:nvSpPr>
        <p:spPr>
          <a:xfrm>
            <a:off x="1376172" y="5219698"/>
            <a:ext cx="3390900" cy="163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91411" y="2084832"/>
            <a:ext cx="3360420" cy="3145790"/>
          </a:xfrm>
          <a:custGeom>
            <a:avLst/>
            <a:gdLst/>
            <a:ahLst/>
            <a:cxnLst/>
            <a:rect l="l" t="t" r="r" b="b"/>
            <a:pathLst>
              <a:path w="3360420" h="3145790">
                <a:moveTo>
                  <a:pt x="3090037" y="0"/>
                </a:moveTo>
                <a:lnTo>
                  <a:pt x="270382" y="0"/>
                </a:lnTo>
                <a:lnTo>
                  <a:pt x="221775" y="4355"/>
                </a:lnTo>
                <a:lnTo>
                  <a:pt x="176028" y="16913"/>
                </a:lnTo>
                <a:lnTo>
                  <a:pt x="133905" y="36909"/>
                </a:lnTo>
                <a:lnTo>
                  <a:pt x="96168" y="63582"/>
                </a:lnTo>
                <a:lnTo>
                  <a:pt x="63582" y="96168"/>
                </a:lnTo>
                <a:lnTo>
                  <a:pt x="36909" y="133905"/>
                </a:lnTo>
                <a:lnTo>
                  <a:pt x="16913" y="176028"/>
                </a:lnTo>
                <a:lnTo>
                  <a:pt x="4355" y="221775"/>
                </a:lnTo>
                <a:lnTo>
                  <a:pt x="0" y="270382"/>
                </a:lnTo>
                <a:lnTo>
                  <a:pt x="0" y="2875153"/>
                </a:lnTo>
                <a:lnTo>
                  <a:pt x="4355" y="2923760"/>
                </a:lnTo>
                <a:lnTo>
                  <a:pt x="16913" y="2969507"/>
                </a:lnTo>
                <a:lnTo>
                  <a:pt x="36909" y="3011630"/>
                </a:lnTo>
                <a:lnTo>
                  <a:pt x="63582" y="3049367"/>
                </a:lnTo>
                <a:lnTo>
                  <a:pt x="96168" y="3081953"/>
                </a:lnTo>
                <a:lnTo>
                  <a:pt x="133905" y="3108626"/>
                </a:lnTo>
                <a:lnTo>
                  <a:pt x="176028" y="3128622"/>
                </a:lnTo>
                <a:lnTo>
                  <a:pt x="221775" y="3141180"/>
                </a:lnTo>
                <a:lnTo>
                  <a:pt x="270382" y="3145535"/>
                </a:lnTo>
                <a:lnTo>
                  <a:pt x="3090037" y="3145535"/>
                </a:lnTo>
                <a:lnTo>
                  <a:pt x="3138644" y="3141180"/>
                </a:lnTo>
                <a:lnTo>
                  <a:pt x="3184391" y="3128622"/>
                </a:lnTo>
                <a:lnTo>
                  <a:pt x="3226514" y="3108626"/>
                </a:lnTo>
                <a:lnTo>
                  <a:pt x="3264251" y="3081953"/>
                </a:lnTo>
                <a:lnTo>
                  <a:pt x="3296837" y="3049367"/>
                </a:lnTo>
                <a:lnTo>
                  <a:pt x="3323510" y="3011630"/>
                </a:lnTo>
                <a:lnTo>
                  <a:pt x="3343506" y="2969507"/>
                </a:lnTo>
                <a:lnTo>
                  <a:pt x="3356064" y="2923760"/>
                </a:lnTo>
                <a:lnTo>
                  <a:pt x="3360420" y="2875153"/>
                </a:lnTo>
                <a:lnTo>
                  <a:pt x="3360420" y="270382"/>
                </a:lnTo>
                <a:lnTo>
                  <a:pt x="3356064" y="221775"/>
                </a:lnTo>
                <a:lnTo>
                  <a:pt x="3343506" y="176028"/>
                </a:lnTo>
                <a:lnTo>
                  <a:pt x="3323510" y="133905"/>
                </a:lnTo>
                <a:lnTo>
                  <a:pt x="3296837" y="96168"/>
                </a:lnTo>
                <a:lnTo>
                  <a:pt x="3264251" y="63582"/>
                </a:lnTo>
                <a:lnTo>
                  <a:pt x="3226514" y="36909"/>
                </a:lnTo>
                <a:lnTo>
                  <a:pt x="3184391" y="16913"/>
                </a:lnTo>
                <a:lnTo>
                  <a:pt x="3138644" y="4355"/>
                </a:lnTo>
                <a:lnTo>
                  <a:pt x="309003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91411" y="2084832"/>
            <a:ext cx="3360420" cy="31455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282954" y="3057016"/>
            <a:ext cx="9626091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3450">
              <a:lnSpc>
                <a:spcPct val="100000"/>
              </a:lnSpc>
            </a:pPr>
            <a:r>
              <a:rPr lang="en-US" spc="-40" dirty="0" err="1" smtClean="0"/>
              <a:t>Phá</a:t>
            </a:r>
            <a:r>
              <a:rPr lang="en-US" spc="-40" dirty="0" smtClean="0"/>
              <a:t> </a:t>
            </a:r>
            <a:r>
              <a:rPr lang="en-US" spc="-40" dirty="0" err="1" smtClean="0"/>
              <a:t>hoại</a:t>
            </a:r>
            <a:r>
              <a:rPr lang="en-US" spc="-40" dirty="0" smtClean="0"/>
              <a:t> &amp; </a:t>
            </a:r>
            <a:r>
              <a:rPr lang="en-US" spc="-40" dirty="0" err="1" smtClean="0"/>
              <a:t>Khủng</a:t>
            </a:r>
            <a:r>
              <a:rPr lang="en-US" spc="-40" dirty="0" smtClean="0"/>
              <a:t> </a:t>
            </a:r>
            <a:r>
              <a:rPr lang="en-US" spc="-40" dirty="0" err="1" smtClean="0"/>
              <a:t>bố</a:t>
            </a:r>
            <a:endParaRPr lang="en-US" spc="-40" dirty="0" smtClean="0"/>
          </a:p>
          <a:p>
            <a:pPr marL="4743450">
              <a:lnSpc>
                <a:spcPct val="100000"/>
              </a:lnSpc>
            </a:pPr>
            <a:endParaRPr sz="4150" dirty="0">
              <a:latin typeface="Times New Roman"/>
              <a:cs typeface="Times New Roman"/>
            </a:endParaRPr>
          </a:p>
          <a:p>
            <a:pPr marL="4792345">
              <a:lnSpc>
                <a:spcPct val="100000"/>
              </a:lnSpc>
            </a:pPr>
            <a:r>
              <a:rPr lang="en-US" sz="2650" dirty="0" err="1" smtClean="0">
                <a:solidFill>
                  <a:srgbClr val="FFFFFF"/>
                </a:solidFill>
              </a:rPr>
              <a:t>Gây</a:t>
            </a:r>
            <a:r>
              <a:rPr lang="en-US" sz="2650" dirty="0" smtClean="0">
                <a:solidFill>
                  <a:srgbClr val="FFFFFF"/>
                </a:solidFill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</a:rPr>
              <a:t>hư</a:t>
            </a:r>
            <a:r>
              <a:rPr lang="en-US" sz="2650" dirty="0" smtClean="0">
                <a:solidFill>
                  <a:srgbClr val="FFFFFF"/>
                </a:solidFill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</a:rPr>
              <a:t>hỏng</a:t>
            </a:r>
            <a:r>
              <a:rPr lang="en-US" sz="2650" dirty="0" smtClean="0">
                <a:solidFill>
                  <a:srgbClr val="FFFFFF"/>
                </a:solidFill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</a:rPr>
              <a:t>và</a:t>
            </a:r>
            <a:r>
              <a:rPr lang="en-US" sz="2650" dirty="0" smtClean="0">
                <a:solidFill>
                  <a:srgbClr val="FFFFFF"/>
                </a:solidFill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</a:rPr>
              <a:t>nguy</a:t>
            </a:r>
            <a:r>
              <a:rPr lang="en-US" sz="2650" dirty="0" smtClean="0">
                <a:solidFill>
                  <a:srgbClr val="FFFFFF"/>
                </a:solidFill>
              </a:rPr>
              <a:t> </a:t>
            </a:r>
            <a:r>
              <a:rPr lang="en-US" sz="2650" dirty="0" err="1" smtClean="0">
                <a:solidFill>
                  <a:srgbClr val="FFFFFF"/>
                </a:solidFill>
              </a:rPr>
              <a:t>hiểm</a:t>
            </a:r>
            <a:endParaRPr sz="2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dirty="0" err="1" smtClean="0"/>
              <a:t>Tổng</a:t>
            </a:r>
            <a:r>
              <a:rPr lang="en-US" b="1" dirty="0" smtClean="0"/>
              <a:t> </a:t>
            </a:r>
            <a:r>
              <a:rPr lang="en-US" b="1" dirty="0" err="1" smtClean="0"/>
              <a:t>quan</a:t>
            </a:r>
            <a:endParaRPr b="1" dirty="0"/>
          </a:p>
        </p:txBody>
      </p:sp>
      <p:sp>
        <p:nvSpPr>
          <p:cNvPr id="3" name="object 3"/>
          <p:cNvSpPr/>
          <p:nvPr/>
        </p:nvSpPr>
        <p:spPr>
          <a:xfrm>
            <a:off x="1568196" y="4244340"/>
            <a:ext cx="3159252" cy="1280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83436" y="3005327"/>
            <a:ext cx="3129280" cy="1249680"/>
          </a:xfrm>
          <a:custGeom>
            <a:avLst/>
            <a:gdLst/>
            <a:ahLst/>
            <a:cxnLst/>
            <a:rect l="l" t="t" r="r" b="b"/>
            <a:pathLst>
              <a:path w="3129279" h="1249679">
                <a:moveTo>
                  <a:pt x="3021329" y="0"/>
                </a:moveTo>
                <a:lnTo>
                  <a:pt x="107441" y="0"/>
                </a:lnTo>
                <a:lnTo>
                  <a:pt x="65633" y="8447"/>
                </a:lnTo>
                <a:lnTo>
                  <a:pt x="31480" y="31480"/>
                </a:lnTo>
                <a:lnTo>
                  <a:pt x="8447" y="65633"/>
                </a:lnTo>
                <a:lnTo>
                  <a:pt x="0" y="107442"/>
                </a:lnTo>
                <a:lnTo>
                  <a:pt x="0" y="1142238"/>
                </a:lnTo>
                <a:lnTo>
                  <a:pt x="8447" y="1184046"/>
                </a:lnTo>
                <a:lnTo>
                  <a:pt x="31480" y="1218199"/>
                </a:lnTo>
                <a:lnTo>
                  <a:pt x="65633" y="1241232"/>
                </a:lnTo>
                <a:lnTo>
                  <a:pt x="107441" y="1249680"/>
                </a:lnTo>
                <a:lnTo>
                  <a:pt x="3021329" y="1249680"/>
                </a:lnTo>
                <a:lnTo>
                  <a:pt x="3063138" y="1241232"/>
                </a:lnTo>
                <a:lnTo>
                  <a:pt x="3097291" y="1218199"/>
                </a:lnTo>
                <a:lnTo>
                  <a:pt x="3120324" y="1184046"/>
                </a:lnTo>
                <a:lnTo>
                  <a:pt x="3128772" y="1142238"/>
                </a:lnTo>
                <a:lnTo>
                  <a:pt x="3128772" y="107442"/>
                </a:lnTo>
                <a:lnTo>
                  <a:pt x="3120324" y="65633"/>
                </a:lnTo>
                <a:lnTo>
                  <a:pt x="3097291" y="31480"/>
                </a:lnTo>
                <a:lnTo>
                  <a:pt x="3063138" y="8447"/>
                </a:lnTo>
                <a:lnTo>
                  <a:pt x="302132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3436" y="3005327"/>
            <a:ext cx="3128772" cy="1249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81600" y="3005327"/>
            <a:ext cx="6172200" cy="11567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700" b="0" spc="2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Không</a:t>
            </a:r>
            <a:r>
              <a:rPr lang="en-US" sz="3700" b="0" spc="2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3700" spc="2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thanh</a:t>
            </a:r>
            <a:r>
              <a:rPr lang="en-US" sz="3700" spc="2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3700" spc="2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toán</a:t>
            </a:r>
            <a:r>
              <a:rPr lang="en-US" sz="3700" spc="20" dirty="0" smtClean="0">
                <a:solidFill>
                  <a:srgbClr val="E36C09"/>
                </a:solidFill>
                <a:latin typeface="Segoe UI Light"/>
                <a:cs typeface="Segoe UI Light"/>
              </a:rPr>
              <a:t> &amp; </a:t>
            </a:r>
            <a:r>
              <a:rPr lang="en-US" sz="3700" spc="2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Chạy</a:t>
            </a:r>
            <a:r>
              <a:rPr lang="en-US" sz="3700" spc="20" dirty="0" smtClean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3700" spc="20" dirty="0" err="1" smtClean="0">
                <a:solidFill>
                  <a:srgbClr val="E36C09"/>
                </a:solidFill>
                <a:latin typeface="Segoe UI Light"/>
                <a:cs typeface="Segoe UI Light"/>
              </a:rPr>
              <a:t>trốn</a:t>
            </a:r>
            <a:endParaRPr sz="370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lang="en-US" sz="2650" b="0" smtClean="0">
                <a:solidFill>
                  <a:srgbClr val="FFFFFF"/>
                </a:solidFill>
                <a:latin typeface="Segoe UI Light"/>
                <a:cs typeface="Segoe UI Light"/>
              </a:rPr>
              <a:t>           Dẫn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đến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thiệt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hại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về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tài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sản</a:t>
            </a:r>
            <a:endParaRPr sz="2650" dirty="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dirty="0" err="1" smtClean="0"/>
              <a:t>Tổng</a:t>
            </a:r>
            <a:r>
              <a:rPr lang="en-US" b="1" dirty="0" smtClean="0"/>
              <a:t> </a:t>
            </a:r>
            <a:r>
              <a:rPr lang="en-US" b="1" dirty="0" err="1" smtClean="0"/>
              <a:t>quan</a:t>
            </a:r>
            <a:endParaRPr b="1" dirty="0"/>
          </a:p>
        </p:txBody>
      </p:sp>
      <p:sp>
        <p:nvSpPr>
          <p:cNvPr id="3" name="object 3"/>
          <p:cNvSpPr txBox="1"/>
          <p:nvPr/>
        </p:nvSpPr>
        <p:spPr>
          <a:xfrm>
            <a:off x="6019800" y="3068573"/>
            <a:ext cx="5257800" cy="1715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>
              <a:lnSpc>
                <a:spcPct val="100000"/>
              </a:lnSpc>
            </a:pP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Xảy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ra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3200" spc="-5" dirty="0" err="1">
                <a:solidFill>
                  <a:srgbClr val="E36C09"/>
                </a:solidFill>
                <a:latin typeface="Segoe UI Light"/>
                <a:cs typeface="Segoe UI Light"/>
              </a:rPr>
              <a:t>tranh</a:t>
            </a:r>
            <a:r>
              <a:rPr lang="en-US" sz="3200" spc="-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3200" spc="-5" dirty="0" err="1">
                <a:solidFill>
                  <a:srgbClr val="E36C09"/>
                </a:solidFill>
                <a:latin typeface="Segoe UI Light"/>
                <a:cs typeface="Segoe UI Light"/>
              </a:rPr>
              <a:t>cãi</a:t>
            </a:r>
            <a:r>
              <a:rPr lang="en-US" sz="3200" spc="-5" dirty="0">
                <a:solidFill>
                  <a:srgbClr val="E36C09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khi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tiếp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nhiên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liệu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mua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sắm</a:t>
            </a:r>
            <a:endParaRPr lang="en-US" sz="2650" b="0" dirty="0" smtClean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marL="27940">
              <a:lnSpc>
                <a:spcPct val="100000"/>
              </a:lnSpc>
            </a:pPr>
            <a:endParaRPr lang="en-US" sz="2650" spc="5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marL="27940">
              <a:lnSpc>
                <a:spcPct val="100000"/>
              </a:lnSpc>
            </a:pP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Không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có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bằng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chứng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hợp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lệ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4147" y="4934710"/>
            <a:ext cx="3493008" cy="1923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9388" y="2641092"/>
            <a:ext cx="3462654" cy="2304415"/>
          </a:xfrm>
          <a:custGeom>
            <a:avLst/>
            <a:gdLst/>
            <a:ahLst/>
            <a:cxnLst/>
            <a:rect l="l" t="t" r="r" b="b"/>
            <a:pathLst>
              <a:path w="3462654" h="2304415">
                <a:moveTo>
                  <a:pt x="3264535" y="0"/>
                </a:moveTo>
                <a:lnTo>
                  <a:pt x="197993" y="0"/>
                </a:lnTo>
                <a:lnTo>
                  <a:pt x="152595" y="5229"/>
                </a:lnTo>
                <a:lnTo>
                  <a:pt x="110921" y="20124"/>
                </a:lnTo>
                <a:lnTo>
                  <a:pt x="74159" y="43497"/>
                </a:lnTo>
                <a:lnTo>
                  <a:pt x="43497" y="74159"/>
                </a:lnTo>
                <a:lnTo>
                  <a:pt x="20124" y="110921"/>
                </a:lnTo>
                <a:lnTo>
                  <a:pt x="5229" y="152595"/>
                </a:lnTo>
                <a:lnTo>
                  <a:pt x="0" y="197993"/>
                </a:lnTo>
                <a:lnTo>
                  <a:pt x="0" y="2106295"/>
                </a:lnTo>
                <a:lnTo>
                  <a:pt x="5229" y="2151692"/>
                </a:lnTo>
                <a:lnTo>
                  <a:pt x="20124" y="2193366"/>
                </a:lnTo>
                <a:lnTo>
                  <a:pt x="43497" y="2230128"/>
                </a:lnTo>
                <a:lnTo>
                  <a:pt x="74159" y="2260790"/>
                </a:lnTo>
                <a:lnTo>
                  <a:pt x="110921" y="2284163"/>
                </a:lnTo>
                <a:lnTo>
                  <a:pt x="152595" y="2299058"/>
                </a:lnTo>
                <a:lnTo>
                  <a:pt x="197993" y="2304288"/>
                </a:lnTo>
                <a:lnTo>
                  <a:pt x="3264535" y="2304288"/>
                </a:lnTo>
                <a:lnTo>
                  <a:pt x="3309932" y="2299058"/>
                </a:lnTo>
                <a:lnTo>
                  <a:pt x="3351606" y="2284163"/>
                </a:lnTo>
                <a:lnTo>
                  <a:pt x="3388368" y="2260790"/>
                </a:lnTo>
                <a:lnTo>
                  <a:pt x="3419030" y="2230128"/>
                </a:lnTo>
                <a:lnTo>
                  <a:pt x="3442403" y="2193366"/>
                </a:lnTo>
                <a:lnTo>
                  <a:pt x="3457298" y="2151692"/>
                </a:lnTo>
                <a:lnTo>
                  <a:pt x="3462528" y="2106295"/>
                </a:lnTo>
                <a:lnTo>
                  <a:pt x="3462528" y="197993"/>
                </a:lnTo>
                <a:lnTo>
                  <a:pt x="3457298" y="152595"/>
                </a:lnTo>
                <a:lnTo>
                  <a:pt x="3442403" y="110921"/>
                </a:lnTo>
                <a:lnTo>
                  <a:pt x="3419030" y="74159"/>
                </a:lnTo>
                <a:lnTo>
                  <a:pt x="3388368" y="43497"/>
                </a:lnTo>
                <a:lnTo>
                  <a:pt x="3351606" y="20124"/>
                </a:lnTo>
                <a:lnTo>
                  <a:pt x="3309932" y="5229"/>
                </a:lnTo>
                <a:lnTo>
                  <a:pt x="326453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9388" y="2641092"/>
            <a:ext cx="3462528" cy="2304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dirty="0" err="1" smtClean="0"/>
              <a:t>Tổng</a:t>
            </a:r>
            <a:r>
              <a:rPr lang="en-US" b="1" dirty="0" smtClean="0"/>
              <a:t> </a:t>
            </a:r>
            <a:r>
              <a:rPr lang="en-US" b="1" dirty="0" err="1" smtClean="0"/>
              <a:t>quan</a:t>
            </a:r>
            <a:endParaRPr b="1" dirty="0"/>
          </a:p>
        </p:txBody>
      </p:sp>
      <p:sp>
        <p:nvSpPr>
          <p:cNvPr id="3" name="object 3"/>
          <p:cNvSpPr/>
          <p:nvPr/>
        </p:nvSpPr>
        <p:spPr>
          <a:xfrm>
            <a:off x="239268" y="1124711"/>
            <a:ext cx="5376672" cy="5376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638800" y="1828800"/>
            <a:ext cx="5519929" cy="341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74675">
              <a:lnSpc>
                <a:spcPct val="100800"/>
              </a:lnSpc>
              <a:buFont typeface="Arial" charset="0"/>
              <a:buChar char="•"/>
            </a:pPr>
            <a:r>
              <a:rPr lang="en-US" sz="2650" b="0" smtClean="0">
                <a:solidFill>
                  <a:srgbClr val="FFFFFF"/>
                </a:solidFill>
                <a:latin typeface="Segoe UI Light"/>
                <a:cs typeface="Segoe UI Light"/>
              </a:rPr>
              <a:t> Số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lượng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lớn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và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err="1" smtClean="0">
                <a:solidFill>
                  <a:srgbClr val="FFFFFF"/>
                </a:solidFill>
                <a:latin typeface="Segoe UI Light"/>
                <a:cs typeface="Segoe UI Light"/>
              </a:rPr>
              <a:t>rải</a:t>
            </a:r>
            <a:r>
              <a:rPr lang="en-US" sz="2650" b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mtClean="0">
                <a:solidFill>
                  <a:srgbClr val="FFFFFF"/>
                </a:solidFill>
                <a:latin typeface="Segoe UI Light"/>
                <a:cs typeface="Segoe UI Light"/>
              </a:rPr>
              <a:t>rác</a:t>
            </a:r>
            <a:r>
              <a:rPr lang="en-US" sz="2650" smtClean="0">
                <a:solidFill>
                  <a:srgbClr val="FFFFFF"/>
                </a:solidFill>
                <a:latin typeface="Segoe UI Light"/>
                <a:cs typeface="Segoe UI Light"/>
              </a:rPr>
              <a:t>. </a:t>
            </a:r>
          </a:p>
          <a:p>
            <a:pPr marL="12700" marR="574675">
              <a:lnSpc>
                <a:spcPct val="100800"/>
              </a:lnSpc>
              <a:buFont typeface="Arial" charset="0"/>
              <a:buChar char="•"/>
            </a:pPr>
            <a:endParaRPr sz="2650" dirty="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en-US" sz="2650" b="0" smtClean="0">
                <a:solidFill>
                  <a:srgbClr val="FFFFFF"/>
                </a:solidFill>
                <a:latin typeface="Segoe UI Light"/>
                <a:cs typeface="Segoe UI Light"/>
              </a:rPr>
              <a:t>* Khó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khăn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trong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việc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giám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sát</a:t>
            </a:r>
            <a:r>
              <a:rPr lang="en-US" sz="2650" b="0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err="1" smtClean="0">
                <a:solidFill>
                  <a:srgbClr val="FFFFFF"/>
                </a:solidFill>
                <a:latin typeface="Segoe UI Light"/>
                <a:cs typeface="Segoe UI Light"/>
              </a:rPr>
              <a:t>từ</a:t>
            </a:r>
            <a:r>
              <a:rPr lang="en-US" sz="2650" b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mtClean="0">
                <a:solidFill>
                  <a:srgbClr val="FFFFFF"/>
                </a:solidFill>
                <a:latin typeface="Segoe UI Light"/>
                <a:cs typeface="Segoe UI Light"/>
              </a:rPr>
              <a:t>xa.</a:t>
            </a:r>
            <a:endParaRPr sz="2650" dirty="0">
              <a:latin typeface="Segoe UI Light"/>
              <a:cs typeface="Segoe U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600" dirty="0">
              <a:latin typeface="Times New Roman"/>
              <a:cs typeface="Times New Roman"/>
            </a:endParaRPr>
          </a:p>
          <a:p>
            <a:pPr marL="48895">
              <a:lnSpc>
                <a:spcPct val="100000"/>
              </a:lnSpc>
              <a:spcBef>
                <a:spcPts val="5"/>
              </a:spcBef>
              <a:buFont typeface="Arial" charset="0"/>
              <a:buChar char="•"/>
            </a:pPr>
            <a:r>
              <a:rPr lang="en-US" sz="2650" b="0" spc="5" smtClean="0">
                <a:solidFill>
                  <a:srgbClr val="FFFFFF"/>
                </a:solidFill>
                <a:latin typeface="Segoe UI Light"/>
                <a:cs typeface="Segoe UI Light"/>
              </a:rPr>
              <a:t> Không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có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phân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tích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dữ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liệu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spc="5" smtClean="0">
                <a:solidFill>
                  <a:srgbClr val="FFFFFF"/>
                </a:solidFill>
                <a:latin typeface="Segoe UI Light"/>
                <a:cs typeface="Segoe UI Light"/>
              </a:rPr>
              <a:t>kinh </a:t>
            </a:r>
            <a:r>
              <a:rPr lang="en-US" sz="2650" spc="5" smtClean="0">
                <a:solidFill>
                  <a:srgbClr val="FFFFFF"/>
                </a:solidFill>
                <a:latin typeface="Segoe UI Light"/>
                <a:cs typeface="Segoe UI Light"/>
              </a:rPr>
              <a:t>doanh.</a:t>
            </a:r>
          </a:p>
          <a:p>
            <a:pPr marL="48895">
              <a:lnSpc>
                <a:spcPct val="100000"/>
              </a:lnSpc>
              <a:spcBef>
                <a:spcPts val="5"/>
              </a:spcBef>
            </a:pPr>
            <a:endParaRPr sz="2650" dirty="0">
              <a:latin typeface="Segoe UI Light"/>
              <a:cs typeface="Segoe UI Light"/>
            </a:endParaRPr>
          </a:p>
          <a:p>
            <a:pPr marL="48895">
              <a:lnSpc>
                <a:spcPct val="100000"/>
              </a:lnSpc>
              <a:spcBef>
                <a:spcPts val="25"/>
              </a:spcBef>
            </a:pPr>
            <a:r>
              <a:rPr lang="en-US" sz="2650" b="0" spc="5" smtClean="0">
                <a:solidFill>
                  <a:srgbClr val="FFFFFF"/>
                </a:solidFill>
                <a:latin typeface="Segoe UI Light"/>
                <a:cs typeface="Segoe UI Light"/>
              </a:rPr>
              <a:t>* Hiệu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quả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dirty="0" err="1" smtClean="0">
                <a:solidFill>
                  <a:srgbClr val="FFFFFF"/>
                </a:solidFill>
                <a:latin typeface="Segoe UI Light"/>
                <a:cs typeface="Segoe UI Light"/>
              </a:rPr>
              <a:t>hoạt</a:t>
            </a:r>
            <a:r>
              <a:rPr lang="en-US" sz="2650" b="0" spc="5" dirty="0" smtClean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2650" b="0" spc="5" smtClean="0">
                <a:solidFill>
                  <a:srgbClr val="FFFFFF"/>
                </a:solidFill>
                <a:latin typeface="Segoe UI Light"/>
                <a:cs typeface="Segoe UI Light"/>
              </a:rPr>
              <a:t>động </a:t>
            </a:r>
            <a:r>
              <a:rPr lang="en-US" sz="2650" b="0" spc="5" smtClean="0">
                <a:solidFill>
                  <a:srgbClr val="FFFFFF"/>
                </a:solidFill>
                <a:latin typeface="Segoe UI Light"/>
                <a:cs typeface="Segoe UI Light"/>
              </a:rPr>
              <a:t>thấp.</a:t>
            </a:r>
            <a:endParaRPr sz="2650" dirty="0">
              <a:latin typeface="Segoe UI Light"/>
              <a:cs typeface="Segoe U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41119" y="2662427"/>
            <a:ext cx="353568" cy="359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56360" y="2343911"/>
            <a:ext cx="323215" cy="329565"/>
          </a:xfrm>
          <a:custGeom>
            <a:avLst/>
            <a:gdLst/>
            <a:ahLst/>
            <a:cxnLst/>
            <a:rect l="l" t="t" r="r" b="b"/>
            <a:pathLst>
              <a:path w="323214" h="329564">
                <a:moveTo>
                  <a:pt x="295275" y="0"/>
                </a:moveTo>
                <a:lnTo>
                  <a:pt x="27812" y="0"/>
                </a:lnTo>
                <a:lnTo>
                  <a:pt x="16984" y="2184"/>
                </a:lnTo>
                <a:lnTo>
                  <a:pt x="8143" y="8143"/>
                </a:lnTo>
                <a:lnTo>
                  <a:pt x="2184" y="16984"/>
                </a:lnTo>
                <a:lnTo>
                  <a:pt x="0" y="27812"/>
                </a:lnTo>
                <a:lnTo>
                  <a:pt x="0" y="301371"/>
                </a:lnTo>
                <a:lnTo>
                  <a:pt x="2184" y="312199"/>
                </a:lnTo>
                <a:lnTo>
                  <a:pt x="8143" y="321040"/>
                </a:lnTo>
                <a:lnTo>
                  <a:pt x="16984" y="326999"/>
                </a:lnTo>
                <a:lnTo>
                  <a:pt x="27812" y="329184"/>
                </a:lnTo>
                <a:lnTo>
                  <a:pt x="295275" y="329184"/>
                </a:lnTo>
                <a:lnTo>
                  <a:pt x="306103" y="326999"/>
                </a:lnTo>
                <a:lnTo>
                  <a:pt x="314944" y="321040"/>
                </a:lnTo>
                <a:lnTo>
                  <a:pt x="320903" y="312199"/>
                </a:lnTo>
                <a:lnTo>
                  <a:pt x="323088" y="301371"/>
                </a:lnTo>
                <a:lnTo>
                  <a:pt x="323088" y="27812"/>
                </a:lnTo>
                <a:lnTo>
                  <a:pt x="320903" y="16984"/>
                </a:lnTo>
                <a:lnTo>
                  <a:pt x="314944" y="8143"/>
                </a:lnTo>
                <a:lnTo>
                  <a:pt x="306103" y="2184"/>
                </a:lnTo>
                <a:lnTo>
                  <a:pt x="2952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6360" y="2343911"/>
            <a:ext cx="323088" cy="329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97735" y="3214116"/>
            <a:ext cx="355092" cy="3581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12976" y="2897123"/>
            <a:ext cx="325120" cy="327660"/>
          </a:xfrm>
          <a:custGeom>
            <a:avLst/>
            <a:gdLst/>
            <a:ahLst/>
            <a:cxnLst/>
            <a:rect l="l" t="t" r="r" b="b"/>
            <a:pathLst>
              <a:path w="325119" h="327660">
                <a:moveTo>
                  <a:pt x="296672" y="0"/>
                </a:moveTo>
                <a:lnTo>
                  <a:pt x="27940" y="0"/>
                </a:lnTo>
                <a:lnTo>
                  <a:pt x="17037" y="2186"/>
                </a:lnTo>
                <a:lnTo>
                  <a:pt x="8159" y="8159"/>
                </a:lnTo>
                <a:lnTo>
                  <a:pt x="2186" y="17037"/>
                </a:lnTo>
                <a:lnTo>
                  <a:pt x="0" y="27939"/>
                </a:lnTo>
                <a:lnTo>
                  <a:pt x="0" y="299720"/>
                </a:lnTo>
                <a:lnTo>
                  <a:pt x="2186" y="310622"/>
                </a:lnTo>
                <a:lnTo>
                  <a:pt x="8159" y="319500"/>
                </a:lnTo>
                <a:lnTo>
                  <a:pt x="17037" y="325473"/>
                </a:lnTo>
                <a:lnTo>
                  <a:pt x="27940" y="327660"/>
                </a:lnTo>
                <a:lnTo>
                  <a:pt x="296672" y="327660"/>
                </a:lnTo>
                <a:lnTo>
                  <a:pt x="307574" y="325473"/>
                </a:lnTo>
                <a:lnTo>
                  <a:pt x="316452" y="319500"/>
                </a:lnTo>
                <a:lnTo>
                  <a:pt x="322425" y="310622"/>
                </a:lnTo>
                <a:lnTo>
                  <a:pt x="324612" y="299720"/>
                </a:lnTo>
                <a:lnTo>
                  <a:pt x="324612" y="27939"/>
                </a:lnTo>
                <a:lnTo>
                  <a:pt x="322425" y="17037"/>
                </a:lnTo>
                <a:lnTo>
                  <a:pt x="316452" y="8159"/>
                </a:lnTo>
                <a:lnTo>
                  <a:pt x="307574" y="2186"/>
                </a:lnTo>
                <a:lnTo>
                  <a:pt x="29667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12976" y="2897123"/>
            <a:ext cx="324612" cy="3276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02307" y="2101595"/>
            <a:ext cx="353568" cy="359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7548" y="1783079"/>
            <a:ext cx="323215" cy="329565"/>
          </a:xfrm>
          <a:custGeom>
            <a:avLst/>
            <a:gdLst/>
            <a:ahLst/>
            <a:cxnLst/>
            <a:rect l="l" t="t" r="r" b="b"/>
            <a:pathLst>
              <a:path w="323214" h="329564">
                <a:moveTo>
                  <a:pt x="295275" y="0"/>
                </a:moveTo>
                <a:lnTo>
                  <a:pt x="27812" y="0"/>
                </a:lnTo>
                <a:lnTo>
                  <a:pt x="16984" y="2184"/>
                </a:lnTo>
                <a:lnTo>
                  <a:pt x="8143" y="8143"/>
                </a:lnTo>
                <a:lnTo>
                  <a:pt x="2184" y="16984"/>
                </a:lnTo>
                <a:lnTo>
                  <a:pt x="0" y="27812"/>
                </a:lnTo>
                <a:lnTo>
                  <a:pt x="0" y="301371"/>
                </a:lnTo>
                <a:lnTo>
                  <a:pt x="2184" y="312199"/>
                </a:lnTo>
                <a:lnTo>
                  <a:pt x="8143" y="321040"/>
                </a:lnTo>
                <a:lnTo>
                  <a:pt x="16984" y="326999"/>
                </a:lnTo>
                <a:lnTo>
                  <a:pt x="27812" y="329184"/>
                </a:lnTo>
                <a:lnTo>
                  <a:pt x="295275" y="329184"/>
                </a:lnTo>
                <a:lnTo>
                  <a:pt x="306103" y="326999"/>
                </a:lnTo>
                <a:lnTo>
                  <a:pt x="314944" y="321040"/>
                </a:lnTo>
                <a:lnTo>
                  <a:pt x="320903" y="312199"/>
                </a:lnTo>
                <a:lnTo>
                  <a:pt x="323088" y="301371"/>
                </a:lnTo>
                <a:lnTo>
                  <a:pt x="323088" y="27812"/>
                </a:lnTo>
                <a:lnTo>
                  <a:pt x="320903" y="16984"/>
                </a:lnTo>
                <a:lnTo>
                  <a:pt x="314944" y="8143"/>
                </a:lnTo>
                <a:lnTo>
                  <a:pt x="306103" y="2184"/>
                </a:lnTo>
                <a:lnTo>
                  <a:pt x="2952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17548" y="1783079"/>
            <a:ext cx="323088" cy="3291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83635" y="2257044"/>
            <a:ext cx="353567" cy="358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98876" y="1940051"/>
            <a:ext cx="323215" cy="327660"/>
          </a:xfrm>
          <a:custGeom>
            <a:avLst/>
            <a:gdLst/>
            <a:ahLst/>
            <a:cxnLst/>
            <a:rect l="l" t="t" r="r" b="b"/>
            <a:pathLst>
              <a:path w="323214" h="327660">
                <a:moveTo>
                  <a:pt x="295275" y="0"/>
                </a:moveTo>
                <a:lnTo>
                  <a:pt x="27812" y="0"/>
                </a:lnTo>
                <a:lnTo>
                  <a:pt x="16984" y="2184"/>
                </a:lnTo>
                <a:lnTo>
                  <a:pt x="8143" y="8143"/>
                </a:lnTo>
                <a:lnTo>
                  <a:pt x="2184" y="16984"/>
                </a:lnTo>
                <a:lnTo>
                  <a:pt x="0" y="27812"/>
                </a:lnTo>
                <a:lnTo>
                  <a:pt x="0" y="299847"/>
                </a:lnTo>
                <a:lnTo>
                  <a:pt x="2184" y="310675"/>
                </a:lnTo>
                <a:lnTo>
                  <a:pt x="8143" y="319516"/>
                </a:lnTo>
                <a:lnTo>
                  <a:pt x="16984" y="325475"/>
                </a:lnTo>
                <a:lnTo>
                  <a:pt x="27812" y="327660"/>
                </a:lnTo>
                <a:lnTo>
                  <a:pt x="295275" y="327660"/>
                </a:lnTo>
                <a:lnTo>
                  <a:pt x="306103" y="325475"/>
                </a:lnTo>
                <a:lnTo>
                  <a:pt x="314944" y="319516"/>
                </a:lnTo>
                <a:lnTo>
                  <a:pt x="320903" y="310675"/>
                </a:lnTo>
                <a:lnTo>
                  <a:pt x="323088" y="299847"/>
                </a:lnTo>
                <a:lnTo>
                  <a:pt x="323088" y="27812"/>
                </a:lnTo>
                <a:lnTo>
                  <a:pt x="320903" y="16984"/>
                </a:lnTo>
                <a:lnTo>
                  <a:pt x="314944" y="8143"/>
                </a:lnTo>
                <a:lnTo>
                  <a:pt x="306103" y="2184"/>
                </a:lnTo>
                <a:lnTo>
                  <a:pt x="2952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98876" y="1940051"/>
            <a:ext cx="323088" cy="3276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88107" y="2537460"/>
            <a:ext cx="353568" cy="358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03348" y="2220467"/>
            <a:ext cx="323215" cy="327660"/>
          </a:xfrm>
          <a:custGeom>
            <a:avLst/>
            <a:gdLst/>
            <a:ahLst/>
            <a:cxnLst/>
            <a:rect l="l" t="t" r="r" b="b"/>
            <a:pathLst>
              <a:path w="323214" h="327660">
                <a:moveTo>
                  <a:pt x="295275" y="0"/>
                </a:moveTo>
                <a:lnTo>
                  <a:pt x="27812" y="0"/>
                </a:lnTo>
                <a:lnTo>
                  <a:pt x="16984" y="2184"/>
                </a:lnTo>
                <a:lnTo>
                  <a:pt x="8143" y="8143"/>
                </a:lnTo>
                <a:lnTo>
                  <a:pt x="2184" y="16984"/>
                </a:lnTo>
                <a:lnTo>
                  <a:pt x="0" y="27812"/>
                </a:lnTo>
                <a:lnTo>
                  <a:pt x="0" y="299847"/>
                </a:lnTo>
                <a:lnTo>
                  <a:pt x="2184" y="310675"/>
                </a:lnTo>
                <a:lnTo>
                  <a:pt x="8143" y="319516"/>
                </a:lnTo>
                <a:lnTo>
                  <a:pt x="16984" y="325475"/>
                </a:lnTo>
                <a:lnTo>
                  <a:pt x="27812" y="327660"/>
                </a:lnTo>
                <a:lnTo>
                  <a:pt x="295275" y="327660"/>
                </a:lnTo>
                <a:lnTo>
                  <a:pt x="306103" y="325475"/>
                </a:lnTo>
                <a:lnTo>
                  <a:pt x="314944" y="319516"/>
                </a:lnTo>
                <a:lnTo>
                  <a:pt x="320903" y="310675"/>
                </a:lnTo>
                <a:lnTo>
                  <a:pt x="323088" y="299847"/>
                </a:lnTo>
                <a:lnTo>
                  <a:pt x="323088" y="27812"/>
                </a:lnTo>
                <a:lnTo>
                  <a:pt x="320903" y="16984"/>
                </a:lnTo>
                <a:lnTo>
                  <a:pt x="314944" y="8143"/>
                </a:lnTo>
                <a:lnTo>
                  <a:pt x="306103" y="2184"/>
                </a:lnTo>
                <a:lnTo>
                  <a:pt x="2952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03348" y="2220467"/>
            <a:ext cx="323088" cy="3276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91840" y="2910839"/>
            <a:ext cx="353567" cy="358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07079" y="2593848"/>
            <a:ext cx="323215" cy="327660"/>
          </a:xfrm>
          <a:custGeom>
            <a:avLst/>
            <a:gdLst/>
            <a:ahLst/>
            <a:cxnLst/>
            <a:rect l="l" t="t" r="r" b="b"/>
            <a:pathLst>
              <a:path w="323214" h="327660">
                <a:moveTo>
                  <a:pt x="295275" y="0"/>
                </a:moveTo>
                <a:lnTo>
                  <a:pt x="27812" y="0"/>
                </a:lnTo>
                <a:lnTo>
                  <a:pt x="16984" y="2184"/>
                </a:lnTo>
                <a:lnTo>
                  <a:pt x="8143" y="8143"/>
                </a:lnTo>
                <a:lnTo>
                  <a:pt x="2184" y="16984"/>
                </a:lnTo>
                <a:lnTo>
                  <a:pt x="0" y="27812"/>
                </a:lnTo>
                <a:lnTo>
                  <a:pt x="0" y="299847"/>
                </a:lnTo>
                <a:lnTo>
                  <a:pt x="2184" y="310675"/>
                </a:lnTo>
                <a:lnTo>
                  <a:pt x="8143" y="319516"/>
                </a:lnTo>
                <a:lnTo>
                  <a:pt x="16984" y="325475"/>
                </a:lnTo>
                <a:lnTo>
                  <a:pt x="27812" y="327660"/>
                </a:lnTo>
                <a:lnTo>
                  <a:pt x="295275" y="327660"/>
                </a:lnTo>
                <a:lnTo>
                  <a:pt x="306103" y="325475"/>
                </a:lnTo>
                <a:lnTo>
                  <a:pt x="314944" y="319516"/>
                </a:lnTo>
                <a:lnTo>
                  <a:pt x="320903" y="310675"/>
                </a:lnTo>
                <a:lnTo>
                  <a:pt x="323088" y="299847"/>
                </a:lnTo>
                <a:lnTo>
                  <a:pt x="323088" y="27812"/>
                </a:lnTo>
                <a:lnTo>
                  <a:pt x="320903" y="16984"/>
                </a:lnTo>
                <a:lnTo>
                  <a:pt x="314944" y="8143"/>
                </a:lnTo>
                <a:lnTo>
                  <a:pt x="306103" y="2184"/>
                </a:lnTo>
                <a:lnTo>
                  <a:pt x="2952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07079" y="2593848"/>
            <a:ext cx="323088" cy="3276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50820" y="3342132"/>
            <a:ext cx="353568" cy="358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66060" y="3025139"/>
            <a:ext cx="323215" cy="327660"/>
          </a:xfrm>
          <a:custGeom>
            <a:avLst/>
            <a:gdLst/>
            <a:ahLst/>
            <a:cxnLst/>
            <a:rect l="l" t="t" r="r" b="b"/>
            <a:pathLst>
              <a:path w="323214" h="327660">
                <a:moveTo>
                  <a:pt x="295275" y="0"/>
                </a:moveTo>
                <a:lnTo>
                  <a:pt x="27812" y="0"/>
                </a:lnTo>
                <a:lnTo>
                  <a:pt x="16984" y="2184"/>
                </a:lnTo>
                <a:lnTo>
                  <a:pt x="8143" y="8143"/>
                </a:lnTo>
                <a:lnTo>
                  <a:pt x="2184" y="16984"/>
                </a:lnTo>
                <a:lnTo>
                  <a:pt x="0" y="27812"/>
                </a:lnTo>
                <a:lnTo>
                  <a:pt x="0" y="299847"/>
                </a:lnTo>
                <a:lnTo>
                  <a:pt x="2184" y="310675"/>
                </a:lnTo>
                <a:lnTo>
                  <a:pt x="8143" y="319516"/>
                </a:lnTo>
                <a:lnTo>
                  <a:pt x="16984" y="325475"/>
                </a:lnTo>
                <a:lnTo>
                  <a:pt x="27812" y="327660"/>
                </a:lnTo>
                <a:lnTo>
                  <a:pt x="295275" y="327660"/>
                </a:lnTo>
                <a:lnTo>
                  <a:pt x="306103" y="325475"/>
                </a:lnTo>
                <a:lnTo>
                  <a:pt x="314944" y="319516"/>
                </a:lnTo>
                <a:lnTo>
                  <a:pt x="320903" y="310675"/>
                </a:lnTo>
                <a:lnTo>
                  <a:pt x="323088" y="299847"/>
                </a:lnTo>
                <a:lnTo>
                  <a:pt x="323088" y="27812"/>
                </a:lnTo>
                <a:lnTo>
                  <a:pt x="320903" y="16984"/>
                </a:lnTo>
                <a:lnTo>
                  <a:pt x="314944" y="8143"/>
                </a:lnTo>
                <a:lnTo>
                  <a:pt x="306103" y="2184"/>
                </a:lnTo>
                <a:lnTo>
                  <a:pt x="2952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66060" y="3025139"/>
            <a:ext cx="323088" cy="3276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59023" y="4287011"/>
            <a:ext cx="355092" cy="3581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74264" y="3970020"/>
            <a:ext cx="325120" cy="327660"/>
          </a:xfrm>
          <a:custGeom>
            <a:avLst/>
            <a:gdLst/>
            <a:ahLst/>
            <a:cxnLst/>
            <a:rect l="l" t="t" r="r" b="b"/>
            <a:pathLst>
              <a:path w="325119" h="327660">
                <a:moveTo>
                  <a:pt x="296672" y="0"/>
                </a:moveTo>
                <a:lnTo>
                  <a:pt x="27940" y="0"/>
                </a:lnTo>
                <a:lnTo>
                  <a:pt x="17037" y="2186"/>
                </a:lnTo>
                <a:lnTo>
                  <a:pt x="8159" y="8159"/>
                </a:lnTo>
                <a:lnTo>
                  <a:pt x="2186" y="17037"/>
                </a:lnTo>
                <a:lnTo>
                  <a:pt x="0" y="27939"/>
                </a:lnTo>
                <a:lnTo>
                  <a:pt x="0" y="299719"/>
                </a:lnTo>
                <a:lnTo>
                  <a:pt x="2186" y="310622"/>
                </a:lnTo>
                <a:lnTo>
                  <a:pt x="8159" y="319500"/>
                </a:lnTo>
                <a:lnTo>
                  <a:pt x="17037" y="325473"/>
                </a:lnTo>
                <a:lnTo>
                  <a:pt x="27940" y="327659"/>
                </a:lnTo>
                <a:lnTo>
                  <a:pt x="296672" y="327659"/>
                </a:lnTo>
                <a:lnTo>
                  <a:pt x="307574" y="325473"/>
                </a:lnTo>
                <a:lnTo>
                  <a:pt x="316452" y="319500"/>
                </a:lnTo>
                <a:lnTo>
                  <a:pt x="322425" y="310622"/>
                </a:lnTo>
                <a:lnTo>
                  <a:pt x="324612" y="299719"/>
                </a:lnTo>
                <a:lnTo>
                  <a:pt x="324612" y="27939"/>
                </a:lnTo>
                <a:lnTo>
                  <a:pt x="322425" y="17037"/>
                </a:lnTo>
                <a:lnTo>
                  <a:pt x="316452" y="8159"/>
                </a:lnTo>
                <a:lnTo>
                  <a:pt x="307574" y="2186"/>
                </a:lnTo>
                <a:lnTo>
                  <a:pt x="29667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74264" y="3970020"/>
            <a:ext cx="324612" cy="3276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82340" y="4047744"/>
            <a:ext cx="353567" cy="359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97579" y="3729228"/>
            <a:ext cx="323215" cy="329565"/>
          </a:xfrm>
          <a:custGeom>
            <a:avLst/>
            <a:gdLst/>
            <a:ahLst/>
            <a:cxnLst/>
            <a:rect l="l" t="t" r="r" b="b"/>
            <a:pathLst>
              <a:path w="323214" h="329564">
                <a:moveTo>
                  <a:pt x="295275" y="0"/>
                </a:moveTo>
                <a:lnTo>
                  <a:pt x="27812" y="0"/>
                </a:lnTo>
                <a:lnTo>
                  <a:pt x="16984" y="2184"/>
                </a:lnTo>
                <a:lnTo>
                  <a:pt x="8143" y="8143"/>
                </a:lnTo>
                <a:lnTo>
                  <a:pt x="2184" y="16984"/>
                </a:lnTo>
                <a:lnTo>
                  <a:pt x="0" y="27813"/>
                </a:lnTo>
                <a:lnTo>
                  <a:pt x="0" y="301371"/>
                </a:lnTo>
                <a:lnTo>
                  <a:pt x="2184" y="312199"/>
                </a:lnTo>
                <a:lnTo>
                  <a:pt x="8143" y="321040"/>
                </a:lnTo>
                <a:lnTo>
                  <a:pt x="16984" y="326999"/>
                </a:lnTo>
                <a:lnTo>
                  <a:pt x="27812" y="329184"/>
                </a:lnTo>
                <a:lnTo>
                  <a:pt x="295275" y="329184"/>
                </a:lnTo>
                <a:lnTo>
                  <a:pt x="306103" y="326999"/>
                </a:lnTo>
                <a:lnTo>
                  <a:pt x="314944" y="321040"/>
                </a:lnTo>
                <a:lnTo>
                  <a:pt x="320903" y="312199"/>
                </a:lnTo>
                <a:lnTo>
                  <a:pt x="323088" y="301371"/>
                </a:lnTo>
                <a:lnTo>
                  <a:pt x="323088" y="27813"/>
                </a:lnTo>
                <a:lnTo>
                  <a:pt x="320903" y="16984"/>
                </a:lnTo>
                <a:lnTo>
                  <a:pt x="314944" y="8143"/>
                </a:lnTo>
                <a:lnTo>
                  <a:pt x="306103" y="2184"/>
                </a:lnTo>
                <a:lnTo>
                  <a:pt x="2952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97579" y="3729228"/>
            <a:ext cx="323088" cy="3291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25467" y="5067300"/>
            <a:ext cx="353567" cy="359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40708" y="4748784"/>
            <a:ext cx="323215" cy="329565"/>
          </a:xfrm>
          <a:custGeom>
            <a:avLst/>
            <a:gdLst/>
            <a:ahLst/>
            <a:cxnLst/>
            <a:rect l="l" t="t" r="r" b="b"/>
            <a:pathLst>
              <a:path w="323214" h="329564">
                <a:moveTo>
                  <a:pt x="295275" y="0"/>
                </a:moveTo>
                <a:lnTo>
                  <a:pt x="27812" y="0"/>
                </a:lnTo>
                <a:lnTo>
                  <a:pt x="16984" y="2184"/>
                </a:lnTo>
                <a:lnTo>
                  <a:pt x="8143" y="8143"/>
                </a:lnTo>
                <a:lnTo>
                  <a:pt x="2184" y="16984"/>
                </a:lnTo>
                <a:lnTo>
                  <a:pt x="0" y="27813"/>
                </a:lnTo>
                <a:lnTo>
                  <a:pt x="0" y="301371"/>
                </a:lnTo>
                <a:lnTo>
                  <a:pt x="2184" y="312199"/>
                </a:lnTo>
                <a:lnTo>
                  <a:pt x="8143" y="321040"/>
                </a:lnTo>
                <a:lnTo>
                  <a:pt x="16984" y="326999"/>
                </a:lnTo>
                <a:lnTo>
                  <a:pt x="27812" y="329184"/>
                </a:lnTo>
                <a:lnTo>
                  <a:pt x="295275" y="329184"/>
                </a:lnTo>
                <a:lnTo>
                  <a:pt x="306103" y="326999"/>
                </a:lnTo>
                <a:lnTo>
                  <a:pt x="314944" y="321040"/>
                </a:lnTo>
                <a:lnTo>
                  <a:pt x="320903" y="312199"/>
                </a:lnTo>
                <a:lnTo>
                  <a:pt x="323088" y="301371"/>
                </a:lnTo>
                <a:lnTo>
                  <a:pt x="323088" y="27813"/>
                </a:lnTo>
                <a:lnTo>
                  <a:pt x="320903" y="16984"/>
                </a:lnTo>
                <a:lnTo>
                  <a:pt x="314944" y="8143"/>
                </a:lnTo>
                <a:lnTo>
                  <a:pt x="306103" y="2184"/>
                </a:lnTo>
                <a:lnTo>
                  <a:pt x="2952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40708" y="4748784"/>
            <a:ext cx="323088" cy="3291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0683" y="3051048"/>
            <a:ext cx="355091" cy="3596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5924" y="2732532"/>
            <a:ext cx="325120" cy="329565"/>
          </a:xfrm>
          <a:custGeom>
            <a:avLst/>
            <a:gdLst/>
            <a:ahLst/>
            <a:cxnLst/>
            <a:rect l="l" t="t" r="r" b="b"/>
            <a:pathLst>
              <a:path w="325119" h="329564">
                <a:moveTo>
                  <a:pt x="296710" y="0"/>
                </a:moveTo>
                <a:lnTo>
                  <a:pt x="27901" y="0"/>
                </a:lnTo>
                <a:lnTo>
                  <a:pt x="17037" y="2186"/>
                </a:lnTo>
                <a:lnTo>
                  <a:pt x="8169" y="8159"/>
                </a:lnTo>
                <a:lnTo>
                  <a:pt x="2191" y="17037"/>
                </a:lnTo>
                <a:lnTo>
                  <a:pt x="0" y="27939"/>
                </a:lnTo>
                <a:lnTo>
                  <a:pt x="0" y="301243"/>
                </a:lnTo>
                <a:lnTo>
                  <a:pt x="2191" y="312146"/>
                </a:lnTo>
                <a:lnTo>
                  <a:pt x="8169" y="321024"/>
                </a:lnTo>
                <a:lnTo>
                  <a:pt x="17037" y="326997"/>
                </a:lnTo>
                <a:lnTo>
                  <a:pt x="27901" y="329183"/>
                </a:lnTo>
                <a:lnTo>
                  <a:pt x="296710" y="329183"/>
                </a:lnTo>
                <a:lnTo>
                  <a:pt x="307574" y="326997"/>
                </a:lnTo>
                <a:lnTo>
                  <a:pt x="316442" y="321024"/>
                </a:lnTo>
                <a:lnTo>
                  <a:pt x="322420" y="312146"/>
                </a:lnTo>
                <a:lnTo>
                  <a:pt x="324612" y="301243"/>
                </a:lnTo>
                <a:lnTo>
                  <a:pt x="324612" y="27939"/>
                </a:lnTo>
                <a:lnTo>
                  <a:pt x="322420" y="17037"/>
                </a:lnTo>
                <a:lnTo>
                  <a:pt x="316442" y="8159"/>
                </a:lnTo>
                <a:lnTo>
                  <a:pt x="307574" y="2186"/>
                </a:lnTo>
                <a:lnTo>
                  <a:pt x="29671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15924" y="2732532"/>
            <a:ext cx="324612" cy="3291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7595" y="3727703"/>
            <a:ext cx="353567" cy="358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92836" y="3410711"/>
            <a:ext cx="323215" cy="327660"/>
          </a:xfrm>
          <a:custGeom>
            <a:avLst/>
            <a:gdLst/>
            <a:ahLst/>
            <a:cxnLst/>
            <a:rect l="l" t="t" r="r" b="b"/>
            <a:pathLst>
              <a:path w="323215" h="327660">
                <a:moveTo>
                  <a:pt x="295325" y="0"/>
                </a:moveTo>
                <a:lnTo>
                  <a:pt x="27762" y="0"/>
                </a:lnTo>
                <a:lnTo>
                  <a:pt x="16957" y="2184"/>
                </a:lnTo>
                <a:lnTo>
                  <a:pt x="8132" y="8143"/>
                </a:lnTo>
                <a:lnTo>
                  <a:pt x="2182" y="16984"/>
                </a:lnTo>
                <a:lnTo>
                  <a:pt x="0" y="27812"/>
                </a:lnTo>
                <a:lnTo>
                  <a:pt x="0" y="299846"/>
                </a:lnTo>
                <a:lnTo>
                  <a:pt x="2182" y="310675"/>
                </a:lnTo>
                <a:lnTo>
                  <a:pt x="8132" y="319516"/>
                </a:lnTo>
                <a:lnTo>
                  <a:pt x="16957" y="325475"/>
                </a:lnTo>
                <a:lnTo>
                  <a:pt x="27762" y="327660"/>
                </a:lnTo>
                <a:lnTo>
                  <a:pt x="295325" y="327660"/>
                </a:lnTo>
                <a:lnTo>
                  <a:pt x="306130" y="325475"/>
                </a:lnTo>
                <a:lnTo>
                  <a:pt x="314955" y="319516"/>
                </a:lnTo>
                <a:lnTo>
                  <a:pt x="320905" y="310675"/>
                </a:lnTo>
                <a:lnTo>
                  <a:pt x="323088" y="299846"/>
                </a:lnTo>
                <a:lnTo>
                  <a:pt x="323088" y="27812"/>
                </a:lnTo>
                <a:lnTo>
                  <a:pt x="320905" y="16984"/>
                </a:lnTo>
                <a:lnTo>
                  <a:pt x="314955" y="8143"/>
                </a:lnTo>
                <a:lnTo>
                  <a:pt x="306130" y="2184"/>
                </a:lnTo>
                <a:lnTo>
                  <a:pt x="29532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2836" y="3410711"/>
            <a:ext cx="323088" cy="3276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41520" y="4216908"/>
            <a:ext cx="353567" cy="358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56759" y="3899915"/>
            <a:ext cx="323215" cy="327660"/>
          </a:xfrm>
          <a:custGeom>
            <a:avLst/>
            <a:gdLst/>
            <a:ahLst/>
            <a:cxnLst/>
            <a:rect l="l" t="t" r="r" b="b"/>
            <a:pathLst>
              <a:path w="323214" h="327660">
                <a:moveTo>
                  <a:pt x="295275" y="0"/>
                </a:moveTo>
                <a:lnTo>
                  <a:pt x="27812" y="0"/>
                </a:lnTo>
                <a:lnTo>
                  <a:pt x="16984" y="2184"/>
                </a:lnTo>
                <a:lnTo>
                  <a:pt x="8143" y="8143"/>
                </a:lnTo>
                <a:lnTo>
                  <a:pt x="2184" y="16984"/>
                </a:lnTo>
                <a:lnTo>
                  <a:pt x="0" y="27812"/>
                </a:lnTo>
                <a:lnTo>
                  <a:pt x="0" y="299846"/>
                </a:lnTo>
                <a:lnTo>
                  <a:pt x="2184" y="310675"/>
                </a:lnTo>
                <a:lnTo>
                  <a:pt x="8143" y="319516"/>
                </a:lnTo>
                <a:lnTo>
                  <a:pt x="16984" y="325475"/>
                </a:lnTo>
                <a:lnTo>
                  <a:pt x="27812" y="327659"/>
                </a:lnTo>
                <a:lnTo>
                  <a:pt x="295275" y="327659"/>
                </a:lnTo>
                <a:lnTo>
                  <a:pt x="306103" y="325475"/>
                </a:lnTo>
                <a:lnTo>
                  <a:pt x="314944" y="319516"/>
                </a:lnTo>
                <a:lnTo>
                  <a:pt x="320903" y="310675"/>
                </a:lnTo>
                <a:lnTo>
                  <a:pt x="323088" y="299846"/>
                </a:lnTo>
                <a:lnTo>
                  <a:pt x="323088" y="27812"/>
                </a:lnTo>
                <a:lnTo>
                  <a:pt x="320903" y="16984"/>
                </a:lnTo>
                <a:lnTo>
                  <a:pt x="314944" y="8143"/>
                </a:lnTo>
                <a:lnTo>
                  <a:pt x="306103" y="2184"/>
                </a:lnTo>
                <a:lnTo>
                  <a:pt x="2952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56759" y="3899915"/>
            <a:ext cx="323088" cy="3276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</TotalTime>
  <Words>1725</Words>
  <Application>Microsoft Office PowerPoint</Application>
  <PresentationFormat>Custom</PresentationFormat>
  <Paragraphs>250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Giải pháp Giám sát An ninh Trạm Xăng</vt:lpstr>
      <vt:lpstr>NỘI DUNG</vt:lpstr>
      <vt:lpstr>1 Tổng quan &amp; Rủi ro</vt:lpstr>
      <vt:lpstr>Tổng quan</vt:lpstr>
      <vt:lpstr>Tổng quan</vt:lpstr>
      <vt:lpstr>Tổng quan</vt:lpstr>
      <vt:lpstr>Tổng quan</vt:lpstr>
      <vt:lpstr>Tổng quan</vt:lpstr>
      <vt:lpstr>Tổng quan</vt:lpstr>
      <vt:lpstr>Trạm xăng dầu</vt:lpstr>
      <vt:lpstr>Làm sao để giải quyết các vấn đề trên ?</vt:lpstr>
      <vt:lpstr>2 Giải pháp và Các sản phẩm chính</vt:lpstr>
      <vt:lpstr>Khu vực mua sắm</vt:lpstr>
      <vt:lpstr>Slide 14</vt:lpstr>
      <vt:lpstr>Giải pháp – Hệ thống LPR (Nhận diện biển số xe)</vt:lpstr>
      <vt:lpstr>Giải pháp – Hệ thống LPR (Nhận diện biển số xe)</vt:lpstr>
      <vt:lpstr>Làm thế nào để phát hiện thiết bị máy móc bị quá nhiệt,  phát hiện khói, hỏa hoạn một cách  hiệu quả ? </vt:lpstr>
      <vt:lpstr>Giải pháp – Hình ảnh nhiệt</vt:lpstr>
      <vt:lpstr>Giải pháp – Hình ảnh nhiệt</vt:lpstr>
      <vt:lpstr>Giải pháp – Hình ảnh nhiệt</vt:lpstr>
      <vt:lpstr>Cách phát hiện xâm nhập bất hợp pháp &amp;  vật bị bỏ quên để giảm nguy cơ tai nạn ?  </vt:lpstr>
      <vt:lpstr>Giải pháp – Vùng cảnh báo</vt:lpstr>
      <vt:lpstr>Giải pháp – Vật thể nguy hiểm</vt:lpstr>
      <vt:lpstr>Làm thế nào để giám sát toàn cảnh trạm xăng ?</vt:lpstr>
      <vt:lpstr>Một camera Panoramic : Góc nhìn 180°</vt:lpstr>
      <vt:lpstr>Một camera Fisheye : Toàn cảnh</vt:lpstr>
      <vt:lpstr>Làm thế nào để cung cấp Bằng chứng âm thanh hợp lệ khi xảy ra tranh cãi?</vt:lpstr>
      <vt:lpstr>Giải pháp – Ghi âm</vt:lpstr>
      <vt:lpstr>Làm thế nào để kích hoạt báo động bằng tay khi xảy ra trường hợp khẩn cấp ?</vt:lpstr>
      <vt:lpstr>Giải pháp – Báo động khẩn cấp</vt:lpstr>
      <vt:lpstr>Slide 31</vt:lpstr>
      <vt:lpstr>Giải pháp – Bản Đồ Nhiệt</vt:lpstr>
      <vt:lpstr>Giải pháp – Tích hợp POS</vt:lpstr>
      <vt:lpstr>Cấu trúc</vt:lpstr>
      <vt:lpstr>Các sản phẩm chính</vt:lpstr>
      <vt:lpstr>Các sản phẩm chính</vt:lpstr>
      <vt:lpstr>Các sản phẩm chính</vt:lpstr>
      <vt:lpstr>3 Các công trình đã hoàn thành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gujy</dc:creator>
  <cp:lastModifiedBy>Admin</cp:lastModifiedBy>
  <cp:revision>42</cp:revision>
  <dcterms:created xsi:type="dcterms:W3CDTF">2018-03-28T16:53:20Z</dcterms:created>
  <dcterms:modified xsi:type="dcterms:W3CDTF">2018-03-30T08:12:35Z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2017-07-14T00:00:00Z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2018-03-28T00:00:00Z</vt:filetime>
  </property>
  <property fmtid="{D5CDD505-2E9C-101B-9397-08002B2CF9AE}" pid="5" name="GSEDS_HWMT_d46a6755">
    <vt:lpwstr>f24501b2_mFV0yj84ISk0N8pOlnv5p70lpFw=_8QYrr2VhfDc/ONhLkHP9ptvWhpJrPnxLZX3nJCpRLhvF2vIxk1sp1uRFiceAGRlbKquo+J4uIrxQ3Ohhix6IMH+/5Q==_86a3fcad</vt:lpwstr>
  </property>
</Properties>
</file>