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0" r:id="rId3"/>
  </p:sldMasterIdLst>
  <p:notesMasterIdLst>
    <p:notesMasterId r:id="rId35"/>
  </p:notesMasterIdLst>
  <p:handoutMasterIdLst>
    <p:handoutMasterId r:id="rId36"/>
  </p:handoutMasterIdLst>
  <p:sldIdLst>
    <p:sldId id="323" r:id="rId4"/>
    <p:sldId id="288" r:id="rId5"/>
    <p:sldId id="291" r:id="rId6"/>
    <p:sldId id="292" r:id="rId7"/>
    <p:sldId id="317" r:id="rId8"/>
    <p:sldId id="286" r:id="rId9"/>
    <p:sldId id="287" r:id="rId10"/>
    <p:sldId id="289" r:id="rId11"/>
    <p:sldId id="269" r:id="rId12"/>
    <p:sldId id="293" r:id="rId13"/>
    <p:sldId id="294" r:id="rId14"/>
    <p:sldId id="296" r:id="rId15"/>
    <p:sldId id="285" r:id="rId16"/>
    <p:sldId id="297" r:id="rId17"/>
    <p:sldId id="298" r:id="rId18"/>
    <p:sldId id="306" r:id="rId19"/>
    <p:sldId id="308" r:id="rId20"/>
    <p:sldId id="307" r:id="rId21"/>
    <p:sldId id="324" r:id="rId22"/>
    <p:sldId id="325" r:id="rId23"/>
    <p:sldId id="318" r:id="rId24"/>
    <p:sldId id="299" r:id="rId25"/>
    <p:sldId id="300" r:id="rId26"/>
    <p:sldId id="315" r:id="rId27"/>
    <p:sldId id="319" r:id="rId28"/>
    <p:sldId id="304" r:id="rId29"/>
    <p:sldId id="303" r:id="rId30"/>
    <p:sldId id="305" r:id="rId31"/>
    <p:sldId id="326" r:id="rId32"/>
    <p:sldId id="310" r:id="rId33"/>
    <p:sldId id="320" r:id="rId34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7"/>
    </p:embeddedFont>
    <p:embeddedFont>
      <p:font typeface="News Gothic MT" panose="020B0604020202020204" charset="-122"/>
      <p:regular r:id="rId38"/>
    </p:embeddedFont>
    <p:embeddedFont>
      <p:font typeface="Arial Unicode MS" panose="020B0604020202020204" charset="-128"/>
      <p:regular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F00"/>
    <a:srgbClr val="FFFFFF"/>
    <a:srgbClr val="494B4E"/>
    <a:srgbClr val="485262"/>
    <a:srgbClr val="5B6472"/>
    <a:srgbClr val="000000"/>
    <a:srgbClr val="4C4C4C"/>
    <a:srgbClr val="F8D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5332" autoAdjust="0"/>
  </p:normalViewPr>
  <p:slideViewPr>
    <p:cSldViewPr snapToGrid="0">
      <p:cViewPr varScale="1">
        <p:scale>
          <a:sx n="111" d="100"/>
          <a:sy n="111" d="100"/>
        </p:scale>
        <p:origin x="605" y="7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7CABB-EF85-43F7-85C6-1966E0460326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7DB7F-0AC7-44EA-8BC4-F92F5FF422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596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E5154-A7EF-4F97-9D5D-8F4847E7893F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0D2BA-171B-4835-8FAF-C0D7A93BA3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38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Most</a:t>
            </a:r>
            <a:r>
              <a:rPr lang="en-US" altLang="zh-CN" baseline="0" smtClean="0"/>
              <a:t> people must meet these situation.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329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Thiết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bị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được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thiết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kế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đặc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biệt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phân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biệt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tay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thật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và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tay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nhân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tạo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75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Khi</a:t>
            </a:r>
            <a:r>
              <a:rPr lang="en-US" altLang="zh-CN" smtClean="0"/>
              <a:t> </a:t>
            </a:r>
            <a:r>
              <a:rPr lang="en-US" altLang="zh-CN" err="1" smtClean="0"/>
              <a:t>trượt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vỏ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nắp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khẩn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cấp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xuống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thấy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lỗ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cắm</a:t>
            </a:r>
            <a:r>
              <a:rPr lang="en-US" altLang="zh-CN" baseline="0" smtClean="0"/>
              <a:t> pin </a:t>
            </a:r>
            <a:r>
              <a:rPr lang="en-US" altLang="zh-CN" baseline="0" err="1" smtClean="0"/>
              <a:t>khẩn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cấp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và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lỗ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cơ</a:t>
            </a:r>
            <a:r>
              <a:rPr lang="en-US" altLang="zh-CN" baseline="0" smtClean="0"/>
              <a:t>. Do </a:t>
            </a:r>
            <a:r>
              <a:rPr lang="en-US" altLang="zh-CN" baseline="0" err="1" smtClean="0"/>
              <a:t>đó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khách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hàng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an </a:t>
            </a:r>
            <a:r>
              <a:rPr lang="en-US" altLang="zh-CN" baseline="0" err="1" smtClean="0"/>
              <a:t>tâm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xẩy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ra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tình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huống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mất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điện</a:t>
            </a:r>
            <a:r>
              <a:rPr lang="en-US" altLang="zh-CN" baseline="0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432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38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56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038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Điều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khiển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truy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cập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.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quản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lý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bằng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ACSclinet</a:t>
            </a:r>
            <a:r>
              <a:rPr lang="en-US" altLang="zh-CN" baseline="0" smtClean="0"/>
              <a:t>. </a:t>
            </a:r>
            <a:r>
              <a:rPr lang="en-US" altLang="zh-CN" baseline="0" err="1" smtClean="0"/>
              <a:t>Cổng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được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coi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như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điều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khiển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của</a:t>
            </a:r>
            <a:r>
              <a:rPr lang="en-US" altLang="zh-CN" baseline="0" smtClean="0"/>
              <a:t> 8 </a:t>
            </a:r>
            <a:r>
              <a:rPr lang="en-US" altLang="zh-CN" baseline="0" err="1" smtClean="0"/>
              <a:t>cửa</a:t>
            </a:r>
            <a:r>
              <a:rPr lang="en-US" altLang="zh-CN" baseline="0" smtClean="0"/>
              <a:t>. </a:t>
            </a:r>
            <a:r>
              <a:rPr lang="en-US" altLang="zh-CN" baseline="0" err="1" smtClean="0"/>
              <a:t>Cổng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được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gắn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vào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phần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mềm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thông</a:t>
            </a:r>
            <a:r>
              <a:rPr lang="en-US" altLang="zh-CN" baseline="0" smtClean="0"/>
              <a:t> qua </a:t>
            </a:r>
            <a:r>
              <a:rPr lang="en-US" altLang="zh-CN" baseline="0" err="1" smtClean="0"/>
              <a:t>giao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thức</a:t>
            </a:r>
            <a:r>
              <a:rPr lang="en-US" altLang="zh-CN" baseline="0" smtClean="0"/>
              <a:t> TCP/IP,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liên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kết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với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cổng</a:t>
            </a:r>
            <a:r>
              <a:rPr lang="en-US" altLang="zh-CN" baseline="0" smtClean="0"/>
              <a:t> qua </a:t>
            </a:r>
            <a:r>
              <a:rPr lang="en-US" altLang="zh-CN" baseline="0" err="1" smtClean="0"/>
              <a:t>giao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thức</a:t>
            </a:r>
            <a:r>
              <a:rPr lang="en-US" altLang="zh-CN" baseline="0" smtClean="0"/>
              <a:t> 433</a:t>
            </a:r>
            <a:r>
              <a:rPr lang="en-US" altLang="zh-CN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05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50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防风，假锁报警，不锈钢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0B71E-7464-4BD9-8916-63365043446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1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The hotel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66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Serie</a:t>
            </a:r>
            <a:r>
              <a:rPr lang="en-US" altLang="zh-CN" baseline="0" smtClean="0"/>
              <a:t> 6 </a:t>
            </a:r>
            <a:r>
              <a:rPr lang="en-US" altLang="zh-CN" baseline="0" err="1" smtClean="0"/>
              <a:t>hỗ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trợ</a:t>
            </a:r>
            <a:r>
              <a:rPr lang="en-US" altLang="zh-CN" baseline="0" smtClean="0"/>
              <a:t> </a:t>
            </a:r>
            <a:r>
              <a:rPr lang="en-US" altLang="zh-CN" smtClean="0"/>
              <a:t>50 </a:t>
            </a:r>
            <a:r>
              <a:rPr lang="en-US" altLang="zh-CN" err="1" smtClean="0"/>
              <a:t>thẻ</a:t>
            </a:r>
            <a:r>
              <a:rPr lang="en-US" altLang="zh-CN" smtClean="0"/>
              <a:t> </a:t>
            </a:r>
            <a:r>
              <a:rPr lang="en-US" altLang="zh-CN" err="1" smtClean="0"/>
              <a:t>mifare</a:t>
            </a:r>
            <a:r>
              <a:rPr lang="en-US" altLang="zh-CN" smtClean="0"/>
              <a:t> </a:t>
            </a:r>
            <a:r>
              <a:rPr lang="en-US" altLang="zh-CN" err="1" smtClean="0"/>
              <a:t>và</a:t>
            </a:r>
            <a:r>
              <a:rPr lang="en-US" altLang="zh-CN" baseline="0" smtClean="0"/>
              <a:t> </a:t>
            </a:r>
            <a:r>
              <a:rPr lang="en-US" altLang="zh-CN" smtClean="0"/>
              <a:t>50 </a:t>
            </a:r>
            <a:r>
              <a:rPr lang="en-US" altLang="zh-CN" err="1" smtClean="0"/>
              <a:t>Mật</a:t>
            </a:r>
            <a:r>
              <a:rPr lang="en-US" altLang="zh-CN" smtClean="0"/>
              <a:t> </a:t>
            </a:r>
            <a:r>
              <a:rPr lang="en-US" altLang="zh-CN" err="1" smtClean="0"/>
              <a:t>Khẩu</a:t>
            </a:r>
            <a:r>
              <a:rPr lang="en-US" altLang="zh-CN" smtClean="0"/>
              <a:t>, </a:t>
            </a:r>
            <a:r>
              <a:rPr lang="en-US" altLang="zh-CN" err="1" smtClean="0"/>
              <a:t>có</a:t>
            </a:r>
            <a:r>
              <a:rPr lang="en-US" altLang="zh-CN" baseline="0" smtClean="0"/>
              <a:t> 3 </a:t>
            </a:r>
            <a:r>
              <a:rPr lang="en-US" altLang="zh-CN" baseline="0" err="1" smtClean="0"/>
              <a:t>mầu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tùy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chọn</a:t>
            </a:r>
            <a:r>
              <a:rPr lang="en-US" altLang="zh-CN" baseline="0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4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995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40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Serie</a:t>
            </a:r>
            <a:r>
              <a:rPr lang="en-US" altLang="zh-CN" baseline="0" smtClean="0"/>
              <a:t> </a:t>
            </a:r>
            <a:r>
              <a:rPr lang="en-US" altLang="zh-CN" smtClean="0"/>
              <a:t>8101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cùng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tính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năng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với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serie</a:t>
            </a:r>
            <a:r>
              <a:rPr lang="en-US" altLang="zh-CN" baseline="0" smtClean="0"/>
              <a:t> 6, </a:t>
            </a:r>
            <a:r>
              <a:rPr lang="en-US" altLang="zh-CN" baseline="0" err="1" smtClean="0"/>
              <a:t>nhưng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khá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và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kích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thước</a:t>
            </a:r>
            <a:r>
              <a:rPr lang="en-US" altLang="zh-CN" baseline="0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9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err="1" smtClean="0"/>
              <a:t>Serie</a:t>
            </a:r>
            <a:r>
              <a:rPr lang="en-US" altLang="zh-CN" baseline="0" smtClean="0"/>
              <a:t> 8112 </a:t>
            </a:r>
            <a:r>
              <a:rPr lang="en-US" altLang="zh-CN" baseline="0" err="1" smtClean="0"/>
              <a:t>là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dòng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cửa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tiến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nhất</a:t>
            </a:r>
            <a:r>
              <a:rPr lang="en-US" altLang="zh-CN" baseline="0" smtClean="0"/>
              <a:t>. </a:t>
            </a:r>
            <a:r>
              <a:rPr lang="en-US" altLang="zh-CN" baseline="0" err="1" smtClean="0"/>
              <a:t>Có</a:t>
            </a:r>
            <a:r>
              <a:rPr lang="en-US" altLang="zh-CN" baseline="0" smtClean="0"/>
              <a:t> 3 </a:t>
            </a:r>
            <a:r>
              <a:rPr lang="en-US" altLang="zh-CN" baseline="0" err="1" smtClean="0"/>
              <a:t>mầu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tùy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chọn</a:t>
            </a:r>
            <a:r>
              <a:rPr lang="en-US" altLang="zh-CN" baseline="0" smtClean="0"/>
              <a:t>. </a:t>
            </a:r>
            <a:r>
              <a:rPr lang="en-US" altLang="zh-CN" baseline="0" err="1" smtClean="0"/>
              <a:t>Bên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cạnh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các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tính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năng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tương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tự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như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các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dòng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khóa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cũ</a:t>
            </a:r>
            <a:r>
              <a:rPr lang="en-US" altLang="zh-CN" baseline="0" smtClean="0"/>
              <a:t>, </a:t>
            </a:r>
            <a:r>
              <a:rPr lang="en-US" altLang="zh-CN" baseline="0" err="1" smtClean="0"/>
              <a:t>thiết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bị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này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hỗ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trợ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thêm</a:t>
            </a:r>
            <a:r>
              <a:rPr lang="en-US" altLang="zh-CN" baseline="0" smtClean="0"/>
              <a:t> 50 </a:t>
            </a:r>
            <a:r>
              <a:rPr lang="en-US" altLang="zh-CN" baseline="0" err="1" smtClean="0"/>
              <a:t>dấu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vân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tay</a:t>
            </a:r>
            <a:r>
              <a:rPr lang="en-US" altLang="zh-CN" baseline="0" smtClean="0"/>
              <a:t>.</a:t>
            </a:r>
            <a:endParaRPr lang="zh-CN" alt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03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Trang</a:t>
            </a:r>
            <a:r>
              <a:rPr lang="en-US" altLang="zh-CN" smtClean="0"/>
              <a:t> </a:t>
            </a:r>
            <a:r>
              <a:rPr lang="en-US" altLang="zh-CN" err="1" smtClean="0"/>
              <a:t>này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giới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thiệu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các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tính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năng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nổi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trội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của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serie</a:t>
            </a:r>
            <a:r>
              <a:rPr lang="en-US" altLang="zh-CN" baseline="0" smtClean="0"/>
              <a:t> 6 </a:t>
            </a:r>
            <a:r>
              <a:rPr lang="en-US" altLang="zh-CN" baseline="0" err="1" smtClean="0"/>
              <a:t>và</a:t>
            </a:r>
            <a:r>
              <a:rPr lang="en-US" altLang="zh-CN" baseline="0" smtClean="0"/>
              <a:t> 8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3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Hình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ảnh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thử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nghiệm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sản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phẩm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33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Đề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phòng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bạn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bè</a:t>
            </a:r>
            <a:r>
              <a:rPr lang="en-US" altLang="zh-CN" baseline="0" smtClean="0"/>
              <a:t> hay </a:t>
            </a:r>
            <a:r>
              <a:rPr lang="en-US" altLang="zh-CN" baseline="0" err="1" smtClean="0"/>
              <a:t>người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khác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nhìn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trộm</a:t>
            </a:r>
            <a:r>
              <a:rPr lang="en-US" altLang="zh-CN" baseline="0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8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 smtClean="0"/>
              <a:t>Chế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độ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này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cửa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luôn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mở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để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khách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ra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vào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dễ</a:t>
            </a:r>
            <a:r>
              <a:rPr lang="en-US" altLang="zh-CN" baseline="0" smtClean="0"/>
              <a:t> </a:t>
            </a:r>
            <a:r>
              <a:rPr lang="en-US" altLang="zh-CN" baseline="0" err="1" smtClean="0"/>
              <a:t>dàng</a:t>
            </a:r>
            <a:r>
              <a:rPr lang="en-US" altLang="zh-CN" baseline="0" smtClean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41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The doorbell</a:t>
            </a:r>
            <a:r>
              <a:rPr lang="en-US" altLang="zh-CN" baseline="0" smtClean="0"/>
              <a:t> silk print is always there and it will sound when put your finger on for at least 1 second.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D2BA-171B-4835-8FAF-C0D7A93BA3F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3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9125712" cy="51435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05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51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46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1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6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95936" y="2101877"/>
            <a:ext cx="5076056" cy="685899"/>
          </a:xfrm>
        </p:spPr>
        <p:txBody>
          <a:bodyPr>
            <a:noAutofit/>
          </a:bodyPr>
          <a:lstStyle>
            <a:lvl1pPr algn="ctr"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704000" y="1779662"/>
            <a:ext cx="0" cy="1275243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9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094611"/>
            <a:ext cx="2080424" cy="6722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1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9975" y="358649"/>
            <a:ext cx="6336482" cy="62893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60013"/>
              </a:buCl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6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1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67544" y="473199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A98B2-3ED3-414E-8590-C97E1EC1421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402" y="1"/>
            <a:ext cx="9624602" cy="573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" t="24583" r="100" b="18769"/>
          <a:stretch/>
        </p:blipFill>
        <p:spPr>
          <a:xfrm>
            <a:off x="5588" y="1"/>
            <a:ext cx="9125712" cy="2781299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0" y="-1"/>
            <a:ext cx="9144000" cy="27813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6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8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4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7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11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7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5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5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86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60467"/>
          <a:stretch/>
        </p:blipFill>
        <p:spPr>
          <a:xfrm>
            <a:off x="0" y="-1"/>
            <a:ext cx="9125712" cy="275664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2"/>
            <a:ext cx="9144000" cy="27566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6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64" b="26237"/>
          <a:stretch/>
        </p:blipFill>
        <p:spPr>
          <a:xfrm>
            <a:off x="0" y="-1"/>
            <a:ext cx="4557010" cy="5143501"/>
          </a:xfrm>
          <a:custGeom>
            <a:avLst/>
            <a:gdLst>
              <a:gd name="connsiteX0" fmla="*/ 0 w 4557010"/>
              <a:gd name="connsiteY0" fmla="*/ 0 h 5143501"/>
              <a:gd name="connsiteX1" fmla="*/ 4557010 w 4557010"/>
              <a:gd name="connsiteY1" fmla="*/ 0 h 5143501"/>
              <a:gd name="connsiteX2" fmla="*/ 4557010 w 4557010"/>
              <a:gd name="connsiteY2" fmla="*/ 5143501 h 5143501"/>
              <a:gd name="connsiteX3" fmla="*/ 0 w 4557010"/>
              <a:gd name="connsiteY3" fmla="*/ 514350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010" h="5143501">
                <a:moveTo>
                  <a:pt x="0" y="0"/>
                </a:moveTo>
                <a:lnTo>
                  <a:pt x="4557010" y="0"/>
                </a:lnTo>
                <a:lnTo>
                  <a:pt x="4557010" y="5143501"/>
                </a:lnTo>
                <a:lnTo>
                  <a:pt x="0" y="5143501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455701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6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3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81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5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4CF4B-9672-4EA3-85F7-6D004C9B75BE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9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92" r:id="rId3"/>
    <p:sldLayoutId id="2147483664" r:id="rId4"/>
    <p:sldLayoutId id="2147483665" r:id="rId5"/>
    <p:sldLayoutId id="214748367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93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31609"/>
            <a:ext cx="8229600" cy="34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4543" y="358649"/>
            <a:ext cx="8251914" cy="628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62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60013"/>
        </a:buClr>
        <a:buFont typeface="Wingdings" pitchFamily="2" charset="2"/>
        <a:buChar char="l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0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emf"/><Relationship Id="rId5" Type="http://schemas.openxmlformats.org/officeDocument/2006/relationships/image" Target="../media/image61.png"/><Relationship Id="rId10" Type="http://schemas.microsoft.com/office/2007/relationships/hdphoto" Target="../media/hdphoto9.wdp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素材\4-140509122I0~~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972" y="-1002088"/>
            <a:ext cx="10087944" cy="68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素材\图标\padlock_lock_727px_1193507_easyicon.net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64" y="225264"/>
            <a:ext cx="961866" cy="13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1342" y="1795850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bg1"/>
                </a:solidFill>
              </a:rPr>
              <a:t>Smart Lock 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02" y="1000038"/>
            <a:ext cx="2046239" cy="28897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354" y="1000038"/>
            <a:ext cx="3886995" cy="288979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7" name="矩形 39"/>
            <p:cNvSpPr/>
            <p:nvPr/>
          </p:nvSpPr>
          <p:spPr>
            <a:xfrm>
              <a:off x="293627" y="101796"/>
              <a:ext cx="13933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Độ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Bền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Chi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tiết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hình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ảnh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thử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nghiệm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sản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phẩm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2545983" y="1000039"/>
            <a:ext cx="1934785" cy="1360851"/>
            <a:chOff x="2545983" y="1000039"/>
            <a:chExt cx="1934785" cy="1360851"/>
          </a:xfrm>
        </p:grpSpPr>
        <p:sp>
          <p:nvSpPr>
            <p:cNvPr id="2" name="矩形标注 1"/>
            <p:cNvSpPr/>
            <p:nvPr/>
          </p:nvSpPr>
          <p:spPr>
            <a:xfrm rot="5400000">
              <a:off x="2832950" y="713072"/>
              <a:ext cx="1360851" cy="1934785"/>
            </a:xfrm>
            <a:prstGeom prst="wedgeRectCallou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665850" y="1249258"/>
              <a:ext cx="16858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Hơn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30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năm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</a:p>
            <a:p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(10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lần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/1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ngày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)</a:t>
              </a:r>
              <a:endParaRPr lang="zh-CN" altLang="en-US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45985" y="2447924"/>
            <a:ext cx="1941190" cy="1441904"/>
            <a:chOff x="2545985" y="2447924"/>
            <a:chExt cx="1941190" cy="1441904"/>
          </a:xfrm>
        </p:grpSpPr>
        <p:sp>
          <p:nvSpPr>
            <p:cNvPr id="11" name="矩形标注 10"/>
            <p:cNvSpPr/>
            <p:nvPr/>
          </p:nvSpPr>
          <p:spPr>
            <a:xfrm rot="16200000">
              <a:off x="2795628" y="2198281"/>
              <a:ext cx="1441904" cy="1941190"/>
            </a:xfrm>
            <a:prstGeom prst="wedgeRectCallou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659433" y="2661043"/>
              <a:ext cx="16922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Thử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nghiệm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phun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muối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&gt;200 </a:t>
              </a:r>
              <a:r>
                <a:rPr lang="en-US" altLang="zh-CN" sz="2000">
                  <a:solidFill>
                    <a:schemeClr val="bg1"/>
                  </a:solidFill>
                  <a:ea typeface="Hiragino Sans GB W3" panose="020B0300000000000000" pitchFamily="34" charset="-122"/>
                </a:rPr>
                <a:t>h</a:t>
              </a:r>
              <a:endParaRPr lang="zh-CN" altLang="en-US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5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3" name="矩形 39"/>
            <p:cNvSpPr/>
            <p:nvPr/>
          </p:nvSpPr>
          <p:spPr>
            <a:xfrm>
              <a:off x="293627" y="101796"/>
              <a:ext cx="33003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Mật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Khẩu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Cá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Nhân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Sử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Dụng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Cho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02" y="1017266"/>
            <a:ext cx="2684407" cy="4126234"/>
          </a:xfrm>
          <a:prstGeom prst="rect">
            <a:avLst/>
          </a:prstGeom>
        </p:spPr>
      </p:pic>
      <p:pic>
        <p:nvPicPr>
          <p:cNvPr id="7" name="Picture 5" descr="F:\01.In-LOCK\产品高清图\遮挡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2492"/>
            <a:ext cx="4117912" cy="4133296"/>
          </a:xfrm>
          <a:prstGeom prst="rect">
            <a:avLst/>
          </a:prstGeom>
        </p:spPr>
      </p:pic>
      <p:sp>
        <p:nvSpPr>
          <p:cNvPr id="8" name="禁止符 7"/>
          <p:cNvSpPr/>
          <p:nvPr/>
        </p:nvSpPr>
        <p:spPr>
          <a:xfrm>
            <a:off x="293627" y="1907679"/>
            <a:ext cx="1296144" cy="1296144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95999" y="1823095"/>
            <a:ext cx="1750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err="1" smtClean="0">
                <a:solidFill>
                  <a:schemeClr val="bg1"/>
                </a:solidFill>
              </a:rPr>
              <a:t>Mật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Khẩu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Đăng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Ký</a:t>
            </a:r>
            <a:endParaRPr lang="en-US" altLang="zh-CN" sz="1600" b="1">
              <a:solidFill>
                <a:schemeClr val="bg1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068007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1 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35959" y="2255143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+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28165" y="2255143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+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3267807" y="1823095"/>
            <a:ext cx="1434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err="1" smtClean="0">
                <a:solidFill>
                  <a:schemeClr val="bg1"/>
                </a:solidFill>
              </a:rPr>
              <a:t>Số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Ngẫu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Nhiên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3771863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1685" y="1823095"/>
            <a:ext cx="1434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err="1" smtClean="0">
                <a:solidFill>
                  <a:schemeClr val="bg1"/>
                </a:solidFill>
              </a:rPr>
              <a:t>Số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Ngẫu</a:t>
            </a:r>
            <a:r>
              <a:rPr lang="en-US" altLang="zh-CN" sz="1600" b="1" smtClean="0">
                <a:solidFill>
                  <a:schemeClr val="bg1"/>
                </a:solidFill>
              </a:rPr>
              <a:t> </a:t>
            </a:r>
            <a:r>
              <a:rPr lang="en-US" altLang="zh-CN" sz="1600" b="1" err="1" smtClean="0">
                <a:solidFill>
                  <a:schemeClr val="bg1"/>
                </a:solidFill>
              </a:rPr>
              <a:t>Nhiên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5788087" y="2903215"/>
            <a:ext cx="360040" cy="504056"/>
          </a:xfrm>
          <a:prstGeom prst="downArrow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644071" y="3911327"/>
            <a:ext cx="720080" cy="50405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20" name="弧形 19"/>
          <p:cNvSpPr/>
          <p:nvPr/>
        </p:nvSpPr>
        <p:spPr>
          <a:xfrm>
            <a:off x="5716079" y="3695303"/>
            <a:ext cx="576064" cy="432048"/>
          </a:xfrm>
          <a:prstGeom prst="arc">
            <a:avLst>
              <a:gd name="adj1" fmla="val 10759325"/>
              <a:gd name="adj2" fmla="val 2154946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3987887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9"/>
          <p:cNvSpPr txBox="1"/>
          <p:nvPr/>
        </p:nvSpPr>
        <p:spPr>
          <a:xfrm>
            <a:off x="4203911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30"/>
          <p:cNvSpPr txBox="1"/>
          <p:nvPr/>
        </p:nvSpPr>
        <p:spPr>
          <a:xfrm>
            <a:off x="5356039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2 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5644071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3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25" name="TextBox 32"/>
          <p:cNvSpPr txBox="1"/>
          <p:nvPr/>
        </p:nvSpPr>
        <p:spPr>
          <a:xfrm>
            <a:off x="5932103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4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6220135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5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6508167" y="225514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smtClean="0">
                <a:solidFill>
                  <a:schemeClr val="bg1"/>
                </a:solidFill>
              </a:rPr>
              <a:t>6</a:t>
            </a:r>
            <a:endParaRPr lang="zh-CN" altLang="en-US" sz="1600" b="1" i="1">
              <a:solidFill>
                <a:schemeClr val="bg1"/>
              </a:solidFill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7444271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TextBox 36"/>
          <p:cNvSpPr txBox="1"/>
          <p:nvPr/>
        </p:nvSpPr>
        <p:spPr>
          <a:xfrm>
            <a:off x="7660295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TextBox 37"/>
          <p:cNvSpPr txBox="1"/>
          <p:nvPr/>
        </p:nvSpPr>
        <p:spPr>
          <a:xfrm>
            <a:off x="7876319" y="225514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1" name="弧形 30"/>
          <p:cNvSpPr/>
          <p:nvPr/>
        </p:nvSpPr>
        <p:spPr>
          <a:xfrm>
            <a:off x="6148127" y="3695303"/>
            <a:ext cx="576064" cy="432048"/>
          </a:xfrm>
          <a:prstGeom prst="arc">
            <a:avLst>
              <a:gd name="adj1" fmla="val 10759325"/>
              <a:gd name="adj2" fmla="val 2154946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解锁音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822" y="1249680"/>
            <a:ext cx="5585459" cy="38938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75642" y="1387011"/>
            <a:ext cx="5368358" cy="135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3" name="矩形 39"/>
            <p:cNvSpPr/>
            <p:nvPr/>
          </p:nvSpPr>
          <p:spPr>
            <a:xfrm>
              <a:off x="293627" y="101796"/>
              <a:ext cx="30075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Chế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Độ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Mở Khóa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Sử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Dụng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Cho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任意多边形 20"/>
          <p:cNvSpPr/>
          <p:nvPr/>
        </p:nvSpPr>
        <p:spPr>
          <a:xfrm rot="10800000">
            <a:off x="1017821" y="1568201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287677" y="1785378"/>
            <a:ext cx="405784" cy="407015"/>
            <a:chOff x="3400425" y="1131423"/>
            <a:chExt cx="676275" cy="678327"/>
          </a:xfrm>
        </p:grpSpPr>
        <p:sp>
          <p:nvSpPr>
            <p:cNvPr id="22" name="圆角矩形 21"/>
            <p:cNvSpPr/>
            <p:nvPr/>
          </p:nvSpPr>
          <p:spPr>
            <a:xfrm>
              <a:off x="3400425" y="1387011"/>
              <a:ext cx="499546" cy="422739"/>
            </a:xfrm>
            <a:prstGeom prst="roundRect">
              <a:avLst>
                <a:gd name="adj" fmla="val 13772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空心弧 22"/>
            <p:cNvSpPr/>
            <p:nvPr/>
          </p:nvSpPr>
          <p:spPr>
            <a:xfrm>
              <a:off x="3656780" y="1131423"/>
              <a:ext cx="419920" cy="533600"/>
            </a:xfrm>
            <a:prstGeom prst="blockArc">
              <a:avLst>
                <a:gd name="adj1" fmla="val 10800000"/>
                <a:gd name="adj2" fmla="val 0"/>
                <a:gd name="adj3" fmla="val 118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7577" y="3042242"/>
            <a:ext cx="3225601" cy="1508774"/>
            <a:chOff x="359842" y="3035707"/>
            <a:chExt cx="3225601" cy="1508774"/>
          </a:xfrm>
        </p:grpSpPr>
        <p:sp>
          <p:nvSpPr>
            <p:cNvPr id="29" name="矩形 55"/>
            <p:cNvSpPr/>
            <p:nvPr/>
          </p:nvSpPr>
          <p:spPr>
            <a:xfrm>
              <a:off x="359842" y="3869914"/>
              <a:ext cx="32028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1600" smtClean="0"/>
                <a:t>Cho phép </a:t>
              </a:r>
              <a:r>
                <a:rPr lang="en-US" altLang="zh-CN" sz="1600" err="1" smtClean="0"/>
                <a:t>ra</a:t>
              </a:r>
              <a:r>
                <a:rPr lang="en-US" altLang="zh-CN" sz="1600" smtClean="0"/>
                <a:t>, </a:t>
              </a:r>
              <a:r>
                <a:rPr lang="en-US" altLang="zh-CN" sz="1600" err="1" smtClean="0"/>
                <a:t>vào</a:t>
              </a:r>
              <a:r>
                <a:rPr lang="vi-VN" altLang="zh-CN" sz="1600" smtClean="0"/>
                <a:t> liên tục với lưu lượng không hạn chế.</a:t>
              </a:r>
              <a:endParaRPr lang="zh-CN" altLang="en-US" sz="160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30692" y="4544481"/>
              <a:ext cx="2283669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9"/>
            <p:cNvSpPr/>
            <p:nvPr/>
          </p:nvSpPr>
          <p:spPr>
            <a:xfrm>
              <a:off x="425656" y="3035707"/>
              <a:ext cx="3159787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Chế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mở khóa – ra vào tự do</a:t>
              </a:r>
              <a:endParaRPr lang="zh-CN" altLang="zh-CN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33875" y="3432977"/>
              <a:ext cx="3151568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Khuyến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khích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sử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dụng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trong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tiệc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endParaRPr lang="zh-CN" altLang="zh-CN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2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1" y="218562"/>
            <a:ext cx="4032866" cy="492571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235324" y="2615020"/>
            <a:ext cx="3562183" cy="369332"/>
            <a:chOff x="3063692" y="2748518"/>
            <a:chExt cx="3562183" cy="369332"/>
          </a:xfrm>
        </p:grpSpPr>
        <p:cxnSp>
          <p:nvCxnSpPr>
            <p:cNvPr id="5" name="直接箭头连接符 4"/>
            <p:cNvCxnSpPr/>
            <p:nvPr/>
          </p:nvCxnSpPr>
          <p:spPr>
            <a:xfrm flipH="1">
              <a:off x="3063692" y="2939534"/>
              <a:ext cx="1609725" cy="190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4673417" y="2748518"/>
              <a:ext cx="1952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/>
                  </a:solidFill>
                </a:rPr>
                <a:t>Màn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hình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cảm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ứng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35324" y="4266684"/>
            <a:ext cx="5120750" cy="369332"/>
            <a:chOff x="3144837" y="4273034"/>
            <a:chExt cx="5120750" cy="369332"/>
          </a:xfrm>
        </p:grpSpPr>
        <p:cxnSp>
          <p:nvCxnSpPr>
            <p:cNvPr id="8" name="直接箭头连接符 7"/>
            <p:cNvCxnSpPr/>
            <p:nvPr/>
          </p:nvCxnSpPr>
          <p:spPr>
            <a:xfrm flipH="1">
              <a:off x="3144837" y="4457700"/>
              <a:ext cx="190499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5049835" y="4273034"/>
              <a:ext cx="3215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/>
                  </a:solidFill>
                </a:rPr>
                <a:t>Chuông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cửa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và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báo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điện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áp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thấp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35324" y="606724"/>
            <a:ext cx="3037295" cy="369332"/>
            <a:chOff x="3235324" y="606724"/>
            <a:chExt cx="3037295" cy="369332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3235324" y="791390"/>
              <a:ext cx="1609725" cy="190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4845049" y="606724"/>
              <a:ext cx="1427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/>
                  </a:solidFill>
                </a:rPr>
                <a:t>Hợp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kim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kẽm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2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00" y="-12700"/>
            <a:ext cx="7271494" cy="51562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17947" y="809325"/>
            <a:ext cx="4572000" cy="2979524"/>
            <a:chOff x="4217947" y="809325"/>
            <a:chExt cx="4572000" cy="297952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5917" y="809325"/>
              <a:ext cx="2288285" cy="22096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矩形 3"/>
            <p:cNvSpPr/>
            <p:nvPr/>
          </p:nvSpPr>
          <p:spPr>
            <a:xfrm>
              <a:off x="4217947" y="3204074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Ô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nhận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diện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dấu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vân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tay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được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thiết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kể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chống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phá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hoại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và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bám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160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bụi</a:t>
              </a:r>
              <a:r>
                <a:rPr lang="en-US" altLang="zh-CN" sz="160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.</a:t>
              </a:r>
              <a:endParaRPr lang="zh-CN" altLang="en-US" sz="1600">
                <a:solidFill>
                  <a:prstClr val="white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203" y="1476334"/>
            <a:ext cx="1353279" cy="138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禁止符 6"/>
          <p:cNvSpPr/>
          <p:nvPr/>
        </p:nvSpPr>
        <p:spPr>
          <a:xfrm>
            <a:off x="8219841" y="1434357"/>
            <a:ext cx="620979" cy="620979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"/>
            <a:ext cx="3575399" cy="3746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8198" y="1602854"/>
            <a:ext cx="3617783" cy="3540646"/>
          </a:xfrm>
          <a:prstGeom prst="rect">
            <a:avLst/>
          </a:prstGeom>
          <a:ln>
            <a:noFill/>
          </a:ln>
          <a:effectLst>
            <a:softEdge rad="419100"/>
          </a:effectLst>
        </p:spPr>
      </p:pic>
      <p:grpSp>
        <p:nvGrpSpPr>
          <p:cNvPr id="4" name="组合 3"/>
          <p:cNvGrpSpPr/>
          <p:nvPr/>
        </p:nvGrpSpPr>
        <p:grpSpPr>
          <a:xfrm>
            <a:off x="3692524" y="925920"/>
            <a:ext cx="3068458" cy="369332"/>
            <a:chOff x="3063692" y="2748518"/>
            <a:chExt cx="3068458" cy="369332"/>
          </a:xfrm>
        </p:grpSpPr>
        <p:cxnSp>
          <p:nvCxnSpPr>
            <p:cNvPr id="5" name="直接箭头连接符 4"/>
            <p:cNvCxnSpPr/>
            <p:nvPr/>
          </p:nvCxnSpPr>
          <p:spPr>
            <a:xfrm flipH="1">
              <a:off x="3063692" y="2939534"/>
              <a:ext cx="1609725" cy="190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4673417" y="2748518"/>
              <a:ext cx="145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/>
                  </a:solidFill>
                </a:rPr>
                <a:t>Nắp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khẩn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/>
                  </a:solidFill>
                </a:rPr>
                <a:t>cấp</a:t>
              </a:r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658505" y="901797"/>
            <a:ext cx="2895580" cy="4250298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235065" y="1194413"/>
            <a:ext cx="1584960" cy="330562"/>
            <a:chOff x="6235065" y="1194413"/>
            <a:chExt cx="1584960" cy="330562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6235065" y="1524975"/>
              <a:ext cx="4953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H="1">
              <a:off x="7347585" y="1494495"/>
              <a:ext cx="472440" cy="152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6613525" y="1194413"/>
              <a:ext cx="8996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rgbClr val="FF0000"/>
                  </a:solidFill>
                </a:rPr>
                <a:t>40~80mm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226" y="1086245"/>
            <a:ext cx="2824980" cy="40572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514725" y="1575889"/>
            <a:ext cx="1584960" cy="300082"/>
            <a:chOff x="3514725" y="1575889"/>
            <a:chExt cx="1584960" cy="300082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3514725" y="1868351"/>
              <a:ext cx="4953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>
              <a:off x="4627245" y="1837871"/>
              <a:ext cx="472440" cy="152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3893185" y="1575889"/>
              <a:ext cx="8996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rgbClr val="FF0000"/>
                  </a:solidFill>
                </a:rPr>
                <a:t>40~60mm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13" name="矩形 39"/>
            <p:cNvSpPr/>
            <p:nvPr/>
          </p:nvSpPr>
          <p:spPr>
            <a:xfrm>
              <a:off x="293627" y="101796"/>
              <a:ext cx="27104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Khác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Biệt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14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Thân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/>
          <p:cNvSpPr/>
          <p:nvPr/>
        </p:nvSpPr>
        <p:spPr>
          <a:xfrm>
            <a:off x="4126788" y="2390775"/>
            <a:ext cx="360720" cy="2390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861860" y="1845491"/>
            <a:ext cx="407113" cy="31265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893185" y="38100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ASL61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30365" y="41078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ASL81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0999" y="1344454"/>
            <a:ext cx="2512227" cy="821803"/>
            <a:chOff x="380999" y="1344454"/>
            <a:chExt cx="2512227" cy="821803"/>
          </a:xfrm>
        </p:grpSpPr>
        <p:sp>
          <p:nvSpPr>
            <p:cNvPr id="18" name="文本框 17"/>
            <p:cNvSpPr txBox="1"/>
            <p:nvPr/>
          </p:nvSpPr>
          <p:spPr>
            <a:xfrm>
              <a:off x="406469" y="1553029"/>
              <a:ext cx="2253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Độ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dầy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cửa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khác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nhau</a:t>
              </a:r>
              <a:endParaRPr lang="zh-CN" altLang="en-US" sz="18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80999" y="1344454"/>
              <a:ext cx="2512227" cy="821803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8596" y="2997868"/>
            <a:ext cx="2866744" cy="821803"/>
            <a:chOff x="258596" y="2997868"/>
            <a:chExt cx="2866744" cy="821803"/>
          </a:xfrm>
        </p:grpSpPr>
        <p:sp>
          <p:nvSpPr>
            <p:cNvPr id="21" name="文本框 17"/>
            <p:cNvSpPr txBox="1"/>
            <p:nvPr/>
          </p:nvSpPr>
          <p:spPr>
            <a:xfrm>
              <a:off x="380999" y="3247764"/>
              <a:ext cx="2178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Thân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khóa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khác</a:t>
              </a:r>
              <a:r>
                <a:rPr lang="en-US" altLang="zh-CN" sz="180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zh-CN" sz="1800" err="1" smtClean="0">
                  <a:solidFill>
                    <a:schemeClr val="bg1">
                      <a:lumMod val="95000"/>
                    </a:schemeClr>
                  </a:solidFill>
                </a:rPr>
                <a:t>nhau</a:t>
              </a:r>
              <a:endParaRPr lang="zh-CN" altLang="en-US" sz="18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58596" y="2997868"/>
              <a:ext cx="2866744" cy="821803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0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854" y="461959"/>
            <a:ext cx="4410075" cy="4410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528" y="686571"/>
            <a:ext cx="3933363" cy="42691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01" y="747906"/>
            <a:ext cx="4057649" cy="4057649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3047132" y="4461250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047132" y="2830257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199531" y="901797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3"/>
          <p:cNvSpPr txBox="1"/>
          <p:nvPr/>
        </p:nvSpPr>
        <p:spPr>
          <a:xfrm>
            <a:off x="3358399" y="475757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ASL61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文本框 24"/>
          <p:cNvSpPr txBox="1"/>
          <p:nvPr/>
        </p:nvSpPr>
        <p:spPr>
          <a:xfrm>
            <a:off x="6301382" y="47741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ASL81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20" name="矩形 39"/>
            <p:cNvSpPr/>
            <p:nvPr/>
          </p:nvSpPr>
          <p:spPr>
            <a:xfrm>
              <a:off x="293627" y="101796"/>
              <a:ext cx="27104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Khác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Biệt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21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Mặt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Trước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5046133" y="0"/>
            <a:ext cx="0" cy="51435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83" y="594020"/>
            <a:ext cx="4325837" cy="43258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425" y="901797"/>
            <a:ext cx="2152650" cy="355945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9" name="直接连接符 8"/>
          <p:cNvCxnSpPr/>
          <p:nvPr/>
        </p:nvCxnSpPr>
        <p:spPr>
          <a:xfrm>
            <a:off x="3400425" y="4461250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00425" y="891492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400424" y="2857586"/>
            <a:ext cx="5591175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3"/>
          <p:cNvSpPr txBox="1"/>
          <p:nvPr/>
        </p:nvSpPr>
        <p:spPr>
          <a:xfrm>
            <a:off x="4498522" y="47741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ASL61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文本框 24"/>
          <p:cNvSpPr txBox="1"/>
          <p:nvPr/>
        </p:nvSpPr>
        <p:spPr>
          <a:xfrm>
            <a:off x="7034517" y="477618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smtClean="0">
                <a:solidFill>
                  <a:schemeClr val="bg1">
                    <a:lumMod val="95000"/>
                  </a:schemeClr>
                </a:solidFill>
              </a:rPr>
              <a:t>ASL81</a:t>
            </a:r>
            <a:endParaRPr lang="zh-CN" alt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862562" y="-53658"/>
            <a:ext cx="0" cy="51435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293627" y="101796"/>
            <a:ext cx="3842685" cy="1015444"/>
            <a:chOff x="293627" y="101796"/>
            <a:chExt cx="3842685" cy="1015444"/>
          </a:xfrm>
        </p:grpSpPr>
        <p:sp>
          <p:nvSpPr>
            <p:cNvPr id="16" name="矩形 39"/>
            <p:cNvSpPr/>
            <p:nvPr/>
          </p:nvSpPr>
          <p:spPr>
            <a:xfrm>
              <a:off x="293627" y="101796"/>
              <a:ext cx="29733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 khác biệt :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17" name="Rectangle 11"/>
            <p:cNvSpPr/>
            <p:nvPr/>
          </p:nvSpPr>
          <p:spPr>
            <a:xfrm>
              <a:off x="293627" y="594020"/>
              <a:ext cx="38426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Mặt sau</a:t>
              </a:r>
            </a:p>
            <a:p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 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82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素材\_110655696997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0" y="862442"/>
            <a:ext cx="5100454" cy="42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5" name="矩形 39"/>
            <p:cNvSpPr/>
            <p:nvPr/>
          </p:nvSpPr>
          <p:spPr>
            <a:xfrm>
              <a:off x="293627" y="101796"/>
              <a:ext cx="20756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Sắp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Ra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Mắt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6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Bluetooth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1044259" y="1078058"/>
            <a:ext cx="1510053" cy="2481943"/>
            <a:chOff x="815861" y="1310286"/>
            <a:chExt cx="1510053" cy="2481943"/>
          </a:xfrm>
        </p:grpSpPr>
        <p:pic>
          <p:nvPicPr>
            <p:cNvPr id="1027" name="Picture 3" descr="E:\素材\图标\bluetooth_488px_1195180_easyicon.ne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396" y="1310286"/>
              <a:ext cx="404518" cy="5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>
              <a:off x="815861" y="1310286"/>
              <a:ext cx="1510053" cy="2481943"/>
              <a:chOff x="1471994" y="1291771"/>
              <a:chExt cx="2343451" cy="385172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471994" y="1291771"/>
                <a:ext cx="1372806" cy="3851728"/>
              </a:xfrm>
              <a:custGeom>
                <a:avLst/>
                <a:gdLst/>
                <a:ahLst/>
                <a:cxnLst/>
                <a:rect l="l" t="t" r="r" b="b"/>
                <a:pathLst>
                  <a:path w="1372806" h="3851728">
                    <a:moveTo>
                      <a:pt x="699819" y="1711199"/>
                    </a:moveTo>
                    <a:cubicBezTo>
                      <a:pt x="544571" y="1711199"/>
                      <a:pt x="418718" y="1844747"/>
                      <a:pt x="418718" y="2009486"/>
                    </a:cubicBezTo>
                    <a:cubicBezTo>
                      <a:pt x="418718" y="2174225"/>
                      <a:pt x="544571" y="2307773"/>
                      <a:pt x="699819" y="2307773"/>
                    </a:cubicBezTo>
                    <a:cubicBezTo>
                      <a:pt x="855067" y="2307773"/>
                      <a:pt x="980920" y="2174225"/>
                      <a:pt x="980920" y="2009486"/>
                    </a:cubicBezTo>
                    <a:cubicBezTo>
                      <a:pt x="980920" y="1844747"/>
                      <a:pt x="855067" y="1711199"/>
                      <a:pt x="699819" y="1711199"/>
                    </a:cubicBezTo>
                    <a:close/>
                    <a:moveTo>
                      <a:pt x="317147" y="159659"/>
                    </a:moveTo>
                    <a:cubicBezTo>
                      <a:pt x="218810" y="159659"/>
                      <a:pt x="139093" y="239376"/>
                      <a:pt x="139093" y="337713"/>
                    </a:cubicBezTo>
                    <a:lnTo>
                      <a:pt x="139093" y="1200805"/>
                    </a:lnTo>
                    <a:cubicBezTo>
                      <a:pt x="139093" y="1299142"/>
                      <a:pt x="218810" y="1378859"/>
                      <a:pt x="317147" y="1378859"/>
                    </a:cubicBezTo>
                    <a:lnTo>
                      <a:pt x="1029342" y="1378859"/>
                    </a:lnTo>
                    <a:cubicBezTo>
                      <a:pt x="1127679" y="1378859"/>
                      <a:pt x="1207396" y="1299142"/>
                      <a:pt x="1207396" y="1200805"/>
                    </a:cubicBezTo>
                    <a:lnTo>
                      <a:pt x="1207396" y="337713"/>
                    </a:lnTo>
                    <a:cubicBezTo>
                      <a:pt x="1207396" y="239376"/>
                      <a:pt x="1127679" y="159659"/>
                      <a:pt x="1029342" y="159659"/>
                    </a:cubicBezTo>
                    <a:close/>
                    <a:moveTo>
                      <a:pt x="170750" y="0"/>
                    </a:moveTo>
                    <a:lnTo>
                      <a:pt x="1202056" y="0"/>
                    </a:lnTo>
                    <a:cubicBezTo>
                      <a:pt x="1296359" y="0"/>
                      <a:pt x="1372806" y="76447"/>
                      <a:pt x="1372806" y="170750"/>
                    </a:cubicBezTo>
                    <a:lnTo>
                      <a:pt x="1372806" y="3680978"/>
                    </a:lnTo>
                    <a:cubicBezTo>
                      <a:pt x="1372806" y="3775281"/>
                      <a:pt x="1296359" y="3851728"/>
                      <a:pt x="1202056" y="3851728"/>
                    </a:cubicBezTo>
                    <a:lnTo>
                      <a:pt x="170750" y="3851728"/>
                    </a:lnTo>
                    <a:cubicBezTo>
                      <a:pt x="76447" y="3851728"/>
                      <a:pt x="0" y="3775281"/>
                      <a:pt x="0" y="3680978"/>
                    </a:cubicBezTo>
                    <a:lnTo>
                      <a:pt x="0" y="170750"/>
                    </a:lnTo>
                    <a:cubicBezTo>
                      <a:pt x="0" y="76447"/>
                      <a:pt x="76447" y="0"/>
                      <a:pt x="170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2130724" y="3188607"/>
                <a:ext cx="1684721" cy="251279"/>
              </a:xfrm>
              <a:prstGeom prst="roundRect">
                <a:avLst/>
              </a:prstGeom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2175616" y="3593998"/>
            <a:ext cx="2664339" cy="1447903"/>
            <a:chOff x="2237719" y="2431616"/>
            <a:chExt cx="2664339" cy="1447903"/>
          </a:xfrm>
        </p:grpSpPr>
        <p:pic>
          <p:nvPicPr>
            <p:cNvPr id="1028" name="Picture 4" descr="E:\素材\图标\forward_page_200px_1189511_easyicon.net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719" y="2431616"/>
              <a:ext cx="633186" cy="55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E:\素材\图标\magnifier_266px_1182657_easyicon.net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719" y="3240483"/>
              <a:ext cx="639036" cy="63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960920" y="3400347"/>
              <a:ext cx="1604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err="1" smtClean="0"/>
                <a:t>Nhật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ký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mở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khóa</a:t>
              </a:r>
              <a:endParaRPr lang="zh-CN" alt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8209" y="2560177"/>
              <a:ext cx="18838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err="1" smtClean="0"/>
                <a:t>Chia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sẻ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khóa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điện</a:t>
              </a:r>
              <a:r>
                <a:rPr lang="en-US" altLang="zh-CN" sz="1600" smtClean="0"/>
                <a:t> </a:t>
              </a:r>
              <a:r>
                <a:rPr lang="en-US" altLang="zh-CN" sz="1600" err="1" smtClean="0"/>
                <a:t>tử</a:t>
              </a:r>
              <a:endParaRPr lang="zh-CN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9473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4631" cy="51435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17" name="文本框 16"/>
          <p:cNvSpPr txBox="1"/>
          <p:nvPr/>
        </p:nvSpPr>
        <p:spPr>
          <a:xfrm>
            <a:off x="4208259" y="2279362"/>
            <a:ext cx="4780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</a:rPr>
              <a:t>ASL Series </a:t>
            </a:r>
            <a:r>
              <a:rPr lang="en-US" altLang="zh-CN" sz="3200" err="1" smtClean="0">
                <a:solidFill>
                  <a:schemeClr val="bg1"/>
                </a:solidFill>
              </a:rPr>
              <a:t>giúp</a:t>
            </a:r>
            <a:r>
              <a:rPr lang="en-US" altLang="zh-CN" sz="3200" smtClean="0">
                <a:solidFill>
                  <a:schemeClr val="bg1"/>
                </a:solidFill>
              </a:rPr>
              <a:t> </a:t>
            </a:r>
            <a:r>
              <a:rPr lang="en-US" altLang="zh-CN" sz="3200" err="1" smtClean="0">
                <a:solidFill>
                  <a:schemeClr val="bg1"/>
                </a:solidFill>
              </a:rPr>
              <a:t>bạn</a:t>
            </a:r>
            <a:r>
              <a:rPr lang="en-US" altLang="zh-CN" sz="3200" smtClean="0">
                <a:solidFill>
                  <a:schemeClr val="bg1"/>
                </a:solidFill>
              </a:rPr>
              <a:t> </a:t>
            </a:r>
            <a:r>
              <a:rPr lang="en-US" altLang="zh-CN" sz="3200" err="1" smtClean="0">
                <a:solidFill>
                  <a:schemeClr val="bg1"/>
                </a:solidFill>
              </a:rPr>
              <a:t>tránh</a:t>
            </a:r>
            <a:r>
              <a:rPr lang="en-US" altLang="zh-CN" sz="3200" smtClean="0">
                <a:solidFill>
                  <a:schemeClr val="bg1"/>
                </a:solidFill>
              </a:rPr>
              <a:t>…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91271" y="3170757"/>
            <a:ext cx="427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mtClean="0">
                <a:solidFill>
                  <a:schemeClr val="bg1"/>
                </a:solidFill>
              </a:rPr>
              <a:t>MẤT CHÌA KHÓA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直接连接符 47"/>
          <p:cNvCxnSpPr/>
          <p:nvPr/>
        </p:nvCxnSpPr>
        <p:spPr>
          <a:xfrm>
            <a:off x="4136312" y="2631628"/>
            <a:ext cx="1543050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598480" y="2623203"/>
            <a:ext cx="1543050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20" name="矩形 39"/>
            <p:cNvSpPr/>
            <p:nvPr/>
          </p:nvSpPr>
          <p:spPr>
            <a:xfrm>
              <a:off x="293627" y="101796"/>
              <a:ext cx="20756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Sắp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Ra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Mắt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21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iều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khiển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không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dây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16967" y="1390657"/>
            <a:ext cx="1510053" cy="2481943"/>
            <a:chOff x="1471994" y="1291771"/>
            <a:chExt cx="2343451" cy="3851728"/>
          </a:xfrm>
        </p:grpSpPr>
        <p:sp>
          <p:nvSpPr>
            <p:cNvPr id="24" name="圆角矩形 1"/>
            <p:cNvSpPr/>
            <p:nvPr/>
          </p:nvSpPr>
          <p:spPr>
            <a:xfrm>
              <a:off x="1471994" y="1291771"/>
              <a:ext cx="1372806" cy="3851728"/>
            </a:xfrm>
            <a:custGeom>
              <a:avLst/>
              <a:gdLst/>
              <a:ahLst/>
              <a:cxnLst/>
              <a:rect l="l" t="t" r="r" b="b"/>
              <a:pathLst>
                <a:path w="1372806" h="3851728">
                  <a:moveTo>
                    <a:pt x="699819" y="1711199"/>
                  </a:moveTo>
                  <a:cubicBezTo>
                    <a:pt x="544571" y="1711199"/>
                    <a:pt x="418718" y="1844747"/>
                    <a:pt x="418718" y="2009486"/>
                  </a:cubicBezTo>
                  <a:cubicBezTo>
                    <a:pt x="418718" y="2174225"/>
                    <a:pt x="544571" y="2307773"/>
                    <a:pt x="699819" y="2307773"/>
                  </a:cubicBezTo>
                  <a:cubicBezTo>
                    <a:pt x="855067" y="2307773"/>
                    <a:pt x="980920" y="2174225"/>
                    <a:pt x="980920" y="2009486"/>
                  </a:cubicBezTo>
                  <a:cubicBezTo>
                    <a:pt x="980920" y="1844747"/>
                    <a:pt x="855067" y="1711199"/>
                    <a:pt x="699819" y="1711199"/>
                  </a:cubicBezTo>
                  <a:close/>
                  <a:moveTo>
                    <a:pt x="317147" y="159659"/>
                  </a:moveTo>
                  <a:cubicBezTo>
                    <a:pt x="218810" y="159659"/>
                    <a:pt x="139093" y="239376"/>
                    <a:pt x="139093" y="337713"/>
                  </a:cubicBezTo>
                  <a:lnTo>
                    <a:pt x="139093" y="1200805"/>
                  </a:lnTo>
                  <a:cubicBezTo>
                    <a:pt x="139093" y="1299142"/>
                    <a:pt x="218810" y="1378859"/>
                    <a:pt x="317147" y="1378859"/>
                  </a:cubicBezTo>
                  <a:lnTo>
                    <a:pt x="1029342" y="1378859"/>
                  </a:lnTo>
                  <a:cubicBezTo>
                    <a:pt x="1127679" y="1378859"/>
                    <a:pt x="1207396" y="1299142"/>
                    <a:pt x="1207396" y="1200805"/>
                  </a:cubicBezTo>
                  <a:lnTo>
                    <a:pt x="1207396" y="337713"/>
                  </a:lnTo>
                  <a:cubicBezTo>
                    <a:pt x="1207396" y="239376"/>
                    <a:pt x="1127679" y="159659"/>
                    <a:pt x="1029342" y="159659"/>
                  </a:cubicBezTo>
                  <a:close/>
                  <a:moveTo>
                    <a:pt x="170750" y="0"/>
                  </a:moveTo>
                  <a:lnTo>
                    <a:pt x="1202056" y="0"/>
                  </a:lnTo>
                  <a:cubicBezTo>
                    <a:pt x="1296359" y="0"/>
                    <a:pt x="1372806" y="76447"/>
                    <a:pt x="1372806" y="170750"/>
                  </a:cubicBezTo>
                  <a:lnTo>
                    <a:pt x="1372806" y="3680978"/>
                  </a:lnTo>
                  <a:cubicBezTo>
                    <a:pt x="1372806" y="3775281"/>
                    <a:pt x="1296359" y="3851728"/>
                    <a:pt x="1202056" y="3851728"/>
                  </a:cubicBezTo>
                  <a:lnTo>
                    <a:pt x="170750" y="3851728"/>
                  </a:lnTo>
                  <a:cubicBezTo>
                    <a:pt x="76447" y="3851728"/>
                    <a:pt x="0" y="3775281"/>
                    <a:pt x="0" y="3680978"/>
                  </a:cubicBezTo>
                  <a:lnTo>
                    <a:pt x="0" y="170750"/>
                  </a:lnTo>
                  <a:cubicBezTo>
                    <a:pt x="0" y="76447"/>
                    <a:pt x="76447" y="0"/>
                    <a:pt x="170750" y="0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2130724" y="3188607"/>
              <a:ext cx="1684721" cy="25127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81" y="2295516"/>
            <a:ext cx="672224" cy="67222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010231" y="1699124"/>
            <a:ext cx="1842121" cy="1516031"/>
            <a:chOff x="6725543" y="1059566"/>
            <a:chExt cx="1842121" cy="1516031"/>
          </a:xfrm>
        </p:grpSpPr>
        <p:grpSp>
          <p:nvGrpSpPr>
            <p:cNvPr id="27" name="组合 26"/>
            <p:cNvGrpSpPr/>
            <p:nvPr/>
          </p:nvGrpSpPr>
          <p:grpSpPr>
            <a:xfrm>
              <a:off x="6725543" y="1059566"/>
              <a:ext cx="1842121" cy="1516031"/>
              <a:chOff x="1852802" y="1450427"/>
              <a:chExt cx="1104103" cy="908656"/>
            </a:xfrm>
          </p:grpSpPr>
          <p:grpSp>
            <p:nvGrpSpPr>
              <p:cNvPr id="28" name="组合 78"/>
              <p:cNvGrpSpPr/>
              <p:nvPr/>
            </p:nvGrpSpPr>
            <p:grpSpPr>
              <a:xfrm>
                <a:off x="1852802" y="1450427"/>
                <a:ext cx="1104103" cy="908656"/>
                <a:chOff x="-1217269" y="266895"/>
                <a:chExt cx="3569569" cy="2937688"/>
              </a:xfrm>
            </p:grpSpPr>
            <p:grpSp>
              <p:nvGrpSpPr>
                <p:cNvPr id="30" name="组合 71"/>
                <p:cNvGrpSpPr/>
                <p:nvPr/>
              </p:nvGrpSpPr>
              <p:grpSpPr>
                <a:xfrm>
                  <a:off x="-1217269" y="266898"/>
                  <a:ext cx="3569569" cy="2937685"/>
                  <a:chOff x="1348610" y="-2290712"/>
                  <a:chExt cx="3569569" cy="2937685"/>
                </a:xfrm>
              </p:grpSpPr>
              <p:grpSp>
                <p:nvGrpSpPr>
                  <p:cNvPr id="33" name="组合 70"/>
                  <p:cNvGrpSpPr/>
                  <p:nvPr/>
                </p:nvGrpSpPr>
                <p:grpSpPr>
                  <a:xfrm>
                    <a:off x="1348610" y="-2290712"/>
                    <a:ext cx="3569569" cy="2937685"/>
                    <a:chOff x="-21492" y="-2290712"/>
                    <a:chExt cx="3569569" cy="2937685"/>
                  </a:xfrm>
                </p:grpSpPr>
                <p:grpSp>
                  <p:nvGrpSpPr>
                    <p:cNvPr id="37" name="组合 69"/>
                    <p:cNvGrpSpPr/>
                    <p:nvPr/>
                  </p:nvGrpSpPr>
                  <p:grpSpPr>
                    <a:xfrm>
                      <a:off x="-21492" y="-2290712"/>
                      <a:ext cx="3569569" cy="2556808"/>
                      <a:chOff x="-763280" y="-778128"/>
                      <a:chExt cx="1918011" cy="1373831"/>
                    </a:xfrm>
                  </p:grpSpPr>
                  <p:sp>
                    <p:nvSpPr>
                      <p:cNvPr id="40" name="圆角矩形 4"/>
                      <p:cNvSpPr/>
                      <p:nvPr/>
                    </p:nvSpPr>
                    <p:spPr>
                      <a:xfrm>
                        <a:off x="-763280" y="-778128"/>
                        <a:ext cx="1918011" cy="1373831"/>
                      </a:xfrm>
                      <a:prstGeom prst="roundRect">
                        <a:avLst>
                          <a:gd name="adj" fmla="val 2948"/>
                        </a:avLst>
                      </a:prstGeom>
                      <a:solidFill>
                        <a:srgbClr val="3A3F4A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400"/>
                      </a:p>
                    </p:txBody>
                  </p:sp>
                  <p:sp>
                    <p:nvSpPr>
                      <p:cNvPr id="41" name="任意多边形 7"/>
                      <p:cNvSpPr/>
                      <p:nvPr/>
                    </p:nvSpPr>
                    <p:spPr>
                      <a:xfrm>
                        <a:off x="-763280" y="421744"/>
                        <a:ext cx="1918011" cy="173959"/>
                      </a:xfrm>
                      <a:custGeom>
                        <a:avLst/>
                        <a:gdLst>
                          <a:gd name="connsiteX0" fmla="*/ 0 w 1918011"/>
                          <a:gd name="connsiteY0" fmla="*/ 0 h 173959"/>
                          <a:gd name="connsiteX1" fmla="*/ 1918011 w 1918011"/>
                          <a:gd name="connsiteY1" fmla="*/ 0 h 173959"/>
                          <a:gd name="connsiteX2" fmla="*/ 1918011 w 1918011"/>
                          <a:gd name="connsiteY2" fmla="*/ 133458 h 173959"/>
                          <a:gd name="connsiteX3" fmla="*/ 1877510 w 1918011"/>
                          <a:gd name="connsiteY3" fmla="*/ 173959 h 173959"/>
                          <a:gd name="connsiteX4" fmla="*/ 40501 w 1918011"/>
                          <a:gd name="connsiteY4" fmla="*/ 173959 h 173959"/>
                          <a:gd name="connsiteX5" fmla="*/ 0 w 1918011"/>
                          <a:gd name="connsiteY5" fmla="*/ 133458 h 1739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918011" h="173959">
                            <a:moveTo>
                              <a:pt x="0" y="0"/>
                            </a:moveTo>
                            <a:lnTo>
                              <a:pt x="1918011" y="0"/>
                            </a:lnTo>
                            <a:lnTo>
                              <a:pt x="1918011" y="133458"/>
                            </a:lnTo>
                            <a:cubicBezTo>
                              <a:pt x="1918011" y="155826"/>
                              <a:pt x="1899878" y="173959"/>
                              <a:pt x="1877510" y="173959"/>
                            </a:cubicBezTo>
                            <a:lnTo>
                              <a:pt x="40501" y="173959"/>
                            </a:lnTo>
                            <a:cubicBezTo>
                              <a:pt x="18133" y="173959"/>
                              <a:pt x="0" y="155826"/>
                              <a:pt x="0" y="133458"/>
                            </a:cubicBezTo>
                            <a:close/>
                          </a:path>
                        </a:pathLst>
                      </a:custGeom>
                      <a:solidFill>
                        <a:srgbClr val="E6E8E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400"/>
                      </a:p>
                    </p:txBody>
                  </p:sp>
                </p:grpSp>
                <p:sp>
                  <p:nvSpPr>
                    <p:cNvPr id="38" name="任意多边形 68"/>
                    <p:cNvSpPr/>
                    <p:nvPr/>
                  </p:nvSpPr>
                  <p:spPr>
                    <a:xfrm>
                      <a:off x="1155113" y="266095"/>
                      <a:ext cx="1216358" cy="380878"/>
                    </a:xfrm>
                    <a:custGeom>
                      <a:avLst/>
                      <a:gdLst>
                        <a:gd name="connsiteX0" fmla="*/ 203153 w 1216358"/>
                        <a:gd name="connsiteY0" fmla="*/ 0 h 380878"/>
                        <a:gd name="connsiteX1" fmla="*/ 1019707 w 1216358"/>
                        <a:gd name="connsiteY1" fmla="*/ 0 h 380878"/>
                        <a:gd name="connsiteX2" fmla="*/ 1023583 w 1216358"/>
                        <a:gd name="connsiteY2" fmla="*/ 112253 h 380878"/>
                        <a:gd name="connsiteX3" fmla="*/ 1060952 w 1216358"/>
                        <a:gd name="connsiteY3" fmla="*/ 327385 h 380878"/>
                        <a:gd name="connsiteX4" fmla="*/ 1063272 w 1216358"/>
                        <a:gd name="connsiteY4" fmla="*/ 334327 h 380878"/>
                        <a:gd name="connsiteX5" fmla="*/ 1168564 w 1216358"/>
                        <a:gd name="connsiteY5" fmla="*/ 345571 h 380878"/>
                        <a:gd name="connsiteX6" fmla="*/ 1216358 w 1216358"/>
                        <a:gd name="connsiteY6" fmla="*/ 362614 h 380878"/>
                        <a:gd name="connsiteX7" fmla="*/ 1168564 w 1216358"/>
                        <a:gd name="connsiteY7" fmla="*/ 379657 h 380878"/>
                        <a:gd name="connsiteX8" fmla="*/ 1157133 w 1216358"/>
                        <a:gd name="connsiteY8" fmla="*/ 380878 h 380878"/>
                        <a:gd name="connsiteX9" fmla="*/ 59225 w 1216358"/>
                        <a:gd name="connsiteY9" fmla="*/ 380878 h 380878"/>
                        <a:gd name="connsiteX10" fmla="*/ 47794 w 1216358"/>
                        <a:gd name="connsiteY10" fmla="*/ 379657 h 380878"/>
                        <a:gd name="connsiteX11" fmla="*/ 0 w 1216358"/>
                        <a:gd name="connsiteY11" fmla="*/ 362614 h 380878"/>
                        <a:gd name="connsiteX12" fmla="*/ 47794 w 1216358"/>
                        <a:gd name="connsiteY12" fmla="*/ 345571 h 380878"/>
                        <a:gd name="connsiteX13" fmla="*/ 159828 w 1216358"/>
                        <a:gd name="connsiteY13" fmla="*/ 333607 h 380878"/>
                        <a:gd name="connsiteX14" fmla="*/ 161908 w 1216358"/>
                        <a:gd name="connsiteY14" fmla="*/ 327384 h 380878"/>
                        <a:gd name="connsiteX15" fmla="*/ 199278 w 1216358"/>
                        <a:gd name="connsiteY15" fmla="*/ 112252 h 3808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216358" h="380878">
                          <a:moveTo>
                            <a:pt x="203153" y="0"/>
                          </a:moveTo>
                          <a:lnTo>
                            <a:pt x="1019707" y="0"/>
                          </a:lnTo>
                          <a:lnTo>
                            <a:pt x="1023583" y="112253"/>
                          </a:lnTo>
                          <a:cubicBezTo>
                            <a:pt x="1029774" y="189132"/>
                            <a:pt x="1042763" y="261802"/>
                            <a:pt x="1060952" y="327385"/>
                          </a:cubicBezTo>
                          <a:lnTo>
                            <a:pt x="1063272" y="334327"/>
                          </a:lnTo>
                          <a:lnTo>
                            <a:pt x="1168564" y="345571"/>
                          </a:lnTo>
                          <a:cubicBezTo>
                            <a:pt x="1199340" y="350809"/>
                            <a:pt x="1216358" y="356569"/>
                            <a:pt x="1216358" y="362614"/>
                          </a:cubicBezTo>
                          <a:cubicBezTo>
                            <a:pt x="1216358" y="368660"/>
                            <a:pt x="1199340" y="374419"/>
                            <a:pt x="1168564" y="379657"/>
                          </a:cubicBezTo>
                          <a:lnTo>
                            <a:pt x="1157133" y="380878"/>
                          </a:lnTo>
                          <a:lnTo>
                            <a:pt x="59225" y="380878"/>
                          </a:lnTo>
                          <a:lnTo>
                            <a:pt x="47794" y="379657"/>
                          </a:lnTo>
                          <a:cubicBezTo>
                            <a:pt x="17018" y="374419"/>
                            <a:pt x="0" y="368660"/>
                            <a:pt x="0" y="362614"/>
                          </a:cubicBezTo>
                          <a:cubicBezTo>
                            <a:pt x="0" y="356569"/>
                            <a:pt x="17018" y="350809"/>
                            <a:pt x="47794" y="345571"/>
                          </a:cubicBezTo>
                          <a:lnTo>
                            <a:pt x="159828" y="333607"/>
                          </a:lnTo>
                          <a:lnTo>
                            <a:pt x="161908" y="327384"/>
                          </a:lnTo>
                          <a:cubicBezTo>
                            <a:pt x="180097" y="261801"/>
                            <a:pt x="193086" y="189131"/>
                            <a:pt x="199278" y="112252"/>
                          </a:cubicBezTo>
                          <a:close/>
                        </a:path>
                      </a:pathLst>
                    </a:custGeom>
                    <a:solidFill>
                      <a:srgbClr val="E6E8E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400"/>
                    </a:p>
                  </p:txBody>
                </p:sp>
                <p:sp>
                  <p:nvSpPr>
                    <p:cNvPr id="39" name="任意多边形 67"/>
                    <p:cNvSpPr/>
                    <p:nvPr/>
                  </p:nvSpPr>
                  <p:spPr>
                    <a:xfrm>
                      <a:off x="1352991" y="266095"/>
                      <a:ext cx="820602" cy="58625"/>
                    </a:xfrm>
                    <a:custGeom>
                      <a:avLst/>
                      <a:gdLst>
                        <a:gd name="connsiteX0" fmla="*/ 2024 w 820602"/>
                        <a:gd name="connsiteY0" fmla="*/ 0 h 58625"/>
                        <a:gd name="connsiteX1" fmla="*/ 818578 w 820602"/>
                        <a:gd name="connsiteY1" fmla="*/ 0 h 58625"/>
                        <a:gd name="connsiteX2" fmla="*/ 820602 w 820602"/>
                        <a:gd name="connsiteY2" fmla="*/ 58625 h 58625"/>
                        <a:gd name="connsiteX3" fmla="*/ 0 w 820602"/>
                        <a:gd name="connsiteY3" fmla="*/ 58625 h 58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0602" h="58625">
                          <a:moveTo>
                            <a:pt x="2024" y="0"/>
                          </a:moveTo>
                          <a:lnTo>
                            <a:pt x="818578" y="0"/>
                          </a:lnTo>
                          <a:lnTo>
                            <a:pt x="820602" y="58625"/>
                          </a:lnTo>
                          <a:lnTo>
                            <a:pt x="0" y="58625"/>
                          </a:lnTo>
                          <a:close/>
                        </a:path>
                      </a:pathLst>
                    </a:custGeom>
                    <a:solidFill>
                      <a:srgbClr val="D7D9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400"/>
                    </a:p>
                  </p:txBody>
                </p:sp>
              </p:grpSp>
              <p:grpSp>
                <p:nvGrpSpPr>
                  <p:cNvPr id="34" name="组合 49"/>
                  <p:cNvGrpSpPr/>
                  <p:nvPr/>
                </p:nvGrpSpPr>
                <p:grpSpPr>
                  <a:xfrm>
                    <a:off x="3055446" y="0"/>
                    <a:ext cx="155896" cy="183640"/>
                    <a:chOff x="5238751" y="592138"/>
                    <a:chExt cx="3068638" cy="3614737"/>
                  </a:xfrm>
                  <a:solidFill>
                    <a:schemeClr val="tx1">
                      <a:lumMod val="75000"/>
                      <a:lumOff val="25000"/>
                    </a:schemeClr>
                  </a:solidFill>
                </p:grpSpPr>
                <p:sp>
                  <p:nvSpPr>
                    <p:cNvPr id="35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5238751" y="1416050"/>
                      <a:ext cx="3068638" cy="2790825"/>
                    </a:xfrm>
                    <a:custGeom>
                      <a:avLst/>
                      <a:gdLst>
                        <a:gd name="T0" fmla="*/ 787 w 815"/>
                        <a:gd name="T1" fmla="*/ 104 h 742"/>
                        <a:gd name="T2" fmla="*/ 815 w 815"/>
                        <a:gd name="T3" fmla="*/ 480 h 742"/>
                        <a:gd name="T4" fmla="*/ 792 w 815"/>
                        <a:gd name="T5" fmla="*/ 528 h 742"/>
                        <a:gd name="T6" fmla="*/ 675 w 815"/>
                        <a:gd name="T7" fmla="*/ 690 h 742"/>
                        <a:gd name="T8" fmla="*/ 572 w 815"/>
                        <a:gd name="T9" fmla="*/ 727 h 742"/>
                        <a:gd name="T10" fmla="*/ 524 w 815"/>
                        <a:gd name="T11" fmla="*/ 712 h 742"/>
                        <a:gd name="T12" fmla="*/ 337 w 815"/>
                        <a:gd name="T13" fmla="*/ 710 h 742"/>
                        <a:gd name="T14" fmla="*/ 169 w 815"/>
                        <a:gd name="T15" fmla="*/ 680 h 742"/>
                        <a:gd name="T16" fmla="*/ 23 w 815"/>
                        <a:gd name="T17" fmla="*/ 409 h 742"/>
                        <a:gd name="T18" fmla="*/ 27 w 815"/>
                        <a:gd name="T19" fmla="*/ 181 h 742"/>
                        <a:gd name="T20" fmla="*/ 228 w 815"/>
                        <a:gd name="T21" fmla="*/ 11 h 742"/>
                        <a:gd name="T22" fmla="*/ 333 w 815"/>
                        <a:gd name="T23" fmla="*/ 26 h 742"/>
                        <a:gd name="T24" fmla="*/ 382 w 815"/>
                        <a:gd name="T25" fmla="*/ 43 h 742"/>
                        <a:gd name="T26" fmla="*/ 484 w 815"/>
                        <a:gd name="T27" fmla="*/ 39 h 742"/>
                        <a:gd name="T28" fmla="*/ 579 w 815"/>
                        <a:gd name="T29" fmla="*/ 12 h 742"/>
                        <a:gd name="T30" fmla="*/ 787 w 815"/>
                        <a:gd name="T31" fmla="*/ 104 h 7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815" h="742">
                          <a:moveTo>
                            <a:pt x="787" y="104"/>
                          </a:moveTo>
                          <a:cubicBezTo>
                            <a:pt x="632" y="191"/>
                            <a:pt x="654" y="415"/>
                            <a:pt x="815" y="480"/>
                          </a:cubicBezTo>
                          <a:cubicBezTo>
                            <a:pt x="807" y="496"/>
                            <a:pt x="800" y="512"/>
                            <a:pt x="792" y="528"/>
                          </a:cubicBezTo>
                          <a:cubicBezTo>
                            <a:pt x="760" y="587"/>
                            <a:pt x="725" y="644"/>
                            <a:pt x="675" y="690"/>
                          </a:cubicBezTo>
                          <a:cubicBezTo>
                            <a:pt x="646" y="717"/>
                            <a:pt x="613" y="734"/>
                            <a:pt x="572" y="727"/>
                          </a:cubicBezTo>
                          <a:cubicBezTo>
                            <a:pt x="555" y="724"/>
                            <a:pt x="539" y="719"/>
                            <a:pt x="524" y="712"/>
                          </a:cubicBezTo>
                          <a:cubicBezTo>
                            <a:pt x="461" y="682"/>
                            <a:pt x="400" y="682"/>
                            <a:pt x="337" y="710"/>
                          </a:cubicBezTo>
                          <a:cubicBezTo>
                            <a:pt x="269" y="742"/>
                            <a:pt x="221" y="735"/>
                            <a:pt x="169" y="680"/>
                          </a:cubicBezTo>
                          <a:cubicBezTo>
                            <a:pt x="95" y="604"/>
                            <a:pt x="47" y="512"/>
                            <a:pt x="23" y="409"/>
                          </a:cubicBezTo>
                          <a:cubicBezTo>
                            <a:pt x="5" y="333"/>
                            <a:pt x="0" y="256"/>
                            <a:pt x="27" y="181"/>
                          </a:cubicBezTo>
                          <a:cubicBezTo>
                            <a:pt x="61" y="88"/>
                            <a:pt x="127" y="28"/>
                            <a:pt x="228" y="11"/>
                          </a:cubicBezTo>
                          <a:cubicBezTo>
                            <a:pt x="264" y="5"/>
                            <a:pt x="299" y="14"/>
                            <a:pt x="333" y="26"/>
                          </a:cubicBezTo>
                          <a:cubicBezTo>
                            <a:pt x="349" y="32"/>
                            <a:pt x="365" y="38"/>
                            <a:pt x="382" y="43"/>
                          </a:cubicBezTo>
                          <a:cubicBezTo>
                            <a:pt x="416" y="54"/>
                            <a:pt x="450" y="51"/>
                            <a:pt x="484" y="39"/>
                          </a:cubicBezTo>
                          <a:cubicBezTo>
                            <a:pt x="515" y="28"/>
                            <a:pt x="547" y="17"/>
                            <a:pt x="579" y="12"/>
                          </a:cubicBezTo>
                          <a:cubicBezTo>
                            <a:pt x="666" y="0"/>
                            <a:pt x="731" y="40"/>
                            <a:pt x="787" y="10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/>
                    </a:p>
                  </p:txBody>
                </p:sp>
                <p:sp>
                  <p:nvSpPr>
                    <p:cNvPr id="36" name="Freeform 6"/>
                    <p:cNvSpPr>
                      <a:spLocks/>
                    </p:cNvSpPr>
                    <p:nvPr/>
                  </p:nvSpPr>
                  <p:spPr bwMode="auto">
                    <a:xfrm>
                      <a:off x="6650038" y="592138"/>
                      <a:ext cx="869950" cy="903287"/>
                    </a:xfrm>
                    <a:custGeom>
                      <a:avLst/>
                      <a:gdLst>
                        <a:gd name="T0" fmla="*/ 213 w 231"/>
                        <a:gd name="T1" fmla="*/ 11 h 240"/>
                        <a:gd name="T2" fmla="*/ 25 w 231"/>
                        <a:gd name="T3" fmla="*/ 233 h 240"/>
                        <a:gd name="T4" fmla="*/ 213 w 231"/>
                        <a:gd name="T5" fmla="*/ 11 h 2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240">
                          <a:moveTo>
                            <a:pt x="213" y="11"/>
                          </a:moveTo>
                          <a:cubicBezTo>
                            <a:pt x="231" y="108"/>
                            <a:pt x="138" y="240"/>
                            <a:pt x="25" y="233"/>
                          </a:cubicBezTo>
                          <a:cubicBezTo>
                            <a:pt x="0" y="140"/>
                            <a:pt x="118" y="0"/>
                            <a:pt x="213" y="1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/>
                    </a:p>
                  </p:txBody>
                </p:sp>
              </p:grpSp>
            </p:grpSp>
            <p:sp>
              <p:nvSpPr>
                <p:cNvPr id="31" name="矩形 72"/>
                <p:cNvSpPr/>
                <p:nvPr/>
              </p:nvSpPr>
              <p:spPr>
                <a:xfrm>
                  <a:off x="-1075915" y="399011"/>
                  <a:ext cx="3274359" cy="1956547"/>
                </a:xfrm>
                <a:prstGeom prst="rect">
                  <a:avLst/>
                </a:prstGeom>
                <a:solidFill>
                  <a:srgbClr val="485262"/>
                </a:solidFill>
                <a:ln>
                  <a:solidFill>
                    <a:srgbClr val="48526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2" name="任意多边形 77"/>
                <p:cNvSpPr/>
                <p:nvPr/>
              </p:nvSpPr>
              <p:spPr>
                <a:xfrm>
                  <a:off x="419047" y="266895"/>
                  <a:ext cx="1930060" cy="2556808"/>
                </a:xfrm>
                <a:custGeom>
                  <a:avLst/>
                  <a:gdLst>
                    <a:gd name="connsiteX0" fmla="*/ 0 w 1930060"/>
                    <a:gd name="connsiteY0" fmla="*/ 0 h 2556808"/>
                    <a:gd name="connsiteX1" fmla="*/ 1854685 w 1930060"/>
                    <a:gd name="connsiteY1" fmla="*/ 0 h 2556808"/>
                    <a:gd name="connsiteX2" fmla="*/ 1930060 w 1930060"/>
                    <a:gd name="connsiteY2" fmla="*/ 75375 h 2556808"/>
                    <a:gd name="connsiteX3" fmla="*/ 1930060 w 1930060"/>
                    <a:gd name="connsiteY3" fmla="*/ 2481433 h 2556808"/>
                    <a:gd name="connsiteX4" fmla="*/ 1854685 w 1930060"/>
                    <a:gd name="connsiteY4" fmla="*/ 2556808 h 2556808"/>
                    <a:gd name="connsiteX5" fmla="*/ 934013 w 1930060"/>
                    <a:gd name="connsiteY5" fmla="*/ 2556808 h 2556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30060" h="2556808">
                      <a:moveTo>
                        <a:pt x="0" y="0"/>
                      </a:moveTo>
                      <a:lnTo>
                        <a:pt x="1854685" y="0"/>
                      </a:lnTo>
                      <a:cubicBezTo>
                        <a:pt x="1896313" y="0"/>
                        <a:pt x="1930060" y="33747"/>
                        <a:pt x="1930060" y="75375"/>
                      </a:cubicBezTo>
                      <a:lnTo>
                        <a:pt x="1930060" y="2481433"/>
                      </a:lnTo>
                      <a:cubicBezTo>
                        <a:pt x="1930060" y="2523061"/>
                        <a:pt x="1896313" y="2556808"/>
                        <a:pt x="1854685" y="2556808"/>
                      </a:cubicBezTo>
                      <a:lnTo>
                        <a:pt x="934013" y="2556808"/>
                      </a:lnTo>
                      <a:close/>
                    </a:path>
                  </a:pathLst>
                </a:custGeom>
                <a:solidFill>
                  <a:srgbClr val="FFFFFF">
                    <a:alpha val="1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4365" y="1472164"/>
                <a:ext cx="1010780" cy="6689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6" y="2219015"/>
              <a:ext cx="167530" cy="123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3573888" y="2967740"/>
            <a:ext cx="542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Cổng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56200" y="2901545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Bộ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Chia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26604" y="2295516"/>
            <a:ext cx="640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TCP/IP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26779" y="2297875"/>
            <a:ext cx="640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TCP/IP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67486" y="2588352"/>
            <a:ext cx="10999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err="1" smtClean="0">
                <a:solidFill>
                  <a:schemeClr val="bg1"/>
                </a:solidFill>
              </a:rPr>
              <a:t>Mạng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không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zh-CN" err="1" smtClean="0">
                <a:solidFill>
                  <a:schemeClr val="bg1"/>
                </a:solidFill>
              </a:rPr>
              <a:t>dây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340" y="2228789"/>
            <a:ext cx="497378" cy="402839"/>
          </a:xfrm>
          <a:prstGeom prst="rect">
            <a:avLst/>
          </a:prstGeom>
        </p:spPr>
      </p:pic>
      <p:cxnSp>
        <p:nvCxnSpPr>
          <p:cNvPr id="56" name="直接连接符 55"/>
          <p:cNvCxnSpPr/>
          <p:nvPr/>
        </p:nvCxnSpPr>
        <p:spPr>
          <a:xfrm>
            <a:off x="1988504" y="2693882"/>
            <a:ext cx="1543050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58343" y="3983809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Khóa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606" y="3450772"/>
            <a:ext cx="8937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ACSclient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/SmartPss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Picture 2" descr="C:\Users\20716\Desktop\QQ图片20151127105025 - 副本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9590">
            <a:off x="3387466" y="2129879"/>
            <a:ext cx="1015114" cy="9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箭头连接符 5"/>
          <p:cNvCxnSpPr/>
          <p:nvPr/>
        </p:nvCxnSpPr>
        <p:spPr>
          <a:xfrm>
            <a:off x="3895023" y="3278655"/>
            <a:ext cx="0" cy="5356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17476" y="4017742"/>
            <a:ext cx="2334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</a:rPr>
              <a:t>Hỗ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</a:rPr>
              <a:t>trợ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</a:rPr>
              <a:t>kết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smtClean="0">
                <a:solidFill>
                  <a:schemeClr val="bg1"/>
                </a:solidFill>
              </a:rPr>
              <a:t>nối </a:t>
            </a:r>
            <a:r>
              <a:rPr lang="en-US" altLang="zh-CN" sz="1600" err="1" smtClean="0">
                <a:solidFill>
                  <a:schemeClr val="bg1"/>
                </a:solidFill>
              </a:rPr>
              <a:t>đến</a:t>
            </a:r>
            <a:r>
              <a:rPr lang="en-US" altLang="zh-CN" sz="1600" smtClean="0">
                <a:solidFill>
                  <a:schemeClr val="bg1"/>
                </a:solidFill>
              </a:rPr>
              <a:t> 8 </a:t>
            </a:r>
            <a:r>
              <a:rPr lang="en-US" altLang="zh-CN" sz="1600" err="1" smtClean="0">
                <a:solidFill>
                  <a:schemeClr val="bg1"/>
                </a:solidFill>
              </a:rPr>
              <a:t>khóa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41434" y="1219499"/>
            <a:ext cx="30963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smtClean="0">
                <a:solidFill>
                  <a:schemeClr val="bg1"/>
                </a:solidFill>
                <a:ea typeface="张海山锐线体简" panose="02000000000000000000" pitchFamily="2" charset="-122"/>
              </a:rPr>
              <a:t>Radio Frequency: </a:t>
            </a:r>
          </a:p>
          <a:p>
            <a:pPr algn="ctr"/>
            <a:r>
              <a:rPr lang="en-US" altLang="zh-CN" sz="2400" smtClean="0">
                <a:solidFill>
                  <a:schemeClr val="bg1"/>
                </a:solidFill>
                <a:ea typeface="张海山锐线体简" panose="02000000000000000000" pitchFamily="2" charset="-122"/>
              </a:rPr>
              <a:t>433MHz</a:t>
            </a:r>
            <a:endParaRPr lang="en-US" altLang="zh-CN" sz="2400">
              <a:solidFill>
                <a:schemeClr val="bg1"/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315312">
            <a:off x="4520035" y="458462"/>
            <a:ext cx="5256584" cy="5293118"/>
            <a:chOff x="3120563" y="966213"/>
            <a:chExt cx="2857740" cy="2985302"/>
          </a:xfrm>
        </p:grpSpPr>
        <p:sp>
          <p:nvSpPr>
            <p:cNvPr id="5" name="等腰三角形 4"/>
            <p:cNvSpPr/>
            <p:nvPr/>
          </p:nvSpPr>
          <p:spPr>
            <a:xfrm rot="1904327">
              <a:off x="3224213" y="31741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295316" y="1728116"/>
              <a:ext cx="2511419" cy="14579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55" idx="0"/>
            </p:cNvCxnSpPr>
            <p:nvPr/>
          </p:nvCxnSpPr>
          <p:spPr>
            <a:xfrm flipV="1">
              <a:off x="3295316" y="1727290"/>
              <a:ext cx="2511419" cy="14467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endCxn id="27" idx="0"/>
            </p:cNvCxnSpPr>
            <p:nvPr/>
          </p:nvCxnSpPr>
          <p:spPr>
            <a:xfrm flipH="1">
              <a:off x="4544839" y="1011394"/>
              <a:ext cx="495" cy="28980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09237" y="1330362"/>
              <a:ext cx="3420" cy="129274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101157" y="1172748"/>
              <a:ext cx="3420" cy="1932571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4273126" y="2294789"/>
              <a:ext cx="1662500" cy="967614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3155204" y="1658677"/>
              <a:ext cx="1672356" cy="971267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707726" y="2619683"/>
              <a:ext cx="1677287" cy="9712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42" idx="4"/>
            </p:cNvCxnSpPr>
            <p:nvPr/>
          </p:nvCxnSpPr>
          <p:spPr>
            <a:xfrm>
              <a:off x="3988801" y="1817382"/>
              <a:ext cx="8995" cy="193430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42" idx="4"/>
            </p:cNvCxnSpPr>
            <p:nvPr/>
          </p:nvCxnSpPr>
          <p:spPr>
            <a:xfrm>
              <a:off x="3716077" y="2619684"/>
              <a:ext cx="279474" cy="115747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716077" y="1655257"/>
              <a:ext cx="1104644" cy="9678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827158" y="1654035"/>
              <a:ext cx="1122147" cy="644174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28576" y="1651190"/>
              <a:ext cx="272581" cy="14575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5097738" y="2298209"/>
              <a:ext cx="841307" cy="810528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722917" y="2623104"/>
              <a:ext cx="1385080" cy="4822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158439" y="1815996"/>
              <a:ext cx="834655" cy="807775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04577" y="1168378"/>
              <a:ext cx="280436" cy="114351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81593" y="2298209"/>
              <a:ext cx="3420" cy="128248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678419" y="2584726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58625" y="2619683"/>
              <a:ext cx="554032" cy="0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/>
            <p:cNvSpPr/>
            <p:nvPr/>
          </p:nvSpPr>
          <p:spPr>
            <a:xfrm rot="9030685">
              <a:off x="4509537" y="96621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9906054">
              <a:off x="4497007" y="391186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3993308" y="3256329"/>
              <a:ext cx="280070" cy="488627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52" idx="2"/>
            </p:cNvCxnSpPr>
            <p:nvPr/>
          </p:nvCxnSpPr>
          <p:spPr>
            <a:xfrm flipV="1">
              <a:off x="3989674" y="3101898"/>
              <a:ext cx="1104644" cy="642952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280583" y="3266910"/>
              <a:ext cx="1097484" cy="30972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158625" y="1332488"/>
              <a:ext cx="549101" cy="128719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276949" y="2294788"/>
              <a:ext cx="1111484" cy="957587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12657" y="1334151"/>
              <a:ext cx="1672356" cy="967478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56226" y="2620950"/>
              <a:ext cx="1124143" cy="63826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158439" y="2620160"/>
              <a:ext cx="831235" cy="1124688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86253" y="1819416"/>
              <a:ext cx="1391921" cy="47537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93094" y="1819416"/>
              <a:ext cx="283856" cy="145006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1418" y="1173044"/>
              <a:ext cx="834467" cy="1128584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5378173" y="2291369"/>
              <a:ext cx="560872" cy="130300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31835" y="3581137"/>
              <a:ext cx="1316327" cy="15974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679958" y="258472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20563" y="2583074"/>
              <a:ext cx="75753" cy="75753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3227166" y="16954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905736" y="2262771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48375" y="226508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48" name="直接连接符 47"/>
            <p:cNvCxnSpPr>
              <a:endCxn id="46" idx="6"/>
            </p:cNvCxnSpPr>
            <p:nvPr/>
          </p:nvCxnSpPr>
          <p:spPr>
            <a:xfrm flipV="1">
              <a:off x="5385013" y="2299055"/>
              <a:ext cx="593290" cy="2574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51" idx="4"/>
            </p:cNvCxnSpPr>
            <p:nvPr/>
          </p:nvCxnSpPr>
          <p:spPr>
            <a:xfrm>
              <a:off x="5097737" y="3095059"/>
              <a:ext cx="287276" cy="4993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等腰三角形 49"/>
            <p:cNvSpPr/>
            <p:nvPr/>
          </p:nvSpPr>
          <p:spPr>
            <a:xfrm rot="16470758">
              <a:off x="5778611" y="3183948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48162" y="354485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069330" y="306390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3989674" y="1169624"/>
              <a:ext cx="1114904" cy="64979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16077" y="1340622"/>
              <a:ext cx="1111484" cy="307796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2748749">
              <a:off x="5782642" y="1708292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4830981" y="1169624"/>
              <a:ext cx="273597" cy="47879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5069802" y="113500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2293" y="1617752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707726" y="1169624"/>
              <a:ext cx="1400272" cy="157282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3709237" y="1330363"/>
              <a:ext cx="283856" cy="489053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4237094" y="322004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267" y="370459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677858" y="129620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59267" y="178216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57848" y="406378"/>
            <a:ext cx="46056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4400" b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KHÓA DÙNG CHO </a:t>
            </a:r>
            <a:r>
              <a:rPr lang="en-US" altLang="zh-CN" sz="4400" b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KHÁCH SẠN</a:t>
            </a:r>
            <a:endParaRPr lang="zh-CN" altLang="en-US" sz="4400" b="1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03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01.In-LOCK\酒店锁\高清图\ASL412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010" y="1689828"/>
            <a:ext cx="2205473" cy="1739042"/>
          </a:xfrm>
          <a:prstGeom prst="rect">
            <a:avLst/>
          </a:prstGeom>
          <a:noFill/>
        </p:spPr>
      </p:pic>
      <p:pic>
        <p:nvPicPr>
          <p:cNvPr id="5" name="Picture 3" descr="F:\01.In-LOCK\酒店锁\高清图\ASL413S 正面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384" y="1708525"/>
            <a:ext cx="2369338" cy="1701648"/>
          </a:xfrm>
          <a:prstGeom prst="rect">
            <a:avLst/>
          </a:prstGeom>
          <a:noFill/>
        </p:spPr>
      </p:pic>
      <p:pic>
        <p:nvPicPr>
          <p:cNvPr id="6" name="Picture 4" descr="F:\01.In-LOCK\酒店锁\高清图\ASL411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068" y="1650726"/>
            <a:ext cx="1105881" cy="18465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5537" y="4151092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</a:rPr>
              <a:t>ASL411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2239" y="4159561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ASL412</a:t>
            </a:r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139546" y="4159561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ASL413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11" name="矩形 39"/>
            <p:cNvSpPr/>
            <p:nvPr/>
          </p:nvSpPr>
          <p:spPr>
            <a:xfrm>
              <a:off x="293627" y="101796"/>
              <a:ext cx="18950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Giới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Thiệu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9724" y="472729"/>
            <a:ext cx="1457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Ba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Mẫu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Sản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Phẩm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5742" y="1306290"/>
            <a:ext cx="2583027" cy="2503714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135091" y="1360716"/>
            <a:ext cx="2583027" cy="2503714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248555" y="1360714"/>
            <a:ext cx="2583027" cy="2503714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F:\01.In-LOCK\a其他厂家\高盾\高清图\201406201014338633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5143500" cy="5143500"/>
          </a:xfrm>
          <a:prstGeom prst="rect">
            <a:avLst/>
          </a:prstGeom>
          <a:noFill/>
        </p:spPr>
      </p:pic>
      <p:pic>
        <p:nvPicPr>
          <p:cNvPr id="3085" name="Picture 13" descr="F:\素材\card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83520"/>
            <a:ext cx="3810000" cy="2654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8144" y="4443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800" smtClean="0">
                <a:solidFill>
                  <a:prstClr val="white">
                    <a:lumMod val="95000"/>
                  </a:prstClr>
                </a:solidFill>
              </a:rPr>
              <a:t>ASL413 Series</a:t>
            </a:r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477416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800" smtClean="0">
                <a:solidFill>
                  <a:prstClr val="white">
                    <a:lumMod val="95000"/>
                  </a:prstClr>
                </a:solidFill>
              </a:rPr>
              <a:t>Backset: 60mm</a:t>
            </a:r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724128" y="3723878"/>
            <a:ext cx="1296144" cy="720080"/>
            <a:chOff x="6228184" y="3579862"/>
            <a:chExt cx="1080120" cy="72008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228184" y="3579862"/>
              <a:ext cx="0" cy="720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308304" y="3579862"/>
              <a:ext cx="0" cy="720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6948264" y="3939902"/>
              <a:ext cx="360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6228184" y="3939902"/>
              <a:ext cx="360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516481" y="3822308"/>
              <a:ext cx="5757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1100" smtClean="0">
                  <a:solidFill>
                    <a:srgbClr val="FF0000"/>
                  </a:solidFill>
                </a:rPr>
                <a:t>60mm</a:t>
              </a:r>
              <a:endParaRPr lang="zh-CN" altLang="en-US" sz="110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17" name="矩形 39"/>
            <p:cNvSpPr/>
            <p:nvPr/>
          </p:nvSpPr>
          <p:spPr>
            <a:xfrm>
              <a:off x="293627" y="101796"/>
              <a:ext cx="16433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Backset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18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39724" y="472729"/>
            <a:ext cx="3339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Khu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vực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quan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trọng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của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khóa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khách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sạn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400" y="315967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800" smtClean="0">
                <a:solidFill>
                  <a:prstClr val="white">
                    <a:lumMod val="95000"/>
                  </a:prstClr>
                </a:solidFill>
              </a:rPr>
              <a:t>Backset: 60mm/70mm </a:t>
            </a:r>
            <a:r>
              <a:rPr lang="en-US" altLang="zh-CN" sz="1800" err="1" smtClean="0">
                <a:solidFill>
                  <a:prstClr val="white">
                    <a:lumMod val="95000"/>
                  </a:prstClr>
                </a:solidFill>
              </a:rPr>
              <a:t>tùy</a:t>
            </a:r>
            <a:r>
              <a:rPr lang="en-US" altLang="zh-CN" sz="18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800" err="1" smtClean="0">
                <a:solidFill>
                  <a:prstClr val="white">
                    <a:lumMod val="95000"/>
                  </a:prstClr>
                </a:solidFill>
              </a:rPr>
              <a:t>chọn</a:t>
            </a:r>
            <a:endParaRPr lang="zh-CN" altLang="en-US" sz="1800">
              <a:solidFill>
                <a:prstClr val="white">
                  <a:lumMod val="95000"/>
                </a:prst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1944" y="3529008"/>
            <a:ext cx="2843478" cy="0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025422" y="3529008"/>
            <a:ext cx="2842722" cy="783348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4" name="矩形 39"/>
            <p:cNvSpPr/>
            <p:nvPr/>
          </p:nvSpPr>
          <p:spPr>
            <a:xfrm>
              <a:off x="293627" y="101796"/>
              <a:ext cx="18758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Tiêu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5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1230037" y="1470904"/>
            <a:ext cx="3955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Tay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cầm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sử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dụng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thép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không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gỉ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có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độ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bền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cao</a:t>
            </a:r>
            <a:endParaRPr lang="en-US" altLang="zh-CN" sz="160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7004" y="2213042"/>
            <a:ext cx="636029" cy="635000"/>
            <a:chOff x="1143000" y="1257300"/>
            <a:chExt cx="636029" cy="635000"/>
          </a:xfrm>
        </p:grpSpPr>
        <p:sp>
          <p:nvSpPr>
            <p:cNvPr id="15" name="圆角矩形 14"/>
            <p:cNvSpPr/>
            <p:nvPr/>
          </p:nvSpPr>
          <p:spPr>
            <a:xfrm>
              <a:off x="1143000" y="1257300"/>
              <a:ext cx="636029" cy="635000"/>
            </a:xfrm>
            <a:prstGeom prst="roundRect">
              <a:avLst>
                <a:gd name="adj" fmla="val 10667"/>
              </a:avLst>
            </a:prstGeom>
            <a:solidFill>
              <a:schemeClr val="accent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87572" y="129540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229526" y="1432102"/>
              <a:ext cx="485775" cy="31387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RF CARD</a:t>
              </a:r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8557" y="3166622"/>
            <a:ext cx="636029" cy="635000"/>
            <a:chOff x="2482348" y="2336800"/>
            <a:chExt cx="636029" cy="635000"/>
          </a:xfrm>
        </p:grpSpPr>
        <p:grpSp>
          <p:nvGrpSpPr>
            <p:cNvPr id="27" name="组合 26"/>
            <p:cNvGrpSpPr/>
            <p:nvPr/>
          </p:nvGrpSpPr>
          <p:grpSpPr>
            <a:xfrm>
              <a:off x="2703052" y="2422555"/>
              <a:ext cx="194619" cy="485055"/>
              <a:chOff x="3789144" y="2184400"/>
              <a:chExt cx="282808" cy="70485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3789144" y="2612787"/>
                <a:ext cx="282808" cy="27646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861451" y="2691601"/>
                <a:ext cx="131996" cy="12903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3909522" y="2184400"/>
                <a:ext cx="45719" cy="4283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3932381" y="2256234"/>
                <a:ext cx="77839" cy="457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3939448" y="2352873"/>
                <a:ext cx="85181" cy="457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2482348" y="2336800"/>
              <a:ext cx="636029" cy="635000"/>
              <a:chOff x="1143000" y="1257300"/>
              <a:chExt cx="636029" cy="63500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143000" y="1257300"/>
                <a:ext cx="636029" cy="635000"/>
              </a:xfrm>
              <a:prstGeom prst="roundRect">
                <a:avLst>
                  <a:gd name="adj" fmla="val 10667"/>
                </a:avLst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87572" y="129540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6054209" y="3484122"/>
            <a:ext cx="636029" cy="635000"/>
            <a:chOff x="5894374" y="3160784"/>
            <a:chExt cx="636029" cy="635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6090578" y="3264789"/>
              <a:ext cx="243620" cy="454817"/>
              <a:chOff x="4625340" y="2422555"/>
              <a:chExt cx="396240" cy="739745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4625340" y="2502960"/>
                <a:ext cx="396240" cy="659340"/>
              </a:xfrm>
              <a:prstGeom prst="roundRect">
                <a:avLst>
                  <a:gd name="adj" fmla="val 7052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闪电形 50"/>
              <p:cNvSpPr/>
              <p:nvPr/>
            </p:nvSpPr>
            <p:spPr>
              <a:xfrm rot="1091213">
                <a:off x="4681556" y="2634472"/>
                <a:ext cx="293370" cy="407176"/>
              </a:xfrm>
              <a:prstGeom prst="lightningBol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4739640" y="2422555"/>
                <a:ext cx="167640" cy="64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圆角矩形 54"/>
            <p:cNvSpPr/>
            <p:nvPr/>
          </p:nvSpPr>
          <p:spPr>
            <a:xfrm>
              <a:off x="5894374" y="3160784"/>
              <a:ext cx="636029" cy="635000"/>
            </a:xfrm>
            <a:prstGeom prst="roundRect">
              <a:avLst>
                <a:gd name="adj" fmla="val 10667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57150">
                  <a:solidFill>
                    <a:schemeClr val="accent2"/>
                  </a:solidFill>
                </a:ln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1262386" y="2357150"/>
            <a:ext cx="2669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600">
                <a:solidFill>
                  <a:prstClr val="white">
                    <a:lumMod val="95000"/>
                  </a:prstClr>
                </a:solidFill>
              </a:rPr>
              <a:t>RF 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card (T57card/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Mifare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card)</a:t>
            </a:r>
            <a:endParaRPr lang="en-US" altLang="zh-CN" sz="16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258133" y="3330544"/>
            <a:ext cx="3615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Khóa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cơ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để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xử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lý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các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tình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huống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khẩn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cấp</a:t>
            </a:r>
            <a:endParaRPr lang="zh-CN" altLang="en-US" sz="1600"/>
          </a:p>
        </p:txBody>
      </p:sp>
      <p:grpSp>
        <p:nvGrpSpPr>
          <p:cNvPr id="91" name="组合 90"/>
          <p:cNvGrpSpPr/>
          <p:nvPr/>
        </p:nvGrpSpPr>
        <p:grpSpPr>
          <a:xfrm>
            <a:off x="6056864" y="2355524"/>
            <a:ext cx="636029" cy="635000"/>
            <a:chOff x="5897029" y="2032186"/>
            <a:chExt cx="636029" cy="635000"/>
          </a:xfrm>
        </p:grpSpPr>
        <p:sp>
          <p:nvSpPr>
            <p:cNvPr id="73" name="圆角矩形 72"/>
            <p:cNvSpPr/>
            <p:nvPr/>
          </p:nvSpPr>
          <p:spPr>
            <a:xfrm>
              <a:off x="5897029" y="2032186"/>
              <a:ext cx="636029" cy="635000"/>
            </a:xfrm>
            <a:prstGeom prst="roundRect">
              <a:avLst>
                <a:gd name="adj" fmla="val 10667"/>
              </a:avLst>
            </a:prstGeom>
            <a:solidFill>
              <a:schemeClr val="accent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045778" y="2139254"/>
              <a:ext cx="311839" cy="458559"/>
              <a:chOff x="5490245" y="3273169"/>
              <a:chExt cx="629562" cy="925768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5573487" y="3273169"/>
                <a:ext cx="533400" cy="87021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流程图: 数据 77"/>
              <p:cNvSpPr/>
              <p:nvPr/>
            </p:nvSpPr>
            <p:spPr>
              <a:xfrm rot="518979" flipH="1">
                <a:off x="5490245" y="3356515"/>
                <a:ext cx="629562" cy="842422"/>
              </a:xfrm>
              <a:prstGeom prst="flowChartInputOutpu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4" name="闪电形 83"/>
            <p:cNvSpPr/>
            <p:nvPr/>
          </p:nvSpPr>
          <p:spPr>
            <a:xfrm rot="1533267">
              <a:off x="6100893" y="2252585"/>
              <a:ext cx="226374" cy="296092"/>
            </a:xfrm>
            <a:prstGeom prst="lightningBol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矩形 85"/>
          <p:cNvSpPr/>
          <p:nvPr/>
        </p:nvSpPr>
        <p:spPr>
          <a:xfrm>
            <a:off x="1276034" y="4339514"/>
            <a:ext cx="4014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Tay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cầm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chuyển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tự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do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khi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bị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truy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cập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trái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phép</a:t>
            </a:r>
            <a:endParaRPr lang="en-US" altLang="zh-CN" sz="16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6040117" y="1307292"/>
            <a:ext cx="636029" cy="635000"/>
          </a:xfrm>
          <a:prstGeom prst="roundRect">
            <a:avLst>
              <a:gd name="adj" fmla="val 10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accent2"/>
                </a:solidFill>
              </a:ln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6113091" y="1412836"/>
            <a:ext cx="521630" cy="381212"/>
            <a:chOff x="4827326" y="1516688"/>
            <a:chExt cx="833442" cy="609088"/>
          </a:xfrm>
        </p:grpSpPr>
        <p:grpSp>
          <p:nvGrpSpPr>
            <p:cNvPr id="37" name="组合 36"/>
            <p:cNvGrpSpPr/>
            <p:nvPr/>
          </p:nvGrpSpPr>
          <p:grpSpPr>
            <a:xfrm>
              <a:off x="4827326" y="1732925"/>
              <a:ext cx="833442" cy="392851"/>
              <a:chOff x="4156512" y="2274570"/>
              <a:chExt cx="590945" cy="336192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4255671" y="2274570"/>
                <a:ext cx="17526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465419" y="2275840"/>
                <a:ext cx="17526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4572197" y="2457985"/>
                <a:ext cx="17526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4156512" y="2458362"/>
                <a:ext cx="17526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4362450" y="2458266"/>
                <a:ext cx="17526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8" name="矩形 87"/>
            <p:cNvSpPr/>
            <p:nvPr/>
          </p:nvSpPr>
          <p:spPr>
            <a:xfrm>
              <a:off x="5099700" y="1516688"/>
              <a:ext cx="247179" cy="178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49817" y="4127270"/>
            <a:ext cx="636029" cy="648369"/>
            <a:chOff x="389982" y="3803932"/>
            <a:chExt cx="636029" cy="648369"/>
          </a:xfrm>
        </p:grpSpPr>
        <p:grpSp>
          <p:nvGrpSpPr>
            <p:cNvPr id="66" name="组合 65"/>
            <p:cNvGrpSpPr/>
            <p:nvPr/>
          </p:nvGrpSpPr>
          <p:grpSpPr>
            <a:xfrm>
              <a:off x="389982" y="3803932"/>
              <a:ext cx="636029" cy="648369"/>
              <a:chOff x="1157740" y="1295400"/>
              <a:chExt cx="636029" cy="648369"/>
            </a:xfrm>
          </p:grpSpPr>
          <p:sp>
            <p:nvSpPr>
              <p:cNvPr id="67" name="圆角矩形 66"/>
              <p:cNvSpPr/>
              <p:nvPr/>
            </p:nvSpPr>
            <p:spPr>
              <a:xfrm>
                <a:off x="1157740" y="1308769"/>
                <a:ext cx="636029" cy="635000"/>
              </a:xfrm>
              <a:prstGeom prst="roundRect">
                <a:avLst>
                  <a:gd name="adj" fmla="val 1066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187572" y="1295400"/>
                <a:ext cx="18473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571713" y="3901936"/>
              <a:ext cx="329311" cy="438237"/>
              <a:chOff x="4024629" y="2222500"/>
              <a:chExt cx="1283641" cy="1708232"/>
            </a:xfrm>
          </p:grpSpPr>
          <p:sp>
            <p:nvSpPr>
              <p:cNvPr id="61" name="圆角矩形 60"/>
              <p:cNvSpPr/>
              <p:nvPr/>
            </p:nvSpPr>
            <p:spPr>
              <a:xfrm>
                <a:off x="4024629" y="2222500"/>
                <a:ext cx="796753" cy="1708232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圆角矩形 61"/>
              <p:cNvSpPr/>
              <p:nvPr/>
            </p:nvSpPr>
            <p:spPr>
              <a:xfrm>
                <a:off x="4423005" y="3176080"/>
                <a:ext cx="885265" cy="2000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圆角矩形 63"/>
              <p:cNvSpPr/>
              <p:nvPr/>
            </p:nvSpPr>
            <p:spPr>
              <a:xfrm rot="2547590">
                <a:off x="4362574" y="3517144"/>
                <a:ext cx="885265" cy="200055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3" name="矩形 92"/>
          <p:cNvSpPr/>
          <p:nvPr/>
        </p:nvSpPr>
        <p:spPr>
          <a:xfrm>
            <a:off x="6756193" y="2545996"/>
            <a:ext cx="1887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Cảnh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báo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khóa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hỏng</a:t>
            </a:r>
            <a:endParaRPr lang="en-US" altLang="zh-CN" sz="16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56193" y="1494160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</a:rPr>
              <a:t>Quản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</a:rPr>
              <a:t>lý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</a:rPr>
              <a:t>đa</a:t>
            </a:r>
            <a:r>
              <a:rPr lang="en-US" altLang="zh-CN" sz="1600" smtClean="0">
                <a:solidFill>
                  <a:schemeClr val="bg1"/>
                </a:solidFill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</a:rPr>
              <a:t>nhiệm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796089" y="3599687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Cảnh báo 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sử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dụng</a:t>
            </a:r>
            <a:endParaRPr lang="en-US" altLang="zh-CN" sz="1600" smtClean="0">
              <a:solidFill>
                <a:prstClr val="white">
                  <a:lumMod val="95000"/>
                </a:prstClr>
              </a:solidFill>
            </a:endParaRPr>
          </a:p>
          <a:p>
            <a:pPr defTabSz="914400"/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nguồn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điện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thấp</a:t>
            </a:r>
            <a:endParaRPr lang="en-US" altLang="zh-CN" sz="1600" smtClean="0">
              <a:solidFill>
                <a:prstClr val="white">
                  <a:lumMod val="95000"/>
                </a:prstClr>
              </a:solidFill>
            </a:endParaRPr>
          </a:p>
          <a:p>
            <a:pPr defTabSz="914400"/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2~3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năm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tuổi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altLang="zh-CN" sz="1600" err="1" smtClean="0">
                <a:solidFill>
                  <a:prstClr val="white">
                    <a:lumMod val="95000"/>
                  </a:prstClr>
                </a:solidFill>
              </a:rPr>
              <a:t>thọ</a:t>
            </a:r>
            <a:r>
              <a:rPr lang="en-US" altLang="zh-CN" sz="1600" smtClean="0">
                <a:solidFill>
                  <a:prstClr val="white">
                    <a:lumMod val="95000"/>
                  </a:prstClr>
                </a:solidFill>
              </a:rPr>
              <a:t> pin</a:t>
            </a:r>
            <a:endParaRPr lang="en-US" altLang="zh-CN" sz="16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39724" y="472729"/>
            <a:ext cx="13019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Khóa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Khách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Sạn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25659" y="1285942"/>
            <a:ext cx="639607" cy="635000"/>
            <a:chOff x="525659" y="1285942"/>
            <a:chExt cx="639607" cy="635000"/>
          </a:xfrm>
        </p:grpSpPr>
        <p:grpSp>
          <p:nvGrpSpPr>
            <p:cNvPr id="11" name="组合 10"/>
            <p:cNvGrpSpPr/>
            <p:nvPr/>
          </p:nvGrpSpPr>
          <p:grpSpPr>
            <a:xfrm>
              <a:off x="525659" y="1285942"/>
              <a:ext cx="639607" cy="635000"/>
              <a:chOff x="1143000" y="1257300"/>
              <a:chExt cx="639607" cy="63500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1143000" y="1257300"/>
                <a:ext cx="636029" cy="635000"/>
              </a:xfrm>
              <a:prstGeom prst="roundRect">
                <a:avLst>
                  <a:gd name="adj" fmla="val 10667"/>
                </a:avLst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57150">
                    <a:solidFill>
                      <a:schemeClr val="accent2"/>
                    </a:solidFill>
                  </a:ln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87572" y="1295400"/>
                <a:ext cx="5950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smtClean="0">
                    <a:solidFill>
                      <a:schemeClr val="bg1"/>
                    </a:solidFill>
                  </a:rPr>
                  <a:t>SUS</a:t>
                </a:r>
              </a:p>
            </p:txBody>
          </p:sp>
        </p:grpSp>
        <p:sp>
          <p:nvSpPr>
            <p:cNvPr id="97" name="矩形 96"/>
            <p:cNvSpPr/>
            <p:nvPr/>
          </p:nvSpPr>
          <p:spPr>
            <a:xfrm>
              <a:off x="622711" y="1603442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</a:rPr>
                <a:t>304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8182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420" y="1210775"/>
            <a:ext cx="6457908" cy="3587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3" name="组合 22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24" name="矩形 39"/>
            <p:cNvSpPr/>
            <p:nvPr/>
          </p:nvSpPr>
          <p:spPr>
            <a:xfrm>
              <a:off x="293627" y="101796"/>
              <a:ext cx="18758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Tiêu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25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Phần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mềm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quản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lý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khách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sạn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69317" y="766861"/>
            <a:ext cx="7359015" cy="4344497"/>
            <a:chOff x="501104" y="672003"/>
            <a:chExt cx="7359015" cy="4344497"/>
          </a:xfrm>
        </p:grpSpPr>
        <p:grpSp>
          <p:nvGrpSpPr>
            <p:cNvPr id="5" name="组合 4"/>
            <p:cNvGrpSpPr/>
            <p:nvPr/>
          </p:nvGrpSpPr>
          <p:grpSpPr>
            <a:xfrm>
              <a:off x="5447160" y="2468802"/>
              <a:ext cx="1155700" cy="1132114"/>
              <a:chOff x="5933196" y="1336673"/>
              <a:chExt cx="1155700" cy="1132114"/>
            </a:xfrm>
          </p:grpSpPr>
          <p:pic>
            <p:nvPicPr>
              <p:cNvPr id="1030" name="Picture 6" descr="E:\素材\图标\history_287px_1148191_easyicon.ne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7501" y="1537394"/>
                <a:ext cx="600868" cy="730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椭圆 16"/>
              <p:cNvSpPr/>
              <p:nvPr/>
            </p:nvSpPr>
            <p:spPr>
              <a:xfrm>
                <a:off x="5933196" y="1336673"/>
                <a:ext cx="1155700" cy="1132114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pic>
          <p:nvPicPr>
            <p:cNvPr id="1035" name="Picture 11" descr="E:\素材\图标\user_multiple_1418px_118345_easy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04" y="3831964"/>
              <a:ext cx="1184536" cy="118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1763367" y="3632339"/>
              <a:ext cx="22942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Nhận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diện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người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sử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dụng</a:t>
              </a:r>
              <a:endParaRPr lang="en-US" altLang="zh-CN" sz="16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16206" y="803062"/>
              <a:ext cx="4830126" cy="1374729"/>
              <a:chOff x="833706" y="1052785"/>
              <a:chExt cx="4830126" cy="1374729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833706" y="1295400"/>
                <a:ext cx="1155700" cy="1132114"/>
                <a:chOff x="4559300" y="1016000"/>
                <a:chExt cx="1244600" cy="1219200"/>
              </a:xfrm>
            </p:grpSpPr>
            <p:pic>
              <p:nvPicPr>
                <p:cNvPr id="1027" name="Picture 3" descr="E:\素材\图标\reception_200px_1188276_easyicon.net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-44000"/>
                          </a14:imgEffect>
                          <a14:imgEffect>
                            <a14:brightnessContrast bright="-18000" contrast="3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2500" y="1193798"/>
                  <a:ext cx="952500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椭圆 1"/>
                <p:cNvSpPr/>
                <p:nvPr/>
              </p:nvSpPr>
              <p:spPr>
                <a:xfrm>
                  <a:off x="4559300" y="1016000"/>
                  <a:ext cx="1244600" cy="1219200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14" name="矩形 13"/>
              <p:cNvSpPr/>
              <p:nvPr/>
            </p:nvSpPr>
            <p:spPr>
              <a:xfrm>
                <a:off x="1712109" y="1052785"/>
                <a:ext cx="39517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Nhận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phòng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FIT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hoặc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nhận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phòng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theo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nhóm</a:t>
                </a:r>
                <a:endParaRPr lang="en-US" altLang="zh-CN" sz="16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5444559" y="672003"/>
              <a:ext cx="2415560" cy="1505788"/>
              <a:chOff x="4724619" y="921726"/>
              <a:chExt cx="2415560" cy="1505788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724619" y="1295400"/>
                <a:ext cx="1155700" cy="1132114"/>
                <a:chOff x="7080690" y="2645016"/>
                <a:chExt cx="1155700" cy="1132114"/>
              </a:xfrm>
            </p:grpSpPr>
            <p:pic>
              <p:nvPicPr>
                <p:cNvPr id="1029" name="Picture 5" descr="E:\素材\图标\data_backup_512px_1168769_easyicon.net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0600" y="2855033"/>
                  <a:ext cx="635880" cy="635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椭圆 15"/>
                <p:cNvSpPr/>
                <p:nvPr/>
              </p:nvSpPr>
              <p:spPr>
                <a:xfrm>
                  <a:off x="7080690" y="2645016"/>
                  <a:ext cx="1155700" cy="1132114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18" name="矩形 17"/>
              <p:cNvSpPr/>
              <p:nvPr/>
            </p:nvSpPr>
            <p:spPr>
              <a:xfrm>
                <a:off x="5504795" y="921726"/>
                <a:ext cx="16353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Dữ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liệu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dự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phòng</a:t>
                </a:r>
                <a:endParaRPr lang="en-US" altLang="zh-CN" sz="16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16206" y="2468802"/>
              <a:ext cx="4996684" cy="1132114"/>
              <a:chOff x="869404" y="3123618"/>
              <a:chExt cx="4996684" cy="113211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002273" y="3474759"/>
                <a:ext cx="38638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Thẻ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khẩn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cấp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hoặc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các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loại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thẻ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đặc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biệt</a:t>
                </a:r>
                <a:r>
                  <a:rPr lang="en-US" altLang="zh-CN" sz="1600" smtClean="0">
                    <a:solidFill>
                      <a:prstClr val="white">
                        <a:lumMod val="95000"/>
                      </a:prstClr>
                    </a:solidFill>
                  </a:rPr>
                  <a:t> </a:t>
                </a:r>
                <a:r>
                  <a:rPr lang="en-US" altLang="zh-CN" sz="1600" err="1" smtClean="0">
                    <a:solidFill>
                      <a:prstClr val="white">
                        <a:lumMod val="95000"/>
                      </a:prstClr>
                    </a:solidFill>
                  </a:rPr>
                  <a:t>khác</a:t>
                </a:r>
                <a:endParaRPr lang="en-US" altLang="zh-CN" sz="16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869404" y="3123618"/>
                <a:ext cx="1155700" cy="1132114"/>
                <a:chOff x="869404" y="3123618"/>
                <a:chExt cx="1155700" cy="1132114"/>
              </a:xfrm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869404" y="3123618"/>
                  <a:ext cx="1155700" cy="1132114"/>
                  <a:chOff x="3804982" y="2066259"/>
                  <a:chExt cx="1155700" cy="1132114"/>
                </a:xfrm>
              </p:grpSpPr>
              <p:pic>
                <p:nvPicPr>
                  <p:cNvPr id="1028" name="Picture 4" descr="E:\素材\图标\fire_175px_1154095_easyicon.net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7970" y="2480581"/>
                    <a:ext cx="336232" cy="5033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" name="椭圆 14"/>
                  <p:cNvSpPr/>
                  <p:nvPr/>
                </p:nvSpPr>
                <p:spPr>
                  <a:xfrm>
                    <a:off x="3804982" y="2066259"/>
                    <a:ext cx="1155700" cy="113211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/>
                  </a:p>
                </p:txBody>
              </p:sp>
            </p:grpSp>
            <p:sp>
              <p:nvSpPr>
                <p:cNvPr id="20" name="圆角矩形 19"/>
                <p:cNvSpPr/>
                <p:nvPr/>
              </p:nvSpPr>
              <p:spPr>
                <a:xfrm>
                  <a:off x="1318398" y="3474759"/>
                  <a:ext cx="514765" cy="36170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</p:grpSp>
        <p:sp>
          <p:nvSpPr>
            <p:cNvPr id="29" name="矩形 28"/>
            <p:cNvSpPr/>
            <p:nvPr/>
          </p:nvSpPr>
          <p:spPr>
            <a:xfrm>
              <a:off x="5000462" y="3662335"/>
              <a:ext cx="15997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Nhật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ký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tìm</a:t>
              </a:r>
              <a:r>
                <a:rPr lang="en-US" altLang="zh-CN" sz="1600" smtClean="0">
                  <a:solidFill>
                    <a:prstClr val="white">
                      <a:lumMod val="95000"/>
                    </a:prstClr>
                  </a:solidFill>
                </a:rPr>
                <a:t> </a:t>
              </a:r>
              <a:r>
                <a:rPr lang="en-US" altLang="zh-CN" sz="1600" err="1" smtClean="0">
                  <a:solidFill>
                    <a:prstClr val="white">
                      <a:lumMod val="95000"/>
                    </a:prstClr>
                  </a:solidFill>
                </a:rPr>
                <a:t>kiếm</a:t>
              </a:r>
              <a:endParaRPr lang="en-US" altLang="zh-CN" sz="160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6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338" y="1826313"/>
            <a:ext cx="1015985" cy="101598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12960" y="1410468"/>
            <a:ext cx="2914592" cy="2280153"/>
            <a:chOff x="395534" y="555526"/>
            <a:chExt cx="1818017" cy="1362051"/>
          </a:xfrm>
        </p:grpSpPr>
        <p:grpSp>
          <p:nvGrpSpPr>
            <p:cNvPr id="7" name="组合 6"/>
            <p:cNvGrpSpPr/>
            <p:nvPr/>
          </p:nvGrpSpPr>
          <p:grpSpPr>
            <a:xfrm>
              <a:off x="543945" y="969464"/>
              <a:ext cx="1435766" cy="833020"/>
              <a:chOff x="899592" y="1018641"/>
              <a:chExt cx="6264696" cy="3863984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899592" y="2571750"/>
                <a:ext cx="6264696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0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2" name="Picture 2" descr="F:\01.In-LOCK\酒店锁\图标素材\monitor9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4424" y="1018641"/>
                <a:ext cx="1944216" cy="1944216"/>
              </a:xfrm>
              <a:prstGeom prst="rect">
                <a:avLst/>
              </a:prstGeom>
              <a:noFill/>
            </p:spPr>
          </p:pic>
          <p:sp>
            <p:nvSpPr>
              <p:cNvPr id="13" name="矩形 12"/>
              <p:cNvSpPr/>
              <p:nvPr/>
            </p:nvSpPr>
            <p:spPr>
              <a:xfrm>
                <a:off x="6084168" y="3003799"/>
                <a:ext cx="545618" cy="1878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0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933530" y="586312"/>
              <a:ext cx="1280021" cy="2206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err="1" smtClean="0">
                  <a:solidFill>
                    <a:schemeClr val="bg1"/>
                  </a:solidFill>
                </a:rPr>
                <a:t>Thiết</a:t>
              </a:r>
              <a:r>
                <a:rPr lang="en-US" altLang="zh-CN" smtClean="0">
                  <a:solidFill>
                    <a:schemeClr val="bg1"/>
                  </a:solidFill>
                </a:rPr>
                <a:t> </a:t>
              </a:r>
              <a:r>
                <a:rPr lang="en-US" altLang="zh-CN" err="1" smtClean="0">
                  <a:solidFill>
                    <a:schemeClr val="bg1"/>
                  </a:solidFill>
                </a:rPr>
                <a:t>Lập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95534" y="555526"/>
              <a:ext cx="1717351" cy="136205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95534" y="555526"/>
              <a:ext cx="1717351" cy="25340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517337" y="3785474"/>
            <a:ext cx="4046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mtClean="0">
                <a:solidFill>
                  <a:schemeClr val="bg1"/>
                </a:solidFill>
              </a:rPr>
              <a:t>- Cài </a:t>
            </a:r>
            <a:r>
              <a:rPr lang="en-US" altLang="zh-CN" err="1" smtClean="0">
                <a:solidFill>
                  <a:schemeClr val="bg1"/>
                </a:solidFill>
              </a:rPr>
              <a:t>đặt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phầm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mềm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và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tạo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ủy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quyền 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Tạo </a:t>
            </a:r>
            <a:r>
              <a:rPr lang="en-US" altLang="zh-CN" err="1" smtClean="0">
                <a:solidFill>
                  <a:schemeClr val="bg1"/>
                </a:solidFill>
              </a:rPr>
              <a:t>số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phòng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Cài </a:t>
            </a:r>
            <a:r>
              <a:rPr lang="en-US" altLang="zh-CN" err="1" smtClean="0">
                <a:solidFill>
                  <a:schemeClr val="bg1"/>
                </a:solidFill>
              </a:rPr>
              <a:t>đặt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khóa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số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sử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dụng</a:t>
            </a:r>
            <a:r>
              <a:rPr lang="en-US" altLang="zh-CN" smtClean="0">
                <a:solidFill>
                  <a:schemeClr val="bg1"/>
                </a:solidFill>
              </a:rPr>
              <a:t> PDA.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225266" y="1410468"/>
            <a:ext cx="2753207" cy="2280153"/>
            <a:chOff x="395534" y="555526"/>
            <a:chExt cx="1717351" cy="1362051"/>
          </a:xfrm>
        </p:grpSpPr>
        <p:grpSp>
          <p:nvGrpSpPr>
            <p:cNvPr id="48" name="组合 47"/>
            <p:cNvGrpSpPr/>
            <p:nvPr/>
          </p:nvGrpSpPr>
          <p:grpSpPr>
            <a:xfrm>
              <a:off x="442924" y="915566"/>
              <a:ext cx="1536787" cy="950268"/>
              <a:chOff x="395536" y="843558"/>
              <a:chExt cx="3286289" cy="2160240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611560" y="915566"/>
                <a:ext cx="3070265" cy="1944216"/>
                <a:chOff x="899592" y="915566"/>
                <a:chExt cx="6264696" cy="3967059"/>
              </a:xfrm>
            </p:grpSpPr>
            <p:pic>
              <p:nvPicPr>
                <p:cNvPr id="55" name="Picture 3" descr="F:\01.In-LOCK\酒店锁\图标素材\woman46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lum bright="10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722" y="915566"/>
                  <a:ext cx="2150368" cy="2150368"/>
                </a:xfrm>
                <a:prstGeom prst="rect">
                  <a:avLst/>
                </a:prstGeom>
                <a:noFill/>
              </p:spPr>
            </p:pic>
            <p:sp>
              <p:nvSpPr>
                <p:cNvPr id="56" name="矩形 55"/>
                <p:cNvSpPr/>
                <p:nvPr/>
              </p:nvSpPr>
              <p:spPr>
                <a:xfrm>
                  <a:off x="899592" y="2571750"/>
                  <a:ext cx="6264696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57" name="Picture 2" descr="F:\01.In-LOCK\酒店锁\图标素材\monitor95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lum bright="10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57074" y="1028343"/>
                  <a:ext cx="1944216" cy="1944216"/>
                </a:xfrm>
                <a:prstGeom prst="rect">
                  <a:avLst/>
                </a:prstGeom>
                <a:noFill/>
              </p:spPr>
            </p:pic>
            <p:sp>
              <p:nvSpPr>
                <p:cNvPr id="58" name="矩形 57"/>
                <p:cNvSpPr/>
                <p:nvPr/>
              </p:nvSpPr>
              <p:spPr>
                <a:xfrm>
                  <a:off x="6084168" y="3003799"/>
                  <a:ext cx="545618" cy="18788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53" name="Picture 6" descr="F:\01.In-LOCK\酒店锁\图标素材\two2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</a:blip>
              <a:srcRect/>
              <a:stretch>
                <a:fillRect/>
              </a:stretch>
            </p:blipFill>
            <p:spPr bwMode="auto">
              <a:xfrm>
                <a:off x="395536" y="843558"/>
                <a:ext cx="1710910" cy="2160240"/>
              </a:xfrm>
              <a:prstGeom prst="rect">
                <a:avLst/>
              </a:prstGeom>
              <a:noFill/>
            </p:spPr>
          </p:pic>
          <p:sp>
            <p:nvSpPr>
              <p:cNvPr id="54" name="平行四边形 53"/>
              <p:cNvSpPr/>
              <p:nvPr/>
            </p:nvSpPr>
            <p:spPr>
              <a:xfrm>
                <a:off x="1835696" y="1059582"/>
                <a:ext cx="216024" cy="216024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0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637781" y="591369"/>
              <a:ext cx="1280021" cy="2206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err="1" smtClean="0">
                  <a:solidFill>
                    <a:schemeClr val="bg1"/>
                  </a:solidFill>
                </a:rPr>
                <a:t>Lễ</a:t>
              </a:r>
              <a:r>
                <a:rPr lang="en-US" altLang="zh-CN" smtClean="0">
                  <a:solidFill>
                    <a:schemeClr val="bg1"/>
                  </a:solidFill>
                </a:rPr>
                <a:t> </a:t>
              </a:r>
              <a:r>
                <a:rPr lang="en-US" altLang="zh-CN" err="1" smtClean="0">
                  <a:solidFill>
                    <a:schemeClr val="bg1"/>
                  </a:solidFill>
                </a:rPr>
                <a:t>Tân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95534" y="555526"/>
              <a:ext cx="1717351" cy="136205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95534" y="555526"/>
              <a:ext cx="1717351" cy="25340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59" name="TextBox 14"/>
          <p:cNvSpPr txBox="1"/>
          <p:nvPr/>
        </p:nvSpPr>
        <p:spPr>
          <a:xfrm>
            <a:off x="4768700" y="3751607"/>
            <a:ext cx="4498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>
                <a:solidFill>
                  <a:schemeClr val="bg1"/>
                </a:solidFill>
              </a:rPr>
              <a:t>- Giao thiết </a:t>
            </a:r>
            <a:r>
              <a:rPr lang="en-US" altLang="zh-CN" err="1" smtClean="0">
                <a:solidFill>
                  <a:schemeClr val="bg1"/>
                </a:solidFill>
              </a:rPr>
              <a:t>lập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cho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khách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khi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nhận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phòng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Xóa </a:t>
            </a:r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khi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trả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phòng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Cấp </a:t>
            </a:r>
            <a:r>
              <a:rPr lang="en-US" altLang="zh-CN" err="1" smtClean="0">
                <a:solidFill>
                  <a:schemeClr val="bg1"/>
                </a:solidFill>
              </a:rPr>
              <a:t>lại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khi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khách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báo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bị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mất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thẻ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Tìm </a:t>
            </a:r>
            <a:r>
              <a:rPr lang="en-US" altLang="zh-CN" err="1" smtClean="0">
                <a:solidFill>
                  <a:schemeClr val="bg1"/>
                </a:solidFill>
              </a:rPr>
              <a:t>kiếm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thông</a:t>
            </a:r>
            <a:r>
              <a:rPr lang="en-US" altLang="zh-CN" smtClean="0">
                <a:solidFill>
                  <a:schemeClr val="bg1"/>
                </a:solidFill>
              </a:rPr>
              <a:t> tin.</a:t>
            </a: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3366167" y="2733585"/>
            <a:ext cx="1882307" cy="8324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8014381" y="2728357"/>
            <a:ext cx="1751683" cy="5227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28" name="矩形 39"/>
            <p:cNvSpPr/>
            <p:nvPr/>
          </p:nvSpPr>
          <p:spPr>
            <a:xfrm>
              <a:off x="293627" y="101796"/>
              <a:ext cx="34163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Tính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năng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hệ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thống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29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Hệ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thống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khách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sạn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21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671" y="3992147"/>
            <a:ext cx="4399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>
                <a:solidFill>
                  <a:schemeClr val="bg1"/>
                </a:solidFill>
              </a:rPr>
              <a:t>- Nhật ký mở khóa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Chế độ DND</a:t>
            </a:r>
          </a:p>
          <a:p>
            <a:r>
              <a:rPr lang="en-US" altLang="zh-CN" smtClean="0">
                <a:solidFill>
                  <a:schemeClr val="bg1"/>
                </a:solidFill>
              </a:rPr>
              <a:t>- Thường được mở khi có báo động khẩn cấp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99938" y="1458331"/>
            <a:ext cx="2818413" cy="2333088"/>
            <a:chOff x="5004048" y="555526"/>
            <a:chExt cx="3672408" cy="3096344"/>
          </a:xfrm>
        </p:grpSpPr>
        <p:grpSp>
          <p:nvGrpSpPr>
            <p:cNvPr id="6" name="组合 5"/>
            <p:cNvGrpSpPr/>
            <p:nvPr/>
          </p:nvGrpSpPr>
          <p:grpSpPr>
            <a:xfrm>
              <a:off x="5595064" y="1195510"/>
              <a:ext cx="2176192" cy="2358793"/>
              <a:chOff x="4737147" y="154310"/>
              <a:chExt cx="3075213" cy="333325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6084168" y="154310"/>
                <a:ext cx="1728192" cy="2993504"/>
                <a:chOff x="6084168" y="154310"/>
                <a:chExt cx="1728192" cy="2993504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6156176" y="627534"/>
                  <a:ext cx="1584176" cy="244827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6084168" y="555526"/>
                  <a:ext cx="1728192" cy="259228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4" name="圆角矩形 13"/>
                <p:cNvSpPr/>
                <p:nvPr/>
              </p:nvSpPr>
              <p:spPr>
                <a:xfrm>
                  <a:off x="6300192" y="1275606"/>
                  <a:ext cx="288032" cy="864096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>
                  <a:off x="6444208" y="1851670"/>
                  <a:ext cx="432048" cy="72008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6372200" y="1347614"/>
                  <a:ext cx="144016" cy="2160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7" name="平行四边形 16"/>
                <p:cNvSpPr/>
                <p:nvPr/>
              </p:nvSpPr>
              <p:spPr>
                <a:xfrm>
                  <a:off x="6300192" y="1491630"/>
                  <a:ext cx="216024" cy="216024"/>
                </a:xfrm>
                <a:prstGeom prst="parallelogram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8" name="TextBox 28"/>
                <p:cNvSpPr txBox="1"/>
                <p:nvPr/>
              </p:nvSpPr>
              <p:spPr>
                <a:xfrm>
                  <a:off x="6510512" y="154310"/>
                  <a:ext cx="824088" cy="461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smtClean="0">
                      <a:solidFill>
                        <a:schemeClr val="bg1"/>
                      </a:solidFill>
                      <a:ea typeface="Kozuka Gothic Pro M" pitchFamily="34" charset="-128"/>
                    </a:rPr>
                    <a:t>1101</a:t>
                  </a:r>
                  <a:endParaRPr lang="zh-CN" altLang="en-US" sz="1000">
                    <a:solidFill>
                      <a:schemeClr val="bg1"/>
                    </a:solidFill>
                    <a:ea typeface="Kozuka Gothic Pro M" pitchFamily="34" charset="-128"/>
                  </a:endParaRPr>
                </a:p>
              </p:txBody>
            </p:sp>
          </p:grpSp>
          <p:pic>
            <p:nvPicPr>
              <p:cNvPr id="11" name="Picture 7" descr="F:\01.In-LOCK\酒店锁\图标素材\two26 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147" y="1197229"/>
                <a:ext cx="1813942" cy="2290331"/>
              </a:xfrm>
              <a:prstGeom prst="rect">
                <a:avLst/>
              </a:prstGeom>
              <a:noFill/>
            </p:spPr>
          </p:pic>
        </p:grpSp>
        <p:sp>
          <p:nvSpPr>
            <p:cNvPr id="7" name="矩形 6"/>
            <p:cNvSpPr/>
            <p:nvPr/>
          </p:nvSpPr>
          <p:spPr>
            <a:xfrm>
              <a:off x="5004048" y="555526"/>
              <a:ext cx="3672408" cy="3096344"/>
            </a:xfrm>
            <a:prstGeom prst="rect">
              <a:avLst/>
            </a:prstGeom>
            <a:noFill/>
            <a:ln w="19050">
              <a:solidFill>
                <a:srgbClr val="EF9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04048" y="555526"/>
              <a:ext cx="3672408" cy="57606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6372200" y="627533"/>
              <a:ext cx="1356537" cy="44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smtClean="0">
                  <a:solidFill>
                    <a:schemeClr val="bg1"/>
                  </a:solidFill>
                </a:rPr>
                <a:t>Phòng</a:t>
              </a:r>
              <a:endParaRPr lang="zh-CN" altLang="en-US" sz="1600"/>
            </a:p>
          </p:txBody>
        </p:sp>
      </p:grpSp>
      <p:cxnSp>
        <p:nvCxnSpPr>
          <p:cNvPr id="36" name="直接连接符 35"/>
          <p:cNvCxnSpPr/>
          <p:nvPr/>
        </p:nvCxnSpPr>
        <p:spPr>
          <a:xfrm flipV="1">
            <a:off x="3496791" y="2631986"/>
            <a:ext cx="1751683" cy="5227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279246" y="1458912"/>
            <a:ext cx="2818413" cy="2333088"/>
            <a:chOff x="5279246" y="1458912"/>
            <a:chExt cx="2818413" cy="2333088"/>
          </a:xfrm>
        </p:grpSpPr>
        <p:pic>
          <p:nvPicPr>
            <p:cNvPr id="1026" name="Picture 2" descr="E:\素材\occupation 1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933" y="2667418"/>
              <a:ext cx="1014092" cy="10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组合 46"/>
            <p:cNvGrpSpPr/>
            <p:nvPr/>
          </p:nvGrpSpPr>
          <p:grpSpPr>
            <a:xfrm>
              <a:off x="5279246" y="1458912"/>
              <a:ext cx="2818413" cy="2333088"/>
              <a:chOff x="5004048" y="555526"/>
              <a:chExt cx="3672408" cy="309634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6478265" y="1195509"/>
                <a:ext cx="1292986" cy="2118370"/>
                <a:chOff x="5985218" y="154310"/>
                <a:chExt cx="1827142" cy="2993504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6156176" y="627534"/>
                  <a:ext cx="1584176" cy="244827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6084168" y="555526"/>
                  <a:ext cx="1728192" cy="259228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6300192" y="1275606"/>
                  <a:ext cx="288032" cy="864096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6444208" y="1851670"/>
                  <a:ext cx="432048" cy="72008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6372200" y="1347614"/>
                  <a:ext cx="144016" cy="21602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7" name="平行四边形 56"/>
                <p:cNvSpPr/>
                <p:nvPr/>
              </p:nvSpPr>
              <p:spPr>
                <a:xfrm>
                  <a:off x="5985218" y="2031690"/>
                  <a:ext cx="216025" cy="216025"/>
                </a:xfrm>
                <a:prstGeom prst="parallelogram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320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8" name="TextBox 28"/>
                <p:cNvSpPr txBox="1"/>
                <p:nvPr/>
              </p:nvSpPr>
              <p:spPr>
                <a:xfrm>
                  <a:off x="6510512" y="154310"/>
                  <a:ext cx="824089" cy="461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smtClean="0">
                      <a:solidFill>
                        <a:schemeClr val="bg1"/>
                      </a:solidFill>
                      <a:ea typeface="Kozuka Gothic Pro M" pitchFamily="34" charset="-128"/>
                    </a:rPr>
                    <a:t>1101</a:t>
                  </a:r>
                  <a:endParaRPr lang="zh-CN" altLang="en-US" sz="1000">
                    <a:solidFill>
                      <a:schemeClr val="bg1"/>
                    </a:solidFill>
                    <a:ea typeface="Kozuka Gothic Pro M" pitchFamily="34" charset="-128"/>
                  </a:endParaRPr>
                </a:p>
              </p:txBody>
            </p:sp>
          </p:grpSp>
          <p:sp>
            <p:nvSpPr>
              <p:cNvPr id="49" name="矩形 48"/>
              <p:cNvSpPr/>
              <p:nvPr/>
            </p:nvSpPr>
            <p:spPr>
              <a:xfrm>
                <a:off x="5004048" y="555526"/>
                <a:ext cx="3672408" cy="3096344"/>
              </a:xfrm>
              <a:prstGeom prst="rect">
                <a:avLst/>
              </a:prstGeom>
              <a:noFill/>
              <a:ln w="19050">
                <a:solidFill>
                  <a:srgbClr val="EF9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5004048" y="555526"/>
                <a:ext cx="3672408" cy="576064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" name="TextBox 19"/>
              <p:cNvSpPr txBox="1"/>
              <p:nvPr/>
            </p:nvSpPr>
            <p:spPr>
              <a:xfrm>
                <a:off x="5632469" y="630747"/>
                <a:ext cx="2704231" cy="44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Vệ sinh / Lau dọn</a:t>
                </a:r>
                <a:endParaRPr lang="zh-CN" altLang="en-US" sz="1600"/>
              </a:p>
            </p:txBody>
          </p:sp>
        </p:grpSp>
      </p:grpSp>
      <p:sp>
        <p:nvSpPr>
          <p:cNvPr id="59" name="TextBox 1"/>
          <p:cNvSpPr txBox="1"/>
          <p:nvPr/>
        </p:nvSpPr>
        <p:spPr>
          <a:xfrm>
            <a:off x="5147554" y="3992147"/>
            <a:ext cx="367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>
                <a:solidFill>
                  <a:schemeClr val="bg1"/>
                </a:solidFill>
              </a:rPr>
              <a:t>- Thẻ tầng</a:t>
            </a:r>
            <a:r>
              <a:rPr lang="en-US" altLang="zh-CN" smtClean="0">
                <a:solidFill>
                  <a:schemeClr val="bg1"/>
                </a:solidFill>
              </a:rPr>
              <a:t>/ Thẻ tòa nhà / Thẻ quản lý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- Trả phòng sử dụng PDA</a:t>
            </a:r>
            <a:endParaRPr lang="en-US" altLang="zh-CN" smtClean="0">
              <a:solidFill>
                <a:schemeClr val="bg1"/>
              </a:solidFill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-1051745" y="2726473"/>
            <a:ext cx="1751683" cy="5227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6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1944" y="-37294"/>
            <a:ext cx="4522392" cy="800001"/>
            <a:chOff x="293627" y="101796"/>
            <a:chExt cx="4522392" cy="800001"/>
          </a:xfrm>
        </p:grpSpPr>
        <p:sp>
          <p:nvSpPr>
            <p:cNvPr id="3" name="矩形 39"/>
            <p:cNvSpPr/>
            <p:nvPr/>
          </p:nvSpPr>
          <p:spPr>
            <a:xfrm>
              <a:off x="293627" y="101796"/>
              <a:ext cx="45223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Hệ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Thống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Khóa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Khách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Sạn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6780574" y="2161532"/>
            <a:ext cx="1671309" cy="1232261"/>
            <a:chOff x="1" y="339503"/>
            <a:chExt cx="3851920" cy="2840032"/>
          </a:xfrm>
        </p:grpSpPr>
        <p:pic>
          <p:nvPicPr>
            <p:cNvPr id="8" name="Picture 8" descr="F:\01.In-LOCK\酒店锁\图标素材\15361977_123931293388_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39503"/>
              <a:ext cx="3851920" cy="2840032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27534"/>
              <a:ext cx="3168352" cy="17601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Picture 11" descr="F:\01.In-LOCK\酒店锁\图标素材\x1_1_1348070400_1000_750_8388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478" y="3393793"/>
            <a:ext cx="587592" cy="462951"/>
          </a:xfrm>
          <a:prstGeom prst="rect">
            <a:avLst/>
          </a:prstGeom>
          <a:noFill/>
        </p:spPr>
      </p:pic>
      <p:pic>
        <p:nvPicPr>
          <p:cNvPr id="18" name="Picture 5" descr="F:\01.In-LOCK\酒店锁\图标素材\IMG_4209.png"/>
          <p:cNvPicPr>
            <a:picLocks noChangeAspect="1" noChangeArrowheads="1"/>
          </p:cNvPicPr>
          <p:nvPr/>
        </p:nvPicPr>
        <p:blipFill rotWithShape="1">
          <a:blip r:embed="rId6" cstate="print"/>
          <a:srcRect l="59840" t="28331" r="963" b="1"/>
          <a:stretch/>
        </p:blipFill>
        <p:spPr bwMode="auto">
          <a:xfrm>
            <a:off x="5081726" y="3066227"/>
            <a:ext cx="775572" cy="1064380"/>
          </a:xfrm>
          <a:prstGeom prst="rect">
            <a:avLst/>
          </a:prstGeom>
          <a:noFill/>
        </p:spPr>
      </p:pic>
      <p:pic>
        <p:nvPicPr>
          <p:cNvPr id="20" name="图片 19" descr="PDA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237605" y="1102854"/>
            <a:ext cx="537742" cy="97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500" b="28711"/>
          <a:stretch/>
        </p:blipFill>
        <p:spPr>
          <a:xfrm rot="16200000">
            <a:off x="3335480" y="1425634"/>
            <a:ext cx="467067" cy="25842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r="-500" b="28711"/>
          <a:stretch/>
        </p:blipFill>
        <p:spPr>
          <a:xfrm rot="16397092">
            <a:off x="3400519" y="3576683"/>
            <a:ext cx="353757" cy="19572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500" b="28711"/>
          <a:stretch/>
        </p:blipFill>
        <p:spPr>
          <a:xfrm rot="5400000">
            <a:off x="4393665" y="3543919"/>
            <a:ext cx="353757" cy="195729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5076825" y="1590182"/>
            <a:ext cx="1257300" cy="0"/>
          </a:xfrm>
          <a:prstGeom prst="line">
            <a:avLst/>
          </a:prstGeom>
          <a:ln>
            <a:solidFill>
              <a:srgbClr val="EF9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343650" y="1590182"/>
            <a:ext cx="28575" cy="2042363"/>
          </a:xfrm>
          <a:prstGeom prst="line">
            <a:avLst/>
          </a:prstGeom>
          <a:ln>
            <a:solidFill>
              <a:srgbClr val="EF9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5739915" y="3630893"/>
            <a:ext cx="628474" cy="10890"/>
          </a:xfrm>
          <a:prstGeom prst="line">
            <a:avLst/>
          </a:prstGeom>
          <a:ln>
            <a:solidFill>
              <a:srgbClr val="EF9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6368389" y="2777662"/>
            <a:ext cx="583804" cy="0"/>
          </a:xfrm>
          <a:prstGeom prst="line">
            <a:avLst/>
          </a:prstGeom>
          <a:ln>
            <a:solidFill>
              <a:srgbClr val="EF9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6161384" y="2627621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USB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275582" y="3433225"/>
            <a:ext cx="9509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Phần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Mềm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653935" y="4089975"/>
            <a:ext cx="809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 RIFD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095347" y="1038225"/>
            <a:ext cx="477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PDA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920388" y="4123701"/>
            <a:ext cx="1704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 smtClean="0">
                <a:solidFill>
                  <a:schemeClr val="bg1"/>
                </a:solidFill>
              </a:rPr>
              <a:t>Đầu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đọc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thẻ</a:t>
            </a:r>
            <a:r>
              <a:rPr lang="en-US" altLang="zh-CN" smtClean="0">
                <a:solidFill>
                  <a:schemeClr val="bg1"/>
                </a:solidFill>
              </a:rPr>
              <a:t>/ </a:t>
            </a:r>
            <a:r>
              <a:rPr lang="en-US" altLang="zh-CN" err="1" smtClean="0">
                <a:solidFill>
                  <a:schemeClr val="bg1"/>
                </a:solidFill>
              </a:rPr>
              <a:t>Máy</a:t>
            </a:r>
            <a:r>
              <a:rPr lang="en-US" altLang="zh-CN" smtClean="0">
                <a:solidFill>
                  <a:schemeClr val="bg1"/>
                </a:solidFill>
              </a:rPr>
              <a:t> </a:t>
            </a:r>
            <a:r>
              <a:rPr lang="en-US" altLang="zh-CN" err="1" smtClean="0">
                <a:solidFill>
                  <a:schemeClr val="bg1"/>
                </a:solidFill>
              </a:rPr>
              <a:t>ghi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988" y="1874892"/>
            <a:ext cx="201193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mtClean="0">
                <a:solidFill>
                  <a:schemeClr val="bg1"/>
                </a:solidFill>
              </a:rPr>
              <a:t>HOTEL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13" y="762707"/>
            <a:ext cx="2473419" cy="40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椭圆 15"/>
          <p:cNvSpPr/>
          <p:nvPr/>
        </p:nvSpPr>
        <p:spPr>
          <a:xfrm>
            <a:off x="6770925" y="2702855"/>
            <a:ext cx="161538" cy="141533"/>
          </a:xfrm>
          <a:prstGeom prst="ellipse">
            <a:avLst/>
          </a:prstGeom>
          <a:solidFill>
            <a:srgbClr val="FFC00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3974375">
            <a:off x="1700444" y="824386"/>
            <a:ext cx="2373840" cy="2101012"/>
          </a:xfrm>
          <a:prstGeom prst="triangle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653197" y="1124182"/>
            <a:ext cx="1144336" cy="2114674"/>
            <a:chOff x="1653197" y="1124182"/>
            <a:chExt cx="1144336" cy="2114674"/>
          </a:xfrm>
        </p:grpSpPr>
        <p:sp>
          <p:nvSpPr>
            <p:cNvPr id="24" name="TextBox 23"/>
            <p:cNvSpPr txBox="1"/>
            <p:nvPr/>
          </p:nvSpPr>
          <p:spPr>
            <a:xfrm>
              <a:off x="1662722" y="3023412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1101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46408" y="3013887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1102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07683" y="301787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1103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72247" y="2380856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2</a:t>
              </a:r>
              <a:r>
                <a:rPr lang="en-US" altLang="zh-CN" sz="800" smtClean="0">
                  <a:solidFill>
                    <a:schemeClr val="bg1"/>
                  </a:solidFill>
                </a:rPr>
                <a:t>201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46408" y="2380856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2</a:t>
              </a:r>
              <a:r>
                <a:rPr lang="en-US" altLang="zh-CN" sz="800" smtClean="0">
                  <a:solidFill>
                    <a:schemeClr val="bg1"/>
                  </a:solidFill>
                </a:rPr>
                <a:t>102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07683" y="2384843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2</a:t>
              </a:r>
              <a:r>
                <a:rPr lang="en-US" altLang="zh-CN" sz="800" smtClean="0">
                  <a:solidFill>
                    <a:schemeClr val="bg1"/>
                  </a:solidFill>
                </a:rPr>
                <a:t>103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53197" y="174734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3201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27358" y="174734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3102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8633" y="1751332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smtClean="0">
                  <a:solidFill>
                    <a:schemeClr val="bg1"/>
                  </a:solidFill>
                </a:rPr>
                <a:t>3103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62722" y="1124182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4</a:t>
              </a:r>
              <a:r>
                <a:rPr lang="en-US" altLang="zh-CN" sz="800" smtClean="0">
                  <a:solidFill>
                    <a:schemeClr val="bg1"/>
                  </a:solidFill>
                </a:rPr>
                <a:t>201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36883" y="1124182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4</a:t>
              </a:r>
              <a:r>
                <a:rPr lang="en-US" altLang="zh-CN" sz="800" smtClean="0">
                  <a:solidFill>
                    <a:schemeClr val="bg1"/>
                  </a:solidFill>
                </a:rPr>
                <a:t>102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98158" y="1128169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>
                  <a:solidFill>
                    <a:schemeClr val="bg1"/>
                  </a:solidFill>
                </a:rPr>
                <a:t>4</a:t>
              </a:r>
              <a:r>
                <a:rPr lang="en-US" altLang="zh-CN" sz="800" smtClean="0">
                  <a:solidFill>
                    <a:schemeClr val="bg1"/>
                  </a:solidFill>
                </a:rPr>
                <a:t>103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6780574" y="255093"/>
            <a:ext cx="2163401" cy="3537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err="1" smtClean="0"/>
              <a:t>Lắp</a:t>
            </a:r>
            <a:r>
              <a:rPr lang="en-US" altLang="zh-CN" sz="2000" smtClean="0"/>
              <a:t> </a:t>
            </a:r>
            <a:r>
              <a:rPr lang="en-US" altLang="zh-CN" sz="2000" err="1" smtClean="0"/>
              <a:t>Đặt</a:t>
            </a:r>
            <a:r>
              <a:rPr lang="en-US" altLang="zh-CN" sz="2000" smtClean="0"/>
              <a:t> </a:t>
            </a:r>
            <a:r>
              <a:rPr lang="en-US" altLang="zh-CN" sz="2000" err="1" smtClean="0"/>
              <a:t>Khóa</a:t>
            </a:r>
            <a:endParaRPr lang="zh-CN" altLang="en-US" sz="2000"/>
          </a:p>
        </p:txBody>
      </p:sp>
      <p:sp>
        <p:nvSpPr>
          <p:cNvPr id="30" name="圆角矩形 29"/>
          <p:cNvSpPr/>
          <p:nvPr/>
        </p:nvSpPr>
        <p:spPr>
          <a:xfrm>
            <a:off x="6770925" y="762707"/>
            <a:ext cx="2173050" cy="3654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err="1" smtClean="0"/>
              <a:t>Nhật</a:t>
            </a:r>
            <a:r>
              <a:rPr lang="en-US" altLang="zh-CN" sz="2000" smtClean="0"/>
              <a:t> </a:t>
            </a:r>
            <a:r>
              <a:rPr lang="en-US" altLang="zh-CN" sz="2000" err="1" smtClean="0"/>
              <a:t>Ký</a:t>
            </a:r>
            <a:r>
              <a:rPr lang="en-US" altLang="zh-CN" sz="2000" smtClean="0"/>
              <a:t> </a:t>
            </a:r>
            <a:r>
              <a:rPr lang="en-US" altLang="zh-CN" sz="2000" err="1" smtClean="0"/>
              <a:t>Mở</a:t>
            </a:r>
            <a:r>
              <a:rPr lang="en-US" altLang="zh-CN" sz="2000" smtClean="0"/>
              <a:t> </a:t>
            </a:r>
            <a:r>
              <a:rPr lang="en-US" altLang="zh-CN" sz="2000" err="1" smtClean="0"/>
              <a:t>Khóa</a:t>
            </a:r>
            <a:endParaRPr lang="zh-CN" altLang="en-US" sz="2000"/>
          </a:p>
        </p:txBody>
      </p:sp>
      <p:sp>
        <p:nvSpPr>
          <p:cNvPr id="55" name="等腰三角形 54"/>
          <p:cNvSpPr/>
          <p:nvPr/>
        </p:nvSpPr>
        <p:spPr>
          <a:xfrm rot="3974375">
            <a:off x="1852844" y="976786"/>
            <a:ext cx="2373840" cy="2101012"/>
          </a:xfrm>
          <a:prstGeom prst="triangl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4906100" y="1513237"/>
            <a:ext cx="142875" cy="153889"/>
          </a:xfrm>
          <a:prstGeom prst="ellipse">
            <a:avLst/>
          </a:prstGeom>
          <a:solidFill>
            <a:srgbClr val="00B0F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3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16000" decel="1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05417 0.00123 " pathEditMode="relative" rAng="0" ptsTypes="AA">
                                      <p:cBhvr>
                                        <p:cTn id="8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64" presetClass="path" presetSubtype="0" accel="26000" decel="2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0.00123 L -0.05573 -0.23025 " pathEditMode="relative" rAng="0" ptsTypes="AA">
                                      <p:cBhvr>
                                        <p:cTn id="11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path" presetSubtype="0" accel="35000" decel="2875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23025 L -0.20608 -0.23025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5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5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63" presetClass="path" presetSubtype="0" accel="10526" decel="1105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97531E-6 L 0.14896 0.00185 " pathEditMode="relative" rAng="0" ptsTypes="AA">
                                      <p:cBhvr>
                                        <p:cTn id="69" dur="1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11000" decel="105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31 -1.97531E-6 L 0.14931 0.2370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3" presetClass="path" presetSubtype="0" accel="13000" decel="6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87 0.23148 L 0.21649 0.231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21" grpId="0" animBg="1"/>
      <p:bldP spid="21" grpId="1" animBg="1"/>
      <p:bldP spid="21" grpId="2" animBg="1"/>
      <p:bldP spid="30" grpId="0" animBg="1"/>
      <p:bldP spid="55" grpId="0" animBg="1"/>
      <p:bldP spid="55" grpId="1" animBg="1"/>
      <p:bldP spid="55" grpId="2" animBg="1"/>
      <p:bldP spid="40" grpId="0" animBg="1"/>
      <p:bldP spid="40" grpId="1" animBg="1"/>
      <p:bldP spid="40" grpId="2" animBg="1"/>
      <p:bldP spid="40" grpId="3" animBg="1"/>
      <p:bldP spid="40" grpId="4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酒店锁\高清图\高清图 PS\DSCF41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940"/>
            <a:ext cx="5036702" cy="43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5" name="矩形 39"/>
            <p:cNvSpPr/>
            <p:nvPr/>
          </p:nvSpPr>
          <p:spPr>
            <a:xfrm>
              <a:off x="293627" y="101796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Phụ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Kiện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6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PDA 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của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hệ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thống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khách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sạn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5036702" y="2340234"/>
            <a:ext cx="282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PDA: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Hỗ</a:t>
            </a:r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trợ</a:t>
            </a:r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điện</a:t>
            </a:r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tử</a:t>
            </a:r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cá</a:t>
            </a:r>
            <a:r>
              <a:rPr lang="en-US" altLang="zh-CN" sz="1800" smtClean="0">
                <a:solidFill>
                  <a:schemeClr val="bg1"/>
                </a:solidFill>
                <a:sym typeface="News Gothic MT" charset="0"/>
              </a:rPr>
              <a:t> </a:t>
            </a:r>
            <a:r>
              <a:rPr lang="en-US" altLang="zh-CN" sz="1800" err="1" smtClean="0">
                <a:solidFill>
                  <a:schemeClr val="bg1"/>
                </a:solidFill>
                <a:sym typeface="News Gothic MT" charset="0"/>
              </a:rPr>
              <a:t>nhân</a:t>
            </a:r>
            <a:endParaRPr lang="zh-CN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8125"/>
            <a:ext cx="9143999" cy="5772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63588" y="1346678"/>
            <a:ext cx="3692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</a:rPr>
              <a:t>ASL Series </a:t>
            </a:r>
            <a:r>
              <a:rPr lang="en-US" altLang="zh-CN" sz="3200" err="1" smtClean="0">
                <a:solidFill>
                  <a:schemeClr val="bg1"/>
                </a:solidFill>
              </a:rPr>
              <a:t>giúp</a:t>
            </a:r>
            <a:r>
              <a:rPr lang="en-US" altLang="zh-CN" sz="3200" smtClean="0">
                <a:solidFill>
                  <a:schemeClr val="bg1"/>
                </a:solidFill>
              </a:rPr>
              <a:t> </a:t>
            </a:r>
            <a:r>
              <a:rPr lang="en-US" altLang="zh-CN" sz="3200" err="1" smtClean="0">
                <a:solidFill>
                  <a:schemeClr val="bg1"/>
                </a:solidFill>
              </a:rPr>
              <a:t>bạn</a:t>
            </a:r>
            <a:r>
              <a:rPr lang="en-US" altLang="zh-CN" sz="3200" smtClean="0">
                <a:solidFill>
                  <a:schemeClr val="bg1"/>
                </a:solidFill>
              </a:rPr>
              <a:t>…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15589" y="2460734"/>
            <a:ext cx="5520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bg1"/>
                </a:solidFill>
              </a:rPr>
              <a:t>TỰ DO THAM GIA THỂ THAO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5"/>
          <p:cNvSpPr/>
          <p:nvPr/>
        </p:nvSpPr>
        <p:spPr>
          <a:xfrm>
            <a:off x="753845" y="3814140"/>
            <a:ext cx="23356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- Cài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đặt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nhanh</a:t>
            </a:r>
            <a:endParaRPr lang="en-US" altLang="zh-CN" sz="1400" smtClean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- Quản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lý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tòa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nhà</a:t>
            </a:r>
            <a:endParaRPr lang="en-US" altLang="zh-CN" sz="1400" smtClean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- Quản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lý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khóa</a:t>
            </a:r>
            <a:endParaRPr lang="en-US" altLang="zh-CN" sz="1400" smtClean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- 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Dữ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liệu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dự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phòng</a:t>
            </a:r>
            <a:endParaRPr lang="en-US" altLang="zh-CN" sz="140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- Tìm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kiếm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thông</a:t>
            </a:r>
            <a:r>
              <a:rPr lang="en-US" altLang="zh-CN" sz="140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tin.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656408" y="4959567"/>
            <a:ext cx="1779362" cy="0"/>
          </a:xfrm>
          <a:prstGeom prst="line">
            <a:avLst/>
          </a:prstGeom>
          <a:ln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778487" y="4756823"/>
            <a:ext cx="1779362" cy="0"/>
          </a:xfrm>
          <a:prstGeom prst="line">
            <a:avLst/>
          </a:prstGeom>
          <a:ln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366871" y="4708697"/>
            <a:ext cx="1779362" cy="0"/>
          </a:xfrm>
          <a:prstGeom prst="line">
            <a:avLst/>
          </a:prstGeom>
          <a:ln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9"/>
          <p:cNvSpPr/>
          <p:nvPr/>
        </p:nvSpPr>
        <p:spPr>
          <a:xfrm>
            <a:off x="161565" y="2934388"/>
            <a:ext cx="3055645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Phần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mềm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quản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lý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khóa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khách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sạn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3656" y="3353331"/>
            <a:ext cx="923651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Miễn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phí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sp>
        <p:nvSpPr>
          <p:cNvPr id="8" name="矩形 39"/>
          <p:cNvSpPr/>
          <p:nvPr/>
        </p:nvSpPr>
        <p:spPr>
          <a:xfrm>
            <a:off x="3722434" y="2909810"/>
            <a:ext cx="1342227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PDA/</a:t>
            </a:r>
            <a:r>
              <a:rPr lang="en-US" altLang="zh-CN" sz="1600" err="1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Handsim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38363" y="3344781"/>
            <a:ext cx="1584088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</a:rPr>
              <a:t>Dễ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</a:rPr>
              <a:t>dàng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</a:rPr>
              <a:t>sử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</a:rPr>
              <a:t>dụng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sp>
        <p:nvSpPr>
          <p:cNvPr id="10" name="矩形 39"/>
          <p:cNvSpPr/>
          <p:nvPr/>
        </p:nvSpPr>
        <p:spPr>
          <a:xfrm>
            <a:off x="6339289" y="2909810"/>
            <a:ext cx="1552733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Máy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đọc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/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ghi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thẻ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80893" y="3351570"/>
            <a:ext cx="2555764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Cấp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các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loại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thẻ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khi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cần</a:t>
            </a:r>
            <a:r>
              <a:rPr lang="en-US" altLang="zh-CN" sz="1600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 </a:t>
            </a:r>
            <a:r>
              <a:rPr lang="en-US" altLang="zh-CN" sz="1600" err="1" smtClean="0">
                <a:solidFill>
                  <a:schemeClr val="bg1"/>
                </a:solidFill>
                <a:ea typeface="Hiragino Sans GB W3" panose="020B0300000000000000" pitchFamily="34" charset="-122"/>
                <a:sym typeface="News Gothic MT" charset="0"/>
              </a:rPr>
              <a:t>thiết</a:t>
            </a:r>
            <a:endParaRPr lang="zh-CN" altLang="zh-CN" sz="1600">
              <a:solidFill>
                <a:schemeClr val="bg1"/>
              </a:solidFill>
              <a:ea typeface="Hiragino Sans GB W3" panose="020B03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73308" y="1401332"/>
            <a:ext cx="1563861" cy="1287028"/>
            <a:chOff x="1033538" y="991418"/>
            <a:chExt cx="1563861" cy="1287028"/>
          </a:xfrm>
        </p:grpSpPr>
        <p:grpSp>
          <p:nvGrpSpPr>
            <p:cNvPr id="13" name="组合 78"/>
            <p:cNvGrpSpPr/>
            <p:nvPr/>
          </p:nvGrpSpPr>
          <p:grpSpPr>
            <a:xfrm>
              <a:off x="1033538" y="991418"/>
              <a:ext cx="1563861" cy="1287028"/>
              <a:chOff x="-1217269" y="266895"/>
              <a:chExt cx="3569569" cy="2937688"/>
            </a:xfrm>
          </p:grpSpPr>
          <p:grpSp>
            <p:nvGrpSpPr>
              <p:cNvPr id="15" name="组合 71"/>
              <p:cNvGrpSpPr/>
              <p:nvPr/>
            </p:nvGrpSpPr>
            <p:grpSpPr>
              <a:xfrm>
                <a:off x="-1217269" y="266898"/>
                <a:ext cx="3569569" cy="2937685"/>
                <a:chOff x="1348610" y="-2290712"/>
                <a:chExt cx="3569569" cy="2937685"/>
              </a:xfrm>
            </p:grpSpPr>
            <p:grpSp>
              <p:nvGrpSpPr>
                <p:cNvPr id="18" name="组合 70"/>
                <p:cNvGrpSpPr/>
                <p:nvPr/>
              </p:nvGrpSpPr>
              <p:grpSpPr>
                <a:xfrm>
                  <a:off x="1348610" y="-2290712"/>
                  <a:ext cx="3569569" cy="2937685"/>
                  <a:chOff x="-21492" y="-2290712"/>
                  <a:chExt cx="3569569" cy="2937685"/>
                </a:xfrm>
              </p:grpSpPr>
              <p:grpSp>
                <p:nvGrpSpPr>
                  <p:cNvPr id="22" name="组合 69"/>
                  <p:cNvGrpSpPr/>
                  <p:nvPr/>
                </p:nvGrpSpPr>
                <p:grpSpPr>
                  <a:xfrm>
                    <a:off x="-21492" y="-2290712"/>
                    <a:ext cx="3569569" cy="2556808"/>
                    <a:chOff x="-763280" y="-778128"/>
                    <a:chExt cx="1918011" cy="1373831"/>
                  </a:xfrm>
                </p:grpSpPr>
                <p:sp>
                  <p:nvSpPr>
                    <p:cNvPr id="25" name="圆角矩形 4"/>
                    <p:cNvSpPr/>
                    <p:nvPr/>
                  </p:nvSpPr>
                  <p:spPr>
                    <a:xfrm>
                      <a:off x="-763280" y="-778128"/>
                      <a:ext cx="1918011" cy="1373831"/>
                    </a:xfrm>
                    <a:prstGeom prst="roundRect">
                      <a:avLst>
                        <a:gd name="adj" fmla="val 2948"/>
                      </a:avLst>
                    </a:prstGeom>
                    <a:solidFill>
                      <a:srgbClr val="3A3F4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6" name="任意多边形 7"/>
                    <p:cNvSpPr/>
                    <p:nvPr/>
                  </p:nvSpPr>
                  <p:spPr>
                    <a:xfrm>
                      <a:off x="-763280" y="421744"/>
                      <a:ext cx="1918011" cy="173959"/>
                    </a:xfrm>
                    <a:custGeom>
                      <a:avLst/>
                      <a:gdLst>
                        <a:gd name="connsiteX0" fmla="*/ 0 w 1918011"/>
                        <a:gd name="connsiteY0" fmla="*/ 0 h 173959"/>
                        <a:gd name="connsiteX1" fmla="*/ 1918011 w 1918011"/>
                        <a:gd name="connsiteY1" fmla="*/ 0 h 173959"/>
                        <a:gd name="connsiteX2" fmla="*/ 1918011 w 1918011"/>
                        <a:gd name="connsiteY2" fmla="*/ 133458 h 173959"/>
                        <a:gd name="connsiteX3" fmla="*/ 1877510 w 1918011"/>
                        <a:gd name="connsiteY3" fmla="*/ 173959 h 173959"/>
                        <a:gd name="connsiteX4" fmla="*/ 40501 w 1918011"/>
                        <a:gd name="connsiteY4" fmla="*/ 173959 h 173959"/>
                        <a:gd name="connsiteX5" fmla="*/ 0 w 1918011"/>
                        <a:gd name="connsiteY5" fmla="*/ 133458 h 173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18011" h="173959">
                          <a:moveTo>
                            <a:pt x="0" y="0"/>
                          </a:moveTo>
                          <a:lnTo>
                            <a:pt x="1918011" y="0"/>
                          </a:lnTo>
                          <a:lnTo>
                            <a:pt x="1918011" y="133458"/>
                          </a:lnTo>
                          <a:cubicBezTo>
                            <a:pt x="1918011" y="155826"/>
                            <a:pt x="1899878" y="173959"/>
                            <a:pt x="1877510" y="173959"/>
                          </a:cubicBezTo>
                          <a:lnTo>
                            <a:pt x="40501" y="173959"/>
                          </a:lnTo>
                          <a:cubicBezTo>
                            <a:pt x="18133" y="173959"/>
                            <a:pt x="0" y="155826"/>
                            <a:pt x="0" y="133458"/>
                          </a:cubicBezTo>
                          <a:close/>
                        </a:path>
                      </a:pathLst>
                    </a:custGeom>
                    <a:solidFill>
                      <a:srgbClr val="E6E8E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3" name="任意多边形 68"/>
                  <p:cNvSpPr/>
                  <p:nvPr/>
                </p:nvSpPr>
                <p:spPr>
                  <a:xfrm>
                    <a:off x="1155113" y="266095"/>
                    <a:ext cx="1216358" cy="380878"/>
                  </a:xfrm>
                  <a:custGeom>
                    <a:avLst/>
                    <a:gdLst>
                      <a:gd name="connsiteX0" fmla="*/ 203153 w 1216358"/>
                      <a:gd name="connsiteY0" fmla="*/ 0 h 380878"/>
                      <a:gd name="connsiteX1" fmla="*/ 1019707 w 1216358"/>
                      <a:gd name="connsiteY1" fmla="*/ 0 h 380878"/>
                      <a:gd name="connsiteX2" fmla="*/ 1023583 w 1216358"/>
                      <a:gd name="connsiteY2" fmla="*/ 112253 h 380878"/>
                      <a:gd name="connsiteX3" fmla="*/ 1060952 w 1216358"/>
                      <a:gd name="connsiteY3" fmla="*/ 327385 h 380878"/>
                      <a:gd name="connsiteX4" fmla="*/ 1063272 w 1216358"/>
                      <a:gd name="connsiteY4" fmla="*/ 334327 h 380878"/>
                      <a:gd name="connsiteX5" fmla="*/ 1168564 w 1216358"/>
                      <a:gd name="connsiteY5" fmla="*/ 345571 h 380878"/>
                      <a:gd name="connsiteX6" fmla="*/ 1216358 w 1216358"/>
                      <a:gd name="connsiteY6" fmla="*/ 362614 h 380878"/>
                      <a:gd name="connsiteX7" fmla="*/ 1168564 w 1216358"/>
                      <a:gd name="connsiteY7" fmla="*/ 379657 h 380878"/>
                      <a:gd name="connsiteX8" fmla="*/ 1157133 w 1216358"/>
                      <a:gd name="connsiteY8" fmla="*/ 380878 h 380878"/>
                      <a:gd name="connsiteX9" fmla="*/ 59225 w 1216358"/>
                      <a:gd name="connsiteY9" fmla="*/ 380878 h 380878"/>
                      <a:gd name="connsiteX10" fmla="*/ 47794 w 1216358"/>
                      <a:gd name="connsiteY10" fmla="*/ 379657 h 380878"/>
                      <a:gd name="connsiteX11" fmla="*/ 0 w 1216358"/>
                      <a:gd name="connsiteY11" fmla="*/ 362614 h 380878"/>
                      <a:gd name="connsiteX12" fmla="*/ 47794 w 1216358"/>
                      <a:gd name="connsiteY12" fmla="*/ 345571 h 380878"/>
                      <a:gd name="connsiteX13" fmla="*/ 159828 w 1216358"/>
                      <a:gd name="connsiteY13" fmla="*/ 333607 h 380878"/>
                      <a:gd name="connsiteX14" fmla="*/ 161908 w 1216358"/>
                      <a:gd name="connsiteY14" fmla="*/ 327384 h 380878"/>
                      <a:gd name="connsiteX15" fmla="*/ 199278 w 1216358"/>
                      <a:gd name="connsiteY15" fmla="*/ 112252 h 380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6358" h="380878">
                        <a:moveTo>
                          <a:pt x="203153" y="0"/>
                        </a:moveTo>
                        <a:lnTo>
                          <a:pt x="1019707" y="0"/>
                        </a:lnTo>
                        <a:lnTo>
                          <a:pt x="1023583" y="112253"/>
                        </a:lnTo>
                        <a:cubicBezTo>
                          <a:pt x="1029774" y="189132"/>
                          <a:pt x="1042763" y="261802"/>
                          <a:pt x="1060952" y="327385"/>
                        </a:cubicBezTo>
                        <a:lnTo>
                          <a:pt x="1063272" y="334327"/>
                        </a:lnTo>
                        <a:lnTo>
                          <a:pt x="1168564" y="345571"/>
                        </a:lnTo>
                        <a:cubicBezTo>
                          <a:pt x="1199340" y="350809"/>
                          <a:pt x="1216358" y="356569"/>
                          <a:pt x="1216358" y="362614"/>
                        </a:cubicBezTo>
                        <a:cubicBezTo>
                          <a:pt x="1216358" y="368660"/>
                          <a:pt x="1199340" y="374419"/>
                          <a:pt x="1168564" y="379657"/>
                        </a:cubicBezTo>
                        <a:lnTo>
                          <a:pt x="1157133" y="380878"/>
                        </a:lnTo>
                        <a:lnTo>
                          <a:pt x="59225" y="380878"/>
                        </a:lnTo>
                        <a:lnTo>
                          <a:pt x="47794" y="379657"/>
                        </a:lnTo>
                        <a:cubicBezTo>
                          <a:pt x="17018" y="374419"/>
                          <a:pt x="0" y="368660"/>
                          <a:pt x="0" y="362614"/>
                        </a:cubicBezTo>
                        <a:cubicBezTo>
                          <a:pt x="0" y="356569"/>
                          <a:pt x="17018" y="350809"/>
                          <a:pt x="47794" y="345571"/>
                        </a:cubicBezTo>
                        <a:lnTo>
                          <a:pt x="159828" y="333607"/>
                        </a:lnTo>
                        <a:lnTo>
                          <a:pt x="161908" y="327384"/>
                        </a:lnTo>
                        <a:cubicBezTo>
                          <a:pt x="180097" y="261801"/>
                          <a:pt x="193086" y="189131"/>
                          <a:pt x="199278" y="112252"/>
                        </a:cubicBezTo>
                        <a:close/>
                      </a:path>
                    </a:pathLst>
                  </a:custGeom>
                  <a:solidFill>
                    <a:srgbClr val="E6E8E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任意多边形 67"/>
                  <p:cNvSpPr/>
                  <p:nvPr/>
                </p:nvSpPr>
                <p:spPr>
                  <a:xfrm>
                    <a:off x="1352991" y="266095"/>
                    <a:ext cx="820602" cy="58625"/>
                  </a:xfrm>
                  <a:custGeom>
                    <a:avLst/>
                    <a:gdLst>
                      <a:gd name="connsiteX0" fmla="*/ 2024 w 820602"/>
                      <a:gd name="connsiteY0" fmla="*/ 0 h 58625"/>
                      <a:gd name="connsiteX1" fmla="*/ 818578 w 820602"/>
                      <a:gd name="connsiteY1" fmla="*/ 0 h 58625"/>
                      <a:gd name="connsiteX2" fmla="*/ 820602 w 820602"/>
                      <a:gd name="connsiteY2" fmla="*/ 58625 h 58625"/>
                      <a:gd name="connsiteX3" fmla="*/ 0 w 820602"/>
                      <a:gd name="connsiteY3" fmla="*/ 58625 h 58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0602" h="58625">
                        <a:moveTo>
                          <a:pt x="2024" y="0"/>
                        </a:moveTo>
                        <a:lnTo>
                          <a:pt x="818578" y="0"/>
                        </a:lnTo>
                        <a:lnTo>
                          <a:pt x="820602" y="58625"/>
                        </a:lnTo>
                        <a:lnTo>
                          <a:pt x="0" y="58625"/>
                        </a:lnTo>
                        <a:close/>
                      </a:path>
                    </a:pathLst>
                  </a:custGeom>
                  <a:solidFill>
                    <a:srgbClr val="D7D9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49"/>
                <p:cNvGrpSpPr/>
                <p:nvPr/>
              </p:nvGrpSpPr>
              <p:grpSpPr>
                <a:xfrm>
                  <a:off x="3055446" y="0"/>
                  <a:ext cx="155896" cy="183640"/>
                  <a:chOff x="5238751" y="592138"/>
                  <a:chExt cx="3068638" cy="3614737"/>
                </a:xfrm>
                <a:solidFill>
                  <a:schemeClr val="tx1">
                    <a:lumMod val="75000"/>
                    <a:lumOff val="25000"/>
                  </a:schemeClr>
                </a:solidFill>
              </p:grpSpPr>
              <p:sp>
                <p:nvSpPr>
                  <p:cNvPr id="20" name="Freeform 5"/>
                  <p:cNvSpPr>
                    <a:spLocks/>
                  </p:cNvSpPr>
                  <p:nvPr/>
                </p:nvSpPr>
                <p:spPr bwMode="auto">
                  <a:xfrm>
                    <a:off x="5238751" y="1416050"/>
                    <a:ext cx="3068638" cy="2790825"/>
                  </a:xfrm>
                  <a:custGeom>
                    <a:avLst/>
                    <a:gdLst>
                      <a:gd name="T0" fmla="*/ 787 w 815"/>
                      <a:gd name="T1" fmla="*/ 104 h 742"/>
                      <a:gd name="T2" fmla="*/ 815 w 815"/>
                      <a:gd name="T3" fmla="*/ 480 h 742"/>
                      <a:gd name="T4" fmla="*/ 792 w 815"/>
                      <a:gd name="T5" fmla="*/ 528 h 742"/>
                      <a:gd name="T6" fmla="*/ 675 w 815"/>
                      <a:gd name="T7" fmla="*/ 690 h 742"/>
                      <a:gd name="T8" fmla="*/ 572 w 815"/>
                      <a:gd name="T9" fmla="*/ 727 h 742"/>
                      <a:gd name="T10" fmla="*/ 524 w 815"/>
                      <a:gd name="T11" fmla="*/ 712 h 742"/>
                      <a:gd name="T12" fmla="*/ 337 w 815"/>
                      <a:gd name="T13" fmla="*/ 710 h 742"/>
                      <a:gd name="T14" fmla="*/ 169 w 815"/>
                      <a:gd name="T15" fmla="*/ 680 h 742"/>
                      <a:gd name="T16" fmla="*/ 23 w 815"/>
                      <a:gd name="T17" fmla="*/ 409 h 742"/>
                      <a:gd name="T18" fmla="*/ 27 w 815"/>
                      <a:gd name="T19" fmla="*/ 181 h 742"/>
                      <a:gd name="T20" fmla="*/ 228 w 815"/>
                      <a:gd name="T21" fmla="*/ 11 h 742"/>
                      <a:gd name="T22" fmla="*/ 333 w 815"/>
                      <a:gd name="T23" fmla="*/ 26 h 742"/>
                      <a:gd name="T24" fmla="*/ 382 w 815"/>
                      <a:gd name="T25" fmla="*/ 43 h 742"/>
                      <a:gd name="T26" fmla="*/ 484 w 815"/>
                      <a:gd name="T27" fmla="*/ 39 h 742"/>
                      <a:gd name="T28" fmla="*/ 579 w 815"/>
                      <a:gd name="T29" fmla="*/ 12 h 742"/>
                      <a:gd name="T30" fmla="*/ 787 w 815"/>
                      <a:gd name="T31" fmla="*/ 104 h 7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15" h="742">
                        <a:moveTo>
                          <a:pt x="787" y="104"/>
                        </a:moveTo>
                        <a:cubicBezTo>
                          <a:pt x="632" y="191"/>
                          <a:pt x="654" y="415"/>
                          <a:pt x="815" y="480"/>
                        </a:cubicBezTo>
                        <a:cubicBezTo>
                          <a:pt x="807" y="496"/>
                          <a:pt x="800" y="512"/>
                          <a:pt x="792" y="528"/>
                        </a:cubicBezTo>
                        <a:cubicBezTo>
                          <a:pt x="760" y="587"/>
                          <a:pt x="725" y="644"/>
                          <a:pt x="675" y="690"/>
                        </a:cubicBezTo>
                        <a:cubicBezTo>
                          <a:pt x="646" y="717"/>
                          <a:pt x="613" y="734"/>
                          <a:pt x="572" y="727"/>
                        </a:cubicBezTo>
                        <a:cubicBezTo>
                          <a:pt x="555" y="724"/>
                          <a:pt x="539" y="719"/>
                          <a:pt x="524" y="712"/>
                        </a:cubicBezTo>
                        <a:cubicBezTo>
                          <a:pt x="461" y="682"/>
                          <a:pt x="400" y="682"/>
                          <a:pt x="337" y="710"/>
                        </a:cubicBezTo>
                        <a:cubicBezTo>
                          <a:pt x="269" y="742"/>
                          <a:pt x="221" y="735"/>
                          <a:pt x="169" y="680"/>
                        </a:cubicBezTo>
                        <a:cubicBezTo>
                          <a:pt x="95" y="604"/>
                          <a:pt x="47" y="512"/>
                          <a:pt x="23" y="409"/>
                        </a:cubicBezTo>
                        <a:cubicBezTo>
                          <a:pt x="5" y="333"/>
                          <a:pt x="0" y="256"/>
                          <a:pt x="27" y="181"/>
                        </a:cubicBezTo>
                        <a:cubicBezTo>
                          <a:pt x="61" y="88"/>
                          <a:pt x="127" y="28"/>
                          <a:pt x="228" y="11"/>
                        </a:cubicBezTo>
                        <a:cubicBezTo>
                          <a:pt x="264" y="5"/>
                          <a:pt x="299" y="14"/>
                          <a:pt x="333" y="26"/>
                        </a:cubicBezTo>
                        <a:cubicBezTo>
                          <a:pt x="349" y="32"/>
                          <a:pt x="365" y="38"/>
                          <a:pt x="382" y="43"/>
                        </a:cubicBezTo>
                        <a:cubicBezTo>
                          <a:pt x="416" y="54"/>
                          <a:pt x="450" y="51"/>
                          <a:pt x="484" y="39"/>
                        </a:cubicBezTo>
                        <a:cubicBezTo>
                          <a:pt x="515" y="28"/>
                          <a:pt x="547" y="17"/>
                          <a:pt x="579" y="12"/>
                        </a:cubicBezTo>
                        <a:cubicBezTo>
                          <a:pt x="666" y="0"/>
                          <a:pt x="731" y="40"/>
                          <a:pt x="787" y="1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800"/>
                  </a:p>
                </p:txBody>
              </p:sp>
              <p:sp>
                <p:nvSpPr>
                  <p:cNvPr id="21" name="Freeform 6"/>
                  <p:cNvSpPr>
                    <a:spLocks/>
                  </p:cNvSpPr>
                  <p:nvPr/>
                </p:nvSpPr>
                <p:spPr bwMode="auto">
                  <a:xfrm>
                    <a:off x="6650038" y="592138"/>
                    <a:ext cx="869950" cy="903287"/>
                  </a:xfrm>
                  <a:custGeom>
                    <a:avLst/>
                    <a:gdLst>
                      <a:gd name="T0" fmla="*/ 213 w 231"/>
                      <a:gd name="T1" fmla="*/ 11 h 240"/>
                      <a:gd name="T2" fmla="*/ 25 w 231"/>
                      <a:gd name="T3" fmla="*/ 233 h 240"/>
                      <a:gd name="T4" fmla="*/ 213 w 231"/>
                      <a:gd name="T5" fmla="*/ 11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1" h="240">
                        <a:moveTo>
                          <a:pt x="213" y="11"/>
                        </a:moveTo>
                        <a:cubicBezTo>
                          <a:pt x="231" y="108"/>
                          <a:pt x="138" y="240"/>
                          <a:pt x="25" y="233"/>
                        </a:cubicBezTo>
                        <a:cubicBezTo>
                          <a:pt x="0" y="140"/>
                          <a:pt x="118" y="0"/>
                          <a:pt x="21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800"/>
                  </a:p>
                </p:txBody>
              </p:sp>
            </p:grpSp>
          </p:grpSp>
          <p:sp>
            <p:nvSpPr>
              <p:cNvPr id="16" name="矩形 72"/>
              <p:cNvSpPr/>
              <p:nvPr/>
            </p:nvSpPr>
            <p:spPr>
              <a:xfrm>
                <a:off x="-1075915" y="399011"/>
                <a:ext cx="3274359" cy="1956547"/>
              </a:xfrm>
              <a:prstGeom prst="rect">
                <a:avLst/>
              </a:prstGeom>
              <a:solidFill>
                <a:srgbClr val="485262"/>
              </a:solidFill>
              <a:ln>
                <a:solidFill>
                  <a:srgbClr val="4852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 77"/>
              <p:cNvSpPr/>
              <p:nvPr/>
            </p:nvSpPr>
            <p:spPr>
              <a:xfrm>
                <a:off x="419047" y="266895"/>
                <a:ext cx="1930060" cy="2556808"/>
              </a:xfrm>
              <a:custGeom>
                <a:avLst/>
                <a:gdLst>
                  <a:gd name="connsiteX0" fmla="*/ 0 w 1930060"/>
                  <a:gd name="connsiteY0" fmla="*/ 0 h 2556808"/>
                  <a:gd name="connsiteX1" fmla="*/ 1854685 w 1930060"/>
                  <a:gd name="connsiteY1" fmla="*/ 0 h 2556808"/>
                  <a:gd name="connsiteX2" fmla="*/ 1930060 w 1930060"/>
                  <a:gd name="connsiteY2" fmla="*/ 75375 h 2556808"/>
                  <a:gd name="connsiteX3" fmla="*/ 1930060 w 1930060"/>
                  <a:gd name="connsiteY3" fmla="*/ 2481433 h 2556808"/>
                  <a:gd name="connsiteX4" fmla="*/ 1854685 w 1930060"/>
                  <a:gd name="connsiteY4" fmla="*/ 2556808 h 2556808"/>
                  <a:gd name="connsiteX5" fmla="*/ 934013 w 1930060"/>
                  <a:gd name="connsiteY5" fmla="*/ 2556808 h 255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0060" h="2556808">
                    <a:moveTo>
                      <a:pt x="0" y="0"/>
                    </a:moveTo>
                    <a:lnTo>
                      <a:pt x="1854685" y="0"/>
                    </a:lnTo>
                    <a:cubicBezTo>
                      <a:pt x="1896313" y="0"/>
                      <a:pt x="1930060" y="33747"/>
                      <a:pt x="1930060" y="75375"/>
                    </a:cubicBezTo>
                    <a:lnTo>
                      <a:pt x="1930060" y="2481433"/>
                    </a:lnTo>
                    <a:cubicBezTo>
                      <a:pt x="1930060" y="2523061"/>
                      <a:pt x="1896313" y="2556808"/>
                      <a:pt x="1854685" y="2556808"/>
                    </a:cubicBezTo>
                    <a:lnTo>
                      <a:pt x="934013" y="2556808"/>
                    </a:lnTo>
                    <a:close/>
                  </a:path>
                </a:pathLst>
              </a:custGeom>
              <a:solidFill>
                <a:srgbClr val="FFFFFF">
                  <a:alpha val="1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6054" y="1991419"/>
              <a:ext cx="133350" cy="11430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638363" y="1204725"/>
            <a:ext cx="1219200" cy="1510068"/>
            <a:chOff x="3867705" y="884510"/>
            <a:chExt cx="1219200" cy="1510068"/>
          </a:xfrm>
        </p:grpSpPr>
        <p:sp>
          <p:nvSpPr>
            <p:cNvPr id="28" name="流程图: 手动操作 90"/>
            <p:cNvSpPr/>
            <p:nvPr/>
          </p:nvSpPr>
          <p:spPr>
            <a:xfrm>
              <a:off x="4202180" y="1721286"/>
              <a:ext cx="554756" cy="67329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55"/>
                <a:gd name="connsiteX1" fmla="*/ 10000 w 10000"/>
                <a:gd name="connsiteY1" fmla="*/ 0 h 10055"/>
                <a:gd name="connsiteX2" fmla="*/ 8000 w 10000"/>
                <a:gd name="connsiteY2" fmla="*/ 10000 h 10055"/>
                <a:gd name="connsiteX3" fmla="*/ 1286 w 10000"/>
                <a:gd name="connsiteY3" fmla="*/ 10055 h 10055"/>
                <a:gd name="connsiteX4" fmla="*/ 0 w 10000"/>
                <a:gd name="connsiteY4" fmla="*/ 0 h 10055"/>
                <a:gd name="connsiteX0" fmla="*/ 0 w 10000"/>
                <a:gd name="connsiteY0" fmla="*/ 0 h 10055"/>
                <a:gd name="connsiteX1" fmla="*/ 10000 w 10000"/>
                <a:gd name="connsiteY1" fmla="*/ 0 h 10055"/>
                <a:gd name="connsiteX2" fmla="*/ 9250 w 10000"/>
                <a:gd name="connsiteY2" fmla="*/ 9889 h 10055"/>
                <a:gd name="connsiteX3" fmla="*/ 1286 w 10000"/>
                <a:gd name="connsiteY3" fmla="*/ 10055 h 10055"/>
                <a:gd name="connsiteX4" fmla="*/ 0 w 10000"/>
                <a:gd name="connsiteY4" fmla="*/ 0 h 10055"/>
                <a:gd name="connsiteX0" fmla="*/ 0 w 10000"/>
                <a:gd name="connsiteY0" fmla="*/ 0 h 10352"/>
                <a:gd name="connsiteX1" fmla="*/ 10000 w 10000"/>
                <a:gd name="connsiteY1" fmla="*/ 0 h 10352"/>
                <a:gd name="connsiteX2" fmla="*/ 9250 w 10000"/>
                <a:gd name="connsiteY2" fmla="*/ 10352 h 10352"/>
                <a:gd name="connsiteX3" fmla="*/ 1286 w 10000"/>
                <a:gd name="connsiteY3" fmla="*/ 10055 h 10352"/>
                <a:gd name="connsiteX4" fmla="*/ 0 w 10000"/>
                <a:gd name="connsiteY4" fmla="*/ 0 h 10352"/>
                <a:gd name="connsiteX0" fmla="*/ 0 w 10000"/>
                <a:gd name="connsiteY0" fmla="*/ 0 h 10198"/>
                <a:gd name="connsiteX1" fmla="*/ 10000 w 10000"/>
                <a:gd name="connsiteY1" fmla="*/ 0 h 10198"/>
                <a:gd name="connsiteX2" fmla="*/ 9066 w 10000"/>
                <a:gd name="connsiteY2" fmla="*/ 10198 h 10198"/>
                <a:gd name="connsiteX3" fmla="*/ 1286 w 10000"/>
                <a:gd name="connsiteY3" fmla="*/ 10055 h 10198"/>
                <a:gd name="connsiteX4" fmla="*/ 0 w 10000"/>
                <a:gd name="connsiteY4" fmla="*/ 0 h 10198"/>
                <a:gd name="connsiteX0" fmla="*/ 0 w 10000"/>
                <a:gd name="connsiteY0" fmla="*/ 0 h 10198"/>
                <a:gd name="connsiteX1" fmla="*/ 10000 w 10000"/>
                <a:gd name="connsiteY1" fmla="*/ 0 h 10198"/>
                <a:gd name="connsiteX2" fmla="*/ 9066 w 10000"/>
                <a:gd name="connsiteY2" fmla="*/ 10198 h 10198"/>
                <a:gd name="connsiteX3" fmla="*/ 730 w 10000"/>
                <a:gd name="connsiteY3" fmla="*/ 10055 h 10198"/>
                <a:gd name="connsiteX4" fmla="*/ 0 w 10000"/>
                <a:gd name="connsiteY4" fmla="*/ 0 h 10198"/>
                <a:gd name="connsiteX0" fmla="*/ 0 w 10000"/>
                <a:gd name="connsiteY0" fmla="*/ 0 h 10055"/>
                <a:gd name="connsiteX1" fmla="*/ 10000 w 10000"/>
                <a:gd name="connsiteY1" fmla="*/ 0 h 10055"/>
                <a:gd name="connsiteX2" fmla="*/ 9251 w 10000"/>
                <a:gd name="connsiteY2" fmla="*/ 10045 h 10055"/>
                <a:gd name="connsiteX3" fmla="*/ 730 w 10000"/>
                <a:gd name="connsiteY3" fmla="*/ 10055 h 10055"/>
                <a:gd name="connsiteX4" fmla="*/ 0 w 10000"/>
                <a:gd name="connsiteY4" fmla="*/ 0 h 1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55">
                  <a:moveTo>
                    <a:pt x="0" y="0"/>
                  </a:moveTo>
                  <a:lnTo>
                    <a:pt x="10000" y="0"/>
                  </a:lnTo>
                  <a:cubicBezTo>
                    <a:pt x="9689" y="3399"/>
                    <a:pt x="9562" y="6646"/>
                    <a:pt x="9251" y="10045"/>
                  </a:cubicBezTo>
                  <a:lnTo>
                    <a:pt x="730" y="10055"/>
                  </a:lnTo>
                  <a:cubicBezTo>
                    <a:pt x="487" y="6703"/>
                    <a:pt x="243" y="3352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96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867705" y="884510"/>
              <a:ext cx="1219200" cy="1030029"/>
              <a:chOff x="3749467" y="794139"/>
              <a:chExt cx="1219200" cy="12192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48526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9467" y="794139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1" name="任意多边形 77"/>
              <p:cNvSpPr/>
              <p:nvPr/>
            </p:nvSpPr>
            <p:spPr>
              <a:xfrm>
                <a:off x="4216638" y="943948"/>
                <a:ext cx="439376" cy="654151"/>
              </a:xfrm>
              <a:custGeom>
                <a:avLst/>
                <a:gdLst>
                  <a:gd name="connsiteX0" fmla="*/ 0 w 1930060"/>
                  <a:gd name="connsiteY0" fmla="*/ 0 h 2556808"/>
                  <a:gd name="connsiteX1" fmla="*/ 1854685 w 1930060"/>
                  <a:gd name="connsiteY1" fmla="*/ 0 h 2556808"/>
                  <a:gd name="connsiteX2" fmla="*/ 1930060 w 1930060"/>
                  <a:gd name="connsiteY2" fmla="*/ 75375 h 2556808"/>
                  <a:gd name="connsiteX3" fmla="*/ 1930060 w 1930060"/>
                  <a:gd name="connsiteY3" fmla="*/ 2481433 h 2556808"/>
                  <a:gd name="connsiteX4" fmla="*/ 1854685 w 1930060"/>
                  <a:gd name="connsiteY4" fmla="*/ 2556808 h 2556808"/>
                  <a:gd name="connsiteX5" fmla="*/ 934013 w 1930060"/>
                  <a:gd name="connsiteY5" fmla="*/ 2556808 h 255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0060" h="2556808">
                    <a:moveTo>
                      <a:pt x="0" y="0"/>
                    </a:moveTo>
                    <a:lnTo>
                      <a:pt x="1854685" y="0"/>
                    </a:lnTo>
                    <a:cubicBezTo>
                      <a:pt x="1896313" y="0"/>
                      <a:pt x="1930060" y="33747"/>
                      <a:pt x="1930060" y="75375"/>
                    </a:cubicBezTo>
                    <a:lnTo>
                      <a:pt x="1930060" y="2481433"/>
                    </a:lnTo>
                    <a:cubicBezTo>
                      <a:pt x="1930060" y="2523061"/>
                      <a:pt x="1896313" y="2556808"/>
                      <a:pt x="1854685" y="2556808"/>
                    </a:cubicBezTo>
                    <a:lnTo>
                      <a:pt x="934013" y="2556808"/>
                    </a:lnTo>
                    <a:close/>
                  </a:path>
                </a:pathLst>
              </a:custGeom>
              <a:solidFill>
                <a:srgbClr val="FFFFFF">
                  <a:alpha val="1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871" y="1423641"/>
            <a:ext cx="1257069" cy="1257069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145493" y="3831948"/>
            <a:ext cx="255162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mtClean="0"/>
              <a:t>- Tự </a:t>
            </a:r>
            <a:r>
              <a:rPr lang="en-US" altLang="zh-CN" err="1" smtClean="0"/>
              <a:t>động</a:t>
            </a:r>
            <a:r>
              <a:rPr lang="en-US" altLang="zh-CN" smtClean="0"/>
              <a:t> </a:t>
            </a:r>
            <a:r>
              <a:rPr lang="en-US" altLang="zh-CN" err="1" smtClean="0"/>
              <a:t>nhận</a:t>
            </a:r>
            <a:r>
              <a:rPr lang="en-US" altLang="zh-CN" smtClean="0"/>
              <a:t> </a:t>
            </a:r>
            <a:r>
              <a:rPr lang="en-US" altLang="zh-CN" smtClean="0"/>
              <a:t>diện</a:t>
            </a:r>
            <a:endParaRPr lang="en-US" altLang="zh-CN"/>
          </a:p>
          <a:p>
            <a:r>
              <a:rPr lang="en-US" altLang="zh-CN" smtClean="0"/>
              <a:t>- Giao </a:t>
            </a:r>
            <a:r>
              <a:rPr lang="en-US" altLang="zh-CN" err="1" smtClean="0"/>
              <a:t>diện</a:t>
            </a:r>
            <a:r>
              <a:rPr lang="en-US" altLang="zh-CN" smtClean="0"/>
              <a:t> </a:t>
            </a:r>
            <a:r>
              <a:rPr lang="en-US" altLang="zh-CN" smtClean="0"/>
              <a:t>USB</a:t>
            </a:r>
            <a:endParaRPr lang="en-US" altLang="zh-CN"/>
          </a:p>
          <a:p>
            <a:r>
              <a:rPr lang="en-US" altLang="zh-CN" smtClean="0"/>
              <a:t>- Cài đặt cho thẻ T5557/Mifare 1</a:t>
            </a:r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81944" y="-37294"/>
            <a:ext cx="3842685" cy="800001"/>
            <a:chOff x="293627" y="101796"/>
            <a:chExt cx="3842685" cy="800001"/>
          </a:xfrm>
        </p:grpSpPr>
        <p:sp>
          <p:nvSpPr>
            <p:cNvPr id="35" name="矩形 39"/>
            <p:cNvSpPr/>
            <p:nvPr/>
          </p:nvSpPr>
          <p:spPr>
            <a:xfrm>
              <a:off x="293627" y="101796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Phụ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Kiện</a:t>
              </a:r>
              <a:endParaRPr lang="zh-CN" altLang="en-US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36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trong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hệ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thống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khách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sạn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381000" y="594020"/>
              <a:ext cx="30194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3463643" y="3874788"/>
            <a:ext cx="278783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mtClean="0"/>
              <a:t>- Dễ dàng </a:t>
            </a:r>
            <a:r>
              <a:rPr lang="en-US" altLang="zh-CN" err="1" smtClean="0"/>
              <a:t>cài</a:t>
            </a:r>
            <a:r>
              <a:rPr lang="en-US" altLang="zh-CN" smtClean="0"/>
              <a:t> </a:t>
            </a:r>
            <a:r>
              <a:rPr lang="en-US" altLang="zh-CN" err="1" smtClean="0"/>
              <a:t>đặt</a:t>
            </a:r>
            <a:r>
              <a:rPr lang="en-US" altLang="zh-CN" smtClean="0"/>
              <a:t> </a:t>
            </a:r>
            <a:r>
              <a:rPr lang="en-US" altLang="zh-CN" err="1" smtClean="0"/>
              <a:t>thông</a:t>
            </a:r>
            <a:r>
              <a:rPr lang="en-US" altLang="zh-CN" smtClean="0"/>
              <a:t> tin </a:t>
            </a:r>
            <a:r>
              <a:rPr lang="en-US" altLang="zh-CN" smtClean="0"/>
              <a:t>khóa</a:t>
            </a:r>
            <a:endParaRPr lang="en-US" altLang="zh-CN" smtClean="0"/>
          </a:p>
          <a:p>
            <a:pPr lvl="0"/>
            <a:r>
              <a:rPr lang="en-US" altLang="zh-CN" smtClean="0"/>
              <a:t>- Dễ </a:t>
            </a:r>
            <a:r>
              <a:rPr lang="en-US" altLang="zh-CN" err="1" smtClean="0"/>
              <a:t>dàng</a:t>
            </a:r>
            <a:r>
              <a:rPr lang="en-US" altLang="zh-CN" smtClean="0"/>
              <a:t> </a:t>
            </a:r>
            <a:r>
              <a:rPr lang="en-US" altLang="zh-CN" err="1" smtClean="0"/>
              <a:t>xuất</a:t>
            </a:r>
            <a:r>
              <a:rPr lang="en-US" altLang="zh-CN" smtClean="0"/>
              <a:t> </a:t>
            </a:r>
            <a:r>
              <a:rPr lang="en-US" altLang="zh-CN" err="1" smtClean="0"/>
              <a:t>nhật</a:t>
            </a:r>
            <a:r>
              <a:rPr lang="en-US" altLang="zh-CN" smtClean="0"/>
              <a:t> </a:t>
            </a:r>
            <a:r>
              <a:rPr lang="en-US" altLang="zh-CN" err="1" smtClean="0"/>
              <a:t>ký</a:t>
            </a:r>
            <a:r>
              <a:rPr lang="en-US" altLang="zh-CN" smtClean="0"/>
              <a:t> </a:t>
            </a:r>
            <a:r>
              <a:rPr lang="en-US" altLang="zh-CN" err="1" smtClean="0"/>
              <a:t>mở</a:t>
            </a:r>
            <a:r>
              <a:rPr lang="en-US" altLang="zh-CN" smtClean="0"/>
              <a:t> </a:t>
            </a:r>
            <a:r>
              <a:rPr lang="en-US" altLang="zh-CN" smtClean="0"/>
              <a:t>khóa</a:t>
            </a:r>
            <a:endParaRPr lang="en-US" altLang="zh-CN" smtClean="0"/>
          </a:p>
          <a:p>
            <a:pPr lvl="0"/>
            <a:r>
              <a:rPr lang="en-US" altLang="zh-CN" smtClean="0"/>
              <a:t>- Kiểm </a:t>
            </a:r>
            <a:r>
              <a:rPr lang="en-US" altLang="zh-CN" err="1" smtClean="0"/>
              <a:t>tra</a:t>
            </a:r>
            <a:r>
              <a:rPr lang="en-US" altLang="zh-CN" smtClean="0"/>
              <a:t> </a:t>
            </a:r>
            <a:r>
              <a:rPr lang="en-US" altLang="zh-CN" err="1" smtClean="0"/>
              <a:t>thông</a:t>
            </a:r>
            <a:r>
              <a:rPr lang="en-US" altLang="zh-CN" smtClean="0"/>
              <a:t> tin </a:t>
            </a:r>
            <a:r>
              <a:rPr lang="en-US" altLang="zh-CN" smtClean="0"/>
              <a:t>khóa</a:t>
            </a: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69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3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3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8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3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420742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solidFill>
                  <a:schemeClr val="bg1"/>
                </a:solidFill>
              </a:rPr>
              <a:t>The end…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2513"/>
            <a:ext cx="9144000" cy="59218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3152" y="239773"/>
            <a:ext cx="3692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</a:rPr>
              <a:t>ASL Series </a:t>
            </a:r>
            <a:r>
              <a:rPr lang="en-US" altLang="zh-CN" sz="3200" err="1" smtClean="0">
                <a:solidFill>
                  <a:schemeClr val="bg1"/>
                </a:solidFill>
              </a:rPr>
              <a:t>giúp</a:t>
            </a:r>
            <a:r>
              <a:rPr lang="en-US" altLang="zh-CN" sz="3200" smtClean="0">
                <a:solidFill>
                  <a:schemeClr val="bg1"/>
                </a:solidFill>
              </a:rPr>
              <a:t> </a:t>
            </a:r>
            <a:r>
              <a:rPr lang="en-US" altLang="zh-CN" sz="3200" err="1" smtClean="0">
                <a:solidFill>
                  <a:schemeClr val="bg1"/>
                </a:solidFill>
              </a:rPr>
              <a:t>bạn</a:t>
            </a:r>
            <a:r>
              <a:rPr lang="en-US" altLang="zh-CN" sz="3200" smtClean="0">
                <a:solidFill>
                  <a:schemeClr val="bg1"/>
                </a:solidFill>
              </a:rPr>
              <a:t>…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9933" y="3355004"/>
            <a:ext cx="5697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mtClean="0">
                <a:solidFill>
                  <a:schemeClr val="bg1"/>
                </a:solidFill>
              </a:rPr>
              <a:t>CUNG CẤP QUYỀN TRUY CẬP </a:t>
            </a:r>
          </a:p>
          <a:p>
            <a:pPr algn="ctr"/>
            <a:r>
              <a:rPr lang="en-US" altLang="zh-CN" sz="3600" smtClean="0">
                <a:solidFill>
                  <a:schemeClr val="bg1"/>
                </a:solidFill>
              </a:rPr>
              <a:t>CHO MỖI THÀNH VIÊN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315312">
            <a:off x="-1211170" y="-183859"/>
            <a:ext cx="5256584" cy="5293118"/>
            <a:chOff x="3120563" y="966213"/>
            <a:chExt cx="2857740" cy="2985302"/>
          </a:xfrm>
        </p:grpSpPr>
        <p:sp>
          <p:nvSpPr>
            <p:cNvPr id="5" name="等腰三角形 4"/>
            <p:cNvSpPr/>
            <p:nvPr/>
          </p:nvSpPr>
          <p:spPr>
            <a:xfrm rot="1904327">
              <a:off x="3224213" y="31741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295316" y="1728116"/>
              <a:ext cx="2511419" cy="14579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55" idx="0"/>
            </p:cNvCxnSpPr>
            <p:nvPr/>
          </p:nvCxnSpPr>
          <p:spPr>
            <a:xfrm flipV="1">
              <a:off x="3295316" y="1727290"/>
              <a:ext cx="2511419" cy="14467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endCxn id="27" idx="0"/>
            </p:cNvCxnSpPr>
            <p:nvPr/>
          </p:nvCxnSpPr>
          <p:spPr>
            <a:xfrm flipH="1">
              <a:off x="4544839" y="1011394"/>
              <a:ext cx="495" cy="28980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09237" y="1330362"/>
              <a:ext cx="3420" cy="129274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101157" y="1172748"/>
              <a:ext cx="3420" cy="1932571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4273126" y="2294789"/>
              <a:ext cx="1662500" cy="967614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3155204" y="1658677"/>
              <a:ext cx="1672356" cy="971267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707726" y="2619683"/>
              <a:ext cx="1677287" cy="9712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42" idx="4"/>
            </p:cNvCxnSpPr>
            <p:nvPr/>
          </p:nvCxnSpPr>
          <p:spPr>
            <a:xfrm>
              <a:off x="3988801" y="1817382"/>
              <a:ext cx="8995" cy="193430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42" idx="4"/>
            </p:cNvCxnSpPr>
            <p:nvPr/>
          </p:nvCxnSpPr>
          <p:spPr>
            <a:xfrm>
              <a:off x="3716077" y="2619684"/>
              <a:ext cx="279474" cy="115747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716077" y="1655257"/>
              <a:ext cx="1104644" cy="9678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827158" y="1654035"/>
              <a:ext cx="1122147" cy="644174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28576" y="1651190"/>
              <a:ext cx="272581" cy="14575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5097738" y="2298209"/>
              <a:ext cx="841307" cy="810528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722917" y="2623104"/>
              <a:ext cx="1385080" cy="4822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158439" y="1815996"/>
              <a:ext cx="834655" cy="807775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04577" y="1168378"/>
              <a:ext cx="280436" cy="114351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81593" y="2298209"/>
              <a:ext cx="3420" cy="128248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678419" y="2584726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58625" y="2619683"/>
              <a:ext cx="554032" cy="0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/>
            <p:cNvSpPr/>
            <p:nvPr/>
          </p:nvSpPr>
          <p:spPr>
            <a:xfrm rot="9030685">
              <a:off x="4509537" y="96621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9906054">
              <a:off x="4497007" y="391186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3993308" y="3256329"/>
              <a:ext cx="280070" cy="488627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52" idx="2"/>
            </p:cNvCxnSpPr>
            <p:nvPr/>
          </p:nvCxnSpPr>
          <p:spPr>
            <a:xfrm flipV="1">
              <a:off x="3989674" y="3101898"/>
              <a:ext cx="1104644" cy="642952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280583" y="3266910"/>
              <a:ext cx="1097484" cy="30972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158625" y="1332488"/>
              <a:ext cx="549101" cy="128719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276949" y="2294788"/>
              <a:ext cx="1111484" cy="957587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12657" y="1334151"/>
              <a:ext cx="1672356" cy="967478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56226" y="2620950"/>
              <a:ext cx="1124143" cy="63826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158439" y="2620160"/>
              <a:ext cx="831235" cy="1124688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86253" y="1819416"/>
              <a:ext cx="1391921" cy="47537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93094" y="1819416"/>
              <a:ext cx="283856" cy="145006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1418" y="1173044"/>
              <a:ext cx="834467" cy="1128584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5378173" y="2291369"/>
              <a:ext cx="560872" cy="130300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31835" y="3581137"/>
              <a:ext cx="1316327" cy="15974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679958" y="258472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20563" y="2583074"/>
              <a:ext cx="75753" cy="75753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3227166" y="16954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905736" y="2262771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48375" y="226508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48" name="直接连接符 47"/>
            <p:cNvCxnSpPr>
              <a:endCxn id="46" idx="6"/>
            </p:cNvCxnSpPr>
            <p:nvPr/>
          </p:nvCxnSpPr>
          <p:spPr>
            <a:xfrm flipV="1">
              <a:off x="5385013" y="2299055"/>
              <a:ext cx="593290" cy="2574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51" idx="4"/>
            </p:cNvCxnSpPr>
            <p:nvPr/>
          </p:nvCxnSpPr>
          <p:spPr>
            <a:xfrm>
              <a:off x="5097737" y="3095059"/>
              <a:ext cx="287276" cy="4993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等腰三角形 49"/>
            <p:cNvSpPr/>
            <p:nvPr/>
          </p:nvSpPr>
          <p:spPr>
            <a:xfrm rot="16470758">
              <a:off x="5778611" y="3183948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48162" y="354485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069330" y="306390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3989674" y="1169624"/>
              <a:ext cx="1114904" cy="64979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16077" y="1340622"/>
              <a:ext cx="1111484" cy="307796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2748749">
              <a:off x="5782642" y="1708292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4830981" y="1169624"/>
              <a:ext cx="273597" cy="47879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5069802" y="113500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2293" y="1617752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707726" y="1169624"/>
              <a:ext cx="1400272" cy="157282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3709237" y="1330363"/>
              <a:ext cx="283856" cy="489053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4237094" y="322004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267" y="370459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677858" y="129620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59267" y="178216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4025962" y="606401"/>
            <a:ext cx="54412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400" b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KHÓA THÔNG MINH</a:t>
            </a:r>
          </a:p>
          <a:p>
            <a:pPr algn="ctr" defTabSz="914400"/>
            <a:r>
              <a:rPr lang="en-US" altLang="zh-CN" sz="4400" b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CHO CĂN HỘ</a:t>
            </a:r>
            <a:endParaRPr lang="zh-CN" altLang="en-US" sz="4400" b="1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4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89" y="901797"/>
            <a:ext cx="6083062" cy="386757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56000" endPos="28000" dir="5400000" sy="-100000" algn="bl" rotWithShape="0"/>
          </a:effectLst>
        </p:spPr>
      </p:pic>
      <p:sp>
        <p:nvSpPr>
          <p:cNvPr id="13" name="文本框 12"/>
          <p:cNvSpPr txBox="1"/>
          <p:nvPr/>
        </p:nvSpPr>
        <p:spPr>
          <a:xfrm>
            <a:off x="8343900" y="293938"/>
            <a:ext cx="253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1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293626" y="101796"/>
            <a:ext cx="5582633" cy="800001"/>
            <a:chOff x="293626" y="101796"/>
            <a:chExt cx="4058396" cy="800001"/>
          </a:xfrm>
        </p:grpSpPr>
        <p:sp>
          <p:nvSpPr>
            <p:cNvPr id="3" name="矩形 39"/>
            <p:cNvSpPr/>
            <p:nvPr/>
          </p:nvSpPr>
          <p:spPr>
            <a:xfrm>
              <a:off x="293627" y="101796"/>
              <a:ext cx="16177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ASL6101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293626" y="594020"/>
              <a:ext cx="40583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Sản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phẩm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thông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minh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cho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với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tiêu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chuẩn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chất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lượng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Mỹ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.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1000" y="594020"/>
              <a:ext cx="26860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任意多边形 43"/>
          <p:cNvSpPr/>
          <p:nvPr/>
        </p:nvSpPr>
        <p:spPr>
          <a:xfrm rot="10800000">
            <a:off x="4791974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4755129" y="1405563"/>
            <a:ext cx="93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chemeClr val="bg1"/>
                </a:solidFill>
              </a:rPr>
              <a:t>50</a:t>
            </a:r>
            <a:endParaRPr lang="zh-CN" altLang="en-US" sz="3200">
              <a:solidFill>
                <a:schemeClr val="bg1"/>
              </a:solidFill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4875984" y="1932535"/>
            <a:ext cx="694666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4755129" y="1926027"/>
            <a:ext cx="93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err="1" smtClean="0">
                <a:solidFill>
                  <a:schemeClr val="bg1"/>
                </a:solidFill>
              </a:rPr>
              <a:t>Thẻ</a:t>
            </a:r>
            <a:r>
              <a:rPr lang="en-US" altLang="zh-CN" sz="1200" smtClean="0">
                <a:solidFill>
                  <a:schemeClr val="bg1"/>
                </a:solidFill>
              </a:rPr>
              <a:t> </a:t>
            </a:r>
            <a:r>
              <a:rPr lang="en-US" altLang="zh-CN" sz="1200" err="1" smtClean="0">
                <a:solidFill>
                  <a:schemeClr val="bg1"/>
                </a:solidFill>
              </a:rPr>
              <a:t>Mifare</a:t>
            </a:r>
            <a:r>
              <a:rPr lang="en-US" altLang="zh-CN" sz="1200" smtClean="0">
                <a:solidFill>
                  <a:schemeClr val="bg1"/>
                </a:solidFill>
              </a:rPr>
              <a:t>  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 rot="10800000">
            <a:off x="5985943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5954201" y="1420906"/>
            <a:ext cx="936375" cy="797463"/>
            <a:chOff x="4984441" y="3312181"/>
            <a:chExt cx="1282050" cy="1091857"/>
          </a:xfrm>
        </p:grpSpPr>
        <p:sp>
          <p:nvSpPr>
            <p:cNvPr id="52" name="文本框 51"/>
            <p:cNvSpPr txBox="1"/>
            <p:nvPr/>
          </p:nvSpPr>
          <p:spPr>
            <a:xfrm>
              <a:off x="4984441" y="3312181"/>
              <a:ext cx="1282050" cy="8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</a:rPr>
                <a:t>50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5149911" y="4033692"/>
              <a:ext cx="9511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4984441" y="4024781"/>
              <a:ext cx="1282050" cy="37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err="1" smtClean="0">
                  <a:solidFill>
                    <a:schemeClr val="bg1"/>
                  </a:solidFill>
                </a:rPr>
                <a:t>Mật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</a:rPr>
                <a:t>Khẩu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7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931976"/>
            <a:ext cx="5822977" cy="384585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44000" endPos="28000" dir="5400000" sy="-100000" algn="bl" rotWithShape="0"/>
          </a:effectLst>
        </p:spPr>
      </p:pic>
      <p:grpSp>
        <p:nvGrpSpPr>
          <p:cNvPr id="6" name="组合 5"/>
          <p:cNvGrpSpPr/>
          <p:nvPr/>
        </p:nvGrpSpPr>
        <p:grpSpPr>
          <a:xfrm>
            <a:off x="293627" y="101796"/>
            <a:ext cx="5870106" cy="1015444"/>
            <a:chOff x="293627" y="101796"/>
            <a:chExt cx="3842685" cy="1015444"/>
          </a:xfrm>
        </p:grpSpPr>
        <p:sp>
          <p:nvSpPr>
            <p:cNvPr id="2" name="矩形 39"/>
            <p:cNvSpPr/>
            <p:nvPr/>
          </p:nvSpPr>
          <p:spPr>
            <a:xfrm>
              <a:off x="293627" y="101796"/>
              <a:ext cx="16177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ASL8101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3" name="Rectangle 11"/>
            <p:cNvSpPr/>
            <p:nvPr/>
          </p:nvSpPr>
          <p:spPr>
            <a:xfrm>
              <a:off x="293627" y="594020"/>
              <a:ext cx="38426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Sản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phẩm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chốt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cho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với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tiêu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chuẩn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chất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lượng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Châu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Âu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.</a:t>
              </a: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81000" y="594020"/>
              <a:ext cx="26860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 17"/>
          <p:cNvSpPr/>
          <p:nvPr/>
        </p:nvSpPr>
        <p:spPr>
          <a:xfrm rot="10800000">
            <a:off x="4791974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45"/>
          <p:cNvSpPr txBox="1"/>
          <p:nvPr/>
        </p:nvSpPr>
        <p:spPr>
          <a:xfrm>
            <a:off x="4755129" y="1405563"/>
            <a:ext cx="93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chemeClr val="bg1"/>
                </a:solidFill>
              </a:rPr>
              <a:t>50</a:t>
            </a:r>
            <a:endParaRPr lang="zh-CN" altLang="en-US" sz="320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875984" y="1932535"/>
            <a:ext cx="694666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47"/>
          <p:cNvSpPr txBox="1"/>
          <p:nvPr/>
        </p:nvSpPr>
        <p:spPr>
          <a:xfrm>
            <a:off x="4755129" y="1926027"/>
            <a:ext cx="93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err="1" smtClean="0">
                <a:solidFill>
                  <a:schemeClr val="bg1"/>
                </a:solidFill>
              </a:rPr>
              <a:t>Thẻ</a:t>
            </a:r>
            <a:r>
              <a:rPr lang="en-US" altLang="zh-CN" sz="1200" smtClean="0">
                <a:solidFill>
                  <a:schemeClr val="bg1"/>
                </a:solidFill>
              </a:rPr>
              <a:t> </a:t>
            </a:r>
            <a:r>
              <a:rPr lang="en-US" altLang="zh-CN" sz="1200" err="1" smtClean="0">
                <a:solidFill>
                  <a:schemeClr val="bg1"/>
                </a:solidFill>
              </a:rPr>
              <a:t>Mifare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34" name="任意多边形 33"/>
          <p:cNvSpPr/>
          <p:nvPr/>
        </p:nvSpPr>
        <p:spPr>
          <a:xfrm rot="10800000">
            <a:off x="5985943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5954201" y="1420906"/>
            <a:ext cx="936375" cy="797463"/>
            <a:chOff x="4984441" y="3312181"/>
            <a:chExt cx="1282050" cy="1091857"/>
          </a:xfrm>
        </p:grpSpPr>
        <p:sp>
          <p:nvSpPr>
            <p:cNvPr id="36" name="文本框 51"/>
            <p:cNvSpPr txBox="1"/>
            <p:nvPr/>
          </p:nvSpPr>
          <p:spPr>
            <a:xfrm>
              <a:off x="4984441" y="3312181"/>
              <a:ext cx="1282050" cy="8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</a:rPr>
                <a:t>50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5149911" y="4033692"/>
              <a:ext cx="9511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53"/>
            <p:cNvSpPr txBox="1"/>
            <p:nvPr/>
          </p:nvSpPr>
          <p:spPr>
            <a:xfrm>
              <a:off x="4984441" y="4024781"/>
              <a:ext cx="1282050" cy="37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err="1" smtClean="0">
                  <a:solidFill>
                    <a:schemeClr val="bg1"/>
                  </a:solidFill>
                </a:rPr>
                <a:t>Mật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</a:rPr>
                <a:t>Khẩu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500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3627" y="101796"/>
            <a:ext cx="5844706" cy="1015444"/>
            <a:chOff x="293627" y="101796"/>
            <a:chExt cx="3842685" cy="1015444"/>
          </a:xfrm>
        </p:grpSpPr>
        <p:sp>
          <p:nvSpPr>
            <p:cNvPr id="3" name="矩形 39"/>
            <p:cNvSpPr/>
            <p:nvPr/>
          </p:nvSpPr>
          <p:spPr>
            <a:xfrm>
              <a:off x="293627" y="101796"/>
              <a:ext cx="16177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ASL8112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293627" y="594020"/>
              <a:ext cx="38426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Sản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phẩm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khóa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chốt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cho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hộ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gia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đình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với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tiêu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chuẩn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chất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lượng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Châu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4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Âu</a:t>
              </a:r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.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81000" y="594020"/>
              <a:ext cx="26860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任意多边形 18"/>
          <p:cNvSpPr/>
          <p:nvPr/>
        </p:nvSpPr>
        <p:spPr>
          <a:xfrm rot="10800000">
            <a:off x="7205399" y="1428694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173657" y="1444037"/>
            <a:ext cx="936375" cy="797463"/>
            <a:chOff x="4984441" y="3312181"/>
            <a:chExt cx="1282050" cy="1091857"/>
          </a:xfrm>
        </p:grpSpPr>
        <p:sp>
          <p:nvSpPr>
            <p:cNvPr id="21" name="文本框 20"/>
            <p:cNvSpPr txBox="1"/>
            <p:nvPr/>
          </p:nvSpPr>
          <p:spPr>
            <a:xfrm>
              <a:off x="4984441" y="3312181"/>
              <a:ext cx="1282050" cy="8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</a:rPr>
                <a:t>50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149911" y="4033692"/>
              <a:ext cx="9511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984441" y="4024781"/>
              <a:ext cx="1282050" cy="37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err="1" smtClean="0">
                  <a:solidFill>
                    <a:schemeClr val="bg1"/>
                  </a:solidFill>
                </a:rPr>
                <a:t>Dấu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</a:rPr>
                <a:t>Vân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</a:rPr>
                <a:t>Tay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32" y="1019569"/>
            <a:ext cx="5940737" cy="379937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43000" endPos="28000" dir="5400000" sy="-100000" algn="bl" rotWithShape="0"/>
          </a:effectLst>
        </p:spPr>
      </p:pic>
      <p:sp>
        <p:nvSpPr>
          <p:cNvPr id="25" name="任意多边形 24"/>
          <p:cNvSpPr/>
          <p:nvPr/>
        </p:nvSpPr>
        <p:spPr>
          <a:xfrm rot="10800000">
            <a:off x="4791974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45"/>
          <p:cNvSpPr txBox="1"/>
          <p:nvPr/>
        </p:nvSpPr>
        <p:spPr>
          <a:xfrm>
            <a:off x="4755129" y="1405563"/>
            <a:ext cx="93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chemeClr val="bg1"/>
                </a:solidFill>
              </a:rPr>
              <a:t>50</a:t>
            </a:r>
            <a:endParaRPr lang="zh-CN" altLang="en-US" sz="3200">
              <a:solidFill>
                <a:schemeClr val="bg1"/>
              </a:solidFill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875984" y="1932535"/>
            <a:ext cx="694666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47"/>
          <p:cNvSpPr txBox="1"/>
          <p:nvPr/>
        </p:nvSpPr>
        <p:spPr>
          <a:xfrm>
            <a:off x="4755129" y="1926027"/>
            <a:ext cx="93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err="1" smtClean="0">
                <a:solidFill>
                  <a:schemeClr val="bg1"/>
                </a:solidFill>
              </a:rPr>
              <a:t>Thẻ</a:t>
            </a:r>
            <a:r>
              <a:rPr lang="en-US" altLang="zh-CN" sz="1200" smtClean="0">
                <a:solidFill>
                  <a:schemeClr val="bg1"/>
                </a:solidFill>
              </a:rPr>
              <a:t> </a:t>
            </a:r>
            <a:r>
              <a:rPr lang="en-US" altLang="zh-CN" sz="1200" err="1" smtClean="0">
                <a:solidFill>
                  <a:schemeClr val="bg1"/>
                </a:solidFill>
              </a:rPr>
              <a:t>Mifare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 rot="10800000">
            <a:off x="5985943" y="1405563"/>
            <a:ext cx="872891" cy="993808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954201" y="1420906"/>
            <a:ext cx="936375" cy="797463"/>
            <a:chOff x="4984441" y="3312181"/>
            <a:chExt cx="1282050" cy="1091857"/>
          </a:xfrm>
        </p:grpSpPr>
        <p:sp>
          <p:nvSpPr>
            <p:cNvPr id="31" name="文本框 51"/>
            <p:cNvSpPr txBox="1"/>
            <p:nvPr/>
          </p:nvSpPr>
          <p:spPr>
            <a:xfrm>
              <a:off x="4984441" y="3312181"/>
              <a:ext cx="1282050" cy="8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</a:rPr>
                <a:t>50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5149911" y="4033692"/>
              <a:ext cx="9511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53"/>
            <p:cNvSpPr txBox="1"/>
            <p:nvPr/>
          </p:nvSpPr>
          <p:spPr>
            <a:xfrm>
              <a:off x="4984441" y="4024781"/>
              <a:ext cx="1282050" cy="37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err="1" smtClean="0">
                  <a:solidFill>
                    <a:schemeClr val="bg1"/>
                  </a:solidFill>
                </a:rPr>
                <a:t>Mật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</a:rPr>
                <a:t>Khẩu</a:t>
              </a:r>
              <a:r>
                <a:rPr lang="en-US" altLang="zh-CN" sz="1200" smtClean="0">
                  <a:solidFill>
                    <a:schemeClr val="bg1"/>
                  </a:solidFill>
                </a:rPr>
                <a:t> 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9760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10394" y="2916697"/>
            <a:ext cx="2348872" cy="1689473"/>
            <a:chOff x="338070" y="2942096"/>
            <a:chExt cx="2348872" cy="1689473"/>
          </a:xfrm>
        </p:grpSpPr>
        <p:sp>
          <p:nvSpPr>
            <p:cNvPr id="17" name="矩形 55"/>
            <p:cNvSpPr/>
            <p:nvPr/>
          </p:nvSpPr>
          <p:spPr>
            <a:xfrm>
              <a:off x="338070" y="3716432"/>
              <a:ext cx="2032063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Khóa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không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gỉ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dù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trong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điều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kiện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nhà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ở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vùng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duyên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hải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.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Kiểm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tra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phun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muối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&gt;200h</a:t>
              </a:r>
              <a:endParaRPr lang="zh-CN" altLang="en-US" sz="1100"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430692" y="4631569"/>
              <a:ext cx="1779362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39"/>
            <p:cNvSpPr/>
            <p:nvPr/>
          </p:nvSpPr>
          <p:spPr>
            <a:xfrm>
              <a:off x="414066" y="2942096"/>
              <a:ext cx="1339209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Chất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Liệu</a:t>
              </a:r>
              <a:endParaRPr lang="zh-CN" altLang="zh-CN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22989" y="3432977"/>
              <a:ext cx="2263953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Hợp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kim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kẽm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với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kết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cấu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đặc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biệt</a:t>
              </a:r>
              <a:endParaRPr lang="zh-CN" altLang="zh-CN" sz="1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97374" y="2939337"/>
            <a:ext cx="1931083" cy="1881331"/>
            <a:chOff x="2523915" y="2943097"/>
            <a:chExt cx="1931083" cy="1881331"/>
          </a:xfrm>
        </p:grpSpPr>
        <p:sp>
          <p:nvSpPr>
            <p:cNvPr id="31" name="矩形 55"/>
            <p:cNvSpPr/>
            <p:nvPr/>
          </p:nvSpPr>
          <p:spPr>
            <a:xfrm>
              <a:off x="2523915" y="3716432"/>
              <a:ext cx="19310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Mật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khẩu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cá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nhân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được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dùng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kết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hợp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với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số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ngẫu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nhiên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để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mở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khóa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. </a:t>
              </a:r>
              <a:r>
                <a:rPr lang="zh-CN" altLang="en-US" sz="1100">
                  <a:ea typeface="Hiragino Sans GB W3" panose="020B0300000000000000" pitchFamily="34" charset="-122"/>
                  <a:cs typeface="Open Sans" panose="020B0606030504020204" pitchFamily="34" charset="0"/>
                </a:rPr>
                <a:t>（</a:t>
              </a:r>
              <a:r>
                <a:rPr lang="en-US" altLang="zh-CN" sz="1100">
                  <a:ea typeface="Hiragino Sans GB W3" panose="020B0300000000000000" pitchFamily="34" charset="-122"/>
                  <a:cs typeface="Open Sans" panose="020B0606030504020204" pitchFamily="34" charset="0"/>
                </a:rPr>
                <a:t>eg.XXX+123456+XXX)</a:t>
              </a:r>
              <a:endParaRPr lang="zh-CN" altLang="en-US" sz="1100"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100"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594765" y="4631569"/>
              <a:ext cx="1779362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9"/>
            <p:cNvSpPr/>
            <p:nvPr/>
          </p:nvSpPr>
          <p:spPr>
            <a:xfrm>
              <a:off x="2594251" y="2943097"/>
              <a:ext cx="13698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Bảo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Mật</a:t>
              </a:r>
              <a:endParaRPr lang="zh-CN" altLang="zh-CN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597948" y="3432977"/>
              <a:ext cx="1348639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Mật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Khẩu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Cá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Nhân</a:t>
              </a:r>
              <a:endParaRPr lang="zh-CN" altLang="zh-CN" sz="1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29259" y="1614269"/>
            <a:ext cx="872891" cy="993808"/>
            <a:chOff x="829259" y="1614269"/>
            <a:chExt cx="872891" cy="993808"/>
          </a:xfrm>
        </p:grpSpPr>
        <p:sp>
          <p:nvSpPr>
            <p:cNvPr id="53" name="Freeform 63"/>
            <p:cNvSpPr>
              <a:spLocks noChangeAspect="1"/>
            </p:cNvSpPr>
            <p:nvPr/>
          </p:nvSpPr>
          <p:spPr bwMode="auto">
            <a:xfrm>
              <a:off x="973519" y="1765513"/>
              <a:ext cx="584370" cy="567090"/>
            </a:xfrm>
            <a:custGeom>
              <a:avLst/>
              <a:gdLst>
                <a:gd name="T0" fmla="*/ 244 w 312"/>
                <a:gd name="T1" fmla="*/ 0 h 303"/>
                <a:gd name="T2" fmla="*/ 209 w 312"/>
                <a:gd name="T3" fmla="*/ 12 h 303"/>
                <a:gd name="T4" fmla="*/ 181 w 312"/>
                <a:gd name="T5" fmla="*/ 49 h 303"/>
                <a:gd name="T6" fmla="*/ 198 w 312"/>
                <a:gd name="T7" fmla="*/ 112 h 303"/>
                <a:gd name="T8" fmla="*/ 195 w 312"/>
                <a:gd name="T9" fmla="*/ 112 h 303"/>
                <a:gd name="T10" fmla="*/ 177 w 312"/>
                <a:gd name="T11" fmla="*/ 92 h 303"/>
                <a:gd name="T12" fmla="*/ 92 w 312"/>
                <a:gd name="T13" fmla="*/ 177 h 303"/>
                <a:gd name="T14" fmla="*/ 71 w 312"/>
                <a:gd name="T15" fmla="*/ 174 h 303"/>
                <a:gd name="T16" fmla="*/ 29 w 312"/>
                <a:gd name="T17" fmla="*/ 192 h 303"/>
                <a:gd name="T18" fmla="*/ 7 w 312"/>
                <a:gd name="T19" fmla="*/ 255 h 303"/>
                <a:gd name="T20" fmla="*/ 14 w 312"/>
                <a:gd name="T21" fmla="*/ 266 h 303"/>
                <a:gd name="T22" fmla="*/ 14 w 312"/>
                <a:gd name="T23" fmla="*/ 266 h 303"/>
                <a:gd name="T24" fmla="*/ 53 w 312"/>
                <a:gd name="T25" fmla="*/ 228 h 303"/>
                <a:gd name="T26" fmla="*/ 80 w 312"/>
                <a:gd name="T27" fmla="*/ 255 h 303"/>
                <a:gd name="T28" fmla="*/ 40 w 312"/>
                <a:gd name="T29" fmla="*/ 296 h 303"/>
                <a:gd name="T30" fmla="*/ 70 w 312"/>
                <a:gd name="T31" fmla="*/ 303 h 303"/>
                <a:gd name="T32" fmla="*/ 100 w 312"/>
                <a:gd name="T33" fmla="*/ 295 h 303"/>
                <a:gd name="T34" fmla="*/ 134 w 312"/>
                <a:gd name="T35" fmla="*/ 244 h 303"/>
                <a:gd name="T36" fmla="*/ 116 w 312"/>
                <a:gd name="T37" fmla="*/ 191 h 303"/>
                <a:gd name="T38" fmla="*/ 118 w 312"/>
                <a:gd name="T39" fmla="*/ 190 h 303"/>
                <a:gd name="T40" fmla="*/ 138 w 312"/>
                <a:gd name="T41" fmla="*/ 209 h 303"/>
                <a:gd name="T42" fmla="*/ 222 w 312"/>
                <a:gd name="T43" fmla="*/ 126 h 303"/>
                <a:gd name="T44" fmla="*/ 245 w 312"/>
                <a:gd name="T45" fmla="*/ 129 h 303"/>
                <a:gd name="T46" fmla="*/ 256 w 312"/>
                <a:gd name="T47" fmla="*/ 127 h 303"/>
                <a:gd name="T48" fmla="*/ 298 w 312"/>
                <a:gd name="T49" fmla="*/ 97 h 303"/>
                <a:gd name="T50" fmla="*/ 302 w 312"/>
                <a:gd name="T51" fmla="*/ 34 h 303"/>
                <a:gd name="T52" fmla="*/ 260 w 312"/>
                <a:gd name="T53" fmla="*/ 75 h 303"/>
                <a:gd name="T54" fmla="*/ 234 w 312"/>
                <a:gd name="T55" fmla="*/ 48 h 303"/>
                <a:gd name="T56" fmla="*/ 274 w 312"/>
                <a:gd name="T57" fmla="*/ 7 h 303"/>
                <a:gd name="T58" fmla="*/ 244 w 312"/>
                <a:gd name="T5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2" h="303">
                  <a:moveTo>
                    <a:pt x="244" y="0"/>
                  </a:moveTo>
                  <a:cubicBezTo>
                    <a:pt x="231" y="0"/>
                    <a:pt x="219" y="4"/>
                    <a:pt x="209" y="12"/>
                  </a:cubicBezTo>
                  <a:cubicBezTo>
                    <a:pt x="197" y="22"/>
                    <a:pt x="185" y="34"/>
                    <a:pt x="181" y="49"/>
                  </a:cubicBezTo>
                  <a:cubicBezTo>
                    <a:pt x="175" y="72"/>
                    <a:pt x="184" y="94"/>
                    <a:pt x="198" y="112"/>
                  </a:cubicBezTo>
                  <a:cubicBezTo>
                    <a:pt x="197" y="112"/>
                    <a:pt x="196" y="112"/>
                    <a:pt x="195" y="112"/>
                  </a:cubicBezTo>
                  <a:cubicBezTo>
                    <a:pt x="185" y="112"/>
                    <a:pt x="181" y="101"/>
                    <a:pt x="177" y="92"/>
                  </a:cubicBezTo>
                  <a:cubicBezTo>
                    <a:pt x="148" y="120"/>
                    <a:pt x="121" y="150"/>
                    <a:pt x="92" y="177"/>
                  </a:cubicBezTo>
                  <a:cubicBezTo>
                    <a:pt x="85" y="175"/>
                    <a:pt x="78" y="174"/>
                    <a:pt x="71" y="174"/>
                  </a:cubicBezTo>
                  <a:cubicBezTo>
                    <a:pt x="55" y="174"/>
                    <a:pt x="39" y="180"/>
                    <a:pt x="29" y="192"/>
                  </a:cubicBezTo>
                  <a:cubicBezTo>
                    <a:pt x="11" y="207"/>
                    <a:pt x="0" y="232"/>
                    <a:pt x="7" y="255"/>
                  </a:cubicBezTo>
                  <a:cubicBezTo>
                    <a:pt x="9" y="258"/>
                    <a:pt x="9" y="266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28" y="254"/>
                    <a:pt x="40" y="240"/>
                    <a:pt x="53" y="228"/>
                  </a:cubicBezTo>
                  <a:cubicBezTo>
                    <a:pt x="62" y="236"/>
                    <a:pt x="71" y="246"/>
                    <a:pt x="80" y="255"/>
                  </a:cubicBezTo>
                  <a:cubicBezTo>
                    <a:pt x="67" y="269"/>
                    <a:pt x="53" y="282"/>
                    <a:pt x="40" y="296"/>
                  </a:cubicBezTo>
                  <a:cubicBezTo>
                    <a:pt x="49" y="300"/>
                    <a:pt x="60" y="303"/>
                    <a:pt x="70" y="303"/>
                  </a:cubicBezTo>
                  <a:cubicBezTo>
                    <a:pt x="81" y="303"/>
                    <a:pt x="91" y="300"/>
                    <a:pt x="100" y="295"/>
                  </a:cubicBezTo>
                  <a:cubicBezTo>
                    <a:pt x="117" y="282"/>
                    <a:pt x="133" y="265"/>
                    <a:pt x="134" y="244"/>
                  </a:cubicBezTo>
                  <a:cubicBezTo>
                    <a:pt x="137" y="224"/>
                    <a:pt x="127" y="206"/>
                    <a:pt x="116" y="191"/>
                  </a:cubicBezTo>
                  <a:cubicBezTo>
                    <a:pt x="117" y="190"/>
                    <a:pt x="117" y="190"/>
                    <a:pt x="118" y="190"/>
                  </a:cubicBezTo>
                  <a:cubicBezTo>
                    <a:pt x="128" y="190"/>
                    <a:pt x="133" y="202"/>
                    <a:pt x="138" y="209"/>
                  </a:cubicBezTo>
                  <a:cubicBezTo>
                    <a:pt x="166" y="182"/>
                    <a:pt x="194" y="153"/>
                    <a:pt x="222" y="126"/>
                  </a:cubicBezTo>
                  <a:cubicBezTo>
                    <a:pt x="230" y="127"/>
                    <a:pt x="237" y="129"/>
                    <a:pt x="245" y="129"/>
                  </a:cubicBezTo>
                  <a:cubicBezTo>
                    <a:pt x="249" y="129"/>
                    <a:pt x="252" y="128"/>
                    <a:pt x="256" y="127"/>
                  </a:cubicBezTo>
                  <a:cubicBezTo>
                    <a:pt x="274" y="125"/>
                    <a:pt x="286" y="110"/>
                    <a:pt x="298" y="97"/>
                  </a:cubicBezTo>
                  <a:cubicBezTo>
                    <a:pt x="312" y="79"/>
                    <a:pt x="311" y="54"/>
                    <a:pt x="302" y="34"/>
                  </a:cubicBezTo>
                  <a:cubicBezTo>
                    <a:pt x="287" y="47"/>
                    <a:pt x="274" y="62"/>
                    <a:pt x="260" y="75"/>
                  </a:cubicBezTo>
                  <a:cubicBezTo>
                    <a:pt x="251" y="66"/>
                    <a:pt x="242" y="57"/>
                    <a:pt x="234" y="48"/>
                  </a:cubicBezTo>
                  <a:cubicBezTo>
                    <a:pt x="247" y="34"/>
                    <a:pt x="261" y="20"/>
                    <a:pt x="274" y="7"/>
                  </a:cubicBezTo>
                  <a:cubicBezTo>
                    <a:pt x="265" y="2"/>
                    <a:pt x="255" y="0"/>
                    <a:pt x="24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4" name="任意多边形 53"/>
            <p:cNvSpPr/>
            <p:nvPr/>
          </p:nvSpPr>
          <p:spPr>
            <a:xfrm rot="10800000">
              <a:off x="829259" y="1614269"/>
              <a:ext cx="872891" cy="993808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65" name="直接连接符 64"/>
          <p:cNvCxnSpPr/>
          <p:nvPr/>
        </p:nvCxnSpPr>
        <p:spPr>
          <a:xfrm>
            <a:off x="5225260" y="3244176"/>
            <a:ext cx="694666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7305461" y="1614269"/>
            <a:ext cx="872891" cy="993808"/>
            <a:chOff x="7305461" y="1614269"/>
            <a:chExt cx="872891" cy="993808"/>
          </a:xfrm>
        </p:grpSpPr>
        <p:grpSp>
          <p:nvGrpSpPr>
            <p:cNvPr id="68" name="Group 58"/>
            <p:cNvGrpSpPr>
              <a:grpSpLocks noChangeAspect="1"/>
            </p:cNvGrpSpPr>
            <p:nvPr/>
          </p:nvGrpSpPr>
          <p:grpSpPr bwMode="auto">
            <a:xfrm>
              <a:off x="7507177" y="1763023"/>
              <a:ext cx="469458" cy="564600"/>
              <a:chOff x="4372" y="1753"/>
              <a:chExt cx="676" cy="813"/>
            </a:xfrm>
            <a:solidFill>
              <a:schemeClr val="bg1"/>
            </a:solidFill>
          </p:grpSpPr>
          <p:sp>
            <p:nvSpPr>
              <p:cNvPr id="70" name="Freeform 59"/>
              <p:cNvSpPr>
                <a:spLocks/>
              </p:cNvSpPr>
              <p:nvPr/>
            </p:nvSpPr>
            <p:spPr bwMode="auto">
              <a:xfrm>
                <a:off x="4372" y="1756"/>
                <a:ext cx="294" cy="388"/>
              </a:xfrm>
              <a:custGeom>
                <a:avLst/>
                <a:gdLst>
                  <a:gd name="T0" fmla="*/ 52 w 123"/>
                  <a:gd name="T1" fmla="*/ 6 h 163"/>
                  <a:gd name="T2" fmla="*/ 71 w 123"/>
                  <a:gd name="T3" fmla="*/ 7 h 163"/>
                  <a:gd name="T4" fmla="*/ 115 w 123"/>
                  <a:gd name="T5" fmla="*/ 59 h 163"/>
                  <a:gd name="T6" fmla="*/ 115 w 123"/>
                  <a:gd name="T7" fmla="*/ 81 h 163"/>
                  <a:gd name="T8" fmla="*/ 84 w 123"/>
                  <a:gd name="T9" fmla="*/ 83 h 163"/>
                  <a:gd name="T10" fmla="*/ 113 w 123"/>
                  <a:gd name="T11" fmla="*/ 137 h 163"/>
                  <a:gd name="T12" fmla="*/ 65 w 123"/>
                  <a:gd name="T13" fmla="*/ 163 h 163"/>
                  <a:gd name="T14" fmla="*/ 36 w 123"/>
                  <a:gd name="T15" fmla="*/ 83 h 163"/>
                  <a:gd name="T16" fmla="*/ 0 w 123"/>
                  <a:gd name="T17" fmla="*/ 70 h 163"/>
                  <a:gd name="T18" fmla="*/ 21 w 123"/>
                  <a:gd name="T19" fmla="*/ 42 h 163"/>
                  <a:gd name="T20" fmla="*/ 52 w 123"/>
                  <a:gd name="T21" fmla="*/ 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" h="163">
                    <a:moveTo>
                      <a:pt x="52" y="6"/>
                    </a:moveTo>
                    <a:cubicBezTo>
                      <a:pt x="56" y="0"/>
                      <a:pt x="67" y="1"/>
                      <a:pt x="71" y="7"/>
                    </a:cubicBezTo>
                    <a:cubicBezTo>
                      <a:pt x="85" y="25"/>
                      <a:pt x="100" y="42"/>
                      <a:pt x="115" y="59"/>
                    </a:cubicBezTo>
                    <a:cubicBezTo>
                      <a:pt x="121" y="65"/>
                      <a:pt x="123" y="76"/>
                      <a:pt x="115" y="81"/>
                    </a:cubicBezTo>
                    <a:cubicBezTo>
                      <a:pt x="105" y="83"/>
                      <a:pt x="95" y="82"/>
                      <a:pt x="84" y="83"/>
                    </a:cubicBezTo>
                    <a:cubicBezTo>
                      <a:pt x="81" y="105"/>
                      <a:pt x="95" y="125"/>
                      <a:pt x="113" y="137"/>
                    </a:cubicBezTo>
                    <a:cubicBezTo>
                      <a:pt x="97" y="145"/>
                      <a:pt x="82" y="156"/>
                      <a:pt x="65" y="163"/>
                    </a:cubicBezTo>
                    <a:cubicBezTo>
                      <a:pt x="46" y="141"/>
                      <a:pt x="33" y="113"/>
                      <a:pt x="36" y="83"/>
                    </a:cubicBezTo>
                    <a:cubicBezTo>
                      <a:pt x="24" y="81"/>
                      <a:pt x="1" y="88"/>
                      <a:pt x="0" y="70"/>
                    </a:cubicBezTo>
                    <a:cubicBezTo>
                      <a:pt x="4" y="59"/>
                      <a:pt x="13" y="51"/>
                      <a:pt x="21" y="42"/>
                    </a:cubicBezTo>
                    <a:cubicBezTo>
                      <a:pt x="31" y="31"/>
                      <a:pt x="41" y="18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71" name="Freeform 60"/>
              <p:cNvSpPr>
                <a:spLocks/>
              </p:cNvSpPr>
              <p:nvPr/>
            </p:nvSpPr>
            <p:spPr bwMode="auto">
              <a:xfrm>
                <a:off x="4463" y="1753"/>
                <a:ext cx="585" cy="813"/>
              </a:xfrm>
              <a:custGeom>
                <a:avLst/>
                <a:gdLst>
                  <a:gd name="T0" fmla="*/ 179 w 245"/>
                  <a:gd name="T1" fmla="*/ 4 h 341"/>
                  <a:gd name="T2" fmla="*/ 201 w 245"/>
                  <a:gd name="T3" fmla="*/ 16 h 341"/>
                  <a:gd name="T4" fmla="*/ 241 w 245"/>
                  <a:gd name="T5" fmla="*/ 64 h 341"/>
                  <a:gd name="T6" fmla="*/ 240 w 245"/>
                  <a:gd name="T7" fmla="*/ 81 h 341"/>
                  <a:gd name="T8" fmla="*/ 211 w 245"/>
                  <a:gd name="T9" fmla="*/ 84 h 341"/>
                  <a:gd name="T10" fmla="*/ 172 w 245"/>
                  <a:gd name="T11" fmla="*/ 169 h 341"/>
                  <a:gd name="T12" fmla="*/ 87 w 245"/>
                  <a:gd name="T13" fmla="*/ 221 h 341"/>
                  <a:gd name="T14" fmla="*/ 53 w 245"/>
                  <a:gd name="T15" fmla="*/ 250 h 341"/>
                  <a:gd name="T16" fmla="*/ 46 w 245"/>
                  <a:gd name="T17" fmla="*/ 339 h 341"/>
                  <a:gd name="T18" fmla="*/ 1 w 245"/>
                  <a:gd name="T19" fmla="*/ 340 h 341"/>
                  <a:gd name="T20" fmla="*/ 1 w 245"/>
                  <a:gd name="T21" fmla="*/ 267 h 341"/>
                  <a:gd name="T22" fmla="*/ 12 w 245"/>
                  <a:gd name="T23" fmla="*/ 225 h 341"/>
                  <a:gd name="T24" fmla="*/ 54 w 245"/>
                  <a:gd name="T25" fmla="*/ 184 h 341"/>
                  <a:gd name="T26" fmla="*/ 107 w 245"/>
                  <a:gd name="T27" fmla="*/ 152 h 341"/>
                  <a:gd name="T28" fmla="*/ 154 w 245"/>
                  <a:gd name="T29" fmla="*/ 115 h 341"/>
                  <a:gd name="T30" fmla="*/ 159 w 245"/>
                  <a:gd name="T31" fmla="*/ 84 h 341"/>
                  <a:gd name="T32" fmla="*/ 126 w 245"/>
                  <a:gd name="T33" fmla="*/ 78 h 341"/>
                  <a:gd name="T34" fmla="*/ 138 w 245"/>
                  <a:gd name="T35" fmla="*/ 51 h 341"/>
                  <a:gd name="T36" fmla="*/ 179 w 245"/>
                  <a:gd name="T37" fmla="*/ 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5" h="341">
                    <a:moveTo>
                      <a:pt x="179" y="4"/>
                    </a:moveTo>
                    <a:cubicBezTo>
                      <a:pt x="189" y="0"/>
                      <a:pt x="195" y="10"/>
                      <a:pt x="201" y="16"/>
                    </a:cubicBezTo>
                    <a:cubicBezTo>
                      <a:pt x="214" y="32"/>
                      <a:pt x="229" y="47"/>
                      <a:pt x="241" y="64"/>
                    </a:cubicBezTo>
                    <a:cubicBezTo>
                      <a:pt x="245" y="69"/>
                      <a:pt x="244" y="77"/>
                      <a:pt x="240" y="81"/>
                    </a:cubicBezTo>
                    <a:cubicBezTo>
                      <a:pt x="231" y="85"/>
                      <a:pt x="221" y="83"/>
                      <a:pt x="211" y="84"/>
                    </a:cubicBezTo>
                    <a:cubicBezTo>
                      <a:pt x="209" y="115"/>
                      <a:pt x="199" y="149"/>
                      <a:pt x="172" y="169"/>
                    </a:cubicBezTo>
                    <a:cubicBezTo>
                      <a:pt x="145" y="187"/>
                      <a:pt x="115" y="203"/>
                      <a:pt x="87" y="221"/>
                    </a:cubicBezTo>
                    <a:cubicBezTo>
                      <a:pt x="75" y="229"/>
                      <a:pt x="59" y="235"/>
                      <a:pt x="53" y="250"/>
                    </a:cubicBezTo>
                    <a:cubicBezTo>
                      <a:pt x="42" y="278"/>
                      <a:pt x="50" y="310"/>
                      <a:pt x="46" y="339"/>
                    </a:cubicBezTo>
                    <a:cubicBezTo>
                      <a:pt x="31" y="341"/>
                      <a:pt x="16" y="341"/>
                      <a:pt x="1" y="340"/>
                    </a:cubicBezTo>
                    <a:cubicBezTo>
                      <a:pt x="0" y="316"/>
                      <a:pt x="1" y="291"/>
                      <a:pt x="1" y="267"/>
                    </a:cubicBezTo>
                    <a:cubicBezTo>
                      <a:pt x="1" y="252"/>
                      <a:pt x="3" y="237"/>
                      <a:pt x="12" y="225"/>
                    </a:cubicBezTo>
                    <a:cubicBezTo>
                      <a:pt x="25" y="210"/>
                      <a:pt x="41" y="198"/>
                      <a:pt x="54" y="184"/>
                    </a:cubicBezTo>
                    <a:cubicBezTo>
                      <a:pt x="71" y="171"/>
                      <a:pt x="90" y="164"/>
                      <a:pt x="107" y="152"/>
                    </a:cubicBezTo>
                    <a:cubicBezTo>
                      <a:pt x="123" y="140"/>
                      <a:pt x="144" y="133"/>
                      <a:pt x="154" y="115"/>
                    </a:cubicBezTo>
                    <a:cubicBezTo>
                      <a:pt x="159" y="105"/>
                      <a:pt x="163" y="94"/>
                      <a:pt x="159" y="84"/>
                    </a:cubicBezTo>
                    <a:cubicBezTo>
                      <a:pt x="148" y="82"/>
                      <a:pt x="135" y="86"/>
                      <a:pt x="126" y="78"/>
                    </a:cubicBezTo>
                    <a:cubicBezTo>
                      <a:pt x="122" y="67"/>
                      <a:pt x="132" y="59"/>
                      <a:pt x="138" y="51"/>
                    </a:cubicBezTo>
                    <a:cubicBezTo>
                      <a:pt x="152" y="36"/>
                      <a:pt x="164" y="18"/>
                      <a:pt x="17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72" name="Freeform 61"/>
              <p:cNvSpPr>
                <a:spLocks/>
              </p:cNvSpPr>
              <p:nvPr/>
            </p:nvSpPr>
            <p:spPr bwMode="auto">
              <a:xfrm>
                <a:off x="4785" y="2230"/>
                <a:ext cx="172" cy="336"/>
              </a:xfrm>
              <a:custGeom>
                <a:avLst/>
                <a:gdLst>
                  <a:gd name="T0" fmla="*/ 0 w 72"/>
                  <a:gd name="T1" fmla="*/ 25 h 141"/>
                  <a:gd name="T2" fmla="*/ 42 w 72"/>
                  <a:gd name="T3" fmla="*/ 0 h 141"/>
                  <a:gd name="T4" fmla="*/ 71 w 72"/>
                  <a:gd name="T5" fmla="*/ 63 h 141"/>
                  <a:gd name="T6" fmla="*/ 71 w 72"/>
                  <a:gd name="T7" fmla="*/ 139 h 141"/>
                  <a:gd name="T8" fmla="*/ 23 w 72"/>
                  <a:gd name="T9" fmla="*/ 140 h 141"/>
                  <a:gd name="T10" fmla="*/ 22 w 72"/>
                  <a:gd name="T11" fmla="*/ 63 h 141"/>
                  <a:gd name="T12" fmla="*/ 0 w 72"/>
                  <a:gd name="T13" fmla="*/ 29 h 141"/>
                  <a:gd name="T14" fmla="*/ 0 w 72"/>
                  <a:gd name="T15" fmla="*/ 2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41">
                    <a:moveTo>
                      <a:pt x="0" y="25"/>
                    </a:moveTo>
                    <a:cubicBezTo>
                      <a:pt x="14" y="16"/>
                      <a:pt x="28" y="8"/>
                      <a:pt x="42" y="0"/>
                    </a:cubicBezTo>
                    <a:cubicBezTo>
                      <a:pt x="57" y="18"/>
                      <a:pt x="71" y="39"/>
                      <a:pt x="71" y="63"/>
                    </a:cubicBezTo>
                    <a:cubicBezTo>
                      <a:pt x="71" y="88"/>
                      <a:pt x="72" y="114"/>
                      <a:pt x="71" y="139"/>
                    </a:cubicBezTo>
                    <a:cubicBezTo>
                      <a:pt x="55" y="141"/>
                      <a:pt x="39" y="141"/>
                      <a:pt x="23" y="140"/>
                    </a:cubicBezTo>
                    <a:cubicBezTo>
                      <a:pt x="22" y="114"/>
                      <a:pt x="24" y="88"/>
                      <a:pt x="22" y="63"/>
                    </a:cubicBezTo>
                    <a:cubicBezTo>
                      <a:pt x="21" y="49"/>
                      <a:pt x="10" y="39"/>
                      <a:pt x="0" y="29"/>
                    </a:cubicBezTo>
                    <a:cubicBezTo>
                      <a:pt x="0" y="28"/>
                      <a:pt x="0" y="26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sp>
          <p:nvSpPr>
            <p:cNvPr id="69" name="任意多边形 68"/>
            <p:cNvSpPr/>
            <p:nvPr/>
          </p:nvSpPr>
          <p:spPr>
            <a:xfrm rot="10800000">
              <a:off x="7305461" y="1614269"/>
              <a:ext cx="872891" cy="993808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93627" y="101796"/>
            <a:ext cx="3842685" cy="800001"/>
            <a:chOff x="293627" y="101796"/>
            <a:chExt cx="3842685" cy="800001"/>
          </a:xfrm>
        </p:grpSpPr>
        <p:sp>
          <p:nvSpPr>
            <p:cNvPr id="46" name="矩形 39"/>
            <p:cNvSpPr/>
            <p:nvPr/>
          </p:nvSpPr>
          <p:spPr>
            <a:xfrm>
              <a:off x="293627" y="101796"/>
              <a:ext cx="29753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Ưu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Điểm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Nổi</a:t>
              </a:r>
              <a:r>
                <a:rPr lang="en-US" altLang="zh-CN" sz="3200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 </a:t>
              </a:r>
              <a:r>
                <a:rPr lang="en-US" altLang="zh-CN" sz="3200" err="1" smtClean="0">
                  <a:solidFill>
                    <a:schemeClr val="bg1"/>
                  </a:solidFill>
                  <a:ea typeface="Hiragino Sans GB W3" panose="020B0300000000000000" pitchFamily="34" charset="-122"/>
                </a:rPr>
                <a:t>Bật</a:t>
              </a:r>
              <a:endParaRPr lang="zh-CN" altLang="zh-CN" sz="3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47" name="Rectangle 11"/>
            <p:cNvSpPr/>
            <p:nvPr/>
          </p:nvSpPr>
          <p:spPr>
            <a:xfrm>
              <a:off x="293627" y="594020"/>
              <a:ext cx="38426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Của Smart Lock :</a:t>
              </a:r>
              <a:endParaRPr lang="zh-CN" altLang="en-US" sz="14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381000" y="594020"/>
              <a:ext cx="354580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704566" y="1387777"/>
            <a:ext cx="1332974" cy="1332974"/>
            <a:chOff x="2704566" y="1387777"/>
            <a:chExt cx="1332974" cy="1332974"/>
          </a:xfrm>
        </p:grpSpPr>
        <p:sp>
          <p:nvSpPr>
            <p:cNvPr id="57" name="任意多边形 56"/>
            <p:cNvSpPr/>
            <p:nvPr/>
          </p:nvSpPr>
          <p:spPr>
            <a:xfrm rot="10800000">
              <a:off x="2966832" y="1614269"/>
              <a:ext cx="872891" cy="993808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4566" y="1387777"/>
              <a:ext cx="1332974" cy="1332974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7116403" y="2939337"/>
            <a:ext cx="1850212" cy="1655814"/>
            <a:chOff x="2523915" y="2943097"/>
            <a:chExt cx="1850212" cy="1655814"/>
          </a:xfrm>
        </p:grpSpPr>
        <p:sp>
          <p:nvSpPr>
            <p:cNvPr id="52" name="矩形 55"/>
            <p:cNvSpPr/>
            <p:nvPr/>
          </p:nvSpPr>
          <p:spPr>
            <a:xfrm>
              <a:off x="2523915" y="3716432"/>
              <a:ext cx="1779691" cy="281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Giúp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khách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ra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vào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dễ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dàng</a:t>
              </a:r>
              <a:endParaRPr lang="zh-CN" altLang="en-US" sz="1100"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2594765" y="4598911"/>
              <a:ext cx="1779362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39"/>
            <p:cNvSpPr/>
            <p:nvPr/>
          </p:nvSpPr>
          <p:spPr>
            <a:xfrm>
              <a:off x="2594251" y="2943097"/>
              <a:ext cx="1366711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Tiện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Lợi</a:t>
              </a:r>
              <a:endParaRPr lang="zh-CN" altLang="zh-CN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597948" y="3432977"/>
              <a:ext cx="1247649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Chế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độ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mật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khẩu</a:t>
              </a:r>
              <a:endParaRPr lang="zh-CN" altLang="zh-CN" sz="1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895961" y="2939337"/>
            <a:ext cx="1850212" cy="1677586"/>
            <a:chOff x="2523915" y="2943097"/>
            <a:chExt cx="1850212" cy="1677586"/>
          </a:xfrm>
        </p:grpSpPr>
        <p:sp>
          <p:nvSpPr>
            <p:cNvPr id="76" name="矩形 55"/>
            <p:cNvSpPr/>
            <p:nvPr/>
          </p:nvSpPr>
          <p:spPr>
            <a:xfrm>
              <a:off x="2523915" y="3716432"/>
              <a:ext cx="1779691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Mầu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sắc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khác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nhau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tương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ứng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với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cửa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khác</a:t>
              </a:r>
              <a:r>
                <a:rPr lang="en-US" altLang="zh-CN" sz="1100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 </a:t>
              </a:r>
              <a:r>
                <a:rPr lang="en-US" altLang="zh-CN" sz="1100" err="1" smtClean="0">
                  <a:ea typeface="Hiragino Sans GB W3" panose="020B0300000000000000" pitchFamily="34" charset="-122"/>
                  <a:cs typeface="Open Sans" panose="020B0606030504020204" pitchFamily="34" charset="0"/>
                </a:rPr>
                <a:t>nhau</a:t>
              </a:r>
              <a:endParaRPr lang="zh-CN" altLang="en-US" sz="1100"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2594765" y="4620683"/>
              <a:ext cx="1779362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矩形 39"/>
            <p:cNvSpPr/>
            <p:nvPr/>
          </p:nvSpPr>
          <p:spPr>
            <a:xfrm>
              <a:off x="2594251" y="2943097"/>
              <a:ext cx="1366711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Nhiều</a:t>
              </a:r>
              <a:r>
                <a:rPr lang="en-US" altLang="zh-CN" sz="20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20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Mầu</a:t>
              </a:r>
              <a:endParaRPr lang="zh-CN" altLang="zh-CN" sz="20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2597948" y="3432977"/>
              <a:ext cx="1468672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Ba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mầu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sắc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tùy</a:t>
              </a:r>
              <a:r>
                <a:rPr lang="en-US" altLang="zh-CN" sz="1200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 </a:t>
              </a:r>
              <a:r>
                <a:rPr lang="en-US" altLang="zh-CN" sz="1200" err="1" smtClean="0">
                  <a:solidFill>
                    <a:schemeClr val="bg1"/>
                  </a:solidFill>
                  <a:ea typeface="Hiragino Sans GB W3" panose="020B0300000000000000" pitchFamily="34" charset="-122"/>
                  <a:sym typeface="News Gothic MT" charset="0"/>
                </a:rPr>
                <a:t>chọn</a:t>
              </a:r>
              <a:endParaRPr lang="zh-CN" altLang="zh-CN" sz="1200">
                <a:solidFill>
                  <a:schemeClr val="bg1"/>
                </a:solidFill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36147" y="1614269"/>
            <a:ext cx="872891" cy="993808"/>
            <a:chOff x="5136147" y="1614269"/>
            <a:chExt cx="872891" cy="993808"/>
          </a:xfrm>
        </p:grpSpPr>
        <p:sp>
          <p:nvSpPr>
            <p:cNvPr id="62" name="任意多边形 61"/>
            <p:cNvSpPr/>
            <p:nvPr/>
          </p:nvSpPr>
          <p:spPr>
            <a:xfrm rot="10800000">
              <a:off x="5136147" y="1614269"/>
              <a:ext cx="872891" cy="993808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913" y="1780906"/>
              <a:ext cx="546717" cy="54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7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cfc2e384abf62c5fcb7108bba5b8bfd7a50cf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F2F2F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chemeClr val="bg1"/>
            </a:soli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10799</TotalTime>
  <Words>1112</Words>
  <Application>Microsoft Office PowerPoint</Application>
  <PresentationFormat>On-screen Show (16:9)</PresentationFormat>
  <Paragraphs>247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Hiragino Sans GB W3</vt:lpstr>
      <vt:lpstr>宋体</vt:lpstr>
      <vt:lpstr>News Gothic MT</vt:lpstr>
      <vt:lpstr>Arial Unicode MS</vt:lpstr>
      <vt:lpstr>微软雅黑</vt:lpstr>
      <vt:lpstr>张海山锐线体简</vt:lpstr>
      <vt:lpstr>Kozuka Gothic Pro M</vt:lpstr>
      <vt:lpstr>Segoe UI</vt:lpstr>
      <vt:lpstr>Open Sans</vt:lpstr>
      <vt:lpstr>Calibri Light</vt:lpstr>
      <vt:lpstr>Calibri</vt:lpstr>
      <vt:lpstr>Wingdings</vt:lpstr>
      <vt:lpstr>Arial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夏酷工作室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Wendy</dc:creator>
  <cp:lastModifiedBy>Admin</cp:lastModifiedBy>
  <cp:revision>253</cp:revision>
  <dcterms:created xsi:type="dcterms:W3CDTF">2015-03-16T03:11:49Z</dcterms:created>
  <dcterms:modified xsi:type="dcterms:W3CDTF">2017-02-22T03:25:23Z</dcterms:modified>
</cp:coreProperties>
</file>