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674" r:id="rId2"/>
    <p:sldMasterId id="2147483680" r:id="rId3"/>
  </p:sldMasterIdLst>
  <p:notesMasterIdLst>
    <p:notesMasterId r:id="rId35"/>
  </p:notesMasterIdLst>
  <p:handoutMasterIdLst>
    <p:handoutMasterId r:id="rId36"/>
  </p:handoutMasterIdLst>
  <p:sldIdLst>
    <p:sldId id="323" r:id="rId4"/>
    <p:sldId id="288" r:id="rId5"/>
    <p:sldId id="291" r:id="rId6"/>
    <p:sldId id="292" r:id="rId7"/>
    <p:sldId id="317" r:id="rId8"/>
    <p:sldId id="286" r:id="rId9"/>
    <p:sldId id="287" r:id="rId10"/>
    <p:sldId id="289" r:id="rId11"/>
    <p:sldId id="269" r:id="rId12"/>
    <p:sldId id="293" r:id="rId13"/>
    <p:sldId id="294" r:id="rId14"/>
    <p:sldId id="296" r:id="rId15"/>
    <p:sldId id="285" r:id="rId16"/>
    <p:sldId id="297" r:id="rId17"/>
    <p:sldId id="298" r:id="rId18"/>
    <p:sldId id="306" r:id="rId19"/>
    <p:sldId id="308" r:id="rId20"/>
    <p:sldId id="307" r:id="rId21"/>
    <p:sldId id="324" r:id="rId22"/>
    <p:sldId id="325" r:id="rId23"/>
    <p:sldId id="318" r:id="rId24"/>
    <p:sldId id="299" r:id="rId25"/>
    <p:sldId id="300" r:id="rId26"/>
    <p:sldId id="315" r:id="rId27"/>
    <p:sldId id="319" r:id="rId28"/>
    <p:sldId id="304" r:id="rId29"/>
    <p:sldId id="303" r:id="rId30"/>
    <p:sldId id="305" r:id="rId31"/>
    <p:sldId id="326" r:id="rId32"/>
    <p:sldId id="310" r:id="rId33"/>
    <p:sldId id="320" r:id="rId34"/>
  </p:sldIdLst>
  <p:sldSz cx="9144000" cy="5143500" type="screen16x9"/>
  <p:notesSz cx="6858000" cy="9144000"/>
  <p:embeddedFontLst>
    <p:embeddedFont>
      <p:font typeface="宋体" panose="02010600030101010101" pitchFamily="2" charset="-122"/>
      <p:regular r:id="rId37"/>
    </p:embeddedFont>
    <p:embeddedFont>
      <p:font typeface="News Gothic MT" panose="020B0604020202020204" charset="-122"/>
      <p:regular r:id="rId38"/>
    </p:embeddedFont>
    <p:embeddedFont>
      <p:font typeface="Arial Unicode MS" panose="020B0604020202020204" charset="-128"/>
      <p:regular r:id="rId39"/>
    </p:embeddedFont>
    <p:embeddedFont>
      <p:font typeface="微软雅黑" panose="020B0503020204020204" pitchFamily="34" charset="-122"/>
      <p:regular r:id="rId40"/>
      <p:bold r:id="rId41"/>
    </p:embeddedFont>
    <p:embeddedFont>
      <p:font typeface="Segoe UI" panose="020B0502040204020203" pitchFamily="34" charset="0"/>
      <p:regular r:id="rId42"/>
      <p:bold r:id="rId43"/>
      <p:italic r:id="rId44"/>
      <p:boldItalic r:id="rId45"/>
    </p:embeddedFont>
    <p:embeddedFont>
      <p:font typeface="Calibri Light" panose="020F0302020204030204" pitchFamily="34" charset="0"/>
      <p:regular r:id="rId46"/>
      <p:italic r:id="rId47"/>
    </p:embeddedFont>
    <p:embeddedFont>
      <p:font typeface="Calibri" panose="020F0502020204030204" pitchFamily="34" charset="0"/>
      <p:regular r:id="rId48"/>
      <p:bold r:id="rId49"/>
      <p:italic r:id="rId50"/>
      <p:boldItalic r:id="rId51"/>
    </p:embeddedFont>
  </p:embeddedFontLst>
  <p:custDataLst>
    <p:tags r:id="rId52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9F00"/>
    <a:srgbClr val="FFFFFF"/>
    <a:srgbClr val="494B4E"/>
    <a:srgbClr val="485262"/>
    <a:srgbClr val="5B6472"/>
    <a:srgbClr val="000000"/>
    <a:srgbClr val="4C4C4C"/>
    <a:srgbClr val="F8D5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5332" autoAdjust="0"/>
  </p:normalViewPr>
  <p:slideViewPr>
    <p:cSldViewPr snapToGrid="0">
      <p:cViewPr varScale="1">
        <p:scale>
          <a:sx n="111" d="100"/>
          <a:sy n="111" d="100"/>
        </p:scale>
        <p:origin x="605" y="76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51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54" d="100"/>
          <a:sy n="54" d="100"/>
        </p:scale>
        <p:origin x="-292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3.fntdata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font" Target="fonts/font5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handoutMaster" Target="handoutMasters/handoutMaster1.xml"/><Relationship Id="rId49" Type="http://schemas.openxmlformats.org/officeDocument/2006/relationships/font" Target="fonts/font13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font" Target="fonts/font8.fntdata"/><Relationship Id="rId52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font" Target="fonts/font15.fntdata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F7CABB-EF85-43F7-85C6-1966E0460326}" type="datetimeFigureOut">
              <a:rPr lang="zh-CN" altLang="en-US" smtClean="0"/>
              <a:pPr/>
              <a:t>2017/2/22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7DB7F-0AC7-44EA-8BC4-F92F5FF4221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05966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FE5154-A7EF-4F97-9D5D-8F4847E7893F}" type="datetimeFigureOut">
              <a:rPr lang="zh-CN" altLang="en-US" smtClean="0"/>
              <a:pPr/>
              <a:t>2017/2/22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E0D2BA-171B-4835-8FAF-C0D7A93BA3F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9380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mtClean="0"/>
              <a:t>Most</a:t>
            </a:r>
            <a:r>
              <a:rPr lang="en-US" altLang="zh-CN" baseline="0" smtClean="0"/>
              <a:t> people must meet these situation.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0D2BA-171B-4835-8FAF-C0D7A93BA3FA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73291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err="1" smtClean="0"/>
              <a:t>Thiết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bị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được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thiết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kế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đặc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biệt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để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phân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biệt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vân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tay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thật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và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vân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tay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nhân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tạo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0D2BA-171B-4835-8FAF-C0D7A93BA3FA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57584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err="1" smtClean="0"/>
              <a:t>Khi</a:t>
            </a:r>
            <a:r>
              <a:rPr lang="en-US" altLang="zh-CN" smtClean="0"/>
              <a:t> </a:t>
            </a:r>
            <a:r>
              <a:rPr lang="en-US" altLang="zh-CN" err="1" smtClean="0"/>
              <a:t>trượt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vỏ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nắp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khẩn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cấp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xuống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ta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có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thể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thấy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lỗ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cắm</a:t>
            </a:r>
            <a:r>
              <a:rPr lang="en-US" altLang="zh-CN" baseline="0" smtClean="0"/>
              <a:t> pin </a:t>
            </a:r>
            <a:r>
              <a:rPr lang="en-US" altLang="zh-CN" baseline="0" err="1" smtClean="0"/>
              <a:t>khẩn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cấp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và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lỗ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khóa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cơ</a:t>
            </a:r>
            <a:r>
              <a:rPr lang="en-US" altLang="zh-CN" baseline="0" smtClean="0"/>
              <a:t>. Do </a:t>
            </a:r>
            <a:r>
              <a:rPr lang="en-US" altLang="zh-CN" baseline="0" err="1" smtClean="0"/>
              <a:t>đó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khách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hàng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có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thể</a:t>
            </a:r>
            <a:r>
              <a:rPr lang="en-US" altLang="zh-CN" baseline="0" smtClean="0"/>
              <a:t> an </a:t>
            </a:r>
            <a:r>
              <a:rPr lang="en-US" altLang="zh-CN" baseline="0" err="1" smtClean="0"/>
              <a:t>tâm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khi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xẩy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ra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tình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huống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mất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điện</a:t>
            </a:r>
            <a:r>
              <a:rPr lang="en-US" altLang="zh-CN" baseline="0" smtClean="0"/>
              <a:t>.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0D2BA-171B-4835-8FAF-C0D7A93BA3FA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04327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0D2BA-171B-4835-8FAF-C0D7A93BA3FA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3638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0D2BA-171B-4835-8FAF-C0D7A93BA3FA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58568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0D2BA-171B-4835-8FAF-C0D7A93BA3FA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80387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err="1" smtClean="0"/>
              <a:t>Điều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khiển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truy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cập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khóa</a:t>
            </a:r>
            <a:r>
              <a:rPr lang="en-US" altLang="zh-CN" baseline="0" smtClean="0"/>
              <a:t>. </a:t>
            </a:r>
            <a:r>
              <a:rPr lang="en-US" altLang="zh-CN" baseline="0" err="1" smtClean="0"/>
              <a:t>Có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thể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quản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lý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bằng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ACSclinet</a:t>
            </a:r>
            <a:r>
              <a:rPr lang="en-US" altLang="zh-CN" baseline="0" smtClean="0"/>
              <a:t>. </a:t>
            </a:r>
            <a:r>
              <a:rPr lang="en-US" altLang="zh-CN" baseline="0" err="1" smtClean="0"/>
              <a:t>Cổng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có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thể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được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coi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như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điều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khiển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của</a:t>
            </a:r>
            <a:r>
              <a:rPr lang="en-US" altLang="zh-CN" baseline="0" smtClean="0"/>
              <a:t> 8 </a:t>
            </a:r>
            <a:r>
              <a:rPr lang="en-US" altLang="zh-CN" baseline="0" err="1" smtClean="0"/>
              <a:t>cửa</a:t>
            </a:r>
            <a:r>
              <a:rPr lang="en-US" altLang="zh-CN" baseline="0" smtClean="0"/>
              <a:t>. </a:t>
            </a:r>
            <a:r>
              <a:rPr lang="en-US" altLang="zh-CN" baseline="0" err="1" smtClean="0"/>
              <a:t>Cổng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có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thể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được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gắn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vào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phần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mềm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thông</a:t>
            </a:r>
            <a:r>
              <a:rPr lang="en-US" altLang="zh-CN" baseline="0" smtClean="0"/>
              <a:t> qua </a:t>
            </a:r>
            <a:r>
              <a:rPr lang="en-US" altLang="zh-CN" baseline="0" err="1" smtClean="0"/>
              <a:t>giao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thức</a:t>
            </a:r>
            <a:r>
              <a:rPr lang="en-US" altLang="zh-CN" baseline="0" smtClean="0"/>
              <a:t> TCP/IP, </a:t>
            </a:r>
            <a:r>
              <a:rPr lang="en-US" altLang="zh-CN" baseline="0" err="1" smtClean="0"/>
              <a:t>khóa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có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thể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liên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kết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với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cổng</a:t>
            </a:r>
            <a:r>
              <a:rPr lang="en-US" altLang="zh-CN" baseline="0" smtClean="0"/>
              <a:t> qua </a:t>
            </a:r>
            <a:r>
              <a:rPr lang="en-US" altLang="zh-CN" baseline="0" err="1" smtClean="0"/>
              <a:t>giao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thức</a:t>
            </a:r>
            <a:r>
              <a:rPr lang="en-US" altLang="zh-CN" baseline="0" smtClean="0"/>
              <a:t> 433</a:t>
            </a:r>
            <a:r>
              <a:rPr lang="en-US" altLang="zh-CN" smtClean="0"/>
              <a:t>.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0D2BA-171B-4835-8FAF-C0D7A93BA3FA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47055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0D2BA-171B-4835-8FAF-C0D7A93BA3FA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56501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smtClean="0"/>
              <a:t>防风，假锁报警，不锈钢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0B71E-7464-4BD9-8916-633650434466}" type="slidenum">
              <a:rPr lang="zh-CN" altLang="en-US" smtClean="0">
                <a:solidFill>
                  <a:prstClr val="black"/>
                </a:solidFill>
              </a:rPr>
              <a:pPr/>
              <a:t>23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6517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mtClean="0"/>
              <a:t>The hotel 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0D2BA-171B-4835-8FAF-C0D7A93BA3FA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5667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0D2BA-171B-4835-8FAF-C0D7A93BA3FA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4152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err="1" smtClean="0"/>
              <a:t>Serie</a:t>
            </a:r>
            <a:r>
              <a:rPr lang="en-US" altLang="zh-CN" baseline="0" smtClean="0"/>
              <a:t> 6 </a:t>
            </a:r>
            <a:r>
              <a:rPr lang="en-US" altLang="zh-CN" baseline="0" err="1" smtClean="0"/>
              <a:t>hỗ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trợ</a:t>
            </a:r>
            <a:r>
              <a:rPr lang="en-US" altLang="zh-CN" baseline="0" smtClean="0"/>
              <a:t> </a:t>
            </a:r>
            <a:r>
              <a:rPr lang="en-US" altLang="zh-CN" smtClean="0"/>
              <a:t>50 </a:t>
            </a:r>
            <a:r>
              <a:rPr lang="en-US" altLang="zh-CN" err="1" smtClean="0"/>
              <a:t>thẻ</a:t>
            </a:r>
            <a:r>
              <a:rPr lang="en-US" altLang="zh-CN" smtClean="0"/>
              <a:t> </a:t>
            </a:r>
            <a:r>
              <a:rPr lang="en-US" altLang="zh-CN" err="1" smtClean="0"/>
              <a:t>mifare</a:t>
            </a:r>
            <a:r>
              <a:rPr lang="en-US" altLang="zh-CN" smtClean="0"/>
              <a:t> </a:t>
            </a:r>
            <a:r>
              <a:rPr lang="en-US" altLang="zh-CN" err="1" smtClean="0"/>
              <a:t>và</a:t>
            </a:r>
            <a:r>
              <a:rPr lang="en-US" altLang="zh-CN" baseline="0" smtClean="0"/>
              <a:t> </a:t>
            </a:r>
            <a:r>
              <a:rPr lang="en-US" altLang="zh-CN" smtClean="0"/>
              <a:t>50 </a:t>
            </a:r>
            <a:r>
              <a:rPr lang="en-US" altLang="zh-CN" err="1" smtClean="0"/>
              <a:t>Mật</a:t>
            </a:r>
            <a:r>
              <a:rPr lang="en-US" altLang="zh-CN" smtClean="0"/>
              <a:t> </a:t>
            </a:r>
            <a:r>
              <a:rPr lang="en-US" altLang="zh-CN" err="1" smtClean="0"/>
              <a:t>Khẩu</a:t>
            </a:r>
            <a:r>
              <a:rPr lang="en-US" altLang="zh-CN" smtClean="0"/>
              <a:t>, </a:t>
            </a:r>
            <a:r>
              <a:rPr lang="en-US" altLang="zh-CN" err="1" smtClean="0"/>
              <a:t>có</a:t>
            </a:r>
            <a:r>
              <a:rPr lang="en-US" altLang="zh-CN" baseline="0" smtClean="0"/>
              <a:t> 3 </a:t>
            </a:r>
            <a:r>
              <a:rPr lang="en-US" altLang="zh-CN" baseline="0" err="1" smtClean="0"/>
              <a:t>mầu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tùy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chọn</a:t>
            </a:r>
            <a:r>
              <a:rPr lang="en-US" altLang="zh-CN" baseline="0" smtClean="0"/>
              <a:t>.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0D2BA-171B-4835-8FAF-C0D7A93BA3FA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93424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0D2BA-171B-4835-8FAF-C0D7A93BA3FA}" type="slidenum">
              <a:rPr lang="zh-CN" altLang="en-US" smtClean="0"/>
              <a:pPr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09958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0D2BA-171B-4835-8FAF-C0D7A93BA3FA}" type="slidenum">
              <a:rPr lang="zh-CN" altLang="en-US" smtClean="0"/>
              <a:pPr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26405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err="1" smtClean="0"/>
              <a:t>Serie</a:t>
            </a:r>
            <a:r>
              <a:rPr lang="en-US" altLang="zh-CN" baseline="0" smtClean="0"/>
              <a:t> </a:t>
            </a:r>
            <a:r>
              <a:rPr lang="en-US" altLang="zh-CN" smtClean="0"/>
              <a:t>8101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có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cùng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tính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năng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với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serie</a:t>
            </a:r>
            <a:r>
              <a:rPr lang="en-US" altLang="zh-CN" baseline="0" smtClean="0"/>
              <a:t> 6, </a:t>
            </a:r>
            <a:r>
              <a:rPr lang="en-US" altLang="zh-CN" baseline="0" err="1" smtClean="0"/>
              <a:t>nhưng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khá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thân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khóa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và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kích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thước</a:t>
            </a:r>
            <a:r>
              <a:rPr lang="en-US" altLang="zh-CN" baseline="0" smtClean="0"/>
              <a:t>.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0D2BA-171B-4835-8FAF-C0D7A93BA3FA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57979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baseline="0" err="1" smtClean="0"/>
              <a:t>Serie</a:t>
            </a:r>
            <a:r>
              <a:rPr lang="en-US" altLang="zh-CN" baseline="0" smtClean="0"/>
              <a:t> 8112 </a:t>
            </a:r>
            <a:r>
              <a:rPr lang="en-US" altLang="zh-CN" baseline="0" err="1" smtClean="0"/>
              <a:t>là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dòng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khóa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cửa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tân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tiến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nhất</a:t>
            </a:r>
            <a:r>
              <a:rPr lang="en-US" altLang="zh-CN" baseline="0" smtClean="0"/>
              <a:t>. </a:t>
            </a:r>
            <a:r>
              <a:rPr lang="en-US" altLang="zh-CN" baseline="0" err="1" smtClean="0"/>
              <a:t>Có</a:t>
            </a:r>
            <a:r>
              <a:rPr lang="en-US" altLang="zh-CN" baseline="0" smtClean="0"/>
              <a:t> 3 </a:t>
            </a:r>
            <a:r>
              <a:rPr lang="en-US" altLang="zh-CN" baseline="0" err="1" smtClean="0"/>
              <a:t>mầu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tùy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chọn</a:t>
            </a:r>
            <a:r>
              <a:rPr lang="en-US" altLang="zh-CN" baseline="0" smtClean="0"/>
              <a:t>. </a:t>
            </a:r>
            <a:r>
              <a:rPr lang="en-US" altLang="zh-CN" baseline="0" err="1" smtClean="0"/>
              <a:t>Bên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cạnh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các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tính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năng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tương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tự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như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các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dòng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khóa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cũ</a:t>
            </a:r>
            <a:r>
              <a:rPr lang="en-US" altLang="zh-CN" baseline="0" smtClean="0"/>
              <a:t>, </a:t>
            </a:r>
            <a:r>
              <a:rPr lang="en-US" altLang="zh-CN" baseline="0" err="1" smtClean="0"/>
              <a:t>thiết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bị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này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hỗ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trợ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thêm</a:t>
            </a:r>
            <a:r>
              <a:rPr lang="en-US" altLang="zh-CN" baseline="0" smtClean="0"/>
              <a:t> 50 </a:t>
            </a:r>
            <a:r>
              <a:rPr lang="en-US" altLang="zh-CN" baseline="0" err="1" smtClean="0"/>
              <a:t>dấu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vân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tay</a:t>
            </a:r>
            <a:r>
              <a:rPr lang="en-US" altLang="zh-CN" baseline="0" smtClean="0"/>
              <a:t>.</a:t>
            </a:r>
            <a:endParaRPr lang="zh-CN" altLang="en-US" smtClean="0"/>
          </a:p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0D2BA-171B-4835-8FAF-C0D7A93BA3FA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50316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err="1" smtClean="0"/>
              <a:t>Trang</a:t>
            </a:r>
            <a:r>
              <a:rPr lang="en-US" altLang="zh-CN" smtClean="0"/>
              <a:t> </a:t>
            </a:r>
            <a:r>
              <a:rPr lang="en-US" altLang="zh-CN" err="1" smtClean="0"/>
              <a:t>này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giới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thiệu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các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tính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năng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nổi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trội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của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serie</a:t>
            </a:r>
            <a:r>
              <a:rPr lang="en-US" altLang="zh-CN" baseline="0" smtClean="0"/>
              <a:t> 6 </a:t>
            </a:r>
            <a:r>
              <a:rPr lang="en-US" altLang="zh-CN" baseline="0" err="1" smtClean="0"/>
              <a:t>và</a:t>
            </a:r>
            <a:r>
              <a:rPr lang="en-US" altLang="zh-CN" baseline="0" smtClean="0"/>
              <a:t> 8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0D2BA-171B-4835-8FAF-C0D7A93BA3FA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9236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err="1" smtClean="0"/>
              <a:t>Hình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ảnh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thử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nghiệm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sản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phẩm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0D2BA-171B-4835-8FAF-C0D7A93BA3FA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13383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err="1" smtClean="0"/>
              <a:t>Đề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phòng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bạn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bè</a:t>
            </a:r>
            <a:r>
              <a:rPr lang="en-US" altLang="zh-CN" baseline="0" smtClean="0"/>
              <a:t> hay </a:t>
            </a:r>
            <a:r>
              <a:rPr lang="en-US" altLang="zh-CN" baseline="0" err="1" smtClean="0"/>
              <a:t>người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khác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nhìn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trộm</a:t>
            </a:r>
            <a:r>
              <a:rPr lang="en-US" altLang="zh-CN" baseline="0" smtClean="0"/>
              <a:t>.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0D2BA-171B-4835-8FAF-C0D7A93BA3FA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51823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err="1" smtClean="0"/>
              <a:t>Chế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độ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này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để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cửa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luôn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mở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để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khách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ra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vào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dễ</a:t>
            </a:r>
            <a:r>
              <a:rPr lang="en-US" altLang="zh-CN" baseline="0" smtClean="0"/>
              <a:t> </a:t>
            </a:r>
            <a:r>
              <a:rPr lang="en-US" altLang="zh-CN" baseline="0" err="1" smtClean="0"/>
              <a:t>dàng</a:t>
            </a:r>
            <a:r>
              <a:rPr lang="en-US" altLang="zh-CN" baseline="0" smtClean="0"/>
              <a:t>.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0D2BA-171B-4835-8FAF-C0D7A93BA3FA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34175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mtClean="0"/>
              <a:t>The doorbell</a:t>
            </a:r>
            <a:r>
              <a:rPr lang="en-US" altLang="zh-CN" baseline="0" smtClean="0"/>
              <a:t> silk print is always there and it will sound when put your finger on for at least 1 second.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0D2BA-171B-4835-8FAF-C0D7A93BA3FA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834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00" b="26237"/>
          <a:stretch/>
        </p:blipFill>
        <p:spPr>
          <a:xfrm>
            <a:off x="0" y="-1"/>
            <a:ext cx="9125712" cy="5143501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1"/>
            <a:ext cx="9144000" cy="51435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65000"/>
                </a:schemeClr>
              </a:gs>
              <a:gs pos="50000">
                <a:srgbClr val="000000">
                  <a:alpha val="75000"/>
                </a:srgbClr>
              </a:gs>
              <a:gs pos="100000">
                <a:schemeClr val="tx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2054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smtClean="0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4CF4B-9672-4EA3-85F7-6D004C9B75BE}" type="datetimeFigureOut">
              <a:rPr lang="zh-CN" altLang="en-US" smtClean="0"/>
              <a:pPr/>
              <a:t>2017/2/22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A212-C821-4AE5-A814-084BF906784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6511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4CF4B-9672-4EA3-85F7-6D004C9B75BE}" type="datetimeFigureOut">
              <a:rPr lang="zh-CN" altLang="en-US" smtClean="0"/>
              <a:pPr/>
              <a:t>2017/2/22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A212-C821-4AE5-A814-084BF906784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04637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4CF4B-9672-4EA3-85F7-6D004C9B75BE}" type="datetimeFigureOut">
              <a:rPr lang="zh-CN" altLang="en-US" smtClean="0"/>
              <a:pPr/>
              <a:t>2017/2/22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A212-C821-4AE5-A814-084BF906784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91116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BDB8C-F0BC-450A-9555-A785EBD1DBD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864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995936" y="2101877"/>
            <a:ext cx="5076056" cy="685899"/>
          </a:xfrm>
        </p:spPr>
        <p:txBody>
          <a:bodyPr>
            <a:noAutofit/>
          </a:bodyPr>
          <a:lstStyle>
            <a:lvl1pPr algn="ctr">
              <a:defRPr kumimoji="0" lang="zh-CN" altLang="en-US" sz="3200" b="1" i="0" u="none" strike="noStrike" kern="1200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j-cs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3704000" y="1779662"/>
            <a:ext cx="0" cy="1275243"/>
          </a:xfrm>
          <a:prstGeom prst="line">
            <a:avLst/>
          </a:prstGeom>
          <a:noFill/>
          <a:ln w="2857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</p:cxnSp>
      <p:pic>
        <p:nvPicPr>
          <p:cNvPr id="9" name="Picture 2" descr="D:\PPT\个人制作\大华内训\让你的PPT会说话\母版设计\大华\LOGO-JP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2094611"/>
            <a:ext cx="2080424" cy="67228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315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39975" y="358649"/>
            <a:ext cx="6336482" cy="62893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E60013"/>
              </a:buClr>
              <a:defRPr/>
            </a:lvl1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8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96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517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467544" y="4731990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ED80DD-7748-489F-BF09-D2279964234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3A98B2-3ED3-414E-8590-C97E1EC14218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60000"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77402" y="1"/>
            <a:ext cx="9624602" cy="5732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10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BDB8C-F0BC-450A-9555-A785EBD1DBD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889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0" t="24583" r="100" b="18769"/>
          <a:stretch/>
        </p:blipFill>
        <p:spPr>
          <a:xfrm>
            <a:off x="5588" y="1"/>
            <a:ext cx="9125712" cy="2781299"/>
          </a:xfrm>
          <a:prstGeom prst="rect">
            <a:avLst/>
          </a:prstGeom>
        </p:spPr>
      </p:pic>
      <p:sp>
        <p:nvSpPr>
          <p:cNvPr id="23" name="矩形 22"/>
          <p:cNvSpPr/>
          <p:nvPr userDrawn="1"/>
        </p:nvSpPr>
        <p:spPr>
          <a:xfrm>
            <a:off x="0" y="-1"/>
            <a:ext cx="9144000" cy="2781301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65000"/>
                </a:schemeClr>
              </a:gs>
              <a:gs pos="50000">
                <a:srgbClr val="000000">
                  <a:alpha val="75000"/>
                </a:srgbClr>
              </a:gs>
              <a:gs pos="100000">
                <a:schemeClr val="tx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69679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BDB8C-F0BC-450A-9555-A785EBD1DBD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7972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BDB8C-F0BC-450A-9555-A785EBD1DBD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4085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BDB8C-F0BC-450A-9555-A785EBD1DBD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9481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BDB8C-F0BC-450A-9555-A785EBD1DBD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0755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BDB8C-F0BC-450A-9555-A785EBD1DBD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1110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BDB8C-F0BC-450A-9555-A785EBD1DBD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6732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BDB8C-F0BC-450A-9555-A785EBD1DBD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54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BDB8C-F0BC-450A-9555-A785EBD1DBD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34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BDB8C-F0BC-450A-9555-A785EBD1DBD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8509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BDB8C-F0BC-450A-9555-A785EBD1DBD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97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4CF4B-9672-4EA3-85F7-6D004C9B75BE}" type="datetimeFigureOut">
              <a:rPr lang="zh-CN" altLang="en-US" smtClean="0"/>
              <a:pPr/>
              <a:t>2017/2/22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A212-C821-4AE5-A814-084BF906784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860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00" b="60467"/>
          <a:stretch/>
        </p:blipFill>
        <p:spPr>
          <a:xfrm>
            <a:off x="0" y="-1"/>
            <a:ext cx="9125712" cy="2756648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0" y="2"/>
            <a:ext cx="9144000" cy="2756646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65000"/>
                </a:schemeClr>
              </a:gs>
              <a:gs pos="50000">
                <a:srgbClr val="000000">
                  <a:alpha val="75000"/>
                </a:srgbClr>
              </a:gs>
              <a:gs pos="100000">
                <a:schemeClr val="tx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9563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992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164" b="26237"/>
          <a:stretch/>
        </p:blipFill>
        <p:spPr>
          <a:xfrm>
            <a:off x="0" y="-1"/>
            <a:ext cx="4557010" cy="5143501"/>
          </a:xfrm>
          <a:custGeom>
            <a:avLst/>
            <a:gdLst>
              <a:gd name="connsiteX0" fmla="*/ 0 w 4557010"/>
              <a:gd name="connsiteY0" fmla="*/ 0 h 5143501"/>
              <a:gd name="connsiteX1" fmla="*/ 4557010 w 4557010"/>
              <a:gd name="connsiteY1" fmla="*/ 0 h 5143501"/>
              <a:gd name="connsiteX2" fmla="*/ 4557010 w 4557010"/>
              <a:gd name="connsiteY2" fmla="*/ 5143501 h 5143501"/>
              <a:gd name="connsiteX3" fmla="*/ 0 w 4557010"/>
              <a:gd name="connsiteY3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57010" h="5143501">
                <a:moveTo>
                  <a:pt x="0" y="0"/>
                </a:moveTo>
                <a:lnTo>
                  <a:pt x="4557010" y="0"/>
                </a:lnTo>
                <a:lnTo>
                  <a:pt x="4557010" y="5143501"/>
                </a:lnTo>
                <a:lnTo>
                  <a:pt x="0" y="5143501"/>
                </a:lnTo>
                <a:close/>
              </a:path>
            </a:pathLst>
          </a:custGeom>
        </p:spPr>
      </p:pic>
      <p:sp>
        <p:nvSpPr>
          <p:cNvPr id="8" name="矩形 7"/>
          <p:cNvSpPr/>
          <p:nvPr userDrawn="1"/>
        </p:nvSpPr>
        <p:spPr>
          <a:xfrm>
            <a:off x="0" y="1"/>
            <a:ext cx="4557010" cy="51435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65000"/>
                </a:schemeClr>
              </a:gs>
              <a:gs pos="50000">
                <a:srgbClr val="000000">
                  <a:alpha val="75000"/>
                </a:srgbClr>
              </a:gs>
              <a:gs pos="100000">
                <a:schemeClr val="tx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9463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4CF4B-9672-4EA3-85F7-6D004C9B75BE}" type="datetimeFigureOut">
              <a:rPr lang="zh-CN" altLang="en-US" smtClean="0"/>
              <a:pPr/>
              <a:t>2017/2/22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A212-C821-4AE5-A814-084BF906784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831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4CF4B-9672-4EA3-85F7-6D004C9B75BE}" type="datetimeFigureOut">
              <a:rPr lang="zh-CN" altLang="en-US" smtClean="0"/>
              <a:pPr/>
              <a:t>2017/2/22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A212-C821-4AE5-A814-084BF906784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6814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4CF4B-9672-4EA3-85F7-6D004C9B75BE}" type="datetimeFigureOut">
              <a:rPr lang="zh-CN" altLang="en-US" smtClean="0"/>
              <a:pPr/>
              <a:t>2017/2/22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8A212-C821-4AE5-A814-084BF906784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6851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4CF4B-9672-4EA3-85F7-6D004C9B75BE}" type="datetimeFigureOut">
              <a:rPr lang="zh-CN" altLang="en-US" smtClean="0"/>
              <a:pPr/>
              <a:t>2017/2/22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8A212-C821-4AE5-A814-084BF906784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3495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92" r:id="rId3"/>
    <p:sldLayoutId id="2147483664" r:id="rId4"/>
    <p:sldLayoutId id="2147483665" r:id="rId5"/>
    <p:sldLayoutId id="2147483672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93" r:id="rId13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31609"/>
            <a:ext cx="8229600" cy="34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24543" y="358649"/>
            <a:ext cx="8251914" cy="6289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59625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28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E60013"/>
        </a:buClr>
        <a:buFont typeface="Wingdings" pitchFamily="2" charset="2"/>
        <a:buChar char="l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BEBDBF"/>
            </a:gs>
            <a:gs pos="0">
              <a:srgbClr val="ECECEC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0C1BDB8C-F0BC-450A-9555-A785EBD1DBD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2017/2/22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CCD6C053-5635-4109-86E8-D248137C905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50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4.wdp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microsoft.com/office/2007/relationships/hdphoto" Target="../media/hdphoto5.wdp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7.png"/><Relationship Id="rId7" Type="http://schemas.microsoft.com/office/2007/relationships/hdphoto" Target="../media/hdphoto6.wd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microsoft.com/office/2007/relationships/hdphoto" Target="../media/hdphoto8.wdp"/><Relationship Id="rId4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11" Type="http://schemas.openxmlformats.org/officeDocument/2006/relationships/image" Target="../media/image66.emf"/><Relationship Id="rId5" Type="http://schemas.openxmlformats.org/officeDocument/2006/relationships/image" Target="../media/image61.png"/><Relationship Id="rId10" Type="http://schemas.microsoft.com/office/2007/relationships/hdphoto" Target="../media/hdphoto9.wdp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0.wdp"/><Relationship Id="rId4" Type="http://schemas.openxmlformats.org/officeDocument/2006/relationships/image" Target="../media/image7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E:\素材\4-140509122I0~~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1972" y="-1002088"/>
            <a:ext cx="10087944" cy="6888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素材\图标\padlock_lock_727px_1193507_easyicon.net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064" y="225264"/>
            <a:ext cx="961866" cy="1395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41342" y="1795850"/>
            <a:ext cx="23519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smtClean="0">
                <a:solidFill>
                  <a:schemeClr val="bg1"/>
                </a:solidFill>
              </a:rPr>
              <a:t>Smart Lock </a:t>
            </a:r>
            <a:endParaRPr lang="zh-CN" altLang="en-US" sz="3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75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402" y="1000038"/>
            <a:ext cx="2046239" cy="288979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8354" y="1000038"/>
            <a:ext cx="3886995" cy="2889791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293627" y="101796"/>
            <a:ext cx="3842685" cy="800001"/>
            <a:chOff x="293627" y="101796"/>
            <a:chExt cx="3842685" cy="800001"/>
          </a:xfrm>
        </p:grpSpPr>
        <p:sp>
          <p:nvSpPr>
            <p:cNvPr id="7" name="矩形 39"/>
            <p:cNvSpPr/>
            <p:nvPr/>
          </p:nvSpPr>
          <p:spPr>
            <a:xfrm>
              <a:off x="293627" y="101796"/>
              <a:ext cx="139333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Độ</a:t>
              </a:r>
              <a:r>
                <a:rPr lang="en-US" altLang="zh-CN" sz="32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</a:t>
              </a:r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Bền</a:t>
              </a:r>
              <a:endParaRPr lang="zh-CN" altLang="zh-CN" sz="32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sp>
          <p:nvSpPr>
            <p:cNvPr id="8" name="Rectangle 11"/>
            <p:cNvSpPr/>
            <p:nvPr/>
          </p:nvSpPr>
          <p:spPr>
            <a:xfrm>
              <a:off x="293627" y="594020"/>
              <a:ext cx="384268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Chi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tiết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hình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ảnh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thử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nghiệm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sản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phẩm</a:t>
              </a:r>
              <a:endParaRPr lang="zh-CN" altLang="en-US" sz="14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cxnSp>
          <p:nvCxnSpPr>
            <p:cNvPr id="9" name="直接连接符 8"/>
            <p:cNvCxnSpPr/>
            <p:nvPr/>
          </p:nvCxnSpPr>
          <p:spPr>
            <a:xfrm>
              <a:off x="381000" y="594020"/>
              <a:ext cx="301942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组合 12"/>
          <p:cNvGrpSpPr/>
          <p:nvPr/>
        </p:nvGrpSpPr>
        <p:grpSpPr>
          <a:xfrm>
            <a:off x="2545983" y="1000039"/>
            <a:ext cx="1934785" cy="1360851"/>
            <a:chOff x="2545983" y="1000039"/>
            <a:chExt cx="1934785" cy="1360851"/>
          </a:xfrm>
        </p:grpSpPr>
        <p:sp>
          <p:nvSpPr>
            <p:cNvPr id="2" name="矩形标注 1"/>
            <p:cNvSpPr/>
            <p:nvPr/>
          </p:nvSpPr>
          <p:spPr>
            <a:xfrm rot="5400000">
              <a:off x="2832950" y="713072"/>
              <a:ext cx="1360851" cy="1934785"/>
            </a:xfrm>
            <a:prstGeom prst="wedgeRectCallou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2665850" y="1249258"/>
              <a:ext cx="1685858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Hơn</a:t>
              </a:r>
              <a:r>
                <a:rPr lang="en-US" altLang="zh-CN" sz="20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30 </a:t>
              </a:r>
              <a:r>
                <a:rPr lang="en-US" altLang="zh-CN" sz="20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năm</a:t>
              </a:r>
              <a:r>
                <a:rPr lang="en-US" altLang="zh-CN" sz="20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</a:t>
              </a:r>
            </a:p>
            <a:p>
              <a:r>
                <a:rPr lang="en-US" altLang="zh-CN" sz="20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(10 </a:t>
              </a:r>
              <a:r>
                <a:rPr lang="en-US" altLang="zh-CN" sz="20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lần</a:t>
              </a:r>
              <a:r>
                <a:rPr lang="en-US" altLang="zh-CN" sz="20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/1 </a:t>
              </a:r>
              <a:r>
                <a:rPr lang="en-US" altLang="zh-CN" sz="20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ngày</a:t>
              </a:r>
              <a:r>
                <a:rPr lang="en-US" altLang="zh-CN" sz="20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)</a:t>
              </a:r>
              <a:endParaRPr lang="zh-CN" altLang="en-US" sz="20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2545985" y="2447924"/>
            <a:ext cx="1941190" cy="1441904"/>
            <a:chOff x="2545985" y="2447924"/>
            <a:chExt cx="1941190" cy="1441904"/>
          </a:xfrm>
        </p:grpSpPr>
        <p:sp>
          <p:nvSpPr>
            <p:cNvPr id="11" name="矩形标注 10"/>
            <p:cNvSpPr/>
            <p:nvPr/>
          </p:nvSpPr>
          <p:spPr>
            <a:xfrm rot="16200000">
              <a:off x="2795628" y="2198281"/>
              <a:ext cx="1441904" cy="1941190"/>
            </a:xfrm>
            <a:prstGeom prst="wedgeRectCallou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2659433" y="2661043"/>
              <a:ext cx="1692275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Thử</a:t>
              </a:r>
              <a:r>
                <a:rPr lang="en-US" altLang="zh-CN" sz="20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</a:t>
              </a:r>
              <a:r>
                <a:rPr lang="en-US" altLang="zh-CN" sz="20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nghiệm</a:t>
              </a:r>
              <a:r>
                <a:rPr lang="en-US" altLang="zh-CN" sz="20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</a:t>
              </a:r>
              <a:r>
                <a:rPr lang="en-US" altLang="zh-CN" sz="20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phun</a:t>
              </a:r>
              <a:r>
                <a:rPr lang="en-US" altLang="zh-CN" sz="20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</a:t>
              </a:r>
              <a:r>
                <a:rPr lang="en-US" altLang="zh-CN" sz="20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muối</a:t>
              </a:r>
              <a:r>
                <a:rPr lang="en-US" altLang="zh-CN" sz="20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&gt;200 </a:t>
              </a:r>
              <a:r>
                <a:rPr lang="en-US" altLang="zh-CN" sz="2000">
                  <a:solidFill>
                    <a:schemeClr val="bg1"/>
                  </a:solidFill>
                  <a:ea typeface="Hiragino Sans GB W3" panose="020B0300000000000000" pitchFamily="34" charset="-122"/>
                </a:rPr>
                <a:t>h</a:t>
              </a:r>
              <a:endParaRPr lang="zh-CN" altLang="en-US" sz="20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554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93627" y="101796"/>
            <a:ext cx="3842685" cy="800001"/>
            <a:chOff x="293627" y="101796"/>
            <a:chExt cx="3842685" cy="800001"/>
          </a:xfrm>
        </p:grpSpPr>
        <p:sp>
          <p:nvSpPr>
            <p:cNvPr id="3" name="矩形 39"/>
            <p:cNvSpPr/>
            <p:nvPr/>
          </p:nvSpPr>
          <p:spPr>
            <a:xfrm>
              <a:off x="293627" y="101796"/>
              <a:ext cx="330032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Mật</a:t>
              </a:r>
              <a:r>
                <a:rPr lang="en-US" altLang="zh-CN" sz="32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</a:t>
              </a:r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Khẩu</a:t>
              </a:r>
              <a:r>
                <a:rPr lang="en-US" altLang="zh-CN" sz="32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</a:t>
              </a:r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Cá</a:t>
              </a:r>
              <a:r>
                <a:rPr lang="en-US" altLang="zh-CN" sz="32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</a:t>
              </a:r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Nhân</a:t>
              </a:r>
              <a:endParaRPr lang="zh-CN" altLang="zh-CN" sz="32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sp>
          <p:nvSpPr>
            <p:cNvPr id="4" name="Rectangle 11"/>
            <p:cNvSpPr/>
            <p:nvPr/>
          </p:nvSpPr>
          <p:spPr>
            <a:xfrm>
              <a:off x="293627" y="594020"/>
              <a:ext cx="384268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Khóa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Sử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Dụng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Cho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Hộ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Gia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Đình</a:t>
              </a:r>
              <a:endParaRPr lang="zh-CN" altLang="en-US" sz="14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81000" y="594020"/>
              <a:ext cx="301942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702" y="1017266"/>
            <a:ext cx="2684407" cy="4126234"/>
          </a:xfrm>
          <a:prstGeom prst="rect">
            <a:avLst/>
          </a:prstGeom>
        </p:spPr>
      </p:pic>
      <p:pic>
        <p:nvPicPr>
          <p:cNvPr id="7" name="Picture 5" descr="F:\01.In-LOCK\产品高清图\遮挡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232492"/>
            <a:ext cx="4117912" cy="4133296"/>
          </a:xfrm>
          <a:prstGeom prst="rect">
            <a:avLst/>
          </a:prstGeom>
        </p:spPr>
      </p:pic>
      <p:sp>
        <p:nvSpPr>
          <p:cNvPr id="8" name="禁止符 7"/>
          <p:cNvSpPr/>
          <p:nvPr/>
        </p:nvSpPr>
        <p:spPr>
          <a:xfrm>
            <a:off x="293627" y="1907679"/>
            <a:ext cx="1296144" cy="1296144"/>
          </a:xfrm>
          <a:prstGeom prst="noSmoking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995999" y="1823095"/>
            <a:ext cx="175028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b="1" err="1" smtClean="0">
                <a:solidFill>
                  <a:schemeClr val="bg1"/>
                </a:solidFill>
              </a:rPr>
              <a:t>Mật</a:t>
            </a:r>
            <a:r>
              <a:rPr lang="en-US" altLang="zh-CN" sz="1600" b="1" smtClean="0">
                <a:solidFill>
                  <a:schemeClr val="bg1"/>
                </a:solidFill>
              </a:rPr>
              <a:t> </a:t>
            </a:r>
            <a:r>
              <a:rPr lang="en-US" altLang="zh-CN" sz="1600" b="1" err="1" smtClean="0">
                <a:solidFill>
                  <a:schemeClr val="bg1"/>
                </a:solidFill>
              </a:rPr>
              <a:t>Khẩu</a:t>
            </a:r>
            <a:r>
              <a:rPr lang="en-US" altLang="zh-CN" sz="1600" b="1" smtClean="0">
                <a:solidFill>
                  <a:schemeClr val="bg1"/>
                </a:solidFill>
              </a:rPr>
              <a:t> </a:t>
            </a:r>
            <a:r>
              <a:rPr lang="en-US" altLang="zh-CN" sz="1600" b="1" err="1" smtClean="0">
                <a:solidFill>
                  <a:schemeClr val="bg1"/>
                </a:solidFill>
              </a:rPr>
              <a:t>Đăng</a:t>
            </a:r>
            <a:r>
              <a:rPr lang="en-US" altLang="zh-CN" sz="1600" b="1" smtClean="0">
                <a:solidFill>
                  <a:schemeClr val="bg1"/>
                </a:solidFill>
              </a:rPr>
              <a:t> </a:t>
            </a:r>
            <a:r>
              <a:rPr lang="en-US" altLang="zh-CN" sz="1600" b="1" err="1" smtClean="0">
                <a:solidFill>
                  <a:schemeClr val="bg1"/>
                </a:solidFill>
              </a:rPr>
              <a:t>Ký</a:t>
            </a:r>
            <a:endParaRPr lang="en-US" altLang="zh-CN" sz="1600" b="1">
              <a:solidFill>
                <a:schemeClr val="bg1"/>
              </a:solidFill>
            </a:endParaRPr>
          </a:p>
        </p:txBody>
      </p:sp>
      <p:sp>
        <p:nvSpPr>
          <p:cNvPr id="12" name="TextBox 10"/>
          <p:cNvSpPr txBox="1"/>
          <p:nvPr/>
        </p:nvSpPr>
        <p:spPr>
          <a:xfrm>
            <a:off x="5068007" y="2255143"/>
            <a:ext cx="36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i="1" smtClean="0">
                <a:solidFill>
                  <a:schemeClr val="bg1"/>
                </a:solidFill>
              </a:rPr>
              <a:t>1 </a:t>
            </a:r>
            <a:endParaRPr lang="zh-CN" altLang="en-US" sz="1600" b="1" i="1">
              <a:solidFill>
                <a:schemeClr val="bg1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635959" y="2255143"/>
            <a:ext cx="2872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b="1" smtClean="0">
                <a:solidFill>
                  <a:schemeClr val="bg1"/>
                </a:solidFill>
              </a:rPr>
              <a:t>+</a:t>
            </a:r>
            <a:endParaRPr lang="zh-CN" altLang="en-US" sz="1600" b="1">
              <a:solidFill>
                <a:schemeClr val="bg1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928165" y="2255143"/>
            <a:ext cx="2872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b="1" smtClean="0">
                <a:solidFill>
                  <a:schemeClr val="bg1"/>
                </a:solidFill>
              </a:rPr>
              <a:t>+</a:t>
            </a:r>
            <a:endParaRPr lang="zh-CN" altLang="en-US" sz="1600" b="1">
              <a:solidFill>
                <a:schemeClr val="bg1"/>
              </a:solidFill>
            </a:endParaRPr>
          </a:p>
        </p:txBody>
      </p:sp>
      <p:sp>
        <p:nvSpPr>
          <p:cNvPr id="15" name="TextBox 13"/>
          <p:cNvSpPr txBox="1"/>
          <p:nvPr/>
        </p:nvSpPr>
        <p:spPr>
          <a:xfrm>
            <a:off x="3267807" y="1823095"/>
            <a:ext cx="14346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err="1" smtClean="0">
                <a:solidFill>
                  <a:schemeClr val="bg1"/>
                </a:solidFill>
              </a:rPr>
              <a:t>Số</a:t>
            </a:r>
            <a:r>
              <a:rPr lang="en-US" altLang="zh-CN" sz="1600" b="1" smtClean="0">
                <a:solidFill>
                  <a:schemeClr val="bg1"/>
                </a:solidFill>
              </a:rPr>
              <a:t> </a:t>
            </a:r>
            <a:r>
              <a:rPr lang="en-US" altLang="zh-CN" sz="1600" b="1" err="1" smtClean="0">
                <a:solidFill>
                  <a:schemeClr val="bg1"/>
                </a:solidFill>
              </a:rPr>
              <a:t>Ngẫu</a:t>
            </a:r>
            <a:r>
              <a:rPr lang="en-US" altLang="zh-CN" sz="1600" b="1" smtClean="0">
                <a:solidFill>
                  <a:schemeClr val="bg1"/>
                </a:solidFill>
              </a:rPr>
              <a:t> </a:t>
            </a:r>
            <a:r>
              <a:rPr lang="en-US" altLang="zh-CN" sz="1600" b="1" err="1" smtClean="0">
                <a:solidFill>
                  <a:schemeClr val="bg1"/>
                </a:solidFill>
              </a:rPr>
              <a:t>Nhiên</a:t>
            </a:r>
            <a:endParaRPr lang="zh-CN" altLang="en-US" sz="1600" b="1">
              <a:solidFill>
                <a:schemeClr val="bg1"/>
              </a:solidFill>
            </a:endParaRPr>
          </a:p>
        </p:txBody>
      </p:sp>
      <p:sp>
        <p:nvSpPr>
          <p:cNvPr id="16" name="TextBox 14"/>
          <p:cNvSpPr txBox="1"/>
          <p:nvPr/>
        </p:nvSpPr>
        <p:spPr>
          <a:xfrm>
            <a:off x="3771863" y="2255143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smtClean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21685" y="1823095"/>
            <a:ext cx="14346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err="1" smtClean="0">
                <a:solidFill>
                  <a:schemeClr val="bg1"/>
                </a:solidFill>
              </a:rPr>
              <a:t>Số</a:t>
            </a:r>
            <a:r>
              <a:rPr lang="en-US" altLang="zh-CN" sz="1600" b="1" smtClean="0">
                <a:solidFill>
                  <a:schemeClr val="bg1"/>
                </a:solidFill>
              </a:rPr>
              <a:t> </a:t>
            </a:r>
            <a:r>
              <a:rPr lang="en-US" altLang="zh-CN" sz="1600" b="1" err="1" smtClean="0">
                <a:solidFill>
                  <a:schemeClr val="bg1"/>
                </a:solidFill>
              </a:rPr>
              <a:t>Ngẫu</a:t>
            </a:r>
            <a:r>
              <a:rPr lang="en-US" altLang="zh-CN" sz="1600" b="1" smtClean="0">
                <a:solidFill>
                  <a:schemeClr val="bg1"/>
                </a:solidFill>
              </a:rPr>
              <a:t> </a:t>
            </a:r>
            <a:r>
              <a:rPr lang="en-US" altLang="zh-CN" sz="1600" b="1" err="1" smtClean="0">
                <a:solidFill>
                  <a:schemeClr val="bg1"/>
                </a:solidFill>
              </a:rPr>
              <a:t>Nhiên</a:t>
            </a:r>
            <a:endParaRPr lang="zh-CN" altLang="en-US" sz="1600" b="1">
              <a:solidFill>
                <a:schemeClr val="bg1"/>
              </a:solidFill>
            </a:endParaRPr>
          </a:p>
        </p:txBody>
      </p:sp>
      <p:sp>
        <p:nvSpPr>
          <p:cNvPr id="18" name="下箭头 17"/>
          <p:cNvSpPr/>
          <p:nvPr/>
        </p:nvSpPr>
        <p:spPr>
          <a:xfrm>
            <a:off x="5788087" y="2903215"/>
            <a:ext cx="360040" cy="504056"/>
          </a:xfrm>
          <a:prstGeom prst="downArrow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/>
              </a:solidFill>
            </a:endParaRPr>
          </a:p>
        </p:txBody>
      </p:sp>
      <p:sp>
        <p:nvSpPr>
          <p:cNvPr id="19" name="圆角矩形 18"/>
          <p:cNvSpPr/>
          <p:nvPr/>
        </p:nvSpPr>
        <p:spPr>
          <a:xfrm>
            <a:off x="5644071" y="3911327"/>
            <a:ext cx="720080" cy="504056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/>
              </a:solidFill>
            </a:endParaRPr>
          </a:p>
        </p:txBody>
      </p:sp>
      <p:sp>
        <p:nvSpPr>
          <p:cNvPr id="20" name="弧形 19"/>
          <p:cNvSpPr/>
          <p:nvPr/>
        </p:nvSpPr>
        <p:spPr>
          <a:xfrm>
            <a:off x="5716079" y="3695303"/>
            <a:ext cx="576064" cy="432048"/>
          </a:xfrm>
          <a:prstGeom prst="arc">
            <a:avLst>
              <a:gd name="adj1" fmla="val 10759325"/>
              <a:gd name="adj2" fmla="val 21549466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/>
              </a:solidFill>
            </a:endParaRPr>
          </a:p>
        </p:txBody>
      </p:sp>
      <p:sp>
        <p:nvSpPr>
          <p:cNvPr id="21" name="TextBox 28"/>
          <p:cNvSpPr txBox="1"/>
          <p:nvPr/>
        </p:nvSpPr>
        <p:spPr>
          <a:xfrm>
            <a:off x="3987887" y="2255143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smtClean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2" name="TextBox 29"/>
          <p:cNvSpPr txBox="1"/>
          <p:nvPr/>
        </p:nvSpPr>
        <p:spPr>
          <a:xfrm>
            <a:off x="4203911" y="2255143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smtClean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3" name="TextBox 30"/>
          <p:cNvSpPr txBox="1"/>
          <p:nvPr/>
        </p:nvSpPr>
        <p:spPr>
          <a:xfrm>
            <a:off x="5356039" y="2255143"/>
            <a:ext cx="36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i="1" smtClean="0">
                <a:solidFill>
                  <a:schemeClr val="bg1"/>
                </a:solidFill>
              </a:rPr>
              <a:t>2 </a:t>
            </a:r>
            <a:endParaRPr lang="zh-CN" altLang="en-US" sz="1600" b="1" i="1">
              <a:solidFill>
                <a:schemeClr val="bg1"/>
              </a:solidFill>
            </a:endParaRPr>
          </a:p>
        </p:txBody>
      </p:sp>
      <p:sp>
        <p:nvSpPr>
          <p:cNvPr id="24" name="TextBox 31"/>
          <p:cNvSpPr txBox="1"/>
          <p:nvPr/>
        </p:nvSpPr>
        <p:spPr>
          <a:xfrm>
            <a:off x="5644071" y="2255143"/>
            <a:ext cx="36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i="1" smtClean="0">
                <a:solidFill>
                  <a:schemeClr val="bg1"/>
                </a:solidFill>
              </a:rPr>
              <a:t>3</a:t>
            </a:r>
            <a:endParaRPr lang="zh-CN" altLang="en-US" sz="1600" b="1" i="1">
              <a:solidFill>
                <a:schemeClr val="bg1"/>
              </a:solidFill>
            </a:endParaRPr>
          </a:p>
        </p:txBody>
      </p:sp>
      <p:sp>
        <p:nvSpPr>
          <p:cNvPr id="25" name="TextBox 32"/>
          <p:cNvSpPr txBox="1"/>
          <p:nvPr/>
        </p:nvSpPr>
        <p:spPr>
          <a:xfrm>
            <a:off x="5932103" y="2255143"/>
            <a:ext cx="36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i="1" smtClean="0">
                <a:solidFill>
                  <a:schemeClr val="bg1"/>
                </a:solidFill>
              </a:rPr>
              <a:t>4</a:t>
            </a:r>
            <a:endParaRPr lang="zh-CN" altLang="en-US" sz="1600" b="1" i="1">
              <a:solidFill>
                <a:schemeClr val="bg1"/>
              </a:solidFill>
            </a:endParaRPr>
          </a:p>
        </p:txBody>
      </p:sp>
      <p:sp>
        <p:nvSpPr>
          <p:cNvPr id="26" name="TextBox 33"/>
          <p:cNvSpPr txBox="1"/>
          <p:nvPr/>
        </p:nvSpPr>
        <p:spPr>
          <a:xfrm>
            <a:off x="6220135" y="2255143"/>
            <a:ext cx="36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i="1" smtClean="0">
                <a:solidFill>
                  <a:schemeClr val="bg1"/>
                </a:solidFill>
              </a:rPr>
              <a:t>5</a:t>
            </a:r>
            <a:endParaRPr lang="zh-CN" altLang="en-US" sz="1600" b="1" i="1">
              <a:solidFill>
                <a:schemeClr val="bg1"/>
              </a:solidFill>
            </a:endParaRPr>
          </a:p>
        </p:txBody>
      </p:sp>
      <p:sp>
        <p:nvSpPr>
          <p:cNvPr id="27" name="TextBox 34"/>
          <p:cNvSpPr txBox="1"/>
          <p:nvPr/>
        </p:nvSpPr>
        <p:spPr>
          <a:xfrm>
            <a:off x="6508167" y="2255143"/>
            <a:ext cx="36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i="1" smtClean="0">
                <a:solidFill>
                  <a:schemeClr val="bg1"/>
                </a:solidFill>
              </a:rPr>
              <a:t>6</a:t>
            </a:r>
            <a:endParaRPr lang="zh-CN" altLang="en-US" sz="1600" b="1" i="1">
              <a:solidFill>
                <a:schemeClr val="bg1"/>
              </a:solidFill>
            </a:endParaRPr>
          </a:p>
        </p:txBody>
      </p:sp>
      <p:sp>
        <p:nvSpPr>
          <p:cNvPr id="28" name="TextBox 35"/>
          <p:cNvSpPr txBox="1"/>
          <p:nvPr/>
        </p:nvSpPr>
        <p:spPr>
          <a:xfrm>
            <a:off x="7444271" y="2255143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smtClean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9" name="TextBox 36"/>
          <p:cNvSpPr txBox="1"/>
          <p:nvPr/>
        </p:nvSpPr>
        <p:spPr>
          <a:xfrm>
            <a:off x="7660295" y="2255143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smtClean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30" name="TextBox 37"/>
          <p:cNvSpPr txBox="1"/>
          <p:nvPr/>
        </p:nvSpPr>
        <p:spPr>
          <a:xfrm>
            <a:off x="7876319" y="2255143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smtClean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31" name="弧形 30"/>
          <p:cNvSpPr/>
          <p:nvPr/>
        </p:nvSpPr>
        <p:spPr>
          <a:xfrm>
            <a:off x="6148127" y="3695303"/>
            <a:ext cx="576064" cy="432048"/>
          </a:xfrm>
          <a:prstGeom prst="arc">
            <a:avLst>
              <a:gd name="adj1" fmla="val 10759325"/>
              <a:gd name="adj2" fmla="val 21549466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949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8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4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3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6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9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400"/>
                            </p:stCondLst>
                            <p:childTnLst>
                              <p:par>
                                <p:cTn id="5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解锁音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4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6" grpId="0"/>
      <p:bldP spid="18" grpId="0" animBg="1"/>
      <p:bldP spid="20" grpId="0" animBg="1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9822" y="1249680"/>
            <a:ext cx="5585459" cy="3893820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3775642" y="1387011"/>
            <a:ext cx="5368358" cy="13561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293627" y="101796"/>
            <a:ext cx="3842685" cy="800001"/>
            <a:chOff x="293627" y="101796"/>
            <a:chExt cx="3842685" cy="800001"/>
          </a:xfrm>
        </p:grpSpPr>
        <p:sp>
          <p:nvSpPr>
            <p:cNvPr id="3" name="矩形 39"/>
            <p:cNvSpPr/>
            <p:nvPr/>
          </p:nvSpPr>
          <p:spPr>
            <a:xfrm>
              <a:off x="293627" y="101796"/>
              <a:ext cx="300755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Chế</a:t>
              </a:r>
              <a:r>
                <a:rPr lang="en-US" altLang="zh-CN" sz="32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</a:t>
              </a:r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Độ</a:t>
              </a:r>
              <a:r>
                <a:rPr lang="en-US" altLang="zh-CN" sz="32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</a:t>
              </a:r>
              <a:r>
                <a:rPr lang="en-US" altLang="zh-CN" sz="32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Mở Khóa</a:t>
              </a:r>
              <a:endParaRPr lang="zh-CN" altLang="zh-CN" sz="32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sp>
          <p:nvSpPr>
            <p:cNvPr id="4" name="Rectangle 11"/>
            <p:cNvSpPr/>
            <p:nvPr/>
          </p:nvSpPr>
          <p:spPr>
            <a:xfrm>
              <a:off x="293627" y="594020"/>
              <a:ext cx="384268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Khóa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Sử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Dụng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Cho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Hộ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Gia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Đình</a:t>
              </a:r>
              <a:endParaRPr lang="zh-CN" altLang="en-US" sz="14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81000" y="594020"/>
              <a:ext cx="301942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任意多边形 20"/>
          <p:cNvSpPr/>
          <p:nvPr/>
        </p:nvSpPr>
        <p:spPr>
          <a:xfrm rot="10800000">
            <a:off x="1017821" y="1568201"/>
            <a:ext cx="872891" cy="993808"/>
          </a:xfrm>
          <a:custGeom>
            <a:avLst/>
            <a:gdLst>
              <a:gd name="connsiteX0" fmla="*/ 770660 w 826161"/>
              <a:gd name="connsiteY0" fmla="*/ 940604 h 940604"/>
              <a:gd name="connsiteX1" fmla="*/ 55501 w 826161"/>
              <a:gd name="connsiteY1" fmla="*/ 940604 h 940604"/>
              <a:gd name="connsiteX2" fmla="*/ 0 w 826161"/>
              <a:gd name="connsiteY2" fmla="*/ 885103 h 940604"/>
              <a:gd name="connsiteX3" fmla="*/ 0 w 826161"/>
              <a:gd name="connsiteY3" fmla="*/ 169944 h 940604"/>
              <a:gd name="connsiteX4" fmla="*/ 55501 w 826161"/>
              <a:gd name="connsiteY4" fmla="*/ 114443 h 940604"/>
              <a:gd name="connsiteX5" fmla="*/ 346704 w 826161"/>
              <a:gd name="connsiteY5" fmla="*/ 114443 h 940604"/>
              <a:gd name="connsiteX6" fmla="*/ 413081 w 826161"/>
              <a:gd name="connsiteY6" fmla="*/ 0 h 940604"/>
              <a:gd name="connsiteX7" fmla="*/ 479458 w 826161"/>
              <a:gd name="connsiteY7" fmla="*/ 114443 h 940604"/>
              <a:gd name="connsiteX8" fmla="*/ 770660 w 826161"/>
              <a:gd name="connsiteY8" fmla="*/ 114443 h 940604"/>
              <a:gd name="connsiteX9" fmla="*/ 826161 w 826161"/>
              <a:gd name="connsiteY9" fmla="*/ 169944 h 940604"/>
              <a:gd name="connsiteX10" fmla="*/ 826161 w 826161"/>
              <a:gd name="connsiteY10" fmla="*/ 885103 h 940604"/>
              <a:gd name="connsiteX11" fmla="*/ 770660 w 826161"/>
              <a:gd name="connsiteY11" fmla="*/ 940604 h 940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26161" h="940604">
                <a:moveTo>
                  <a:pt x="770660" y="940604"/>
                </a:moveTo>
                <a:lnTo>
                  <a:pt x="55501" y="940604"/>
                </a:lnTo>
                <a:cubicBezTo>
                  <a:pt x="24849" y="940604"/>
                  <a:pt x="0" y="915755"/>
                  <a:pt x="0" y="885103"/>
                </a:cubicBezTo>
                <a:lnTo>
                  <a:pt x="0" y="169944"/>
                </a:lnTo>
                <a:cubicBezTo>
                  <a:pt x="0" y="139292"/>
                  <a:pt x="24849" y="114443"/>
                  <a:pt x="55501" y="114443"/>
                </a:cubicBezTo>
                <a:lnTo>
                  <a:pt x="346704" y="114443"/>
                </a:lnTo>
                <a:lnTo>
                  <a:pt x="413081" y="0"/>
                </a:lnTo>
                <a:lnTo>
                  <a:pt x="479458" y="114443"/>
                </a:lnTo>
                <a:lnTo>
                  <a:pt x="770660" y="114443"/>
                </a:lnTo>
                <a:cubicBezTo>
                  <a:pt x="801312" y="114443"/>
                  <a:pt x="826161" y="139292"/>
                  <a:pt x="826161" y="169944"/>
                </a:cubicBezTo>
                <a:lnTo>
                  <a:pt x="826161" y="885103"/>
                </a:lnTo>
                <a:cubicBezTo>
                  <a:pt x="826161" y="915755"/>
                  <a:pt x="801312" y="940604"/>
                  <a:pt x="770660" y="940604"/>
                </a:cubicBezTo>
                <a:close/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grpSp>
        <p:nvGrpSpPr>
          <p:cNvPr id="24" name="组合 23"/>
          <p:cNvGrpSpPr/>
          <p:nvPr/>
        </p:nvGrpSpPr>
        <p:grpSpPr>
          <a:xfrm>
            <a:off x="1287677" y="1785378"/>
            <a:ext cx="405784" cy="407015"/>
            <a:chOff x="3400425" y="1131423"/>
            <a:chExt cx="676275" cy="678327"/>
          </a:xfrm>
        </p:grpSpPr>
        <p:sp>
          <p:nvSpPr>
            <p:cNvPr id="22" name="圆角矩形 21"/>
            <p:cNvSpPr/>
            <p:nvPr/>
          </p:nvSpPr>
          <p:spPr>
            <a:xfrm>
              <a:off x="3400425" y="1387011"/>
              <a:ext cx="499546" cy="422739"/>
            </a:xfrm>
            <a:prstGeom prst="roundRect">
              <a:avLst>
                <a:gd name="adj" fmla="val 13772"/>
              </a:avLst>
            </a:prstGeom>
            <a:solidFill>
              <a:schemeClr val="bg1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空心弧 22"/>
            <p:cNvSpPr/>
            <p:nvPr/>
          </p:nvSpPr>
          <p:spPr>
            <a:xfrm>
              <a:off x="3656780" y="1131423"/>
              <a:ext cx="419920" cy="533600"/>
            </a:xfrm>
            <a:prstGeom prst="blockArc">
              <a:avLst>
                <a:gd name="adj1" fmla="val 10800000"/>
                <a:gd name="adj2" fmla="val 0"/>
                <a:gd name="adj3" fmla="val 11806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197577" y="3042242"/>
            <a:ext cx="3225601" cy="1508774"/>
            <a:chOff x="359842" y="3035707"/>
            <a:chExt cx="3225601" cy="1508774"/>
          </a:xfrm>
        </p:grpSpPr>
        <p:sp>
          <p:nvSpPr>
            <p:cNvPr id="29" name="矩形 55"/>
            <p:cNvSpPr/>
            <p:nvPr/>
          </p:nvSpPr>
          <p:spPr>
            <a:xfrm>
              <a:off x="359842" y="3869914"/>
              <a:ext cx="320284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vi-VN" altLang="zh-CN" sz="1600" smtClean="0"/>
                <a:t>Cho phép </a:t>
              </a:r>
              <a:r>
                <a:rPr lang="en-US" altLang="zh-CN" sz="1600" err="1" smtClean="0"/>
                <a:t>ra</a:t>
              </a:r>
              <a:r>
                <a:rPr lang="en-US" altLang="zh-CN" sz="1600" smtClean="0"/>
                <a:t>, </a:t>
              </a:r>
              <a:r>
                <a:rPr lang="en-US" altLang="zh-CN" sz="1600" err="1" smtClean="0"/>
                <a:t>vào</a:t>
              </a:r>
              <a:r>
                <a:rPr lang="vi-VN" altLang="zh-CN" sz="1600" smtClean="0"/>
                <a:t> liên tục với lưu lượng không hạn chế.</a:t>
              </a:r>
              <a:endParaRPr lang="zh-CN" altLang="en-US" sz="1600"/>
            </a:p>
          </p:txBody>
        </p:sp>
        <p:cxnSp>
          <p:nvCxnSpPr>
            <p:cNvPr id="30" name="直接连接符 29"/>
            <p:cNvCxnSpPr/>
            <p:nvPr/>
          </p:nvCxnSpPr>
          <p:spPr>
            <a:xfrm>
              <a:off x="430692" y="4544481"/>
              <a:ext cx="2283669" cy="0"/>
            </a:xfrm>
            <a:prstGeom prst="line">
              <a:avLst/>
            </a:prstGeom>
            <a:ln>
              <a:solidFill>
                <a:schemeClr val="accent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矩形 39"/>
            <p:cNvSpPr/>
            <p:nvPr/>
          </p:nvSpPr>
          <p:spPr>
            <a:xfrm>
              <a:off x="425656" y="3035707"/>
              <a:ext cx="3159787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>
              <a:spAutoFit/>
            </a:bodyPr>
            <a:lstStyle/>
            <a:p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Chế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độ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mở khóa – ra vào tự do</a:t>
              </a:r>
              <a:endParaRPr lang="zh-CN" altLang="zh-CN" sz="14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sp>
          <p:nvSpPr>
            <p:cNvPr id="32" name="矩形 31"/>
            <p:cNvSpPr/>
            <p:nvPr/>
          </p:nvSpPr>
          <p:spPr>
            <a:xfrm>
              <a:off x="433875" y="3432977"/>
              <a:ext cx="3151568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none">
              <a:spAutoFit/>
            </a:bodyPr>
            <a:lstStyle/>
            <a:p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Khuyến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khích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sử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dụng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trong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tiệc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gia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đình</a:t>
              </a:r>
              <a:endParaRPr lang="zh-CN" altLang="zh-CN" sz="14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0241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601" y="218562"/>
            <a:ext cx="4032866" cy="4925716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3235324" y="2615020"/>
            <a:ext cx="3562183" cy="369332"/>
            <a:chOff x="3063692" y="2748518"/>
            <a:chExt cx="3562183" cy="369332"/>
          </a:xfrm>
        </p:grpSpPr>
        <p:cxnSp>
          <p:nvCxnSpPr>
            <p:cNvPr id="5" name="直接箭头连接符 4"/>
            <p:cNvCxnSpPr/>
            <p:nvPr/>
          </p:nvCxnSpPr>
          <p:spPr>
            <a:xfrm flipH="1">
              <a:off x="3063692" y="2939534"/>
              <a:ext cx="1609725" cy="19050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文本框 6"/>
            <p:cNvSpPr txBox="1"/>
            <p:nvPr/>
          </p:nvSpPr>
          <p:spPr>
            <a:xfrm>
              <a:off x="4673417" y="2748518"/>
              <a:ext cx="19524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800" err="1" smtClean="0">
                  <a:solidFill>
                    <a:schemeClr val="bg1"/>
                  </a:solidFill>
                </a:rPr>
                <a:t>Màn</a:t>
              </a:r>
              <a:r>
                <a:rPr lang="en-US" altLang="zh-CN" sz="1800" smtClean="0">
                  <a:solidFill>
                    <a:schemeClr val="bg1"/>
                  </a:solidFill>
                </a:rPr>
                <a:t> </a:t>
              </a:r>
              <a:r>
                <a:rPr lang="en-US" altLang="zh-CN" sz="1800" err="1" smtClean="0">
                  <a:solidFill>
                    <a:schemeClr val="bg1"/>
                  </a:solidFill>
                </a:rPr>
                <a:t>hình</a:t>
              </a:r>
              <a:r>
                <a:rPr lang="en-US" altLang="zh-CN" sz="1800" smtClean="0">
                  <a:solidFill>
                    <a:schemeClr val="bg1"/>
                  </a:solidFill>
                </a:rPr>
                <a:t> </a:t>
              </a:r>
              <a:r>
                <a:rPr lang="en-US" altLang="zh-CN" sz="1800" err="1" smtClean="0">
                  <a:solidFill>
                    <a:schemeClr val="bg1"/>
                  </a:solidFill>
                </a:rPr>
                <a:t>cảm</a:t>
              </a:r>
              <a:r>
                <a:rPr lang="en-US" altLang="zh-CN" sz="1800" smtClean="0">
                  <a:solidFill>
                    <a:schemeClr val="bg1"/>
                  </a:solidFill>
                </a:rPr>
                <a:t> </a:t>
              </a:r>
              <a:r>
                <a:rPr lang="en-US" altLang="zh-CN" sz="1800" err="1" smtClean="0">
                  <a:solidFill>
                    <a:schemeClr val="bg1"/>
                  </a:solidFill>
                </a:rPr>
                <a:t>ứng</a:t>
              </a:r>
              <a:endParaRPr lang="zh-CN" altLang="en-US" sz="180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3235324" y="4266684"/>
            <a:ext cx="5120750" cy="369332"/>
            <a:chOff x="3144837" y="4273034"/>
            <a:chExt cx="5120750" cy="369332"/>
          </a:xfrm>
        </p:grpSpPr>
        <p:cxnSp>
          <p:nvCxnSpPr>
            <p:cNvPr id="8" name="直接箭头连接符 7"/>
            <p:cNvCxnSpPr/>
            <p:nvPr/>
          </p:nvCxnSpPr>
          <p:spPr>
            <a:xfrm flipH="1">
              <a:off x="3144837" y="4457700"/>
              <a:ext cx="1904998" cy="0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/>
          </p:nvSpPr>
          <p:spPr>
            <a:xfrm>
              <a:off x="5049835" y="4273034"/>
              <a:ext cx="32157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800" err="1" smtClean="0">
                  <a:solidFill>
                    <a:schemeClr val="bg1"/>
                  </a:solidFill>
                </a:rPr>
                <a:t>Chuông</a:t>
              </a:r>
              <a:r>
                <a:rPr lang="en-US" altLang="zh-CN" sz="1800" smtClean="0">
                  <a:solidFill>
                    <a:schemeClr val="bg1"/>
                  </a:solidFill>
                </a:rPr>
                <a:t> </a:t>
              </a:r>
              <a:r>
                <a:rPr lang="en-US" altLang="zh-CN" sz="1800" err="1" smtClean="0">
                  <a:solidFill>
                    <a:schemeClr val="bg1"/>
                  </a:solidFill>
                </a:rPr>
                <a:t>cửa</a:t>
              </a:r>
              <a:r>
                <a:rPr lang="en-US" altLang="zh-CN" sz="1800" smtClean="0">
                  <a:solidFill>
                    <a:schemeClr val="bg1"/>
                  </a:solidFill>
                </a:rPr>
                <a:t> </a:t>
              </a:r>
              <a:r>
                <a:rPr lang="en-US" altLang="zh-CN" sz="1800" err="1" smtClean="0">
                  <a:solidFill>
                    <a:schemeClr val="bg1"/>
                  </a:solidFill>
                </a:rPr>
                <a:t>và</a:t>
              </a:r>
              <a:r>
                <a:rPr lang="en-US" altLang="zh-CN" sz="1800" smtClean="0">
                  <a:solidFill>
                    <a:schemeClr val="bg1"/>
                  </a:solidFill>
                </a:rPr>
                <a:t> </a:t>
              </a:r>
              <a:r>
                <a:rPr lang="en-US" altLang="zh-CN" sz="1800" err="1" smtClean="0">
                  <a:solidFill>
                    <a:schemeClr val="bg1"/>
                  </a:solidFill>
                </a:rPr>
                <a:t>báo</a:t>
              </a:r>
              <a:r>
                <a:rPr lang="en-US" altLang="zh-CN" sz="1800" smtClean="0">
                  <a:solidFill>
                    <a:schemeClr val="bg1"/>
                  </a:solidFill>
                </a:rPr>
                <a:t> </a:t>
              </a:r>
              <a:r>
                <a:rPr lang="en-US" altLang="zh-CN" sz="1800" err="1" smtClean="0">
                  <a:solidFill>
                    <a:schemeClr val="bg1"/>
                  </a:solidFill>
                </a:rPr>
                <a:t>điện</a:t>
              </a:r>
              <a:r>
                <a:rPr lang="en-US" altLang="zh-CN" sz="1800" smtClean="0">
                  <a:solidFill>
                    <a:schemeClr val="bg1"/>
                  </a:solidFill>
                </a:rPr>
                <a:t> </a:t>
              </a:r>
              <a:r>
                <a:rPr lang="en-US" altLang="zh-CN" sz="1800" err="1" smtClean="0">
                  <a:solidFill>
                    <a:schemeClr val="bg1"/>
                  </a:solidFill>
                </a:rPr>
                <a:t>áp</a:t>
              </a:r>
              <a:r>
                <a:rPr lang="en-US" altLang="zh-CN" sz="1800" smtClean="0">
                  <a:solidFill>
                    <a:schemeClr val="bg1"/>
                  </a:solidFill>
                </a:rPr>
                <a:t> </a:t>
              </a:r>
              <a:r>
                <a:rPr lang="en-US" altLang="zh-CN" sz="1800" err="1" smtClean="0">
                  <a:solidFill>
                    <a:schemeClr val="bg1"/>
                  </a:solidFill>
                </a:rPr>
                <a:t>thấp</a:t>
              </a:r>
              <a:endParaRPr lang="zh-CN" altLang="en-US" sz="180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3235324" y="606724"/>
            <a:ext cx="3037295" cy="369332"/>
            <a:chOff x="3235324" y="606724"/>
            <a:chExt cx="3037295" cy="369332"/>
          </a:xfrm>
        </p:grpSpPr>
        <p:cxnSp>
          <p:nvCxnSpPr>
            <p:cNvPr id="10" name="直接箭头连接符 9"/>
            <p:cNvCxnSpPr/>
            <p:nvPr/>
          </p:nvCxnSpPr>
          <p:spPr>
            <a:xfrm flipH="1">
              <a:off x="3235324" y="791390"/>
              <a:ext cx="1609725" cy="19050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文本框 10"/>
            <p:cNvSpPr txBox="1"/>
            <p:nvPr/>
          </p:nvSpPr>
          <p:spPr>
            <a:xfrm>
              <a:off x="4845049" y="606724"/>
              <a:ext cx="1427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800" err="1" smtClean="0">
                  <a:solidFill>
                    <a:schemeClr val="bg1"/>
                  </a:solidFill>
                </a:rPr>
                <a:t>Hợp</a:t>
              </a:r>
              <a:r>
                <a:rPr lang="en-US" altLang="zh-CN" sz="1800" smtClean="0">
                  <a:solidFill>
                    <a:schemeClr val="bg1"/>
                  </a:solidFill>
                </a:rPr>
                <a:t> </a:t>
              </a:r>
              <a:r>
                <a:rPr lang="en-US" altLang="zh-CN" sz="1800" err="1" smtClean="0">
                  <a:solidFill>
                    <a:schemeClr val="bg1"/>
                  </a:solidFill>
                </a:rPr>
                <a:t>kim</a:t>
              </a:r>
              <a:r>
                <a:rPr lang="en-US" altLang="zh-CN" sz="1800" smtClean="0">
                  <a:solidFill>
                    <a:schemeClr val="bg1"/>
                  </a:solidFill>
                </a:rPr>
                <a:t> </a:t>
              </a:r>
              <a:r>
                <a:rPr lang="en-US" altLang="zh-CN" sz="1800" err="1" smtClean="0">
                  <a:solidFill>
                    <a:schemeClr val="bg1"/>
                  </a:solidFill>
                </a:rPr>
                <a:t>kẽm</a:t>
              </a:r>
              <a:endParaRPr lang="zh-CN" altLang="en-US" sz="18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720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200" y="-12700"/>
            <a:ext cx="7271494" cy="5156200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4217947" y="809325"/>
            <a:ext cx="4572000" cy="2979524"/>
            <a:chOff x="4217947" y="809325"/>
            <a:chExt cx="4572000" cy="2979524"/>
          </a:xfrm>
        </p:grpSpPr>
        <p:pic>
          <p:nvPicPr>
            <p:cNvPr id="3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705917" y="809325"/>
              <a:ext cx="2288285" cy="220964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4" name="矩形 3"/>
            <p:cNvSpPr/>
            <p:nvPr/>
          </p:nvSpPr>
          <p:spPr>
            <a:xfrm>
              <a:off x="4217947" y="3204074"/>
              <a:ext cx="4572000" cy="58477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/>
              <a:r>
                <a:rPr lang="en-US" altLang="zh-CN" sz="1600" smtClean="0">
                  <a:solidFill>
                    <a:prstClr val="white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rPr>
                <a:t>Ô </a:t>
              </a:r>
              <a:r>
                <a:rPr lang="en-US" altLang="zh-CN" sz="1600" err="1" smtClean="0">
                  <a:solidFill>
                    <a:prstClr val="white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rPr>
                <a:t>nhận</a:t>
              </a:r>
              <a:r>
                <a:rPr lang="en-US" altLang="zh-CN" sz="1600" smtClean="0">
                  <a:solidFill>
                    <a:prstClr val="white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rPr>
                <a:t> </a:t>
              </a:r>
              <a:r>
                <a:rPr lang="en-US" altLang="zh-CN" sz="1600" err="1" smtClean="0">
                  <a:solidFill>
                    <a:prstClr val="white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rPr>
                <a:t>diện</a:t>
              </a:r>
              <a:r>
                <a:rPr lang="en-US" altLang="zh-CN" sz="1600" smtClean="0">
                  <a:solidFill>
                    <a:prstClr val="white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rPr>
                <a:t> </a:t>
              </a:r>
              <a:r>
                <a:rPr lang="en-US" altLang="zh-CN" sz="1600" err="1" smtClean="0">
                  <a:solidFill>
                    <a:prstClr val="white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rPr>
                <a:t>dấu</a:t>
              </a:r>
              <a:r>
                <a:rPr lang="en-US" altLang="zh-CN" sz="1600" smtClean="0">
                  <a:solidFill>
                    <a:prstClr val="white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rPr>
                <a:t> </a:t>
              </a:r>
              <a:r>
                <a:rPr lang="en-US" altLang="zh-CN" sz="1600" err="1" smtClean="0">
                  <a:solidFill>
                    <a:prstClr val="white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rPr>
                <a:t>vân</a:t>
              </a:r>
              <a:r>
                <a:rPr lang="en-US" altLang="zh-CN" sz="1600" smtClean="0">
                  <a:solidFill>
                    <a:prstClr val="white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rPr>
                <a:t> </a:t>
              </a:r>
              <a:r>
                <a:rPr lang="en-US" altLang="zh-CN" sz="1600" err="1" smtClean="0">
                  <a:solidFill>
                    <a:prstClr val="white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rPr>
                <a:t>tay</a:t>
              </a:r>
              <a:r>
                <a:rPr lang="en-US" altLang="zh-CN" sz="1600" smtClean="0">
                  <a:solidFill>
                    <a:prstClr val="white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rPr>
                <a:t> </a:t>
              </a:r>
              <a:r>
                <a:rPr lang="en-US" altLang="zh-CN" sz="1600" err="1" smtClean="0">
                  <a:solidFill>
                    <a:prstClr val="white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rPr>
                <a:t>được</a:t>
              </a:r>
              <a:r>
                <a:rPr lang="en-US" altLang="zh-CN" sz="1600" smtClean="0">
                  <a:solidFill>
                    <a:prstClr val="white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rPr>
                <a:t> </a:t>
              </a:r>
              <a:r>
                <a:rPr lang="en-US" altLang="zh-CN" sz="1600" err="1" smtClean="0">
                  <a:solidFill>
                    <a:prstClr val="white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rPr>
                <a:t>thiết</a:t>
              </a:r>
              <a:r>
                <a:rPr lang="en-US" altLang="zh-CN" sz="1600" smtClean="0">
                  <a:solidFill>
                    <a:prstClr val="white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rPr>
                <a:t> </a:t>
              </a:r>
              <a:r>
                <a:rPr lang="en-US" altLang="zh-CN" sz="1600" err="1" smtClean="0">
                  <a:solidFill>
                    <a:prstClr val="white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rPr>
                <a:t>kể</a:t>
              </a:r>
              <a:r>
                <a:rPr lang="en-US" altLang="zh-CN" sz="1600" smtClean="0">
                  <a:solidFill>
                    <a:prstClr val="white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rPr>
                <a:t> </a:t>
              </a:r>
              <a:r>
                <a:rPr lang="en-US" altLang="zh-CN" sz="1600" err="1" smtClean="0">
                  <a:solidFill>
                    <a:prstClr val="white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rPr>
                <a:t>chống</a:t>
              </a:r>
              <a:r>
                <a:rPr lang="en-US" altLang="zh-CN" sz="1600" smtClean="0">
                  <a:solidFill>
                    <a:prstClr val="white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rPr>
                <a:t> </a:t>
              </a:r>
              <a:r>
                <a:rPr lang="en-US" altLang="zh-CN" sz="1600" err="1" smtClean="0">
                  <a:solidFill>
                    <a:prstClr val="white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rPr>
                <a:t>phá</a:t>
              </a:r>
              <a:r>
                <a:rPr lang="en-US" altLang="zh-CN" sz="1600" smtClean="0">
                  <a:solidFill>
                    <a:prstClr val="white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rPr>
                <a:t> </a:t>
              </a:r>
              <a:r>
                <a:rPr lang="en-US" altLang="zh-CN" sz="1600" err="1" smtClean="0">
                  <a:solidFill>
                    <a:prstClr val="white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rPr>
                <a:t>hoại</a:t>
              </a:r>
              <a:r>
                <a:rPr lang="en-US" altLang="zh-CN" sz="1600" smtClean="0">
                  <a:solidFill>
                    <a:prstClr val="white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rPr>
                <a:t> </a:t>
              </a:r>
              <a:r>
                <a:rPr lang="en-US" altLang="zh-CN" sz="1600" err="1" smtClean="0">
                  <a:solidFill>
                    <a:prstClr val="white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rPr>
                <a:t>và</a:t>
              </a:r>
              <a:r>
                <a:rPr lang="en-US" altLang="zh-CN" sz="1600" smtClean="0">
                  <a:solidFill>
                    <a:prstClr val="white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rPr>
                <a:t> </a:t>
              </a:r>
              <a:r>
                <a:rPr lang="en-US" altLang="zh-CN" sz="1600" err="1" smtClean="0">
                  <a:solidFill>
                    <a:prstClr val="white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rPr>
                <a:t>bám</a:t>
              </a:r>
              <a:r>
                <a:rPr lang="en-US" altLang="zh-CN" sz="1600" smtClean="0">
                  <a:solidFill>
                    <a:prstClr val="white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rPr>
                <a:t> </a:t>
              </a:r>
              <a:r>
                <a:rPr lang="en-US" altLang="zh-CN" sz="1600" err="1" smtClean="0">
                  <a:solidFill>
                    <a:prstClr val="white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rPr>
                <a:t>bụi</a:t>
              </a:r>
              <a:r>
                <a:rPr lang="en-US" altLang="zh-CN" sz="1600" smtClean="0">
                  <a:solidFill>
                    <a:prstClr val="white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rPr>
                <a:t>.</a:t>
              </a:r>
              <a:endParaRPr lang="zh-CN" altLang="en-US" sz="1600">
                <a:solidFill>
                  <a:prstClr val="white"/>
                </a:solidFill>
                <a:latin typeface="Segoe UI" pitchFamily="34" charset="0"/>
                <a:ea typeface="Segoe UI" pitchFamily="34" charset="0"/>
                <a:cs typeface="Segoe UI" pitchFamily="34" charset="0"/>
              </a:endParaRPr>
            </a:p>
          </p:txBody>
        </p:sp>
      </p:grp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3203" y="1476334"/>
            <a:ext cx="1353279" cy="13805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禁止符 6"/>
          <p:cNvSpPr/>
          <p:nvPr/>
        </p:nvSpPr>
        <p:spPr>
          <a:xfrm>
            <a:off x="8219841" y="1434357"/>
            <a:ext cx="620979" cy="620979"/>
          </a:xfrm>
          <a:prstGeom prst="noSmoking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44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99" y="1"/>
            <a:ext cx="3575399" cy="37464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88198" y="1602854"/>
            <a:ext cx="3617783" cy="3540646"/>
          </a:xfrm>
          <a:prstGeom prst="rect">
            <a:avLst/>
          </a:prstGeom>
          <a:ln>
            <a:noFill/>
          </a:ln>
          <a:effectLst>
            <a:softEdge rad="419100"/>
          </a:effectLst>
        </p:spPr>
      </p:pic>
      <p:grpSp>
        <p:nvGrpSpPr>
          <p:cNvPr id="4" name="组合 3"/>
          <p:cNvGrpSpPr/>
          <p:nvPr/>
        </p:nvGrpSpPr>
        <p:grpSpPr>
          <a:xfrm>
            <a:off x="3692524" y="925920"/>
            <a:ext cx="3068458" cy="369332"/>
            <a:chOff x="3063692" y="2748518"/>
            <a:chExt cx="3068458" cy="369332"/>
          </a:xfrm>
        </p:grpSpPr>
        <p:cxnSp>
          <p:nvCxnSpPr>
            <p:cNvPr id="5" name="直接箭头连接符 4"/>
            <p:cNvCxnSpPr/>
            <p:nvPr/>
          </p:nvCxnSpPr>
          <p:spPr>
            <a:xfrm flipH="1">
              <a:off x="3063692" y="2939534"/>
              <a:ext cx="1609725" cy="19050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文本框 5"/>
            <p:cNvSpPr txBox="1"/>
            <p:nvPr/>
          </p:nvSpPr>
          <p:spPr>
            <a:xfrm>
              <a:off x="4673417" y="2748518"/>
              <a:ext cx="14587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800" err="1" smtClean="0">
                  <a:solidFill>
                    <a:schemeClr val="bg1"/>
                  </a:solidFill>
                </a:rPr>
                <a:t>Nắp</a:t>
              </a:r>
              <a:r>
                <a:rPr lang="en-US" altLang="zh-CN" sz="1800" smtClean="0">
                  <a:solidFill>
                    <a:schemeClr val="bg1"/>
                  </a:solidFill>
                </a:rPr>
                <a:t> </a:t>
              </a:r>
              <a:r>
                <a:rPr lang="en-US" altLang="zh-CN" sz="1800" err="1" smtClean="0">
                  <a:solidFill>
                    <a:schemeClr val="bg1"/>
                  </a:solidFill>
                </a:rPr>
                <a:t>khẩn</a:t>
              </a:r>
              <a:r>
                <a:rPr lang="en-US" altLang="zh-CN" sz="1800" smtClean="0">
                  <a:solidFill>
                    <a:schemeClr val="bg1"/>
                  </a:solidFill>
                </a:rPr>
                <a:t> </a:t>
              </a:r>
              <a:r>
                <a:rPr lang="en-US" altLang="zh-CN" sz="1800" err="1" smtClean="0">
                  <a:solidFill>
                    <a:schemeClr val="bg1"/>
                  </a:solidFill>
                </a:rPr>
                <a:t>cấp</a:t>
              </a:r>
              <a:endParaRPr lang="zh-CN" altLang="en-US" sz="18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34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0000">
            <a:off x="5658505" y="901797"/>
            <a:ext cx="2895580" cy="4250298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6235065" y="1194413"/>
            <a:ext cx="1584960" cy="330562"/>
            <a:chOff x="6235065" y="1194413"/>
            <a:chExt cx="1584960" cy="330562"/>
          </a:xfrm>
        </p:grpSpPr>
        <p:cxnSp>
          <p:nvCxnSpPr>
            <p:cNvPr id="4" name="直接箭头连接符 3"/>
            <p:cNvCxnSpPr/>
            <p:nvPr/>
          </p:nvCxnSpPr>
          <p:spPr>
            <a:xfrm>
              <a:off x="6235065" y="1524975"/>
              <a:ext cx="495300" cy="0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箭头连接符 5"/>
            <p:cNvCxnSpPr/>
            <p:nvPr/>
          </p:nvCxnSpPr>
          <p:spPr>
            <a:xfrm flipH="1">
              <a:off x="7347585" y="1494495"/>
              <a:ext cx="472440" cy="15240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文本框 6"/>
            <p:cNvSpPr txBox="1"/>
            <p:nvPr/>
          </p:nvSpPr>
          <p:spPr>
            <a:xfrm>
              <a:off x="6613525" y="1194413"/>
              <a:ext cx="899605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mtClean="0">
                  <a:solidFill>
                    <a:srgbClr val="FF0000"/>
                  </a:solidFill>
                </a:rPr>
                <a:t>40~80mm</a:t>
              </a:r>
              <a:endParaRPr lang="zh-CN" altLang="en-US">
                <a:solidFill>
                  <a:srgbClr val="FF0000"/>
                </a:solidFill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3226" y="1086245"/>
            <a:ext cx="2824980" cy="4057255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3514725" y="1575889"/>
            <a:ext cx="1584960" cy="300082"/>
            <a:chOff x="3514725" y="1575889"/>
            <a:chExt cx="1584960" cy="300082"/>
          </a:xfrm>
        </p:grpSpPr>
        <p:cxnSp>
          <p:nvCxnSpPr>
            <p:cNvPr id="9" name="直接箭头连接符 8"/>
            <p:cNvCxnSpPr/>
            <p:nvPr/>
          </p:nvCxnSpPr>
          <p:spPr>
            <a:xfrm>
              <a:off x="3514725" y="1868351"/>
              <a:ext cx="495300" cy="0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箭头连接符 9"/>
            <p:cNvCxnSpPr/>
            <p:nvPr/>
          </p:nvCxnSpPr>
          <p:spPr>
            <a:xfrm flipH="1">
              <a:off x="4627245" y="1837871"/>
              <a:ext cx="472440" cy="15240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文本框 10"/>
            <p:cNvSpPr txBox="1"/>
            <p:nvPr/>
          </p:nvSpPr>
          <p:spPr>
            <a:xfrm>
              <a:off x="3893185" y="1575889"/>
              <a:ext cx="899605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mtClean="0">
                  <a:solidFill>
                    <a:srgbClr val="FF0000"/>
                  </a:solidFill>
                </a:rPr>
                <a:t>40~60mm</a:t>
              </a:r>
              <a:endParaRPr lang="zh-CN" alt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293627" y="101796"/>
            <a:ext cx="3842685" cy="800001"/>
            <a:chOff x="293627" y="101796"/>
            <a:chExt cx="3842685" cy="800001"/>
          </a:xfrm>
        </p:grpSpPr>
        <p:sp>
          <p:nvSpPr>
            <p:cNvPr id="13" name="矩形 39"/>
            <p:cNvSpPr/>
            <p:nvPr/>
          </p:nvSpPr>
          <p:spPr>
            <a:xfrm>
              <a:off x="293627" y="101796"/>
              <a:ext cx="271042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Điểm</a:t>
              </a:r>
              <a:r>
                <a:rPr lang="en-US" altLang="zh-CN" sz="32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</a:t>
              </a:r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Khác</a:t>
              </a:r>
              <a:r>
                <a:rPr lang="en-US" altLang="zh-CN" sz="32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</a:t>
              </a:r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Biệt</a:t>
              </a:r>
              <a:endParaRPr lang="zh-CN" altLang="zh-CN" sz="32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sp>
          <p:nvSpPr>
            <p:cNvPr id="14" name="Rectangle 11"/>
            <p:cNvSpPr/>
            <p:nvPr/>
          </p:nvSpPr>
          <p:spPr>
            <a:xfrm>
              <a:off x="293627" y="594020"/>
              <a:ext cx="384268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Thân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Khóa</a:t>
              </a:r>
              <a:endParaRPr lang="zh-CN" altLang="en-US" sz="14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cxnSp>
          <p:nvCxnSpPr>
            <p:cNvPr id="15" name="直接连接符 14"/>
            <p:cNvCxnSpPr/>
            <p:nvPr/>
          </p:nvCxnSpPr>
          <p:spPr>
            <a:xfrm>
              <a:off x="381000" y="594020"/>
              <a:ext cx="301942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矩形 18"/>
          <p:cNvSpPr/>
          <p:nvPr/>
        </p:nvSpPr>
        <p:spPr>
          <a:xfrm>
            <a:off x="4126788" y="2390775"/>
            <a:ext cx="360720" cy="239077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6861860" y="1845491"/>
            <a:ext cx="407113" cy="312655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/>
        </p:nvSpPr>
        <p:spPr>
          <a:xfrm>
            <a:off x="3893185" y="38100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smtClean="0">
                <a:solidFill>
                  <a:schemeClr val="bg1">
                    <a:lumMod val="95000"/>
                  </a:schemeClr>
                </a:solidFill>
              </a:rPr>
              <a:t>ASL61</a:t>
            </a:r>
            <a:endParaRPr lang="zh-CN" altLang="en-US" sz="180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730365" y="410782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smtClean="0">
                <a:solidFill>
                  <a:schemeClr val="bg1">
                    <a:lumMod val="95000"/>
                  </a:schemeClr>
                </a:solidFill>
              </a:rPr>
              <a:t>ASL81</a:t>
            </a:r>
            <a:endParaRPr lang="zh-CN" altLang="en-US" sz="180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80999" y="1344454"/>
            <a:ext cx="2512227" cy="821803"/>
            <a:chOff x="380999" y="1344454"/>
            <a:chExt cx="2512227" cy="821803"/>
          </a:xfrm>
        </p:grpSpPr>
        <p:sp>
          <p:nvSpPr>
            <p:cNvPr id="18" name="文本框 17"/>
            <p:cNvSpPr txBox="1"/>
            <p:nvPr/>
          </p:nvSpPr>
          <p:spPr>
            <a:xfrm>
              <a:off x="406469" y="1553029"/>
              <a:ext cx="22530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800" err="1" smtClean="0">
                  <a:solidFill>
                    <a:schemeClr val="bg1">
                      <a:lumMod val="95000"/>
                    </a:schemeClr>
                  </a:solidFill>
                </a:rPr>
                <a:t>Độ</a:t>
              </a:r>
              <a:r>
                <a:rPr lang="en-US" altLang="zh-CN" sz="1800" smtClean="0">
                  <a:solidFill>
                    <a:schemeClr val="bg1">
                      <a:lumMod val="95000"/>
                    </a:schemeClr>
                  </a:solidFill>
                </a:rPr>
                <a:t> </a:t>
              </a:r>
              <a:r>
                <a:rPr lang="en-US" altLang="zh-CN" sz="1800" err="1" smtClean="0">
                  <a:solidFill>
                    <a:schemeClr val="bg1">
                      <a:lumMod val="95000"/>
                    </a:schemeClr>
                  </a:solidFill>
                </a:rPr>
                <a:t>dầy</a:t>
              </a:r>
              <a:r>
                <a:rPr lang="en-US" altLang="zh-CN" sz="1800" smtClean="0">
                  <a:solidFill>
                    <a:schemeClr val="bg1">
                      <a:lumMod val="95000"/>
                    </a:schemeClr>
                  </a:solidFill>
                </a:rPr>
                <a:t> </a:t>
              </a:r>
              <a:r>
                <a:rPr lang="en-US" altLang="zh-CN" sz="1800" err="1" smtClean="0">
                  <a:solidFill>
                    <a:schemeClr val="bg1">
                      <a:lumMod val="95000"/>
                    </a:schemeClr>
                  </a:solidFill>
                </a:rPr>
                <a:t>cửa</a:t>
              </a:r>
              <a:r>
                <a:rPr lang="en-US" altLang="zh-CN" sz="1800" smtClean="0">
                  <a:solidFill>
                    <a:schemeClr val="bg1">
                      <a:lumMod val="95000"/>
                    </a:schemeClr>
                  </a:solidFill>
                </a:rPr>
                <a:t> </a:t>
              </a:r>
              <a:r>
                <a:rPr lang="en-US" altLang="zh-CN" sz="1800" err="1" smtClean="0">
                  <a:solidFill>
                    <a:schemeClr val="bg1">
                      <a:lumMod val="95000"/>
                    </a:schemeClr>
                  </a:solidFill>
                </a:rPr>
                <a:t>khác</a:t>
              </a:r>
              <a:r>
                <a:rPr lang="en-US" altLang="zh-CN" sz="1800" smtClean="0">
                  <a:solidFill>
                    <a:schemeClr val="bg1">
                      <a:lumMod val="95000"/>
                    </a:schemeClr>
                  </a:solidFill>
                </a:rPr>
                <a:t> </a:t>
              </a:r>
              <a:r>
                <a:rPr lang="en-US" altLang="zh-CN" sz="1800" err="1" smtClean="0">
                  <a:solidFill>
                    <a:schemeClr val="bg1">
                      <a:lumMod val="95000"/>
                    </a:schemeClr>
                  </a:solidFill>
                </a:rPr>
                <a:t>nhau</a:t>
              </a:r>
              <a:endParaRPr lang="zh-CN" altLang="en-US" sz="180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3" name="椭圆 2"/>
            <p:cNvSpPr/>
            <p:nvPr/>
          </p:nvSpPr>
          <p:spPr>
            <a:xfrm>
              <a:off x="380999" y="1344454"/>
              <a:ext cx="2512227" cy="821803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258596" y="2997868"/>
            <a:ext cx="2866744" cy="821803"/>
            <a:chOff x="258596" y="2997868"/>
            <a:chExt cx="2866744" cy="821803"/>
          </a:xfrm>
        </p:grpSpPr>
        <p:sp>
          <p:nvSpPr>
            <p:cNvPr id="21" name="文本框 17"/>
            <p:cNvSpPr txBox="1"/>
            <p:nvPr/>
          </p:nvSpPr>
          <p:spPr>
            <a:xfrm>
              <a:off x="380999" y="3247764"/>
              <a:ext cx="21788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800" err="1" smtClean="0">
                  <a:solidFill>
                    <a:schemeClr val="bg1">
                      <a:lumMod val="95000"/>
                    </a:schemeClr>
                  </a:solidFill>
                </a:rPr>
                <a:t>Thân</a:t>
              </a:r>
              <a:r>
                <a:rPr lang="en-US" altLang="zh-CN" sz="1800" smtClean="0">
                  <a:solidFill>
                    <a:schemeClr val="bg1">
                      <a:lumMod val="95000"/>
                    </a:schemeClr>
                  </a:solidFill>
                </a:rPr>
                <a:t> </a:t>
              </a:r>
              <a:r>
                <a:rPr lang="en-US" altLang="zh-CN" sz="1800" err="1" smtClean="0">
                  <a:solidFill>
                    <a:schemeClr val="bg1">
                      <a:lumMod val="95000"/>
                    </a:schemeClr>
                  </a:solidFill>
                </a:rPr>
                <a:t>khóa</a:t>
              </a:r>
              <a:r>
                <a:rPr lang="en-US" altLang="zh-CN" sz="1800" smtClean="0">
                  <a:solidFill>
                    <a:schemeClr val="bg1">
                      <a:lumMod val="95000"/>
                    </a:schemeClr>
                  </a:solidFill>
                </a:rPr>
                <a:t> </a:t>
              </a:r>
              <a:r>
                <a:rPr lang="en-US" altLang="zh-CN" sz="1800" err="1" smtClean="0">
                  <a:solidFill>
                    <a:schemeClr val="bg1">
                      <a:lumMod val="95000"/>
                    </a:schemeClr>
                  </a:solidFill>
                </a:rPr>
                <a:t>khác</a:t>
              </a:r>
              <a:r>
                <a:rPr lang="en-US" altLang="zh-CN" sz="1800" smtClean="0">
                  <a:solidFill>
                    <a:schemeClr val="bg1">
                      <a:lumMod val="95000"/>
                    </a:schemeClr>
                  </a:solidFill>
                </a:rPr>
                <a:t> </a:t>
              </a:r>
              <a:r>
                <a:rPr lang="en-US" altLang="zh-CN" sz="1800" err="1" smtClean="0">
                  <a:solidFill>
                    <a:schemeClr val="bg1">
                      <a:lumMod val="95000"/>
                    </a:schemeClr>
                  </a:solidFill>
                </a:rPr>
                <a:t>nhau</a:t>
              </a:r>
              <a:endParaRPr lang="zh-CN" altLang="en-US" sz="180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258596" y="2997868"/>
              <a:ext cx="2866744" cy="821803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37053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854" y="461959"/>
            <a:ext cx="4410075" cy="441007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5528" y="686571"/>
            <a:ext cx="3933363" cy="426911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2501" y="747906"/>
            <a:ext cx="4057649" cy="4057649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>
            <a:off x="3047132" y="4461250"/>
            <a:ext cx="5591175" cy="0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3047132" y="2830257"/>
            <a:ext cx="5591175" cy="0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3199531" y="901797"/>
            <a:ext cx="5591175" cy="0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23"/>
          <p:cNvSpPr txBox="1"/>
          <p:nvPr/>
        </p:nvSpPr>
        <p:spPr>
          <a:xfrm>
            <a:off x="3358399" y="4757575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smtClean="0">
                <a:solidFill>
                  <a:schemeClr val="bg1">
                    <a:lumMod val="95000"/>
                  </a:schemeClr>
                </a:solidFill>
              </a:rPr>
              <a:t>ASL61</a:t>
            </a:r>
            <a:endParaRPr lang="zh-CN" altLang="en-US" sz="180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8" name="文本框 24"/>
          <p:cNvSpPr txBox="1"/>
          <p:nvPr/>
        </p:nvSpPr>
        <p:spPr>
          <a:xfrm>
            <a:off x="6301382" y="4774168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smtClean="0">
                <a:solidFill>
                  <a:schemeClr val="bg1">
                    <a:lumMod val="95000"/>
                  </a:schemeClr>
                </a:solidFill>
              </a:rPr>
              <a:t>ASL81</a:t>
            </a:r>
            <a:endParaRPr lang="zh-CN" altLang="en-US" sz="180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293627" y="101796"/>
            <a:ext cx="3842685" cy="800001"/>
            <a:chOff x="293627" y="101796"/>
            <a:chExt cx="3842685" cy="800001"/>
          </a:xfrm>
        </p:grpSpPr>
        <p:sp>
          <p:nvSpPr>
            <p:cNvPr id="20" name="矩形 39"/>
            <p:cNvSpPr/>
            <p:nvPr/>
          </p:nvSpPr>
          <p:spPr>
            <a:xfrm>
              <a:off x="293627" y="101796"/>
              <a:ext cx="271042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Điểm</a:t>
              </a:r>
              <a:r>
                <a:rPr lang="en-US" altLang="zh-CN" sz="32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</a:t>
              </a:r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Khác</a:t>
              </a:r>
              <a:r>
                <a:rPr lang="en-US" altLang="zh-CN" sz="32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</a:t>
              </a:r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Biệt</a:t>
              </a:r>
              <a:endParaRPr lang="zh-CN" altLang="zh-CN" sz="32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sp>
          <p:nvSpPr>
            <p:cNvPr id="21" name="Rectangle 11"/>
            <p:cNvSpPr/>
            <p:nvPr/>
          </p:nvSpPr>
          <p:spPr>
            <a:xfrm>
              <a:off x="293627" y="594020"/>
              <a:ext cx="384268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Mặt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Trước</a:t>
              </a:r>
              <a:endParaRPr lang="zh-CN" altLang="en-US" sz="14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cxnSp>
          <p:nvCxnSpPr>
            <p:cNvPr id="22" name="直接连接符 21"/>
            <p:cNvCxnSpPr/>
            <p:nvPr/>
          </p:nvCxnSpPr>
          <p:spPr>
            <a:xfrm>
              <a:off x="381000" y="594020"/>
              <a:ext cx="301942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直接连接符 10"/>
          <p:cNvCxnSpPr/>
          <p:nvPr/>
        </p:nvCxnSpPr>
        <p:spPr>
          <a:xfrm>
            <a:off x="5046133" y="0"/>
            <a:ext cx="0" cy="5143500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380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0883" y="594020"/>
            <a:ext cx="4325837" cy="432583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0425" y="901797"/>
            <a:ext cx="2152650" cy="3559453"/>
          </a:xfrm>
          <a:prstGeom prst="roundRect">
            <a:avLst>
              <a:gd name="adj" fmla="val 8594"/>
            </a:avLst>
          </a:prstGeom>
          <a:noFill/>
          <a:ln>
            <a:noFill/>
          </a:ln>
          <a:effectLst>
            <a:outerShdw blurRad="50800" dir="5400000" algn="ctr" rotWithShape="0">
              <a:srgbClr val="000000">
                <a:alpha val="43137"/>
              </a:srgbClr>
            </a:outerShdw>
            <a:reflection blurRad="12700" stA="38000" endPos="28000" dist="5000" dir="5400000" sy="-100000" algn="bl" rotWithShape="0"/>
          </a:effectLst>
        </p:spPr>
      </p:pic>
      <p:cxnSp>
        <p:nvCxnSpPr>
          <p:cNvPr id="9" name="直接连接符 8"/>
          <p:cNvCxnSpPr/>
          <p:nvPr/>
        </p:nvCxnSpPr>
        <p:spPr>
          <a:xfrm>
            <a:off x="3400425" y="4461250"/>
            <a:ext cx="5591175" cy="0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3400425" y="891492"/>
            <a:ext cx="5591175" cy="0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3400424" y="2857586"/>
            <a:ext cx="5591175" cy="0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23"/>
          <p:cNvSpPr txBox="1"/>
          <p:nvPr/>
        </p:nvSpPr>
        <p:spPr>
          <a:xfrm>
            <a:off x="4498522" y="4774168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smtClean="0">
                <a:solidFill>
                  <a:schemeClr val="bg1">
                    <a:lumMod val="95000"/>
                  </a:schemeClr>
                </a:solidFill>
              </a:rPr>
              <a:t>ASL61</a:t>
            </a:r>
            <a:endParaRPr lang="zh-CN" altLang="en-US" sz="180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文本框 24"/>
          <p:cNvSpPr txBox="1"/>
          <p:nvPr/>
        </p:nvSpPr>
        <p:spPr>
          <a:xfrm>
            <a:off x="7034517" y="477618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smtClean="0">
                <a:solidFill>
                  <a:schemeClr val="bg1">
                    <a:lumMod val="95000"/>
                  </a:schemeClr>
                </a:solidFill>
              </a:rPr>
              <a:t>ASL81</a:t>
            </a:r>
            <a:endParaRPr lang="zh-CN" altLang="en-US" sz="180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5862562" y="-53658"/>
            <a:ext cx="0" cy="5143500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组合 14"/>
          <p:cNvGrpSpPr/>
          <p:nvPr/>
        </p:nvGrpSpPr>
        <p:grpSpPr>
          <a:xfrm>
            <a:off x="293627" y="101796"/>
            <a:ext cx="3842685" cy="1015444"/>
            <a:chOff x="293627" y="101796"/>
            <a:chExt cx="3842685" cy="1015444"/>
          </a:xfrm>
        </p:grpSpPr>
        <p:sp>
          <p:nvSpPr>
            <p:cNvPr id="16" name="矩形 39"/>
            <p:cNvSpPr/>
            <p:nvPr/>
          </p:nvSpPr>
          <p:spPr>
            <a:xfrm>
              <a:off x="293627" y="101796"/>
              <a:ext cx="297331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2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Điểm khác biệt :</a:t>
              </a:r>
              <a:endParaRPr lang="zh-CN" altLang="zh-CN" sz="32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sp>
          <p:nvSpPr>
            <p:cNvPr id="17" name="Rectangle 11"/>
            <p:cNvSpPr/>
            <p:nvPr/>
          </p:nvSpPr>
          <p:spPr>
            <a:xfrm>
              <a:off x="293627" y="594020"/>
              <a:ext cx="384268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Mặt sau</a:t>
              </a:r>
            </a:p>
            <a:p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 </a:t>
              </a:r>
              <a:endParaRPr lang="zh-CN" altLang="en-US" sz="14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cxnSp>
          <p:nvCxnSpPr>
            <p:cNvPr id="18" name="直接连接符 17"/>
            <p:cNvCxnSpPr/>
            <p:nvPr/>
          </p:nvCxnSpPr>
          <p:spPr>
            <a:xfrm>
              <a:off x="381000" y="594020"/>
              <a:ext cx="301942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8820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素材\_110655696997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290" y="862442"/>
            <a:ext cx="5100454" cy="428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组合 3"/>
          <p:cNvGrpSpPr/>
          <p:nvPr/>
        </p:nvGrpSpPr>
        <p:grpSpPr>
          <a:xfrm>
            <a:off x="293627" y="101796"/>
            <a:ext cx="3842685" cy="800001"/>
            <a:chOff x="293627" y="101796"/>
            <a:chExt cx="3842685" cy="800001"/>
          </a:xfrm>
        </p:grpSpPr>
        <p:sp>
          <p:nvSpPr>
            <p:cNvPr id="5" name="矩形 39"/>
            <p:cNvSpPr/>
            <p:nvPr/>
          </p:nvSpPr>
          <p:spPr>
            <a:xfrm>
              <a:off x="293627" y="101796"/>
              <a:ext cx="207563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Sắp</a:t>
              </a:r>
              <a:r>
                <a:rPr lang="en-US" altLang="zh-CN" sz="32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Ra </a:t>
              </a:r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Mắt</a:t>
              </a:r>
              <a:endParaRPr lang="zh-CN" altLang="zh-CN" sz="32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sp>
          <p:nvSpPr>
            <p:cNvPr id="6" name="Rectangle 11"/>
            <p:cNvSpPr/>
            <p:nvPr/>
          </p:nvSpPr>
          <p:spPr>
            <a:xfrm>
              <a:off x="293627" y="594020"/>
              <a:ext cx="384268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Khóa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Bluetooth</a:t>
              </a:r>
              <a:endParaRPr lang="zh-CN" altLang="en-US" sz="14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cxnSp>
          <p:nvCxnSpPr>
            <p:cNvPr id="7" name="直接连接符 6"/>
            <p:cNvCxnSpPr/>
            <p:nvPr/>
          </p:nvCxnSpPr>
          <p:spPr>
            <a:xfrm>
              <a:off x="381000" y="594020"/>
              <a:ext cx="301942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/>
        </p:nvGrpSpPr>
        <p:grpSpPr>
          <a:xfrm>
            <a:off x="1044259" y="1078058"/>
            <a:ext cx="1510053" cy="2481943"/>
            <a:chOff x="815861" y="1310286"/>
            <a:chExt cx="1510053" cy="2481943"/>
          </a:xfrm>
        </p:grpSpPr>
        <p:pic>
          <p:nvPicPr>
            <p:cNvPr id="1027" name="Picture 3" descr="E:\素材\图标\bluetooth_488px_1195180_easyicon.net.png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1396" y="1310286"/>
              <a:ext cx="404518" cy="5305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0" name="组合 9"/>
            <p:cNvGrpSpPr/>
            <p:nvPr/>
          </p:nvGrpSpPr>
          <p:grpSpPr>
            <a:xfrm>
              <a:off x="815861" y="1310286"/>
              <a:ext cx="1510053" cy="2481943"/>
              <a:chOff x="1471994" y="1291771"/>
              <a:chExt cx="2343451" cy="3851728"/>
            </a:xfrm>
          </p:grpSpPr>
          <p:sp>
            <p:nvSpPr>
              <p:cNvPr id="2" name="圆角矩形 1"/>
              <p:cNvSpPr/>
              <p:nvPr/>
            </p:nvSpPr>
            <p:spPr>
              <a:xfrm>
                <a:off x="1471994" y="1291771"/>
                <a:ext cx="1372806" cy="3851728"/>
              </a:xfrm>
              <a:custGeom>
                <a:avLst/>
                <a:gdLst/>
                <a:ahLst/>
                <a:cxnLst/>
                <a:rect l="l" t="t" r="r" b="b"/>
                <a:pathLst>
                  <a:path w="1372806" h="3851728">
                    <a:moveTo>
                      <a:pt x="699819" y="1711199"/>
                    </a:moveTo>
                    <a:cubicBezTo>
                      <a:pt x="544571" y="1711199"/>
                      <a:pt x="418718" y="1844747"/>
                      <a:pt x="418718" y="2009486"/>
                    </a:cubicBezTo>
                    <a:cubicBezTo>
                      <a:pt x="418718" y="2174225"/>
                      <a:pt x="544571" y="2307773"/>
                      <a:pt x="699819" y="2307773"/>
                    </a:cubicBezTo>
                    <a:cubicBezTo>
                      <a:pt x="855067" y="2307773"/>
                      <a:pt x="980920" y="2174225"/>
                      <a:pt x="980920" y="2009486"/>
                    </a:cubicBezTo>
                    <a:cubicBezTo>
                      <a:pt x="980920" y="1844747"/>
                      <a:pt x="855067" y="1711199"/>
                      <a:pt x="699819" y="1711199"/>
                    </a:cubicBezTo>
                    <a:close/>
                    <a:moveTo>
                      <a:pt x="317147" y="159659"/>
                    </a:moveTo>
                    <a:cubicBezTo>
                      <a:pt x="218810" y="159659"/>
                      <a:pt x="139093" y="239376"/>
                      <a:pt x="139093" y="337713"/>
                    </a:cubicBezTo>
                    <a:lnTo>
                      <a:pt x="139093" y="1200805"/>
                    </a:lnTo>
                    <a:cubicBezTo>
                      <a:pt x="139093" y="1299142"/>
                      <a:pt x="218810" y="1378859"/>
                      <a:pt x="317147" y="1378859"/>
                    </a:cubicBezTo>
                    <a:lnTo>
                      <a:pt x="1029342" y="1378859"/>
                    </a:lnTo>
                    <a:cubicBezTo>
                      <a:pt x="1127679" y="1378859"/>
                      <a:pt x="1207396" y="1299142"/>
                      <a:pt x="1207396" y="1200805"/>
                    </a:cubicBezTo>
                    <a:lnTo>
                      <a:pt x="1207396" y="337713"/>
                    </a:lnTo>
                    <a:cubicBezTo>
                      <a:pt x="1207396" y="239376"/>
                      <a:pt x="1127679" y="159659"/>
                      <a:pt x="1029342" y="159659"/>
                    </a:cubicBezTo>
                    <a:close/>
                    <a:moveTo>
                      <a:pt x="170750" y="0"/>
                    </a:moveTo>
                    <a:lnTo>
                      <a:pt x="1202056" y="0"/>
                    </a:lnTo>
                    <a:cubicBezTo>
                      <a:pt x="1296359" y="0"/>
                      <a:pt x="1372806" y="76447"/>
                      <a:pt x="1372806" y="170750"/>
                    </a:cubicBezTo>
                    <a:lnTo>
                      <a:pt x="1372806" y="3680978"/>
                    </a:lnTo>
                    <a:cubicBezTo>
                      <a:pt x="1372806" y="3775281"/>
                      <a:pt x="1296359" y="3851728"/>
                      <a:pt x="1202056" y="3851728"/>
                    </a:cubicBezTo>
                    <a:lnTo>
                      <a:pt x="170750" y="3851728"/>
                    </a:lnTo>
                    <a:cubicBezTo>
                      <a:pt x="76447" y="3851728"/>
                      <a:pt x="0" y="3775281"/>
                      <a:pt x="0" y="3680978"/>
                    </a:cubicBezTo>
                    <a:lnTo>
                      <a:pt x="0" y="170750"/>
                    </a:lnTo>
                    <a:cubicBezTo>
                      <a:pt x="0" y="76447"/>
                      <a:pt x="76447" y="0"/>
                      <a:pt x="17075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" name="圆角矩形 8"/>
              <p:cNvSpPr/>
              <p:nvPr/>
            </p:nvSpPr>
            <p:spPr>
              <a:xfrm>
                <a:off x="2130724" y="3188607"/>
                <a:ext cx="1684721" cy="251279"/>
              </a:xfrm>
              <a:prstGeom prst="roundRect">
                <a:avLst/>
              </a:prstGeom>
              <a:solidFill>
                <a:schemeClr val="accent2"/>
              </a:solidFill>
              <a:ln w="190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19" name="组合 18"/>
          <p:cNvGrpSpPr/>
          <p:nvPr/>
        </p:nvGrpSpPr>
        <p:grpSpPr>
          <a:xfrm>
            <a:off x="2175616" y="3593998"/>
            <a:ext cx="2664339" cy="1447903"/>
            <a:chOff x="2237719" y="2431616"/>
            <a:chExt cx="2664339" cy="1447903"/>
          </a:xfrm>
        </p:grpSpPr>
        <p:pic>
          <p:nvPicPr>
            <p:cNvPr id="1028" name="Picture 4" descr="E:\素材\图标\forward_page_200px_1189511_easyicon.net.png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7719" y="2431616"/>
              <a:ext cx="633186" cy="557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9" name="Picture 5" descr="E:\素材\图标\magnifier_266px_1182657_easyicon.net.png"/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7719" y="3240483"/>
              <a:ext cx="639036" cy="6390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/>
            <p:cNvSpPr txBox="1"/>
            <p:nvPr/>
          </p:nvSpPr>
          <p:spPr>
            <a:xfrm>
              <a:off x="2960920" y="3400347"/>
              <a:ext cx="160460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err="1" smtClean="0"/>
                <a:t>Nhật</a:t>
              </a:r>
              <a:r>
                <a:rPr lang="en-US" altLang="zh-CN" sz="1600" smtClean="0"/>
                <a:t> </a:t>
              </a:r>
              <a:r>
                <a:rPr lang="en-US" altLang="zh-CN" sz="1600" err="1" smtClean="0"/>
                <a:t>ký</a:t>
              </a:r>
              <a:r>
                <a:rPr lang="en-US" altLang="zh-CN" sz="1600" smtClean="0"/>
                <a:t> </a:t>
              </a:r>
              <a:r>
                <a:rPr lang="en-US" altLang="zh-CN" sz="1600" err="1" smtClean="0"/>
                <a:t>mở</a:t>
              </a:r>
              <a:r>
                <a:rPr lang="en-US" altLang="zh-CN" sz="1600" smtClean="0"/>
                <a:t> </a:t>
              </a:r>
              <a:r>
                <a:rPr lang="en-US" altLang="zh-CN" sz="1600" err="1" smtClean="0"/>
                <a:t>khóa</a:t>
              </a:r>
              <a:endParaRPr lang="zh-CN" altLang="en-US" sz="160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018209" y="2560177"/>
              <a:ext cx="18838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err="1" smtClean="0"/>
                <a:t>Chia</a:t>
              </a:r>
              <a:r>
                <a:rPr lang="en-US" altLang="zh-CN" sz="1600" smtClean="0"/>
                <a:t> </a:t>
              </a:r>
              <a:r>
                <a:rPr lang="en-US" altLang="zh-CN" sz="1600" err="1" smtClean="0"/>
                <a:t>sẻ</a:t>
              </a:r>
              <a:r>
                <a:rPr lang="en-US" altLang="zh-CN" sz="1600" smtClean="0"/>
                <a:t> </a:t>
              </a:r>
              <a:r>
                <a:rPr lang="en-US" altLang="zh-CN" sz="1600" err="1" smtClean="0"/>
                <a:t>khóa</a:t>
              </a:r>
              <a:r>
                <a:rPr lang="en-US" altLang="zh-CN" sz="1600" smtClean="0"/>
                <a:t> </a:t>
              </a:r>
              <a:r>
                <a:rPr lang="en-US" altLang="zh-CN" sz="1600" err="1" smtClean="0"/>
                <a:t>điện</a:t>
              </a:r>
              <a:r>
                <a:rPr lang="en-US" altLang="zh-CN" sz="1600" smtClean="0"/>
                <a:t> </a:t>
              </a:r>
              <a:r>
                <a:rPr lang="en-US" altLang="zh-CN" sz="1600" err="1" smtClean="0"/>
                <a:t>tử</a:t>
              </a:r>
              <a:endParaRPr lang="zh-CN" altLang="en-US" sz="1600"/>
            </a:p>
          </p:txBody>
        </p:sp>
      </p:grpSp>
    </p:spTree>
    <p:extLst>
      <p:ext uri="{BB962C8B-B14F-4D97-AF65-F5344CB8AC3E}">
        <p14:creationId xmlns:p14="http://schemas.microsoft.com/office/powerpoint/2010/main" val="294735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  <a14:imgEffect>
                      <a14:brightnessContrast bright="-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9134631" cy="5143500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sp>
        <p:nvSpPr>
          <p:cNvPr id="17" name="文本框 16"/>
          <p:cNvSpPr txBox="1"/>
          <p:nvPr/>
        </p:nvSpPr>
        <p:spPr>
          <a:xfrm>
            <a:off x="4208259" y="2279362"/>
            <a:ext cx="47800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smtClean="0">
                <a:solidFill>
                  <a:schemeClr val="bg1"/>
                </a:solidFill>
              </a:rPr>
              <a:t>ASL Series </a:t>
            </a:r>
            <a:r>
              <a:rPr lang="en-US" altLang="zh-CN" sz="3200" err="1" smtClean="0">
                <a:solidFill>
                  <a:schemeClr val="bg1"/>
                </a:solidFill>
              </a:rPr>
              <a:t>giúp</a:t>
            </a:r>
            <a:r>
              <a:rPr lang="en-US" altLang="zh-CN" sz="3200" smtClean="0">
                <a:solidFill>
                  <a:schemeClr val="bg1"/>
                </a:solidFill>
              </a:rPr>
              <a:t> </a:t>
            </a:r>
            <a:r>
              <a:rPr lang="en-US" altLang="zh-CN" sz="3200" err="1" smtClean="0">
                <a:solidFill>
                  <a:schemeClr val="bg1"/>
                </a:solidFill>
              </a:rPr>
              <a:t>bạn</a:t>
            </a:r>
            <a:r>
              <a:rPr lang="en-US" altLang="zh-CN" sz="3200" smtClean="0">
                <a:solidFill>
                  <a:schemeClr val="bg1"/>
                </a:solidFill>
              </a:rPr>
              <a:t> </a:t>
            </a:r>
            <a:r>
              <a:rPr lang="en-US" altLang="zh-CN" sz="3200" err="1" smtClean="0">
                <a:solidFill>
                  <a:schemeClr val="bg1"/>
                </a:solidFill>
              </a:rPr>
              <a:t>tránh</a:t>
            </a:r>
            <a:r>
              <a:rPr lang="en-US" altLang="zh-CN" sz="3200" smtClean="0">
                <a:solidFill>
                  <a:schemeClr val="bg1"/>
                </a:solidFill>
              </a:rPr>
              <a:t>…</a:t>
            </a:r>
            <a:endParaRPr lang="zh-CN" altLang="en-US" sz="3200">
              <a:solidFill>
                <a:schemeClr val="bg1"/>
              </a:soli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4791271" y="3170757"/>
            <a:ext cx="42798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smtClean="0">
                <a:solidFill>
                  <a:schemeClr val="bg1"/>
                </a:solidFill>
              </a:rPr>
              <a:t>MẤT CHÌA KHÓA</a:t>
            </a:r>
            <a:endParaRPr lang="zh-CN" altLang="en-US" sz="4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60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直接连接符 47"/>
          <p:cNvCxnSpPr/>
          <p:nvPr/>
        </p:nvCxnSpPr>
        <p:spPr>
          <a:xfrm>
            <a:off x="4136312" y="2631628"/>
            <a:ext cx="1543050" cy="0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>
            <a:off x="5598480" y="2623203"/>
            <a:ext cx="1543050" cy="0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组合 18"/>
          <p:cNvGrpSpPr/>
          <p:nvPr/>
        </p:nvGrpSpPr>
        <p:grpSpPr>
          <a:xfrm>
            <a:off x="293627" y="101796"/>
            <a:ext cx="3842685" cy="800001"/>
            <a:chOff x="293627" y="101796"/>
            <a:chExt cx="3842685" cy="800001"/>
          </a:xfrm>
        </p:grpSpPr>
        <p:sp>
          <p:nvSpPr>
            <p:cNvPr id="20" name="矩形 39"/>
            <p:cNvSpPr/>
            <p:nvPr/>
          </p:nvSpPr>
          <p:spPr>
            <a:xfrm>
              <a:off x="293627" y="101796"/>
              <a:ext cx="207563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Sắp</a:t>
              </a:r>
              <a:r>
                <a:rPr lang="en-US" altLang="zh-CN" sz="32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Ra </a:t>
              </a:r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Mắt</a:t>
              </a:r>
              <a:endParaRPr lang="zh-CN" altLang="zh-CN" sz="32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sp>
          <p:nvSpPr>
            <p:cNvPr id="21" name="Rectangle 11"/>
            <p:cNvSpPr/>
            <p:nvPr/>
          </p:nvSpPr>
          <p:spPr>
            <a:xfrm>
              <a:off x="293627" y="594020"/>
              <a:ext cx="384268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Đ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iều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khiển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khóa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không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dây</a:t>
              </a:r>
              <a:endParaRPr lang="zh-CN" altLang="en-US" sz="14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cxnSp>
          <p:nvCxnSpPr>
            <p:cNvPr id="22" name="直接连接符 21"/>
            <p:cNvCxnSpPr/>
            <p:nvPr/>
          </p:nvCxnSpPr>
          <p:spPr>
            <a:xfrm>
              <a:off x="381000" y="594020"/>
              <a:ext cx="301942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组合 22"/>
          <p:cNvGrpSpPr/>
          <p:nvPr/>
        </p:nvGrpSpPr>
        <p:grpSpPr>
          <a:xfrm>
            <a:off x="716967" y="1390657"/>
            <a:ext cx="1510053" cy="2481943"/>
            <a:chOff x="1471994" y="1291771"/>
            <a:chExt cx="2343451" cy="3851728"/>
          </a:xfrm>
        </p:grpSpPr>
        <p:sp>
          <p:nvSpPr>
            <p:cNvPr id="24" name="圆角矩形 1"/>
            <p:cNvSpPr/>
            <p:nvPr/>
          </p:nvSpPr>
          <p:spPr>
            <a:xfrm>
              <a:off x="1471994" y="1291771"/>
              <a:ext cx="1372806" cy="3851728"/>
            </a:xfrm>
            <a:custGeom>
              <a:avLst/>
              <a:gdLst/>
              <a:ahLst/>
              <a:cxnLst/>
              <a:rect l="l" t="t" r="r" b="b"/>
              <a:pathLst>
                <a:path w="1372806" h="3851728">
                  <a:moveTo>
                    <a:pt x="699819" y="1711199"/>
                  </a:moveTo>
                  <a:cubicBezTo>
                    <a:pt x="544571" y="1711199"/>
                    <a:pt x="418718" y="1844747"/>
                    <a:pt x="418718" y="2009486"/>
                  </a:cubicBezTo>
                  <a:cubicBezTo>
                    <a:pt x="418718" y="2174225"/>
                    <a:pt x="544571" y="2307773"/>
                    <a:pt x="699819" y="2307773"/>
                  </a:cubicBezTo>
                  <a:cubicBezTo>
                    <a:pt x="855067" y="2307773"/>
                    <a:pt x="980920" y="2174225"/>
                    <a:pt x="980920" y="2009486"/>
                  </a:cubicBezTo>
                  <a:cubicBezTo>
                    <a:pt x="980920" y="1844747"/>
                    <a:pt x="855067" y="1711199"/>
                    <a:pt x="699819" y="1711199"/>
                  </a:cubicBezTo>
                  <a:close/>
                  <a:moveTo>
                    <a:pt x="317147" y="159659"/>
                  </a:moveTo>
                  <a:cubicBezTo>
                    <a:pt x="218810" y="159659"/>
                    <a:pt x="139093" y="239376"/>
                    <a:pt x="139093" y="337713"/>
                  </a:cubicBezTo>
                  <a:lnTo>
                    <a:pt x="139093" y="1200805"/>
                  </a:lnTo>
                  <a:cubicBezTo>
                    <a:pt x="139093" y="1299142"/>
                    <a:pt x="218810" y="1378859"/>
                    <a:pt x="317147" y="1378859"/>
                  </a:cubicBezTo>
                  <a:lnTo>
                    <a:pt x="1029342" y="1378859"/>
                  </a:lnTo>
                  <a:cubicBezTo>
                    <a:pt x="1127679" y="1378859"/>
                    <a:pt x="1207396" y="1299142"/>
                    <a:pt x="1207396" y="1200805"/>
                  </a:cubicBezTo>
                  <a:lnTo>
                    <a:pt x="1207396" y="337713"/>
                  </a:lnTo>
                  <a:cubicBezTo>
                    <a:pt x="1207396" y="239376"/>
                    <a:pt x="1127679" y="159659"/>
                    <a:pt x="1029342" y="159659"/>
                  </a:cubicBezTo>
                  <a:close/>
                  <a:moveTo>
                    <a:pt x="170750" y="0"/>
                  </a:moveTo>
                  <a:lnTo>
                    <a:pt x="1202056" y="0"/>
                  </a:lnTo>
                  <a:cubicBezTo>
                    <a:pt x="1296359" y="0"/>
                    <a:pt x="1372806" y="76447"/>
                    <a:pt x="1372806" y="170750"/>
                  </a:cubicBezTo>
                  <a:lnTo>
                    <a:pt x="1372806" y="3680978"/>
                  </a:lnTo>
                  <a:cubicBezTo>
                    <a:pt x="1372806" y="3775281"/>
                    <a:pt x="1296359" y="3851728"/>
                    <a:pt x="1202056" y="3851728"/>
                  </a:cubicBezTo>
                  <a:lnTo>
                    <a:pt x="170750" y="3851728"/>
                  </a:lnTo>
                  <a:cubicBezTo>
                    <a:pt x="76447" y="3851728"/>
                    <a:pt x="0" y="3775281"/>
                    <a:pt x="0" y="3680978"/>
                  </a:cubicBezTo>
                  <a:lnTo>
                    <a:pt x="0" y="170750"/>
                  </a:lnTo>
                  <a:cubicBezTo>
                    <a:pt x="0" y="76447"/>
                    <a:pt x="76447" y="0"/>
                    <a:pt x="170750" y="0"/>
                  </a:cubicBezTo>
                  <a:close/>
                </a:path>
              </a:pathLst>
            </a:custGeom>
            <a:solidFill>
              <a:schemeClr val="accent2"/>
            </a:solidFill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圆角矩形 24"/>
            <p:cNvSpPr/>
            <p:nvPr/>
          </p:nvSpPr>
          <p:spPr>
            <a:xfrm>
              <a:off x="2130724" y="3188607"/>
              <a:ext cx="1684721" cy="251279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2" name="图片 4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181" y="2295516"/>
            <a:ext cx="672224" cy="672224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7010231" y="1699124"/>
            <a:ext cx="1842121" cy="1516031"/>
            <a:chOff x="6725543" y="1059566"/>
            <a:chExt cx="1842121" cy="1516031"/>
          </a:xfrm>
        </p:grpSpPr>
        <p:grpSp>
          <p:nvGrpSpPr>
            <p:cNvPr id="27" name="组合 26"/>
            <p:cNvGrpSpPr/>
            <p:nvPr/>
          </p:nvGrpSpPr>
          <p:grpSpPr>
            <a:xfrm>
              <a:off x="6725543" y="1059566"/>
              <a:ext cx="1842121" cy="1516031"/>
              <a:chOff x="1852802" y="1450427"/>
              <a:chExt cx="1104103" cy="908656"/>
            </a:xfrm>
          </p:grpSpPr>
          <p:grpSp>
            <p:nvGrpSpPr>
              <p:cNvPr id="28" name="组合 78"/>
              <p:cNvGrpSpPr/>
              <p:nvPr/>
            </p:nvGrpSpPr>
            <p:grpSpPr>
              <a:xfrm>
                <a:off x="1852802" y="1450427"/>
                <a:ext cx="1104103" cy="908656"/>
                <a:chOff x="-1217269" y="266895"/>
                <a:chExt cx="3569569" cy="2937688"/>
              </a:xfrm>
            </p:grpSpPr>
            <p:grpSp>
              <p:nvGrpSpPr>
                <p:cNvPr id="30" name="组合 71"/>
                <p:cNvGrpSpPr/>
                <p:nvPr/>
              </p:nvGrpSpPr>
              <p:grpSpPr>
                <a:xfrm>
                  <a:off x="-1217269" y="266898"/>
                  <a:ext cx="3569569" cy="2937685"/>
                  <a:chOff x="1348610" y="-2290712"/>
                  <a:chExt cx="3569569" cy="2937685"/>
                </a:xfrm>
              </p:grpSpPr>
              <p:grpSp>
                <p:nvGrpSpPr>
                  <p:cNvPr id="33" name="组合 70"/>
                  <p:cNvGrpSpPr/>
                  <p:nvPr/>
                </p:nvGrpSpPr>
                <p:grpSpPr>
                  <a:xfrm>
                    <a:off x="1348610" y="-2290712"/>
                    <a:ext cx="3569569" cy="2937685"/>
                    <a:chOff x="-21492" y="-2290712"/>
                    <a:chExt cx="3569569" cy="2937685"/>
                  </a:xfrm>
                </p:grpSpPr>
                <p:grpSp>
                  <p:nvGrpSpPr>
                    <p:cNvPr id="37" name="组合 69"/>
                    <p:cNvGrpSpPr/>
                    <p:nvPr/>
                  </p:nvGrpSpPr>
                  <p:grpSpPr>
                    <a:xfrm>
                      <a:off x="-21492" y="-2290712"/>
                      <a:ext cx="3569569" cy="2556808"/>
                      <a:chOff x="-763280" y="-778128"/>
                      <a:chExt cx="1918011" cy="1373831"/>
                    </a:xfrm>
                  </p:grpSpPr>
                  <p:sp>
                    <p:nvSpPr>
                      <p:cNvPr id="40" name="圆角矩形 4"/>
                      <p:cNvSpPr/>
                      <p:nvPr/>
                    </p:nvSpPr>
                    <p:spPr>
                      <a:xfrm>
                        <a:off x="-763280" y="-778128"/>
                        <a:ext cx="1918011" cy="1373831"/>
                      </a:xfrm>
                      <a:prstGeom prst="roundRect">
                        <a:avLst>
                          <a:gd name="adj" fmla="val 2948"/>
                        </a:avLst>
                      </a:prstGeom>
                      <a:solidFill>
                        <a:srgbClr val="3A3F4A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 sz="2400"/>
                      </a:p>
                    </p:txBody>
                  </p:sp>
                  <p:sp>
                    <p:nvSpPr>
                      <p:cNvPr id="41" name="任意多边形 7"/>
                      <p:cNvSpPr/>
                      <p:nvPr/>
                    </p:nvSpPr>
                    <p:spPr>
                      <a:xfrm>
                        <a:off x="-763280" y="421744"/>
                        <a:ext cx="1918011" cy="173959"/>
                      </a:xfrm>
                      <a:custGeom>
                        <a:avLst/>
                        <a:gdLst>
                          <a:gd name="connsiteX0" fmla="*/ 0 w 1918011"/>
                          <a:gd name="connsiteY0" fmla="*/ 0 h 173959"/>
                          <a:gd name="connsiteX1" fmla="*/ 1918011 w 1918011"/>
                          <a:gd name="connsiteY1" fmla="*/ 0 h 173959"/>
                          <a:gd name="connsiteX2" fmla="*/ 1918011 w 1918011"/>
                          <a:gd name="connsiteY2" fmla="*/ 133458 h 173959"/>
                          <a:gd name="connsiteX3" fmla="*/ 1877510 w 1918011"/>
                          <a:gd name="connsiteY3" fmla="*/ 173959 h 173959"/>
                          <a:gd name="connsiteX4" fmla="*/ 40501 w 1918011"/>
                          <a:gd name="connsiteY4" fmla="*/ 173959 h 173959"/>
                          <a:gd name="connsiteX5" fmla="*/ 0 w 1918011"/>
                          <a:gd name="connsiteY5" fmla="*/ 133458 h 17395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918011" h="173959">
                            <a:moveTo>
                              <a:pt x="0" y="0"/>
                            </a:moveTo>
                            <a:lnTo>
                              <a:pt x="1918011" y="0"/>
                            </a:lnTo>
                            <a:lnTo>
                              <a:pt x="1918011" y="133458"/>
                            </a:lnTo>
                            <a:cubicBezTo>
                              <a:pt x="1918011" y="155826"/>
                              <a:pt x="1899878" y="173959"/>
                              <a:pt x="1877510" y="173959"/>
                            </a:cubicBezTo>
                            <a:lnTo>
                              <a:pt x="40501" y="173959"/>
                            </a:lnTo>
                            <a:cubicBezTo>
                              <a:pt x="18133" y="173959"/>
                              <a:pt x="0" y="155826"/>
                              <a:pt x="0" y="133458"/>
                            </a:cubicBezTo>
                            <a:close/>
                          </a:path>
                        </a:pathLst>
                      </a:custGeom>
                      <a:solidFill>
                        <a:srgbClr val="E6E8ED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 sz="2400"/>
                      </a:p>
                    </p:txBody>
                  </p:sp>
                </p:grpSp>
                <p:sp>
                  <p:nvSpPr>
                    <p:cNvPr id="38" name="任意多边形 68"/>
                    <p:cNvSpPr/>
                    <p:nvPr/>
                  </p:nvSpPr>
                  <p:spPr>
                    <a:xfrm>
                      <a:off x="1155113" y="266095"/>
                      <a:ext cx="1216358" cy="380878"/>
                    </a:xfrm>
                    <a:custGeom>
                      <a:avLst/>
                      <a:gdLst>
                        <a:gd name="connsiteX0" fmla="*/ 203153 w 1216358"/>
                        <a:gd name="connsiteY0" fmla="*/ 0 h 380878"/>
                        <a:gd name="connsiteX1" fmla="*/ 1019707 w 1216358"/>
                        <a:gd name="connsiteY1" fmla="*/ 0 h 380878"/>
                        <a:gd name="connsiteX2" fmla="*/ 1023583 w 1216358"/>
                        <a:gd name="connsiteY2" fmla="*/ 112253 h 380878"/>
                        <a:gd name="connsiteX3" fmla="*/ 1060952 w 1216358"/>
                        <a:gd name="connsiteY3" fmla="*/ 327385 h 380878"/>
                        <a:gd name="connsiteX4" fmla="*/ 1063272 w 1216358"/>
                        <a:gd name="connsiteY4" fmla="*/ 334327 h 380878"/>
                        <a:gd name="connsiteX5" fmla="*/ 1168564 w 1216358"/>
                        <a:gd name="connsiteY5" fmla="*/ 345571 h 380878"/>
                        <a:gd name="connsiteX6" fmla="*/ 1216358 w 1216358"/>
                        <a:gd name="connsiteY6" fmla="*/ 362614 h 380878"/>
                        <a:gd name="connsiteX7" fmla="*/ 1168564 w 1216358"/>
                        <a:gd name="connsiteY7" fmla="*/ 379657 h 380878"/>
                        <a:gd name="connsiteX8" fmla="*/ 1157133 w 1216358"/>
                        <a:gd name="connsiteY8" fmla="*/ 380878 h 380878"/>
                        <a:gd name="connsiteX9" fmla="*/ 59225 w 1216358"/>
                        <a:gd name="connsiteY9" fmla="*/ 380878 h 380878"/>
                        <a:gd name="connsiteX10" fmla="*/ 47794 w 1216358"/>
                        <a:gd name="connsiteY10" fmla="*/ 379657 h 380878"/>
                        <a:gd name="connsiteX11" fmla="*/ 0 w 1216358"/>
                        <a:gd name="connsiteY11" fmla="*/ 362614 h 380878"/>
                        <a:gd name="connsiteX12" fmla="*/ 47794 w 1216358"/>
                        <a:gd name="connsiteY12" fmla="*/ 345571 h 380878"/>
                        <a:gd name="connsiteX13" fmla="*/ 159828 w 1216358"/>
                        <a:gd name="connsiteY13" fmla="*/ 333607 h 380878"/>
                        <a:gd name="connsiteX14" fmla="*/ 161908 w 1216358"/>
                        <a:gd name="connsiteY14" fmla="*/ 327384 h 380878"/>
                        <a:gd name="connsiteX15" fmla="*/ 199278 w 1216358"/>
                        <a:gd name="connsiteY15" fmla="*/ 112252 h 3808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1216358" h="380878">
                          <a:moveTo>
                            <a:pt x="203153" y="0"/>
                          </a:moveTo>
                          <a:lnTo>
                            <a:pt x="1019707" y="0"/>
                          </a:lnTo>
                          <a:lnTo>
                            <a:pt x="1023583" y="112253"/>
                          </a:lnTo>
                          <a:cubicBezTo>
                            <a:pt x="1029774" y="189132"/>
                            <a:pt x="1042763" y="261802"/>
                            <a:pt x="1060952" y="327385"/>
                          </a:cubicBezTo>
                          <a:lnTo>
                            <a:pt x="1063272" y="334327"/>
                          </a:lnTo>
                          <a:lnTo>
                            <a:pt x="1168564" y="345571"/>
                          </a:lnTo>
                          <a:cubicBezTo>
                            <a:pt x="1199340" y="350809"/>
                            <a:pt x="1216358" y="356569"/>
                            <a:pt x="1216358" y="362614"/>
                          </a:cubicBezTo>
                          <a:cubicBezTo>
                            <a:pt x="1216358" y="368660"/>
                            <a:pt x="1199340" y="374419"/>
                            <a:pt x="1168564" y="379657"/>
                          </a:cubicBezTo>
                          <a:lnTo>
                            <a:pt x="1157133" y="380878"/>
                          </a:lnTo>
                          <a:lnTo>
                            <a:pt x="59225" y="380878"/>
                          </a:lnTo>
                          <a:lnTo>
                            <a:pt x="47794" y="379657"/>
                          </a:lnTo>
                          <a:cubicBezTo>
                            <a:pt x="17018" y="374419"/>
                            <a:pt x="0" y="368660"/>
                            <a:pt x="0" y="362614"/>
                          </a:cubicBezTo>
                          <a:cubicBezTo>
                            <a:pt x="0" y="356569"/>
                            <a:pt x="17018" y="350809"/>
                            <a:pt x="47794" y="345571"/>
                          </a:cubicBezTo>
                          <a:lnTo>
                            <a:pt x="159828" y="333607"/>
                          </a:lnTo>
                          <a:lnTo>
                            <a:pt x="161908" y="327384"/>
                          </a:lnTo>
                          <a:cubicBezTo>
                            <a:pt x="180097" y="261801"/>
                            <a:pt x="193086" y="189131"/>
                            <a:pt x="199278" y="112252"/>
                          </a:cubicBezTo>
                          <a:close/>
                        </a:path>
                      </a:pathLst>
                    </a:custGeom>
                    <a:solidFill>
                      <a:srgbClr val="E6E8ED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2400"/>
                    </a:p>
                  </p:txBody>
                </p:sp>
                <p:sp>
                  <p:nvSpPr>
                    <p:cNvPr id="39" name="任意多边形 67"/>
                    <p:cNvSpPr/>
                    <p:nvPr/>
                  </p:nvSpPr>
                  <p:spPr>
                    <a:xfrm>
                      <a:off x="1352991" y="266095"/>
                      <a:ext cx="820602" cy="58625"/>
                    </a:xfrm>
                    <a:custGeom>
                      <a:avLst/>
                      <a:gdLst>
                        <a:gd name="connsiteX0" fmla="*/ 2024 w 820602"/>
                        <a:gd name="connsiteY0" fmla="*/ 0 h 58625"/>
                        <a:gd name="connsiteX1" fmla="*/ 818578 w 820602"/>
                        <a:gd name="connsiteY1" fmla="*/ 0 h 58625"/>
                        <a:gd name="connsiteX2" fmla="*/ 820602 w 820602"/>
                        <a:gd name="connsiteY2" fmla="*/ 58625 h 58625"/>
                        <a:gd name="connsiteX3" fmla="*/ 0 w 820602"/>
                        <a:gd name="connsiteY3" fmla="*/ 58625 h 586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820602" h="58625">
                          <a:moveTo>
                            <a:pt x="2024" y="0"/>
                          </a:moveTo>
                          <a:lnTo>
                            <a:pt x="818578" y="0"/>
                          </a:lnTo>
                          <a:lnTo>
                            <a:pt x="820602" y="58625"/>
                          </a:lnTo>
                          <a:lnTo>
                            <a:pt x="0" y="58625"/>
                          </a:lnTo>
                          <a:close/>
                        </a:path>
                      </a:pathLst>
                    </a:custGeom>
                    <a:solidFill>
                      <a:srgbClr val="D7D9E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 sz="2400"/>
                    </a:p>
                  </p:txBody>
                </p:sp>
              </p:grpSp>
              <p:grpSp>
                <p:nvGrpSpPr>
                  <p:cNvPr id="34" name="组合 49"/>
                  <p:cNvGrpSpPr/>
                  <p:nvPr/>
                </p:nvGrpSpPr>
                <p:grpSpPr>
                  <a:xfrm>
                    <a:off x="3055446" y="0"/>
                    <a:ext cx="155896" cy="183640"/>
                    <a:chOff x="5238751" y="592138"/>
                    <a:chExt cx="3068638" cy="3614737"/>
                  </a:xfrm>
                  <a:solidFill>
                    <a:schemeClr val="tx1">
                      <a:lumMod val="75000"/>
                      <a:lumOff val="25000"/>
                    </a:schemeClr>
                  </a:solidFill>
                </p:grpSpPr>
                <p:sp>
                  <p:nvSpPr>
                    <p:cNvPr id="35" name="Freeform 5"/>
                    <p:cNvSpPr>
                      <a:spLocks/>
                    </p:cNvSpPr>
                    <p:nvPr/>
                  </p:nvSpPr>
                  <p:spPr bwMode="auto">
                    <a:xfrm>
                      <a:off x="5238751" y="1416050"/>
                      <a:ext cx="3068638" cy="2790825"/>
                    </a:xfrm>
                    <a:custGeom>
                      <a:avLst/>
                      <a:gdLst>
                        <a:gd name="T0" fmla="*/ 787 w 815"/>
                        <a:gd name="T1" fmla="*/ 104 h 742"/>
                        <a:gd name="T2" fmla="*/ 815 w 815"/>
                        <a:gd name="T3" fmla="*/ 480 h 742"/>
                        <a:gd name="T4" fmla="*/ 792 w 815"/>
                        <a:gd name="T5" fmla="*/ 528 h 742"/>
                        <a:gd name="T6" fmla="*/ 675 w 815"/>
                        <a:gd name="T7" fmla="*/ 690 h 742"/>
                        <a:gd name="T8" fmla="*/ 572 w 815"/>
                        <a:gd name="T9" fmla="*/ 727 h 742"/>
                        <a:gd name="T10" fmla="*/ 524 w 815"/>
                        <a:gd name="T11" fmla="*/ 712 h 742"/>
                        <a:gd name="T12" fmla="*/ 337 w 815"/>
                        <a:gd name="T13" fmla="*/ 710 h 742"/>
                        <a:gd name="T14" fmla="*/ 169 w 815"/>
                        <a:gd name="T15" fmla="*/ 680 h 742"/>
                        <a:gd name="T16" fmla="*/ 23 w 815"/>
                        <a:gd name="T17" fmla="*/ 409 h 742"/>
                        <a:gd name="T18" fmla="*/ 27 w 815"/>
                        <a:gd name="T19" fmla="*/ 181 h 742"/>
                        <a:gd name="T20" fmla="*/ 228 w 815"/>
                        <a:gd name="T21" fmla="*/ 11 h 742"/>
                        <a:gd name="T22" fmla="*/ 333 w 815"/>
                        <a:gd name="T23" fmla="*/ 26 h 742"/>
                        <a:gd name="T24" fmla="*/ 382 w 815"/>
                        <a:gd name="T25" fmla="*/ 43 h 742"/>
                        <a:gd name="T26" fmla="*/ 484 w 815"/>
                        <a:gd name="T27" fmla="*/ 39 h 742"/>
                        <a:gd name="T28" fmla="*/ 579 w 815"/>
                        <a:gd name="T29" fmla="*/ 12 h 742"/>
                        <a:gd name="T30" fmla="*/ 787 w 815"/>
                        <a:gd name="T31" fmla="*/ 104 h 74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</a:cxnLst>
                      <a:rect l="0" t="0" r="r" b="b"/>
                      <a:pathLst>
                        <a:path w="815" h="742">
                          <a:moveTo>
                            <a:pt x="787" y="104"/>
                          </a:moveTo>
                          <a:cubicBezTo>
                            <a:pt x="632" y="191"/>
                            <a:pt x="654" y="415"/>
                            <a:pt x="815" y="480"/>
                          </a:cubicBezTo>
                          <a:cubicBezTo>
                            <a:pt x="807" y="496"/>
                            <a:pt x="800" y="512"/>
                            <a:pt x="792" y="528"/>
                          </a:cubicBezTo>
                          <a:cubicBezTo>
                            <a:pt x="760" y="587"/>
                            <a:pt x="725" y="644"/>
                            <a:pt x="675" y="690"/>
                          </a:cubicBezTo>
                          <a:cubicBezTo>
                            <a:pt x="646" y="717"/>
                            <a:pt x="613" y="734"/>
                            <a:pt x="572" y="727"/>
                          </a:cubicBezTo>
                          <a:cubicBezTo>
                            <a:pt x="555" y="724"/>
                            <a:pt x="539" y="719"/>
                            <a:pt x="524" y="712"/>
                          </a:cubicBezTo>
                          <a:cubicBezTo>
                            <a:pt x="461" y="682"/>
                            <a:pt x="400" y="682"/>
                            <a:pt x="337" y="710"/>
                          </a:cubicBezTo>
                          <a:cubicBezTo>
                            <a:pt x="269" y="742"/>
                            <a:pt x="221" y="735"/>
                            <a:pt x="169" y="680"/>
                          </a:cubicBezTo>
                          <a:cubicBezTo>
                            <a:pt x="95" y="604"/>
                            <a:pt x="47" y="512"/>
                            <a:pt x="23" y="409"/>
                          </a:cubicBezTo>
                          <a:cubicBezTo>
                            <a:pt x="5" y="333"/>
                            <a:pt x="0" y="256"/>
                            <a:pt x="27" y="181"/>
                          </a:cubicBezTo>
                          <a:cubicBezTo>
                            <a:pt x="61" y="88"/>
                            <a:pt x="127" y="28"/>
                            <a:pt x="228" y="11"/>
                          </a:cubicBezTo>
                          <a:cubicBezTo>
                            <a:pt x="264" y="5"/>
                            <a:pt x="299" y="14"/>
                            <a:pt x="333" y="26"/>
                          </a:cubicBezTo>
                          <a:cubicBezTo>
                            <a:pt x="349" y="32"/>
                            <a:pt x="365" y="38"/>
                            <a:pt x="382" y="43"/>
                          </a:cubicBezTo>
                          <a:cubicBezTo>
                            <a:pt x="416" y="54"/>
                            <a:pt x="450" y="51"/>
                            <a:pt x="484" y="39"/>
                          </a:cubicBezTo>
                          <a:cubicBezTo>
                            <a:pt x="515" y="28"/>
                            <a:pt x="547" y="17"/>
                            <a:pt x="579" y="12"/>
                          </a:cubicBezTo>
                          <a:cubicBezTo>
                            <a:pt x="666" y="0"/>
                            <a:pt x="731" y="40"/>
                            <a:pt x="787" y="104"/>
                          </a:cubicBez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121920" tIns="60960" rIns="121920" bIns="6096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 sz="2400"/>
                    </a:p>
                  </p:txBody>
                </p:sp>
                <p:sp>
                  <p:nvSpPr>
                    <p:cNvPr id="36" name="Freeform 6"/>
                    <p:cNvSpPr>
                      <a:spLocks/>
                    </p:cNvSpPr>
                    <p:nvPr/>
                  </p:nvSpPr>
                  <p:spPr bwMode="auto">
                    <a:xfrm>
                      <a:off x="6650038" y="592138"/>
                      <a:ext cx="869950" cy="903287"/>
                    </a:xfrm>
                    <a:custGeom>
                      <a:avLst/>
                      <a:gdLst>
                        <a:gd name="T0" fmla="*/ 213 w 231"/>
                        <a:gd name="T1" fmla="*/ 11 h 240"/>
                        <a:gd name="T2" fmla="*/ 25 w 231"/>
                        <a:gd name="T3" fmla="*/ 233 h 240"/>
                        <a:gd name="T4" fmla="*/ 213 w 231"/>
                        <a:gd name="T5" fmla="*/ 11 h 24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231" h="240">
                          <a:moveTo>
                            <a:pt x="213" y="11"/>
                          </a:moveTo>
                          <a:cubicBezTo>
                            <a:pt x="231" y="108"/>
                            <a:pt x="138" y="240"/>
                            <a:pt x="25" y="233"/>
                          </a:cubicBezTo>
                          <a:cubicBezTo>
                            <a:pt x="0" y="140"/>
                            <a:pt x="118" y="0"/>
                            <a:pt x="213" y="11"/>
                          </a:cubicBez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121920" tIns="60960" rIns="121920" bIns="6096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 sz="2400"/>
                    </a:p>
                  </p:txBody>
                </p:sp>
              </p:grpSp>
            </p:grpSp>
            <p:sp>
              <p:nvSpPr>
                <p:cNvPr id="31" name="矩形 72"/>
                <p:cNvSpPr/>
                <p:nvPr/>
              </p:nvSpPr>
              <p:spPr>
                <a:xfrm>
                  <a:off x="-1075915" y="399011"/>
                  <a:ext cx="3274359" cy="1956547"/>
                </a:xfrm>
                <a:prstGeom prst="rect">
                  <a:avLst/>
                </a:prstGeom>
                <a:solidFill>
                  <a:srgbClr val="485262"/>
                </a:solidFill>
                <a:ln>
                  <a:solidFill>
                    <a:srgbClr val="48526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400"/>
                </a:p>
              </p:txBody>
            </p:sp>
            <p:sp>
              <p:nvSpPr>
                <p:cNvPr id="32" name="任意多边形 77"/>
                <p:cNvSpPr/>
                <p:nvPr/>
              </p:nvSpPr>
              <p:spPr>
                <a:xfrm>
                  <a:off x="419047" y="266895"/>
                  <a:ext cx="1930060" cy="2556808"/>
                </a:xfrm>
                <a:custGeom>
                  <a:avLst/>
                  <a:gdLst>
                    <a:gd name="connsiteX0" fmla="*/ 0 w 1930060"/>
                    <a:gd name="connsiteY0" fmla="*/ 0 h 2556808"/>
                    <a:gd name="connsiteX1" fmla="*/ 1854685 w 1930060"/>
                    <a:gd name="connsiteY1" fmla="*/ 0 h 2556808"/>
                    <a:gd name="connsiteX2" fmla="*/ 1930060 w 1930060"/>
                    <a:gd name="connsiteY2" fmla="*/ 75375 h 2556808"/>
                    <a:gd name="connsiteX3" fmla="*/ 1930060 w 1930060"/>
                    <a:gd name="connsiteY3" fmla="*/ 2481433 h 2556808"/>
                    <a:gd name="connsiteX4" fmla="*/ 1854685 w 1930060"/>
                    <a:gd name="connsiteY4" fmla="*/ 2556808 h 2556808"/>
                    <a:gd name="connsiteX5" fmla="*/ 934013 w 1930060"/>
                    <a:gd name="connsiteY5" fmla="*/ 2556808 h 25568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930060" h="2556808">
                      <a:moveTo>
                        <a:pt x="0" y="0"/>
                      </a:moveTo>
                      <a:lnTo>
                        <a:pt x="1854685" y="0"/>
                      </a:lnTo>
                      <a:cubicBezTo>
                        <a:pt x="1896313" y="0"/>
                        <a:pt x="1930060" y="33747"/>
                        <a:pt x="1930060" y="75375"/>
                      </a:cubicBezTo>
                      <a:lnTo>
                        <a:pt x="1930060" y="2481433"/>
                      </a:lnTo>
                      <a:cubicBezTo>
                        <a:pt x="1930060" y="2523061"/>
                        <a:pt x="1896313" y="2556808"/>
                        <a:pt x="1854685" y="2556808"/>
                      </a:cubicBezTo>
                      <a:lnTo>
                        <a:pt x="934013" y="2556808"/>
                      </a:lnTo>
                      <a:close/>
                    </a:path>
                  </a:pathLst>
                </a:custGeom>
                <a:solidFill>
                  <a:srgbClr val="FFFFFF">
                    <a:alpha val="10196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400"/>
                </a:p>
              </p:txBody>
            </p:sp>
          </p:grpSp>
          <p:pic>
            <p:nvPicPr>
              <p:cNvPr id="29" name="Picture 2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04365" y="1472164"/>
                <a:ext cx="1010780" cy="66897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71016" y="2219015"/>
              <a:ext cx="167530" cy="1238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6" name="TextBox 45"/>
          <p:cNvSpPr txBox="1"/>
          <p:nvPr/>
        </p:nvSpPr>
        <p:spPr>
          <a:xfrm>
            <a:off x="3573888" y="2967740"/>
            <a:ext cx="54213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err="1" smtClean="0">
                <a:solidFill>
                  <a:schemeClr val="bg1"/>
                </a:solidFill>
              </a:rPr>
              <a:t>Cổng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156200" y="2901545"/>
            <a:ext cx="71686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err="1" smtClean="0">
                <a:solidFill>
                  <a:schemeClr val="bg1"/>
                </a:solidFill>
              </a:rPr>
              <a:t>Bộ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Chia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526604" y="2295516"/>
            <a:ext cx="64011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mtClean="0">
                <a:solidFill>
                  <a:schemeClr val="bg1"/>
                </a:solidFill>
              </a:rPr>
              <a:t>TCP/IP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926779" y="2297875"/>
            <a:ext cx="64011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mtClean="0">
                <a:solidFill>
                  <a:schemeClr val="bg1"/>
                </a:solidFill>
              </a:rPr>
              <a:t>TCP/IP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367486" y="2588352"/>
            <a:ext cx="109998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err="1" smtClean="0">
                <a:solidFill>
                  <a:schemeClr val="bg1"/>
                </a:solidFill>
              </a:rPr>
              <a:t>Mạng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không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altLang="zh-CN" err="1" smtClean="0">
                <a:solidFill>
                  <a:schemeClr val="bg1"/>
                </a:solidFill>
              </a:rPr>
              <a:t>dây</a:t>
            </a:r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55" name="图片 54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1340" y="2228789"/>
            <a:ext cx="497378" cy="402839"/>
          </a:xfrm>
          <a:prstGeom prst="rect">
            <a:avLst/>
          </a:prstGeom>
        </p:spPr>
      </p:pic>
      <p:cxnSp>
        <p:nvCxnSpPr>
          <p:cNvPr id="56" name="直接连接符 55"/>
          <p:cNvCxnSpPr/>
          <p:nvPr/>
        </p:nvCxnSpPr>
        <p:spPr>
          <a:xfrm>
            <a:off x="1988504" y="2693882"/>
            <a:ext cx="1543050" cy="0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858343" y="3983809"/>
            <a:ext cx="54053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err="1" smtClean="0">
                <a:solidFill>
                  <a:schemeClr val="bg1"/>
                </a:solidFill>
              </a:rPr>
              <a:t>Khóa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49606" y="3450772"/>
            <a:ext cx="89370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err="1" smtClean="0">
                <a:solidFill>
                  <a:schemeClr val="bg1"/>
                </a:solidFill>
              </a:rPr>
              <a:t>ACSclient</a:t>
            </a:r>
            <a:endParaRPr lang="en-US" altLang="zh-CN" smtClean="0">
              <a:solidFill>
                <a:schemeClr val="bg1"/>
              </a:solidFill>
            </a:endParaRPr>
          </a:p>
          <a:p>
            <a:r>
              <a:rPr lang="en-US" altLang="zh-CN" smtClean="0">
                <a:solidFill>
                  <a:schemeClr val="bg1"/>
                </a:solidFill>
              </a:rPr>
              <a:t>/SmartPss</a:t>
            </a:r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3" name="Picture 2" descr="C:\Users\20716\Desktop\QQ图片20151127105025 - 副本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89590">
            <a:off x="3387466" y="2129879"/>
            <a:ext cx="1015114" cy="936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直接箭头连接符 5"/>
          <p:cNvCxnSpPr/>
          <p:nvPr/>
        </p:nvCxnSpPr>
        <p:spPr>
          <a:xfrm>
            <a:off x="3895023" y="3278655"/>
            <a:ext cx="0" cy="535699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917476" y="4017742"/>
            <a:ext cx="23344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err="1" smtClean="0">
                <a:solidFill>
                  <a:schemeClr val="bg1"/>
                </a:solidFill>
              </a:rPr>
              <a:t>Hỗ</a:t>
            </a:r>
            <a:r>
              <a:rPr lang="en-US" altLang="zh-CN" sz="1600" smtClean="0">
                <a:solidFill>
                  <a:schemeClr val="bg1"/>
                </a:solidFill>
              </a:rPr>
              <a:t> </a:t>
            </a:r>
            <a:r>
              <a:rPr lang="en-US" altLang="zh-CN" sz="1600" err="1" smtClean="0">
                <a:solidFill>
                  <a:schemeClr val="bg1"/>
                </a:solidFill>
              </a:rPr>
              <a:t>trợ</a:t>
            </a:r>
            <a:r>
              <a:rPr lang="en-US" altLang="zh-CN" sz="1600" smtClean="0">
                <a:solidFill>
                  <a:schemeClr val="bg1"/>
                </a:solidFill>
              </a:rPr>
              <a:t> </a:t>
            </a:r>
            <a:r>
              <a:rPr lang="en-US" altLang="zh-CN" sz="1600" err="1" smtClean="0">
                <a:solidFill>
                  <a:schemeClr val="bg1"/>
                </a:solidFill>
              </a:rPr>
              <a:t>kết</a:t>
            </a:r>
            <a:r>
              <a:rPr lang="en-US" altLang="zh-CN" sz="1600" smtClean="0">
                <a:solidFill>
                  <a:schemeClr val="bg1"/>
                </a:solidFill>
              </a:rPr>
              <a:t> </a:t>
            </a:r>
            <a:r>
              <a:rPr lang="en-US" altLang="zh-CN" sz="1600" smtClean="0">
                <a:solidFill>
                  <a:schemeClr val="bg1"/>
                </a:solidFill>
              </a:rPr>
              <a:t>nối </a:t>
            </a:r>
            <a:r>
              <a:rPr lang="en-US" altLang="zh-CN" sz="1600" err="1" smtClean="0">
                <a:solidFill>
                  <a:schemeClr val="bg1"/>
                </a:solidFill>
              </a:rPr>
              <a:t>đến</a:t>
            </a:r>
            <a:r>
              <a:rPr lang="en-US" altLang="zh-CN" sz="1600" smtClean="0">
                <a:solidFill>
                  <a:schemeClr val="bg1"/>
                </a:solidFill>
              </a:rPr>
              <a:t> 8 </a:t>
            </a:r>
            <a:r>
              <a:rPr lang="en-US" altLang="zh-CN" sz="1600" err="1" smtClean="0">
                <a:solidFill>
                  <a:schemeClr val="bg1"/>
                </a:solidFill>
              </a:rPr>
              <a:t>khóa</a:t>
            </a:r>
            <a:endParaRPr lang="zh-CN" altLang="en-US" sz="1600">
              <a:solidFill>
                <a:schemeClr val="bg1"/>
              </a:solidFill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1141434" y="1219499"/>
            <a:ext cx="309634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400" smtClean="0">
                <a:solidFill>
                  <a:schemeClr val="bg1"/>
                </a:solidFill>
                <a:ea typeface="张海山锐线体简" panose="02000000000000000000" pitchFamily="2" charset="-122"/>
              </a:rPr>
              <a:t>Radio Frequency: </a:t>
            </a:r>
          </a:p>
          <a:p>
            <a:pPr algn="ctr"/>
            <a:r>
              <a:rPr lang="en-US" altLang="zh-CN" sz="2400" smtClean="0">
                <a:solidFill>
                  <a:schemeClr val="bg1"/>
                </a:solidFill>
                <a:ea typeface="张海山锐线体简" panose="02000000000000000000" pitchFamily="2" charset="-122"/>
              </a:rPr>
              <a:t>433MHz</a:t>
            </a:r>
            <a:endParaRPr lang="en-US" altLang="zh-CN" sz="2400">
              <a:solidFill>
                <a:schemeClr val="bg1"/>
              </a:solidFill>
              <a:ea typeface="张海山锐线体简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79538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 rot="1315312">
            <a:off x="4520035" y="458462"/>
            <a:ext cx="5256584" cy="5293118"/>
            <a:chOff x="3120563" y="966213"/>
            <a:chExt cx="2857740" cy="2985302"/>
          </a:xfrm>
        </p:grpSpPr>
        <p:sp>
          <p:nvSpPr>
            <p:cNvPr id="5" name="等腰三角形 4"/>
            <p:cNvSpPr/>
            <p:nvPr/>
          </p:nvSpPr>
          <p:spPr>
            <a:xfrm rot="1904327">
              <a:off x="3224213" y="3174101"/>
              <a:ext cx="96652" cy="39652"/>
            </a:xfrm>
            <a:prstGeom prst="triangle">
              <a:avLst>
                <a:gd name="adj" fmla="val 60433"/>
              </a:avLst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cxnSp>
          <p:nvCxnSpPr>
            <p:cNvPr id="6" name="直接连接符 5"/>
            <p:cNvCxnSpPr/>
            <p:nvPr/>
          </p:nvCxnSpPr>
          <p:spPr>
            <a:xfrm>
              <a:off x="3295316" y="1728116"/>
              <a:ext cx="2511419" cy="1457997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>
              <a:endCxn id="55" idx="0"/>
            </p:cNvCxnSpPr>
            <p:nvPr/>
          </p:nvCxnSpPr>
          <p:spPr>
            <a:xfrm flipV="1">
              <a:off x="3295316" y="1727290"/>
              <a:ext cx="2511419" cy="14467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>
              <a:endCxn id="27" idx="0"/>
            </p:cNvCxnSpPr>
            <p:nvPr/>
          </p:nvCxnSpPr>
          <p:spPr>
            <a:xfrm flipH="1">
              <a:off x="4544839" y="1011394"/>
              <a:ext cx="495" cy="2898056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>
              <a:off x="3709237" y="1330362"/>
              <a:ext cx="3420" cy="1292743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 flipH="1">
              <a:off x="5101157" y="1172748"/>
              <a:ext cx="3420" cy="1932571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 flipV="1">
              <a:off x="4273126" y="2294789"/>
              <a:ext cx="1662500" cy="967614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 flipV="1">
              <a:off x="3155204" y="1658677"/>
              <a:ext cx="1672356" cy="971267"/>
            </a:xfrm>
            <a:prstGeom prst="line">
              <a:avLst/>
            </a:prstGeom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3707726" y="2619683"/>
              <a:ext cx="1677287" cy="971267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>
              <a:endCxn id="42" idx="4"/>
            </p:cNvCxnSpPr>
            <p:nvPr/>
          </p:nvCxnSpPr>
          <p:spPr>
            <a:xfrm>
              <a:off x="3988801" y="1817382"/>
              <a:ext cx="8995" cy="1934306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>
              <a:endCxn id="42" idx="4"/>
            </p:cNvCxnSpPr>
            <p:nvPr/>
          </p:nvCxnSpPr>
          <p:spPr>
            <a:xfrm>
              <a:off x="3716077" y="2619684"/>
              <a:ext cx="279474" cy="1157477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 flipV="1">
              <a:off x="3716077" y="1655257"/>
              <a:ext cx="1104644" cy="967847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4827158" y="1654035"/>
              <a:ext cx="1122147" cy="644174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>
              <a:off x="4828576" y="1651190"/>
              <a:ext cx="272581" cy="1457547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 flipV="1">
              <a:off x="5097738" y="2298209"/>
              <a:ext cx="841307" cy="810528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3722917" y="2623104"/>
              <a:ext cx="1385080" cy="482213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 flipV="1">
              <a:off x="3158439" y="1815996"/>
              <a:ext cx="834655" cy="807775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>
              <a:off x="5104577" y="1168378"/>
              <a:ext cx="280436" cy="1143511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>
              <a:off x="5381593" y="2298209"/>
              <a:ext cx="3420" cy="1282483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椭圆 23"/>
            <p:cNvSpPr/>
            <p:nvPr/>
          </p:nvSpPr>
          <p:spPr>
            <a:xfrm>
              <a:off x="3678419" y="2584726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cxnSp>
          <p:nvCxnSpPr>
            <p:cNvPr id="25" name="直接连接符 24"/>
            <p:cNvCxnSpPr/>
            <p:nvPr/>
          </p:nvCxnSpPr>
          <p:spPr>
            <a:xfrm>
              <a:off x="3158625" y="2619683"/>
              <a:ext cx="554032" cy="0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等腰三角形 25"/>
            <p:cNvSpPr/>
            <p:nvPr/>
          </p:nvSpPr>
          <p:spPr>
            <a:xfrm rot="9030685">
              <a:off x="4509537" y="966213"/>
              <a:ext cx="96652" cy="39652"/>
            </a:xfrm>
            <a:prstGeom prst="triangle">
              <a:avLst>
                <a:gd name="adj" fmla="val 60433"/>
              </a:avLst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19906054">
              <a:off x="4497007" y="3911863"/>
              <a:ext cx="96652" cy="39652"/>
            </a:xfrm>
            <a:prstGeom prst="triangle">
              <a:avLst>
                <a:gd name="adj" fmla="val 60433"/>
              </a:avLst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cxnSp>
          <p:nvCxnSpPr>
            <p:cNvPr id="29" name="直接连接符 28"/>
            <p:cNvCxnSpPr/>
            <p:nvPr/>
          </p:nvCxnSpPr>
          <p:spPr>
            <a:xfrm flipH="1">
              <a:off x="3993308" y="3256329"/>
              <a:ext cx="280070" cy="488627"/>
            </a:xfrm>
            <a:prstGeom prst="line">
              <a:avLst/>
            </a:prstGeom>
            <a:ln w="19050">
              <a:solidFill>
                <a:srgbClr val="080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>
              <a:endCxn id="52" idx="2"/>
            </p:cNvCxnSpPr>
            <p:nvPr/>
          </p:nvCxnSpPr>
          <p:spPr>
            <a:xfrm flipV="1">
              <a:off x="3989674" y="3101898"/>
              <a:ext cx="1104644" cy="642952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/>
          </p:nvCxnSpPr>
          <p:spPr>
            <a:xfrm>
              <a:off x="4280583" y="3266910"/>
              <a:ext cx="1097484" cy="309720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 flipH="1">
              <a:off x="3158625" y="1332488"/>
              <a:ext cx="549101" cy="1287196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 flipH="1">
              <a:off x="4276949" y="2294788"/>
              <a:ext cx="1111484" cy="957587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/>
          </p:nvCxnSpPr>
          <p:spPr>
            <a:xfrm>
              <a:off x="3712657" y="1334151"/>
              <a:ext cx="1672356" cy="967478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/>
          </p:nvCxnSpPr>
          <p:spPr>
            <a:xfrm>
              <a:off x="3156226" y="2620950"/>
              <a:ext cx="1124143" cy="638266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/>
            <p:cNvCxnSpPr/>
            <p:nvPr/>
          </p:nvCxnSpPr>
          <p:spPr>
            <a:xfrm>
              <a:off x="3158439" y="2620160"/>
              <a:ext cx="831235" cy="1124688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>
            <a:xfrm>
              <a:off x="3986253" y="1819416"/>
              <a:ext cx="1391921" cy="475373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/>
            <p:cNvCxnSpPr/>
            <p:nvPr/>
          </p:nvCxnSpPr>
          <p:spPr>
            <a:xfrm>
              <a:off x="3993094" y="1819416"/>
              <a:ext cx="283856" cy="1450060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/>
            <p:cNvCxnSpPr/>
            <p:nvPr/>
          </p:nvCxnSpPr>
          <p:spPr>
            <a:xfrm>
              <a:off x="5111418" y="1173044"/>
              <a:ext cx="834467" cy="1128584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 flipH="1">
              <a:off x="5378173" y="2291369"/>
              <a:ext cx="560872" cy="1303003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 flipV="1">
              <a:off x="4031835" y="3581137"/>
              <a:ext cx="1316327" cy="159740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椭圆 42"/>
            <p:cNvSpPr/>
            <p:nvPr/>
          </p:nvSpPr>
          <p:spPr>
            <a:xfrm>
              <a:off x="3679958" y="2584724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4" name="椭圆 43"/>
            <p:cNvSpPr/>
            <p:nvPr/>
          </p:nvSpPr>
          <p:spPr>
            <a:xfrm>
              <a:off x="3120563" y="2583074"/>
              <a:ext cx="75753" cy="75753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5" name="等腰三角形 44"/>
            <p:cNvSpPr/>
            <p:nvPr/>
          </p:nvSpPr>
          <p:spPr>
            <a:xfrm rot="5400000">
              <a:off x="3227166" y="1695401"/>
              <a:ext cx="96652" cy="39652"/>
            </a:xfrm>
            <a:prstGeom prst="triangle">
              <a:avLst>
                <a:gd name="adj" fmla="val 60433"/>
              </a:avLst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6" name="椭圆 45"/>
            <p:cNvSpPr/>
            <p:nvPr/>
          </p:nvSpPr>
          <p:spPr>
            <a:xfrm>
              <a:off x="5905736" y="2262771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7" name="椭圆 46"/>
            <p:cNvSpPr/>
            <p:nvPr/>
          </p:nvSpPr>
          <p:spPr>
            <a:xfrm>
              <a:off x="5348375" y="2265088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cxnSp>
          <p:nvCxnSpPr>
            <p:cNvPr id="48" name="直接连接符 47"/>
            <p:cNvCxnSpPr>
              <a:endCxn id="46" idx="6"/>
            </p:cNvCxnSpPr>
            <p:nvPr/>
          </p:nvCxnSpPr>
          <p:spPr>
            <a:xfrm flipV="1">
              <a:off x="5385013" y="2299055"/>
              <a:ext cx="593290" cy="2574"/>
            </a:xfrm>
            <a:prstGeom prst="line">
              <a:avLst/>
            </a:prstGeom>
            <a:ln w="19050">
              <a:solidFill>
                <a:srgbClr val="080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/>
            <p:cNvCxnSpPr>
              <a:endCxn id="51" idx="4"/>
            </p:cNvCxnSpPr>
            <p:nvPr/>
          </p:nvCxnSpPr>
          <p:spPr>
            <a:xfrm>
              <a:off x="5097737" y="3095059"/>
              <a:ext cx="287276" cy="499313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等腰三角形 49"/>
            <p:cNvSpPr/>
            <p:nvPr/>
          </p:nvSpPr>
          <p:spPr>
            <a:xfrm rot="16470758">
              <a:off x="5778611" y="3183948"/>
              <a:ext cx="96652" cy="39652"/>
            </a:xfrm>
            <a:prstGeom prst="triangle">
              <a:avLst>
                <a:gd name="adj" fmla="val 60433"/>
              </a:avLst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1" name="椭圆 50"/>
            <p:cNvSpPr/>
            <p:nvPr/>
          </p:nvSpPr>
          <p:spPr>
            <a:xfrm>
              <a:off x="5348162" y="3544854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2" name="椭圆 51"/>
            <p:cNvSpPr/>
            <p:nvPr/>
          </p:nvSpPr>
          <p:spPr>
            <a:xfrm>
              <a:off x="5069330" y="3063908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cxnSp>
          <p:nvCxnSpPr>
            <p:cNvPr id="53" name="直接连接符 52"/>
            <p:cNvCxnSpPr/>
            <p:nvPr/>
          </p:nvCxnSpPr>
          <p:spPr>
            <a:xfrm flipH="1">
              <a:off x="3989674" y="1169624"/>
              <a:ext cx="1114904" cy="649791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接连接符 53"/>
            <p:cNvCxnSpPr/>
            <p:nvPr/>
          </p:nvCxnSpPr>
          <p:spPr>
            <a:xfrm>
              <a:off x="3716077" y="1340622"/>
              <a:ext cx="1111484" cy="307796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等腰三角形 54"/>
            <p:cNvSpPr/>
            <p:nvPr/>
          </p:nvSpPr>
          <p:spPr>
            <a:xfrm rot="12748749">
              <a:off x="5782642" y="1708292"/>
              <a:ext cx="96652" cy="39652"/>
            </a:xfrm>
            <a:prstGeom prst="triangle">
              <a:avLst>
                <a:gd name="adj" fmla="val 60433"/>
              </a:avLst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cxnSp>
          <p:nvCxnSpPr>
            <p:cNvPr id="56" name="直接连接符 55"/>
            <p:cNvCxnSpPr/>
            <p:nvPr/>
          </p:nvCxnSpPr>
          <p:spPr>
            <a:xfrm flipV="1">
              <a:off x="4830981" y="1169624"/>
              <a:ext cx="273597" cy="478793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椭圆 56"/>
            <p:cNvSpPr/>
            <p:nvPr/>
          </p:nvSpPr>
          <p:spPr>
            <a:xfrm>
              <a:off x="5069802" y="1135004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8" name="椭圆 57"/>
            <p:cNvSpPr/>
            <p:nvPr/>
          </p:nvSpPr>
          <p:spPr>
            <a:xfrm>
              <a:off x="4792293" y="1617752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cxnSp>
          <p:nvCxnSpPr>
            <p:cNvPr id="59" name="直接连接符 58"/>
            <p:cNvCxnSpPr/>
            <p:nvPr/>
          </p:nvCxnSpPr>
          <p:spPr>
            <a:xfrm flipV="1">
              <a:off x="3707726" y="1169624"/>
              <a:ext cx="1400272" cy="157282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接连接符 61"/>
            <p:cNvCxnSpPr/>
            <p:nvPr/>
          </p:nvCxnSpPr>
          <p:spPr>
            <a:xfrm>
              <a:off x="3709237" y="1330363"/>
              <a:ext cx="283856" cy="489053"/>
            </a:xfrm>
            <a:prstGeom prst="line">
              <a:avLst/>
            </a:prstGeom>
            <a:ln w="19050">
              <a:solidFill>
                <a:srgbClr val="080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椭圆 27"/>
            <p:cNvSpPr/>
            <p:nvPr/>
          </p:nvSpPr>
          <p:spPr>
            <a:xfrm>
              <a:off x="4237094" y="3220045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2" name="椭圆 41"/>
            <p:cNvSpPr/>
            <p:nvPr/>
          </p:nvSpPr>
          <p:spPr>
            <a:xfrm>
              <a:off x="3959267" y="3704594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0" name="椭圆 59"/>
            <p:cNvSpPr/>
            <p:nvPr/>
          </p:nvSpPr>
          <p:spPr>
            <a:xfrm>
              <a:off x="3677858" y="1296205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1" name="椭圆 60"/>
            <p:cNvSpPr/>
            <p:nvPr/>
          </p:nvSpPr>
          <p:spPr>
            <a:xfrm>
              <a:off x="3959267" y="1782164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67" name="矩形 66"/>
          <p:cNvSpPr/>
          <p:nvPr/>
        </p:nvSpPr>
        <p:spPr>
          <a:xfrm>
            <a:off x="57848" y="406378"/>
            <a:ext cx="460563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en-US" altLang="zh-CN" sz="4400" b="1" smtClean="0">
                <a:solidFill>
                  <a:prstClr val="white">
                    <a:lumMod val="50000"/>
                  </a:prstClr>
                </a:solidFill>
                <a:ea typeface="张海山锐线体简" panose="02000000000000000000" pitchFamily="2" charset="-122"/>
              </a:rPr>
              <a:t>KHÓA DÙNG CHO </a:t>
            </a:r>
            <a:r>
              <a:rPr lang="en-US" altLang="zh-CN" sz="4400" b="1" smtClean="0">
                <a:solidFill>
                  <a:prstClr val="white">
                    <a:lumMod val="50000"/>
                  </a:prstClr>
                </a:solidFill>
                <a:ea typeface="张海山锐线体简" panose="02000000000000000000" pitchFamily="2" charset="-122"/>
              </a:rPr>
              <a:t>KHÁCH SẠN</a:t>
            </a:r>
            <a:endParaRPr lang="zh-CN" altLang="en-US" sz="4400" b="1">
              <a:solidFill>
                <a:prstClr val="white">
                  <a:lumMod val="50000"/>
                </a:prstClr>
              </a:solidFill>
              <a:ea typeface="张海山锐线体简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5039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01.In-LOCK\酒店锁\高清图\ASL412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8010" y="1689828"/>
            <a:ext cx="2205473" cy="1739042"/>
          </a:xfrm>
          <a:prstGeom prst="rect">
            <a:avLst/>
          </a:prstGeom>
          <a:noFill/>
        </p:spPr>
      </p:pic>
      <p:pic>
        <p:nvPicPr>
          <p:cNvPr id="5" name="Picture 3" descr="F:\01.In-LOCK\酒店锁\高清图\ASL413S 正面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3384" y="1708525"/>
            <a:ext cx="2369338" cy="1701648"/>
          </a:xfrm>
          <a:prstGeom prst="rect">
            <a:avLst/>
          </a:prstGeom>
          <a:noFill/>
        </p:spPr>
      </p:pic>
      <p:pic>
        <p:nvPicPr>
          <p:cNvPr id="6" name="Picture 4" descr="F:\01.In-LOCK\酒店锁\高清图\ASL411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5068" y="1650726"/>
            <a:ext cx="1105881" cy="184653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895537" y="4151092"/>
            <a:ext cx="7970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smtClean="0">
                <a:solidFill>
                  <a:schemeClr val="bg1"/>
                </a:solidFill>
              </a:rPr>
              <a:t>ASL411</a:t>
            </a:r>
            <a:endParaRPr lang="zh-CN" altLang="en-US" sz="160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12239" y="4159561"/>
            <a:ext cx="7970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altLang="zh-CN"/>
              <a:t>ASL412</a:t>
            </a:r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7139546" y="4159561"/>
            <a:ext cx="7970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altLang="zh-CN"/>
              <a:t>ASL413</a:t>
            </a:r>
            <a:endParaRPr lang="zh-CN" altLang="en-US"/>
          </a:p>
        </p:txBody>
      </p:sp>
      <p:grpSp>
        <p:nvGrpSpPr>
          <p:cNvPr id="10" name="组合 9"/>
          <p:cNvGrpSpPr/>
          <p:nvPr/>
        </p:nvGrpSpPr>
        <p:grpSpPr>
          <a:xfrm>
            <a:off x="181944" y="-37294"/>
            <a:ext cx="3842685" cy="800001"/>
            <a:chOff x="293627" y="101796"/>
            <a:chExt cx="3842685" cy="800001"/>
          </a:xfrm>
        </p:grpSpPr>
        <p:sp>
          <p:nvSpPr>
            <p:cNvPr id="11" name="矩形 39"/>
            <p:cNvSpPr/>
            <p:nvPr/>
          </p:nvSpPr>
          <p:spPr>
            <a:xfrm>
              <a:off x="293627" y="101796"/>
              <a:ext cx="189507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Giới</a:t>
              </a:r>
              <a:r>
                <a:rPr lang="en-US" altLang="zh-CN" sz="32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</a:t>
              </a:r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Thiệu</a:t>
              </a:r>
              <a:endParaRPr lang="zh-CN" altLang="en-US" sz="32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93627" y="594020"/>
              <a:ext cx="384268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zh-CN" altLang="en-US" sz="14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cxnSp>
          <p:nvCxnSpPr>
            <p:cNvPr id="13" name="直接连接符 12"/>
            <p:cNvCxnSpPr/>
            <p:nvPr/>
          </p:nvCxnSpPr>
          <p:spPr>
            <a:xfrm>
              <a:off x="381000" y="594020"/>
              <a:ext cx="301942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/>
          <p:cNvSpPr txBox="1"/>
          <p:nvPr/>
        </p:nvSpPr>
        <p:spPr>
          <a:xfrm>
            <a:off x="239724" y="472729"/>
            <a:ext cx="145745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err="1" smtClean="0">
                <a:solidFill>
                  <a:schemeClr val="bg1"/>
                </a:solidFill>
              </a:rPr>
              <a:t>Ba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Mẫu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Sản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Phẩm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105742" y="1306290"/>
            <a:ext cx="2583027" cy="2503714"/>
          </a:xfrm>
          <a:prstGeom prst="ellipse">
            <a:avLst/>
          </a:prstGeom>
          <a:noFill/>
          <a:ln w="19050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3135091" y="1360716"/>
            <a:ext cx="2583027" cy="2503714"/>
          </a:xfrm>
          <a:prstGeom prst="ellipse">
            <a:avLst/>
          </a:prstGeom>
          <a:noFill/>
          <a:ln w="19050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6248555" y="1360714"/>
            <a:ext cx="2583027" cy="2503714"/>
          </a:xfrm>
          <a:prstGeom prst="ellipse">
            <a:avLst/>
          </a:prstGeom>
          <a:noFill/>
          <a:ln w="19050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967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4" name="Picture 12" descr="F:\01.In-LOCK\a其他厂家\高盾\高清图\2014062010143386338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0"/>
            <a:ext cx="5143500" cy="5143500"/>
          </a:xfrm>
          <a:prstGeom prst="rect">
            <a:avLst/>
          </a:prstGeom>
          <a:noFill/>
        </p:spPr>
      </p:pic>
      <p:pic>
        <p:nvPicPr>
          <p:cNvPr id="3085" name="Picture 13" descr="F:\素材\card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483520"/>
            <a:ext cx="3810000" cy="26543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868144" y="4443958"/>
            <a:ext cx="1723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altLang="zh-CN" sz="1800" smtClean="0">
                <a:solidFill>
                  <a:prstClr val="white">
                    <a:lumMod val="95000"/>
                  </a:prstClr>
                </a:solidFill>
              </a:rPr>
              <a:t>ASL413 Series</a:t>
            </a:r>
            <a:endParaRPr lang="zh-CN" altLang="en-US" sz="180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68144" y="4774168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altLang="zh-CN" sz="1800" smtClean="0">
                <a:solidFill>
                  <a:prstClr val="white">
                    <a:lumMod val="95000"/>
                  </a:prstClr>
                </a:solidFill>
              </a:rPr>
              <a:t>Backset: 60mm</a:t>
            </a:r>
            <a:endParaRPr lang="zh-CN" altLang="en-US" sz="1800">
              <a:solidFill>
                <a:prstClr val="white">
                  <a:lumMod val="95000"/>
                </a:prstClr>
              </a:solidFill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5724128" y="3723878"/>
            <a:ext cx="1296144" cy="720080"/>
            <a:chOff x="6228184" y="3579862"/>
            <a:chExt cx="1080120" cy="720080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6228184" y="3579862"/>
              <a:ext cx="0" cy="72008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7308304" y="3579862"/>
              <a:ext cx="0" cy="72008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箭头连接符 12"/>
            <p:cNvCxnSpPr/>
            <p:nvPr/>
          </p:nvCxnSpPr>
          <p:spPr>
            <a:xfrm>
              <a:off x="6948264" y="3939902"/>
              <a:ext cx="360040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箭头连接符 13"/>
            <p:cNvCxnSpPr/>
            <p:nvPr/>
          </p:nvCxnSpPr>
          <p:spPr>
            <a:xfrm flipH="1">
              <a:off x="6228184" y="3939902"/>
              <a:ext cx="360040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6516481" y="3822308"/>
              <a:ext cx="57579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/>
              <a:r>
                <a:rPr lang="en-US" altLang="zh-CN" sz="1100" smtClean="0">
                  <a:solidFill>
                    <a:srgbClr val="FF0000"/>
                  </a:solidFill>
                </a:rPr>
                <a:t>60mm</a:t>
              </a:r>
              <a:endParaRPr lang="zh-CN" altLang="en-US" sz="1100">
                <a:solidFill>
                  <a:srgbClr val="FF0000"/>
                </a:solidFill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181944" y="-37294"/>
            <a:ext cx="3842685" cy="800001"/>
            <a:chOff x="293627" y="101796"/>
            <a:chExt cx="3842685" cy="800001"/>
          </a:xfrm>
        </p:grpSpPr>
        <p:sp>
          <p:nvSpPr>
            <p:cNvPr id="17" name="矩形 39"/>
            <p:cNvSpPr/>
            <p:nvPr/>
          </p:nvSpPr>
          <p:spPr>
            <a:xfrm>
              <a:off x="293627" y="101796"/>
              <a:ext cx="164339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2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Backset</a:t>
              </a:r>
              <a:endParaRPr lang="zh-CN" altLang="en-US" sz="32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sp>
          <p:nvSpPr>
            <p:cNvPr id="18" name="Rectangle 11"/>
            <p:cNvSpPr/>
            <p:nvPr/>
          </p:nvSpPr>
          <p:spPr>
            <a:xfrm>
              <a:off x="293627" y="594020"/>
              <a:ext cx="384268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zh-CN" altLang="en-US" sz="14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cxnSp>
          <p:nvCxnSpPr>
            <p:cNvPr id="19" name="直接连接符 18"/>
            <p:cNvCxnSpPr/>
            <p:nvPr/>
          </p:nvCxnSpPr>
          <p:spPr>
            <a:xfrm>
              <a:off x="381000" y="594020"/>
              <a:ext cx="301942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/>
          <p:cNvSpPr txBox="1"/>
          <p:nvPr/>
        </p:nvSpPr>
        <p:spPr>
          <a:xfrm>
            <a:off x="239724" y="472729"/>
            <a:ext cx="333937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err="1" smtClean="0">
                <a:solidFill>
                  <a:schemeClr val="bg1"/>
                </a:solidFill>
              </a:rPr>
              <a:t>Khu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vực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quan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trọng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của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khóa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khách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sạn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2400" y="3159676"/>
            <a:ext cx="3416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altLang="zh-CN" sz="1800" smtClean="0">
                <a:solidFill>
                  <a:prstClr val="white">
                    <a:lumMod val="95000"/>
                  </a:prstClr>
                </a:solidFill>
              </a:rPr>
              <a:t>Backset: 60mm/70mm </a:t>
            </a:r>
            <a:r>
              <a:rPr lang="en-US" altLang="zh-CN" sz="1800" err="1" smtClean="0">
                <a:solidFill>
                  <a:prstClr val="white">
                    <a:lumMod val="95000"/>
                  </a:prstClr>
                </a:solidFill>
              </a:rPr>
              <a:t>tùy</a:t>
            </a:r>
            <a:r>
              <a:rPr lang="en-US" altLang="zh-CN" sz="18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800" err="1" smtClean="0">
                <a:solidFill>
                  <a:prstClr val="white">
                    <a:lumMod val="95000"/>
                  </a:prstClr>
                </a:solidFill>
              </a:rPr>
              <a:t>chọn</a:t>
            </a:r>
            <a:endParaRPr lang="zh-CN" altLang="en-US" sz="1800">
              <a:solidFill>
                <a:prstClr val="white">
                  <a:lumMod val="95000"/>
                </a:prstClr>
              </a:solidFill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181944" y="3529008"/>
            <a:ext cx="2843478" cy="0"/>
          </a:xfrm>
          <a:prstGeom prst="line">
            <a:avLst/>
          </a:prstGeom>
          <a:ln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3025422" y="3529008"/>
            <a:ext cx="2842722" cy="783348"/>
          </a:xfrm>
          <a:prstGeom prst="line">
            <a:avLst/>
          </a:prstGeom>
          <a:ln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003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81944" y="-37294"/>
            <a:ext cx="3842685" cy="800001"/>
            <a:chOff x="293627" y="101796"/>
            <a:chExt cx="3842685" cy="800001"/>
          </a:xfrm>
        </p:grpSpPr>
        <p:sp>
          <p:nvSpPr>
            <p:cNvPr id="4" name="矩形 39"/>
            <p:cNvSpPr/>
            <p:nvPr/>
          </p:nvSpPr>
          <p:spPr>
            <a:xfrm>
              <a:off x="293627" y="101796"/>
              <a:ext cx="187583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Tiêu</a:t>
              </a:r>
              <a:r>
                <a:rPr lang="en-US" altLang="zh-CN" sz="32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</a:t>
              </a:r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Điểm</a:t>
              </a:r>
              <a:endParaRPr lang="zh-CN" altLang="en-US" sz="32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sp>
          <p:nvSpPr>
            <p:cNvPr id="5" name="Rectangle 11"/>
            <p:cNvSpPr/>
            <p:nvPr/>
          </p:nvSpPr>
          <p:spPr>
            <a:xfrm>
              <a:off x="293627" y="594020"/>
              <a:ext cx="384268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zh-CN" altLang="en-US" sz="14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cxnSp>
          <p:nvCxnSpPr>
            <p:cNvPr id="6" name="直接连接符 5"/>
            <p:cNvCxnSpPr/>
            <p:nvPr/>
          </p:nvCxnSpPr>
          <p:spPr>
            <a:xfrm>
              <a:off x="381000" y="594020"/>
              <a:ext cx="301942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1230037" y="1470904"/>
            <a:ext cx="395557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Tay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cầm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sử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dụng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thép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không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gỉ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có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độ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bền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cao</a:t>
            </a:r>
            <a:endParaRPr lang="en-US" altLang="zh-CN" sz="1600">
              <a:solidFill>
                <a:prstClr val="white">
                  <a:lumMod val="95000"/>
                </a:prstClr>
              </a:solidFill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537004" y="2213042"/>
            <a:ext cx="636029" cy="635000"/>
            <a:chOff x="1143000" y="1257300"/>
            <a:chExt cx="636029" cy="635000"/>
          </a:xfrm>
        </p:grpSpPr>
        <p:sp>
          <p:nvSpPr>
            <p:cNvPr id="15" name="圆角矩形 14"/>
            <p:cNvSpPr/>
            <p:nvPr/>
          </p:nvSpPr>
          <p:spPr>
            <a:xfrm>
              <a:off x="1143000" y="1257300"/>
              <a:ext cx="636029" cy="635000"/>
            </a:xfrm>
            <a:prstGeom prst="roundRect">
              <a:avLst>
                <a:gd name="adj" fmla="val 10667"/>
              </a:avLst>
            </a:prstGeom>
            <a:solidFill>
              <a:schemeClr val="accent2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187572" y="1295400"/>
              <a:ext cx="18473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2000" b="1">
                <a:solidFill>
                  <a:schemeClr val="bg1"/>
                </a:solidFill>
              </a:endParaRPr>
            </a:p>
          </p:txBody>
        </p:sp>
        <p:sp>
          <p:nvSpPr>
            <p:cNvPr id="18" name="圆角矩形 17"/>
            <p:cNvSpPr/>
            <p:nvPr/>
          </p:nvSpPr>
          <p:spPr>
            <a:xfrm>
              <a:off x="1229526" y="1432102"/>
              <a:ext cx="485775" cy="313876"/>
            </a:xfrm>
            <a:prstGeom prst="roundRect">
              <a:avLst/>
            </a:prstGeom>
            <a:solidFill>
              <a:schemeClr val="bg1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90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RF CARD</a:t>
              </a:r>
              <a:endParaRPr lang="zh-CN" altLang="en-US" sz="9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548557" y="3166622"/>
            <a:ext cx="636029" cy="635000"/>
            <a:chOff x="2482348" y="2336800"/>
            <a:chExt cx="636029" cy="635000"/>
          </a:xfrm>
        </p:grpSpPr>
        <p:grpSp>
          <p:nvGrpSpPr>
            <p:cNvPr id="27" name="组合 26"/>
            <p:cNvGrpSpPr/>
            <p:nvPr/>
          </p:nvGrpSpPr>
          <p:grpSpPr>
            <a:xfrm>
              <a:off x="2703052" y="2422555"/>
              <a:ext cx="194619" cy="485055"/>
              <a:chOff x="3789144" y="2184400"/>
              <a:chExt cx="282808" cy="704850"/>
            </a:xfrm>
          </p:grpSpPr>
          <p:sp>
            <p:nvSpPr>
              <p:cNvPr id="13" name="椭圆 12"/>
              <p:cNvSpPr/>
              <p:nvPr/>
            </p:nvSpPr>
            <p:spPr>
              <a:xfrm>
                <a:off x="3789144" y="2612787"/>
                <a:ext cx="282808" cy="276463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椭圆 19"/>
              <p:cNvSpPr/>
              <p:nvPr/>
            </p:nvSpPr>
            <p:spPr>
              <a:xfrm>
                <a:off x="3861451" y="2691601"/>
                <a:ext cx="131996" cy="129034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n w="9525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5" name="圆角矩形 24"/>
              <p:cNvSpPr/>
              <p:nvPr/>
            </p:nvSpPr>
            <p:spPr>
              <a:xfrm>
                <a:off x="3909522" y="2184400"/>
                <a:ext cx="45719" cy="428387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" name="圆角矩形 25"/>
              <p:cNvSpPr/>
              <p:nvPr/>
            </p:nvSpPr>
            <p:spPr>
              <a:xfrm>
                <a:off x="3932381" y="2256234"/>
                <a:ext cx="77839" cy="45719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" name="圆角矩形 27"/>
              <p:cNvSpPr/>
              <p:nvPr/>
            </p:nvSpPr>
            <p:spPr>
              <a:xfrm>
                <a:off x="3939448" y="2352873"/>
                <a:ext cx="85181" cy="45720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2482348" y="2336800"/>
              <a:ext cx="636029" cy="635000"/>
              <a:chOff x="1143000" y="1257300"/>
              <a:chExt cx="636029" cy="635000"/>
            </a:xfrm>
          </p:grpSpPr>
          <p:sp>
            <p:nvSpPr>
              <p:cNvPr id="32" name="圆角矩形 31"/>
              <p:cNvSpPr/>
              <p:nvPr/>
            </p:nvSpPr>
            <p:spPr>
              <a:xfrm>
                <a:off x="1143000" y="1257300"/>
                <a:ext cx="636029" cy="635000"/>
              </a:xfrm>
              <a:prstGeom prst="roundRect">
                <a:avLst>
                  <a:gd name="adj" fmla="val 10667"/>
                </a:avLst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1187572" y="1295400"/>
                <a:ext cx="18473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zh-CN" altLang="en-US" sz="2000" b="1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92" name="组合 91"/>
          <p:cNvGrpSpPr/>
          <p:nvPr/>
        </p:nvGrpSpPr>
        <p:grpSpPr>
          <a:xfrm>
            <a:off x="6054209" y="3484122"/>
            <a:ext cx="636029" cy="635000"/>
            <a:chOff x="5894374" y="3160784"/>
            <a:chExt cx="636029" cy="635000"/>
          </a:xfrm>
        </p:grpSpPr>
        <p:grpSp>
          <p:nvGrpSpPr>
            <p:cNvPr id="53" name="组合 52"/>
            <p:cNvGrpSpPr/>
            <p:nvPr/>
          </p:nvGrpSpPr>
          <p:grpSpPr>
            <a:xfrm>
              <a:off x="6090578" y="3264789"/>
              <a:ext cx="243620" cy="454817"/>
              <a:chOff x="4625340" y="2422555"/>
              <a:chExt cx="396240" cy="739745"/>
            </a:xfrm>
          </p:grpSpPr>
          <p:sp>
            <p:nvSpPr>
              <p:cNvPr id="49" name="圆角矩形 48"/>
              <p:cNvSpPr/>
              <p:nvPr/>
            </p:nvSpPr>
            <p:spPr>
              <a:xfrm>
                <a:off x="4625340" y="2502960"/>
                <a:ext cx="396240" cy="659340"/>
              </a:xfrm>
              <a:prstGeom prst="roundRect">
                <a:avLst>
                  <a:gd name="adj" fmla="val 7052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1" name="闪电形 50"/>
              <p:cNvSpPr/>
              <p:nvPr/>
            </p:nvSpPr>
            <p:spPr>
              <a:xfrm rot="1091213">
                <a:off x="4681556" y="2634472"/>
                <a:ext cx="293370" cy="407176"/>
              </a:xfrm>
              <a:prstGeom prst="lightningBol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矩形 51"/>
              <p:cNvSpPr/>
              <p:nvPr/>
            </p:nvSpPr>
            <p:spPr>
              <a:xfrm>
                <a:off x="4739640" y="2422555"/>
                <a:ext cx="167640" cy="6467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5" name="圆角矩形 54"/>
            <p:cNvSpPr/>
            <p:nvPr/>
          </p:nvSpPr>
          <p:spPr>
            <a:xfrm>
              <a:off x="5894374" y="3160784"/>
              <a:ext cx="636029" cy="635000"/>
            </a:xfrm>
            <a:prstGeom prst="roundRect">
              <a:avLst>
                <a:gd name="adj" fmla="val 10667"/>
              </a:avLst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n w="57150">
                  <a:solidFill>
                    <a:schemeClr val="accent2"/>
                  </a:solidFill>
                </a:ln>
              </a:endParaRPr>
            </a:p>
          </p:txBody>
        </p:sp>
      </p:grpSp>
      <p:sp>
        <p:nvSpPr>
          <p:cNvPr id="82" name="矩形 81"/>
          <p:cNvSpPr/>
          <p:nvPr/>
        </p:nvSpPr>
        <p:spPr>
          <a:xfrm>
            <a:off x="1262386" y="2357150"/>
            <a:ext cx="266977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en-US" altLang="zh-CN" sz="1600">
                <a:solidFill>
                  <a:prstClr val="white">
                    <a:lumMod val="95000"/>
                  </a:prstClr>
                </a:solidFill>
              </a:rPr>
              <a:t>RF 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card (T57card/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Mifare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card)</a:t>
            </a:r>
            <a:endParaRPr lang="en-US" altLang="zh-CN" sz="160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83" name="矩形 82"/>
          <p:cNvSpPr/>
          <p:nvPr/>
        </p:nvSpPr>
        <p:spPr>
          <a:xfrm>
            <a:off x="1258133" y="3330544"/>
            <a:ext cx="361592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Khóa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cơ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để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xử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lý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các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tình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huống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khẩn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cấp</a:t>
            </a:r>
            <a:endParaRPr lang="zh-CN" altLang="en-US" sz="1600"/>
          </a:p>
        </p:txBody>
      </p:sp>
      <p:grpSp>
        <p:nvGrpSpPr>
          <p:cNvPr id="91" name="组合 90"/>
          <p:cNvGrpSpPr/>
          <p:nvPr/>
        </p:nvGrpSpPr>
        <p:grpSpPr>
          <a:xfrm>
            <a:off x="6056864" y="2355524"/>
            <a:ext cx="636029" cy="635000"/>
            <a:chOff x="5897029" y="2032186"/>
            <a:chExt cx="636029" cy="635000"/>
          </a:xfrm>
        </p:grpSpPr>
        <p:sp>
          <p:nvSpPr>
            <p:cNvPr id="73" name="圆角矩形 72"/>
            <p:cNvSpPr/>
            <p:nvPr/>
          </p:nvSpPr>
          <p:spPr>
            <a:xfrm>
              <a:off x="5897029" y="2032186"/>
              <a:ext cx="636029" cy="635000"/>
            </a:xfrm>
            <a:prstGeom prst="roundRect">
              <a:avLst>
                <a:gd name="adj" fmla="val 10667"/>
              </a:avLst>
            </a:prstGeom>
            <a:solidFill>
              <a:schemeClr val="accent2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79" name="组合 78"/>
            <p:cNvGrpSpPr/>
            <p:nvPr/>
          </p:nvGrpSpPr>
          <p:grpSpPr>
            <a:xfrm>
              <a:off x="6045778" y="2139254"/>
              <a:ext cx="311839" cy="458559"/>
              <a:chOff x="5490245" y="3273169"/>
              <a:chExt cx="629562" cy="925768"/>
            </a:xfrm>
          </p:grpSpPr>
          <p:sp>
            <p:nvSpPr>
              <p:cNvPr id="71" name="矩形 70"/>
              <p:cNvSpPr/>
              <p:nvPr/>
            </p:nvSpPr>
            <p:spPr>
              <a:xfrm>
                <a:off x="5573487" y="3273169"/>
                <a:ext cx="533400" cy="870214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流程图: 数据 77"/>
              <p:cNvSpPr/>
              <p:nvPr/>
            </p:nvSpPr>
            <p:spPr>
              <a:xfrm rot="518979" flipH="1">
                <a:off x="5490245" y="3356515"/>
                <a:ext cx="629562" cy="842422"/>
              </a:xfrm>
              <a:prstGeom prst="flowChartInputOutput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84" name="闪电形 83"/>
            <p:cNvSpPr/>
            <p:nvPr/>
          </p:nvSpPr>
          <p:spPr>
            <a:xfrm rot="1533267">
              <a:off x="6100893" y="2252585"/>
              <a:ext cx="226374" cy="296092"/>
            </a:xfrm>
            <a:prstGeom prst="lightningBol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6" name="矩形 85"/>
          <p:cNvSpPr/>
          <p:nvPr/>
        </p:nvSpPr>
        <p:spPr>
          <a:xfrm>
            <a:off x="1276034" y="4339514"/>
            <a:ext cx="401468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Tay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cầm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chuyển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tự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do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khi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bị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truy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cập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trái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phép</a:t>
            </a:r>
            <a:endParaRPr lang="en-US" altLang="zh-CN" sz="160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45" name="圆角矩形 44"/>
          <p:cNvSpPr/>
          <p:nvPr/>
        </p:nvSpPr>
        <p:spPr>
          <a:xfrm>
            <a:off x="6040117" y="1307292"/>
            <a:ext cx="636029" cy="635000"/>
          </a:xfrm>
          <a:prstGeom prst="roundRect">
            <a:avLst>
              <a:gd name="adj" fmla="val 1066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 w="57150">
                <a:solidFill>
                  <a:schemeClr val="accent2"/>
                </a:solidFill>
              </a:ln>
            </a:endParaRPr>
          </a:p>
        </p:txBody>
      </p:sp>
      <p:grpSp>
        <p:nvGrpSpPr>
          <p:cNvPr id="87" name="组合 86"/>
          <p:cNvGrpSpPr/>
          <p:nvPr/>
        </p:nvGrpSpPr>
        <p:grpSpPr>
          <a:xfrm>
            <a:off x="6113091" y="1412836"/>
            <a:ext cx="521630" cy="381212"/>
            <a:chOff x="4827326" y="1516688"/>
            <a:chExt cx="833442" cy="609088"/>
          </a:xfrm>
        </p:grpSpPr>
        <p:grpSp>
          <p:nvGrpSpPr>
            <p:cNvPr id="37" name="组合 36"/>
            <p:cNvGrpSpPr/>
            <p:nvPr/>
          </p:nvGrpSpPr>
          <p:grpSpPr>
            <a:xfrm>
              <a:off x="4827326" y="1732925"/>
              <a:ext cx="833442" cy="392851"/>
              <a:chOff x="4156512" y="2274570"/>
              <a:chExt cx="590945" cy="336192"/>
            </a:xfrm>
          </p:grpSpPr>
          <p:sp>
            <p:nvSpPr>
              <p:cNvPr id="38" name="矩形 37"/>
              <p:cNvSpPr/>
              <p:nvPr/>
            </p:nvSpPr>
            <p:spPr>
              <a:xfrm>
                <a:off x="4255671" y="2274570"/>
                <a:ext cx="175260" cy="15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" name="矩形 38"/>
              <p:cNvSpPr/>
              <p:nvPr/>
            </p:nvSpPr>
            <p:spPr>
              <a:xfrm>
                <a:off x="4465419" y="2275840"/>
                <a:ext cx="175260" cy="15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0" name="矩形 39"/>
              <p:cNvSpPr/>
              <p:nvPr/>
            </p:nvSpPr>
            <p:spPr>
              <a:xfrm>
                <a:off x="4572197" y="2457985"/>
                <a:ext cx="175260" cy="15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1" name="矩形 40"/>
              <p:cNvSpPr/>
              <p:nvPr/>
            </p:nvSpPr>
            <p:spPr>
              <a:xfrm>
                <a:off x="4156512" y="2458362"/>
                <a:ext cx="175260" cy="15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2" name="矩形 41"/>
              <p:cNvSpPr/>
              <p:nvPr/>
            </p:nvSpPr>
            <p:spPr>
              <a:xfrm>
                <a:off x="4362450" y="2458266"/>
                <a:ext cx="175260" cy="15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88" name="矩形 87"/>
            <p:cNvSpPr/>
            <p:nvPr/>
          </p:nvSpPr>
          <p:spPr>
            <a:xfrm>
              <a:off x="5099700" y="1516688"/>
              <a:ext cx="247179" cy="1780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0" name="组合 89"/>
          <p:cNvGrpSpPr/>
          <p:nvPr/>
        </p:nvGrpSpPr>
        <p:grpSpPr>
          <a:xfrm>
            <a:off x="549817" y="4127270"/>
            <a:ext cx="636029" cy="648369"/>
            <a:chOff x="389982" y="3803932"/>
            <a:chExt cx="636029" cy="648369"/>
          </a:xfrm>
        </p:grpSpPr>
        <p:grpSp>
          <p:nvGrpSpPr>
            <p:cNvPr id="66" name="组合 65"/>
            <p:cNvGrpSpPr/>
            <p:nvPr/>
          </p:nvGrpSpPr>
          <p:grpSpPr>
            <a:xfrm>
              <a:off x="389982" y="3803932"/>
              <a:ext cx="636029" cy="648369"/>
              <a:chOff x="1157740" y="1295400"/>
              <a:chExt cx="636029" cy="648369"/>
            </a:xfrm>
          </p:grpSpPr>
          <p:sp>
            <p:nvSpPr>
              <p:cNvPr id="67" name="圆角矩形 66"/>
              <p:cNvSpPr/>
              <p:nvPr/>
            </p:nvSpPr>
            <p:spPr>
              <a:xfrm>
                <a:off x="1157740" y="1308769"/>
                <a:ext cx="636029" cy="635000"/>
              </a:xfrm>
              <a:prstGeom prst="roundRect">
                <a:avLst>
                  <a:gd name="adj" fmla="val 1066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TextBox 68"/>
              <p:cNvSpPr txBox="1"/>
              <p:nvPr/>
            </p:nvSpPr>
            <p:spPr>
              <a:xfrm>
                <a:off x="1187572" y="1295400"/>
                <a:ext cx="184731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endParaRPr lang="zh-CN" altLang="en-US" sz="2000" b="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3" name="组合 62"/>
            <p:cNvGrpSpPr/>
            <p:nvPr/>
          </p:nvGrpSpPr>
          <p:grpSpPr>
            <a:xfrm>
              <a:off x="571713" y="3901936"/>
              <a:ext cx="329311" cy="438237"/>
              <a:chOff x="4024629" y="2222500"/>
              <a:chExt cx="1283641" cy="1708232"/>
            </a:xfrm>
          </p:grpSpPr>
          <p:sp>
            <p:nvSpPr>
              <p:cNvPr id="61" name="圆角矩形 60"/>
              <p:cNvSpPr/>
              <p:nvPr/>
            </p:nvSpPr>
            <p:spPr>
              <a:xfrm>
                <a:off x="4024629" y="2222500"/>
                <a:ext cx="796753" cy="1708232"/>
              </a:xfrm>
              <a:prstGeom prst="roundRect">
                <a:avLst/>
              </a:prstGeom>
              <a:noFill/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圆角矩形 61"/>
              <p:cNvSpPr/>
              <p:nvPr/>
            </p:nvSpPr>
            <p:spPr>
              <a:xfrm>
                <a:off x="4423005" y="3176080"/>
                <a:ext cx="885265" cy="200055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圆角矩形 63"/>
              <p:cNvSpPr/>
              <p:nvPr/>
            </p:nvSpPr>
            <p:spPr>
              <a:xfrm rot="2547590">
                <a:off x="4362574" y="3517144"/>
                <a:ext cx="885265" cy="200055"/>
              </a:xfrm>
              <a:prstGeom prst="roundRect">
                <a:avLst/>
              </a:prstGeom>
              <a:noFill/>
              <a:ln>
                <a:solidFill>
                  <a:schemeClr val="bg1"/>
                </a:solidFill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93" name="矩形 92"/>
          <p:cNvSpPr/>
          <p:nvPr/>
        </p:nvSpPr>
        <p:spPr>
          <a:xfrm>
            <a:off x="6756193" y="2545996"/>
            <a:ext cx="188705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Cảnh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báo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khóa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hỏng</a:t>
            </a:r>
            <a:endParaRPr lang="en-US" altLang="zh-CN" sz="160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6756193" y="1494160"/>
            <a:ext cx="16530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err="1" smtClean="0">
                <a:solidFill>
                  <a:schemeClr val="bg1"/>
                </a:solidFill>
              </a:rPr>
              <a:t>Quản</a:t>
            </a:r>
            <a:r>
              <a:rPr lang="en-US" altLang="zh-CN" sz="1600" smtClean="0">
                <a:solidFill>
                  <a:schemeClr val="bg1"/>
                </a:solidFill>
              </a:rPr>
              <a:t> </a:t>
            </a:r>
            <a:r>
              <a:rPr lang="en-US" altLang="zh-CN" sz="1600" err="1" smtClean="0">
                <a:solidFill>
                  <a:schemeClr val="bg1"/>
                </a:solidFill>
              </a:rPr>
              <a:t>lý</a:t>
            </a:r>
            <a:r>
              <a:rPr lang="en-US" altLang="zh-CN" sz="1600" smtClean="0">
                <a:solidFill>
                  <a:schemeClr val="bg1"/>
                </a:solidFill>
              </a:rPr>
              <a:t> </a:t>
            </a:r>
            <a:r>
              <a:rPr lang="en-US" altLang="zh-CN" sz="1600" err="1" smtClean="0">
                <a:solidFill>
                  <a:schemeClr val="bg1"/>
                </a:solidFill>
              </a:rPr>
              <a:t>đa</a:t>
            </a:r>
            <a:r>
              <a:rPr lang="en-US" altLang="zh-CN" sz="1600" smtClean="0">
                <a:solidFill>
                  <a:schemeClr val="bg1"/>
                </a:solidFill>
              </a:rPr>
              <a:t> </a:t>
            </a:r>
            <a:r>
              <a:rPr lang="en-US" altLang="zh-CN" sz="1600" err="1" smtClean="0">
                <a:solidFill>
                  <a:schemeClr val="bg1"/>
                </a:solidFill>
              </a:rPr>
              <a:t>nhiệm</a:t>
            </a:r>
            <a:endParaRPr lang="zh-CN" altLang="en-US" sz="1600">
              <a:solidFill>
                <a:schemeClr val="bg1"/>
              </a:solidFill>
            </a:endParaRPr>
          </a:p>
        </p:txBody>
      </p:sp>
      <p:sp>
        <p:nvSpPr>
          <p:cNvPr id="96" name="矩形 95"/>
          <p:cNvSpPr/>
          <p:nvPr/>
        </p:nvSpPr>
        <p:spPr>
          <a:xfrm>
            <a:off x="6796089" y="3599687"/>
            <a:ext cx="192873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Cảnh báo 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sử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dụng</a:t>
            </a:r>
            <a:endParaRPr lang="en-US" altLang="zh-CN" sz="1600" smtClean="0">
              <a:solidFill>
                <a:prstClr val="white">
                  <a:lumMod val="95000"/>
                </a:prstClr>
              </a:solidFill>
            </a:endParaRPr>
          </a:p>
          <a:p>
            <a:pPr defTabSz="914400"/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nguồn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điện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thấp</a:t>
            </a:r>
            <a:endParaRPr lang="en-US" altLang="zh-CN" sz="1600" smtClean="0">
              <a:solidFill>
                <a:prstClr val="white">
                  <a:lumMod val="95000"/>
                </a:prstClr>
              </a:solidFill>
            </a:endParaRPr>
          </a:p>
          <a:p>
            <a:pPr defTabSz="914400"/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2~3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năm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tuổi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</a:t>
            </a:r>
            <a:r>
              <a:rPr lang="en-US" altLang="zh-CN" sz="1600" err="1" smtClean="0">
                <a:solidFill>
                  <a:prstClr val="white">
                    <a:lumMod val="95000"/>
                  </a:prstClr>
                </a:solidFill>
              </a:rPr>
              <a:t>thọ</a:t>
            </a:r>
            <a:r>
              <a:rPr lang="en-US" altLang="zh-CN" sz="1600" smtClean="0">
                <a:solidFill>
                  <a:prstClr val="white">
                    <a:lumMod val="95000"/>
                  </a:prstClr>
                </a:solidFill>
              </a:rPr>
              <a:t> pin</a:t>
            </a:r>
            <a:endParaRPr lang="en-US" altLang="zh-CN" sz="160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239724" y="472729"/>
            <a:ext cx="130195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err="1" smtClean="0">
                <a:solidFill>
                  <a:schemeClr val="bg1"/>
                </a:solidFill>
              </a:rPr>
              <a:t>Khóa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Khách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Sạn</a:t>
            </a:r>
            <a:endParaRPr lang="zh-CN" altLang="en-US">
              <a:solidFill>
                <a:schemeClr val="bg1"/>
              </a:solidFill>
            </a:endParaRPr>
          </a:p>
        </p:txBody>
      </p:sp>
      <p:grpSp>
        <p:nvGrpSpPr>
          <p:cNvPr id="98" name="组合 97"/>
          <p:cNvGrpSpPr/>
          <p:nvPr/>
        </p:nvGrpSpPr>
        <p:grpSpPr>
          <a:xfrm>
            <a:off x="525659" y="1285942"/>
            <a:ext cx="639607" cy="635000"/>
            <a:chOff x="525659" y="1285942"/>
            <a:chExt cx="639607" cy="635000"/>
          </a:xfrm>
        </p:grpSpPr>
        <p:grpSp>
          <p:nvGrpSpPr>
            <p:cNvPr id="11" name="组合 10"/>
            <p:cNvGrpSpPr/>
            <p:nvPr/>
          </p:nvGrpSpPr>
          <p:grpSpPr>
            <a:xfrm>
              <a:off x="525659" y="1285942"/>
              <a:ext cx="639607" cy="635000"/>
              <a:chOff x="1143000" y="1257300"/>
              <a:chExt cx="639607" cy="635000"/>
            </a:xfrm>
          </p:grpSpPr>
          <p:sp>
            <p:nvSpPr>
              <p:cNvPr id="7" name="圆角矩形 6"/>
              <p:cNvSpPr/>
              <p:nvPr/>
            </p:nvSpPr>
            <p:spPr>
              <a:xfrm>
                <a:off x="1143000" y="1257300"/>
                <a:ext cx="636029" cy="635000"/>
              </a:xfrm>
              <a:prstGeom prst="roundRect">
                <a:avLst>
                  <a:gd name="adj" fmla="val 10667"/>
                </a:avLst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n w="57150">
                    <a:solidFill>
                      <a:schemeClr val="accent2"/>
                    </a:solidFill>
                  </a:ln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187572" y="1295400"/>
                <a:ext cx="59503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000" b="1" smtClean="0">
                    <a:solidFill>
                      <a:schemeClr val="bg1"/>
                    </a:solidFill>
                  </a:rPr>
                  <a:t>SUS</a:t>
                </a:r>
              </a:p>
            </p:txBody>
          </p:sp>
        </p:grpSp>
        <p:sp>
          <p:nvSpPr>
            <p:cNvPr id="97" name="矩形 96"/>
            <p:cNvSpPr/>
            <p:nvPr/>
          </p:nvSpPr>
          <p:spPr>
            <a:xfrm>
              <a:off x="622711" y="1603442"/>
              <a:ext cx="45878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400" b="1">
                  <a:solidFill>
                    <a:schemeClr val="bg1"/>
                  </a:solidFill>
                </a:rPr>
                <a:t>304</a:t>
              </a:r>
              <a:endParaRPr lang="zh-CN" altLang="en-US" sz="14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281823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4420" y="1210775"/>
            <a:ext cx="6457908" cy="35877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3" name="组合 22"/>
          <p:cNvGrpSpPr/>
          <p:nvPr/>
        </p:nvGrpSpPr>
        <p:grpSpPr>
          <a:xfrm>
            <a:off x="181944" y="-37294"/>
            <a:ext cx="3842685" cy="800001"/>
            <a:chOff x="293627" y="101796"/>
            <a:chExt cx="3842685" cy="800001"/>
          </a:xfrm>
        </p:grpSpPr>
        <p:sp>
          <p:nvSpPr>
            <p:cNvPr id="24" name="矩形 39"/>
            <p:cNvSpPr/>
            <p:nvPr/>
          </p:nvSpPr>
          <p:spPr>
            <a:xfrm>
              <a:off x="293627" y="101796"/>
              <a:ext cx="187583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Tiêu</a:t>
              </a:r>
              <a:r>
                <a:rPr lang="en-US" altLang="zh-CN" sz="32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</a:t>
              </a:r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Điểm</a:t>
              </a:r>
              <a:endParaRPr lang="zh-CN" altLang="en-US" sz="32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sp>
          <p:nvSpPr>
            <p:cNvPr id="25" name="Rectangle 11"/>
            <p:cNvSpPr/>
            <p:nvPr/>
          </p:nvSpPr>
          <p:spPr>
            <a:xfrm>
              <a:off x="293627" y="594020"/>
              <a:ext cx="384268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Phần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mềm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quản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lý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khách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sạn</a:t>
              </a:r>
              <a:endParaRPr lang="zh-CN" altLang="en-US" sz="14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cxnSp>
          <p:nvCxnSpPr>
            <p:cNvPr id="26" name="直接连接符 25"/>
            <p:cNvCxnSpPr/>
            <p:nvPr/>
          </p:nvCxnSpPr>
          <p:spPr>
            <a:xfrm>
              <a:off x="381000" y="594020"/>
              <a:ext cx="301942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组合 29"/>
          <p:cNvGrpSpPr/>
          <p:nvPr/>
        </p:nvGrpSpPr>
        <p:grpSpPr>
          <a:xfrm>
            <a:off x="269317" y="766861"/>
            <a:ext cx="7359015" cy="4344497"/>
            <a:chOff x="501104" y="672003"/>
            <a:chExt cx="7359015" cy="4344497"/>
          </a:xfrm>
        </p:grpSpPr>
        <p:grpSp>
          <p:nvGrpSpPr>
            <p:cNvPr id="5" name="组合 4"/>
            <p:cNvGrpSpPr/>
            <p:nvPr/>
          </p:nvGrpSpPr>
          <p:grpSpPr>
            <a:xfrm>
              <a:off x="5447160" y="2468802"/>
              <a:ext cx="1155700" cy="1132114"/>
              <a:chOff x="5933196" y="1336673"/>
              <a:chExt cx="1155700" cy="1132114"/>
            </a:xfrm>
          </p:grpSpPr>
          <p:pic>
            <p:nvPicPr>
              <p:cNvPr id="1030" name="Picture 6" descr="E:\素材\图标\history_287px_1148191_easyicon.net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87501" y="1537394"/>
                <a:ext cx="600868" cy="7306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7" name="椭圆 16"/>
              <p:cNvSpPr/>
              <p:nvPr/>
            </p:nvSpPr>
            <p:spPr>
              <a:xfrm>
                <a:off x="5933196" y="1336673"/>
                <a:ext cx="1155700" cy="1132114"/>
              </a:xfrm>
              <a:prstGeom prst="ellipse">
                <a:avLst/>
              </a:prstGeom>
              <a:noFill/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</p:grpSp>
        <p:pic>
          <p:nvPicPr>
            <p:cNvPr id="1035" name="Picture 11" descr="E:\素材\图标\user_multiple_1418px_118345_easyicon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1104" y="3831964"/>
              <a:ext cx="1184536" cy="11845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矩形 10"/>
            <p:cNvSpPr/>
            <p:nvPr/>
          </p:nvSpPr>
          <p:spPr>
            <a:xfrm>
              <a:off x="1763367" y="3632339"/>
              <a:ext cx="229421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400"/>
              <a:r>
                <a:rPr lang="en-US" altLang="zh-CN" sz="1600" err="1" smtClean="0">
                  <a:solidFill>
                    <a:prstClr val="white">
                      <a:lumMod val="95000"/>
                    </a:prstClr>
                  </a:solidFill>
                </a:rPr>
                <a:t>Nhận</a:t>
              </a:r>
              <a:r>
                <a:rPr lang="en-US" altLang="zh-CN" sz="1600" smtClean="0">
                  <a:solidFill>
                    <a:prstClr val="white">
                      <a:lumMod val="95000"/>
                    </a:prstClr>
                  </a:solidFill>
                </a:rPr>
                <a:t> </a:t>
              </a:r>
              <a:r>
                <a:rPr lang="en-US" altLang="zh-CN" sz="1600" err="1" smtClean="0">
                  <a:solidFill>
                    <a:prstClr val="white">
                      <a:lumMod val="95000"/>
                    </a:prstClr>
                  </a:solidFill>
                </a:rPr>
                <a:t>diện</a:t>
              </a:r>
              <a:r>
                <a:rPr lang="en-US" altLang="zh-CN" sz="1600" smtClean="0">
                  <a:solidFill>
                    <a:prstClr val="white">
                      <a:lumMod val="95000"/>
                    </a:prstClr>
                  </a:solidFill>
                </a:rPr>
                <a:t> </a:t>
              </a:r>
              <a:r>
                <a:rPr lang="en-US" altLang="zh-CN" sz="1600" err="1" smtClean="0">
                  <a:solidFill>
                    <a:prstClr val="white">
                      <a:lumMod val="95000"/>
                    </a:prstClr>
                  </a:solidFill>
                </a:rPr>
                <a:t>người</a:t>
              </a:r>
              <a:r>
                <a:rPr lang="en-US" altLang="zh-CN" sz="1600" smtClean="0">
                  <a:solidFill>
                    <a:prstClr val="white">
                      <a:lumMod val="95000"/>
                    </a:prstClr>
                  </a:solidFill>
                </a:rPr>
                <a:t> </a:t>
              </a:r>
              <a:r>
                <a:rPr lang="en-US" altLang="zh-CN" sz="1600" err="1" smtClean="0">
                  <a:solidFill>
                    <a:prstClr val="white">
                      <a:lumMod val="95000"/>
                    </a:prstClr>
                  </a:solidFill>
                </a:rPr>
                <a:t>sử</a:t>
              </a:r>
              <a:r>
                <a:rPr lang="en-US" altLang="zh-CN" sz="1600" smtClean="0">
                  <a:solidFill>
                    <a:prstClr val="white">
                      <a:lumMod val="95000"/>
                    </a:prstClr>
                  </a:solidFill>
                </a:rPr>
                <a:t> </a:t>
              </a:r>
              <a:r>
                <a:rPr lang="en-US" altLang="zh-CN" sz="1600" err="1" smtClean="0">
                  <a:solidFill>
                    <a:prstClr val="white">
                      <a:lumMod val="95000"/>
                    </a:prstClr>
                  </a:solidFill>
                </a:rPr>
                <a:t>dụng</a:t>
              </a:r>
              <a:endParaRPr lang="en-US" altLang="zh-CN" sz="1600">
                <a:solidFill>
                  <a:prstClr val="white">
                    <a:lumMod val="95000"/>
                  </a:prstClr>
                </a:solidFill>
              </a:endParaRPr>
            </a:p>
          </p:txBody>
        </p:sp>
        <p:grpSp>
          <p:nvGrpSpPr>
            <p:cNvPr id="27" name="组合 26"/>
            <p:cNvGrpSpPr/>
            <p:nvPr/>
          </p:nvGrpSpPr>
          <p:grpSpPr>
            <a:xfrm>
              <a:off x="516206" y="803062"/>
              <a:ext cx="4830126" cy="1374729"/>
              <a:chOff x="833706" y="1052785"/>
              <a:chExt cx="4830126" cy="1374729"/>
            </a:xfrm>
          </p:grpSpPr>
          <p:grpSp>
            <p:nvGrpSpPr>
              <p:cNvPr id="3" name="组合 2"/>
              <p:cNvGrpSpPr/>
              <p:nvPr/>
            </p:nvGrpSpPr>
            <p:grpSpPr>
              <a:xfrm>
                <a:off x="833706" y="1295400"/>
                <a:ext cx="1155700" cy="1132114"/>
                <a:chOff x="4559300" y="1016000"/>
                <a:chExt cx="1244600" cy="1219200"/>
              </a:xfrm>
            </p:grpSpPr>
            <p:pic>
              <p:nvPicPr>
                <p:cNvPr id="1027" name="Picture 3" descr="E:\素材\图标\reception_200px_1188276_easyicon.net.png"/>
                <p:cNvPicPr>
                  <a:picLocks noChangeAspect="1" noChangeArrowheads="1"/>
                </p:cNvPicPr>
                <p:nvPr/>
              </p:nvPicPr>
              <p:blipFill>
                <a:blip r:embed="rId6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sharpenSoften amount="-44000"/>
                          </a14:imgEffect>
                          <a14:imgEffect>
                            <a14:brightnessContrast bright="-18000" contrast="39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62500" y="1193798"/>
                  <a:ext cx="952500" cy="9525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" name="椭圆 1"/>
                <p:cNvSpPr/>
                <p:nvPr/>
              </p:nvSpPr>
              <p:spPr>
                <a:xfrm>
                  <a:off x="4559300" y="1016000"/>
                  <a:ext cx="1244600" cy="1219200"/>
                </a:xfrm>
                <a:prstGeom prst="ellipse">
                  <a:avLst/>
                </a:prstGeom>
                <a:noFill/>
                <a:ln w="381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600"/>
                </a:p>
              </p:txBody>
            </p:sp>
          </p:grpSp>
          <p:sp>
            <p:nvSpPr>
              <p:cNvPr id="14" name="矩形 13"/>
              <p:cNvSpPr/>
              <p:nvPr/>
            </p:nvSpPr>
            <p:spPr>
              <a:xfrm>
                <a:off x="1712109" y="1052785"/>
                <a:ext cx="3951723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914400"/>
                <a:r>
                  <a:rPr lang="en-US" altLang="zh-CN" sz="1600" err="1" smtClean="0">
                    <a:solidFill>
                      <a:prstClr val="white">
                        <a:lumMod val="95000"/>
                      </a:prstClr>
                    </a:solidFill>
                  </a:rPr>
                  <a:t>Nhận</a:t>
                </a:r>
                <a:r>
                  <a:rPr lang="en-US" altLang="zh-CN" sz="1600" smtClean="0">
                    <a:solidFill>
                      <a:prstClr val="white">
                        <a:lumMod val="95000"/>
                      </a:prstClr>
                    </a:solidFill>
                  </a:rPr>
                  <a:t> </a:t>
                </a:r>
                <a:r>
                  <a:rPr lang="en-US" altLang="zh-CN" sz="1600" err="1" smtClean="0">
                    <a:solidFill>
                      <a:prstClr val="white">
                        <a:lumMod val="95000"/>
                      </a:prstClr>
                    </a:solidFill>
                  </a:rPr>
                  <a:t>phòng</a:t>
                </a:r>
                <a:r>
                  <a:rPr lang="en-US" altLang="zh-CN" sz="1600" smtClean="0">
                    <a:solidFill>
                      <a:prstClr val="white">
                        <a:lumMod val="95000"/>
                      </a:prstClr>
                    </a:solidFill>
                  </a:rPr>
                  <a:t> FIT </a:t>
                </a:r>
                <a:r>
                  <a:rPr lang="en-US" altLang="zh-CN" sz="1600" err="1" smtClean="0">
                    <a:solidFill>
                      <a:prstClr val="white">
                        <a:lumMod val="95000"/>
                      </a:prstClr>
                    </a:solidFill>
                  </a:rPr>
                  <a:t>hoặc</a:t>
                </a:r>
                <a:r>
                  <a:rPr lang="en-US" altLang="zh-CN" sz="1600" smtClean="0">
                    <a:solidFill>
                      <a:prstClr val="white">
                        <a:lumMod val="95000"/>
                      </a:prstClr>
                    </a:solidFill>
                  </a:rPr>
                  <a:t> </a:t>
                </a:r>
                <a:r>
                  <a:rPr lang="en-US" altLang="zh-CN" sz="1600" err="1" smtClean="0">
                    <a:solidFill>
                      <a:prstClr val="white">
                        <a:lumMod val="95000"/>
                      </a:prstClr>
                    </a:solidFill>
                  </a:rPr>
                  <a:t>nhận</a:t>
                </a:r>
                <a:r>
                  <a:rPr lang="en-US" altLang="zh-CN" sz="1600" smtClean="0">
                    <a:solidFill>
                      <a:prstClr val="white">
                        <a:lumMod val="95000"/>
                      </a:prstClr>
                    </a:solidFill>
                  </a:rPr>
                  <a:t> </a:t>
                </a:r>
                <a:r>
                  <a:rPr lang="en-US" altLang="zh-CN" sz="1600" err="1" smtClean="0">
                    <a:solidFill>
                      <a:prstClr val="white">
                        <a:lumMod val="95000"/>
                      </a:prstClr>
                    </a:solidFill>
                  </a:rPr>
                  <a:t>phòng</a:t>
                </a:r>
                <a:r>
                  <a:rPr lang="en-US" altLang="zh-CN" sz="1600" smtClean="0">
                    <a:solidFill>
                      <a:prstClr val="white">
                        <a:lumMod val="95000"/>
                      </a:prstClr>
                    </a:solidFill>
                  </a:rPr>
                  <a:t> </a:t>
                </a:r>
                <a:r>
                  <a:rPr lang="en-US" altLang="zh-CN" sz="1600" err="1" smtClean="0">
                    <a:solidFill>
                      <a:prstClr val="white">
                        <a:lumMod val="95000"/>
                      </a:prstClr>
                    </a:solidFill>
                  </a:rPr>
                  <a:t>theo</a:t>
                </a:r>
                <a:r>
                  <a:rPr lang="en-US" altLang="zh-CN" sz="1600" smtClean="0">
                    <a:solidFill>
                      <a:prstClr val="white">
                        <a:lumMod val="95000"/>
                      </a:prstClr>
                    </a:solidFill>
                  </a:rPr>
                  <a:t> </a:t>
                </a:r>
                <a:r>
                  <a:rPr lang="en-US" altLang="zh-CN" sz="1600" err="1" smtClean="0">
                    <a:solidFill>
                      <a:prstClr val="white">
                        <a:lumMod val="95000"/>
                      </a:prstClr>
                    </a:solidFill>
                  </a:rPr>
                  <a:t>nhóm</a:t>
                </a:r>
                <a:endParaRPr lang="en-US" altLang="zh-CN" sz="1600">
                  <a:solidFill>
                    <a:prstClr val="white">
                      <a:lumMod val="95000"/>
                    </a:prstClr>
                  </a:solidFill>
                </a:endParaRPr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5444559" y="672003"/>
              <a:ext cx="2415560" cy="1505788"/>
              <a:chOff x="4724619" y="921726"/>
              <a:chExt cx="2415560" cy="1505788"/>
            </a:xfrm>
          </p:grpSpPr>
          <p:grpSp>
            <p:nvGrpSpPr>
              <p:cNvPr id="6" name="组合 5"/>
              <p:cNvGrpSpPr/>
              <p:nvPr/>
            </p:nvGrpSpPr>
            <p:grpSpPr>
              <a:xfrm>
                <a:off x="4724619" y="1295400"/>
                <a:ext cx="1155700" cy="1132114"/>
                <a:chOff x="7080690" y="2645016"/>
                <a:chExt cx="1155700" cy="1132114"/>
              </a:xfrm>
            </p:grpSpPr>
            <p:pic>
              <p:nvPicPr>
                <p:cNvPr id="1029" name="Picture 5" descr="E:\素材\图标\data_backup_512px_1168769_easyicon.net.png"/>
                <p:cNvPicPr>
                  <a:picLocks noChangeAspect="1" noChangeArrowheads="1"/>
                </p:cNvPicPr>
                <p:nvPr/>
              </p:nvPicPr>
              <p:blipFill>
                <a:blip r:embed="rId8" cstate="print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340600" y="2855033"/>
                  <a:ext cx="635880" cy="6358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6" name="椭圆 15"/>
                <p:cNvSpPr/>
                <p:nvPr/>
              </p:nvSpPr>
              <p:spPr>
                <a:xfrm>
                  <a:off x="7080690" y="2645016"/>
                  <a:ext cx="1155700" cy="1132114"/>
                </a:xfrm>
                <a:prstGeom prst="ellipse">
                  <a:avLst/>
                </a:prstGeom>
                <a:noFill/>
                <a:ln w="3810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600"/>
                </a:p>
              </p:txBody>
            </p:sp>
          </p:grpSp>
          <p:sp>
            <p:nvSpPr>
              <p:cNvPr id="18" name="矩形 17"/>
              <p:cNvSpPr/>
              <p:nvPr/>
            </p:nvSpPr>
            <p:spPr>
              <a:xfrm>
                <a:off x="5504795" y="921726"/>
                <a:ext cx="1635384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914400"/>
                <a:r>
                  <a:rPr lang="en-US" altLang="zh-CN" sz="1600" err="1" smtClean="0">
                    <a:solidFill>
                      <a:prstClr val="white">
                        <a:lumMod val="95000"/>
                      </a:prstClr>
                    </a:solidFill>
                  </a:rPr>
                  <a:t>Dữ</a:t>
                </a:r>
                <a:r>
                  <a:rPr lang="en-US" altLang="zh-CN" sz="1600" smtClean="0">
                    <a:solidFill>
                      <a:prstClr val="white">
                        <a:lumMod val="95000"/>
                      </a:prstClr>
                    </a:solidFill>
                  </a:rPr>
                  <a:t> </a:t>
                </a:r>
                <a:r>
                  <a:rPr lang="en-US" altLang="zh-CN" sz="1600" err="1" smtClean="0">
                    <a:solidFill>
                      <a:prstClr val="white">
                        <a:lumMod val="95000"/>
                      </a:prstClr>
                    </a:solidFill>
                  </a:rPr>
                  <a:t>liệu</a:t>
                </a:r>
                <a:r>
                  <a:rPr lang="en-US" altLang="zh-CN" sz="1600" smtClean="0">
                    <a:solidFill>
                      <a:prstClr val="white">
                        <a:lumMod val="95000"/>
                      </a:prstClr>
                    </a:solidFill>
                  </a:rPr>
                  <a:t> </a:t>
                </a:r>
                <a:r>
                  <a:rPr lang="en-US" altLang="zh-CN" sz="1600" err="1" smtClean="0">
                    <a:solidFill>
                      <a:prstClr val="white">
                        <a:lumMod val="95000"/>
                      </a:prstClr>
                    </a:solidFill>
                  </a:rPr>
                  <a:t>dự</a:t>
                </a:r>
                <a:r>
                  <a:rPr lang="en-US" altLang="zh-CN" sz="1600" smtClean="0">
                    <a:solidFill>
                      <a:prstClr val="white">
                        <a:lumMod val="95000"/>
                      </a:prstClr>
                    </a:solidFill>
                  </a:rPr>
                  <a:t> </a:t>
                </a:r>
                <a:r>
                  <a:rPr lang="en-US" altLang="zh-CN" sz="1600" err="1" smtClean="0">
                    <a:solidFill>
                      <a:prstClr val="white">
                        <a:lumMod val="95000"/>
                      </a:prstClr>
                    </a:solidFill>
                  </a:rPr>
                  <a:t>phòng</a:t>
                </a:r>
                <a:endParaRPr lang="en-US" altLang="zh-CN" sz="1600">
                  <a:solidFill>
                    <a:prstClr val="white">
                      <a:lumMod val="95000"/>
                    </a:prstClr>
                  </a:solidFill>
                </a:endParaRPr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516206" y="2468802"/>
              <a:ext cx="4996684" cy="1132114"/>
              <a:chOff x="869404" y="3123618"/>
              <a:chExt cx="4996684" cy="1132114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2002273" y="3474759"/>
                <a:ext cx="3863815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914400"/>
                <a:r>
                  <a:rPr lang="en-US" altLang="zh-CN" sz="1600" err="1" smtClean="0">
                    <a:solidFill>
                      <a:prstClr val="white">
                        <a:lumMod val="95000"/>
                      </a:prstClr>
                    </a:solidFill>
                  </a:rPr>
                  <a:t>Thẻ</a:t>
                </a:r>
                <a:r>
                  <a:rPr lang="en-US" altLang="zh-CN" sz="1600" smtClean="0">
                    <a:solidFill>
                      <a:prstClr val="white">
                        <a:lumMod val="95000"/>
                      </a:prstClr>
                    </a:solidFill>
                  </a:rPr>
                  <a:t> </a:t>
                </a:r>
                <a:r>
                  <a:rPr lang="en-US" altLang="zh-CN" sz="1600" err="1" smtClean="0">
                    <a:solidFill>
                      <a:prstClr val="white">
                        <a:lumMod val="95000"/>
                      </a:prstClr>
                    </a:solidFill>
                  </a:rPr>
                  <a:t>khẩn</a:t>
                </a:r>
                <a:r>
                  <a:rPr lang="en-US" altLang="zh-CN" sz="1600" smtClean="0">
                    <a:solidFill>
                      <a:prstClr val="white">
                        <a:lumMod val="95000"/>
                      </a:prstClr>
                    </a:solidFill>
                  </a:rPr>
                  <a:t> </a:t>
                </a:r>
                <a:r>
                  <a:rPr lang="en-US" altLang="zh-CN" sz="1600" err="1" smtClean="0">
                    <a:solidFill>
                      <a:prstClr val="white">
                        <a:lumMod val="95000"/>
                      </a:prstClr>
                    </a:solidFill>
                  </a:rPr>
                  <a:t>cấp</a:t>
                </a:r>
                <a:r>
                  <a:rPr lang="en-US" altLang="zh-CN" sz="1600" smtClean="0">
                    <a:solidFill>
                      <a:prstClr val="white">
                        <a:lumMod val="95000"/>
                      </a:prstClr>
                    </a:solidFill>
                  </a:rPr>
                  <a:t> </a:t>
                </a:r>
                <a:r>
                  <a:rPr lang="en-US" altLang="zh-CN" sz="1600" err="1" smtClean="0">
                    <a:solidFill>
                      <a:prstClr val="white">
                        <a:lumMod val="95000"/>
                      </a:prstClr>
                    </a:solidFill>
                  </a:rPr>
                  <a:t>hoặc</a:t>
                </a:r>
                <a:r>
                  <a:rPr lang="en-US" altLang="zh-CN" sz="1600" smtClean="0">
                    <a:solidFill>
                      <a:prstClr val="white">
                        <a:lumMod val="95000"/>
                      </a:prstClr>
                    </a:solidFill>
                  </a:rPr>
                  <a:t> </a:t>
                </a:r>
                <a:r>
                  <a:rPr lang="en-US" altLang="zh-CN" sz="1600" err="1" smtClean="0">
                    <a:solidFill>
                      <a:prstClr val="white">
                        <a:lumMod val="95000"/>
                      </a:prstClr>
                    </a:solidFill>
                  </a:rPr>
                  <a:t>các</a:t>
                </a:r>
                <a:r>
                  <a:rPr lang="en-US" altLang="zh-CN" sz="1600" smtClean="0">
                    <a:solidFill>
                      <a:prstClr val="white">
                        <a:lumMod val="95000"/>
                      </a:prstClr>
                    </a:solidFill>
                  </a:rPr>
                  <a:t> </a:t>
                </a:r>
                <a:r>
                  <a:rPr lang="en-US" altLang="zh-CN" sz="1600" err="1" smtClean="0">
                    <a:solidFill>
                      <a:prstClr val="white">
                        <a:lumMod val="95000"/>
                      </a:prstClr>
                    </a:solidFill>
                  </a:rPr>
                  <a:t>loại</a:t>
                </a:r>
                <a:r>
                  <a:rPr lang="en-US" altLang="zh-CN" sz="1600" smtClean="0">
                    <a:solidFill>
                      <a:prstClr val="white">
                        <a:lumMod val="95000"/>
                      </a:prstClr>
                    </a:solidFill>
                  </a:rPr>
                  <a:t> </a:t>
                </a:r>
                <a:r>
                  <a:rPr lang="en-US" altLang="zh-CN" sz="1600" err="1" smtClean="0">
                    <a:solidFill>
                      <a:prstClr val="white">
                        <a:lumMod val="95000"/>
                      </a:prstClr>
                    </a:solidFill>
                  </a:rPr>
                  <a:t>thẻ</a:t>
                </a:r>
                <a:r>
                  <a:rPr lang="en-US" altLang="zh-CN" sz="1600" smtClean="0">
                    <a:solidFill>
                      <a:prstClr val="white">
                        <a:lumMod val="95000"/>
                      </a:prstClr>
                    </a:solidFill>
                  </a:rPr>
                  <a:t> </a:t>
                </a:r>
                <a:r>
                  <a:rPr lang="en-US" altLang="zh-CN" sz="1600" err="1" smtClean="0">
                    <a:solidFill>
                      <a:prstClr val="white">
                        <a:lumMod val="95000"/>
                      </a:prstClr>
                    </a:solidFill>
                  </a:rPr>
                  <a:t>đặc</a:t>
                </a:r>
                <a:r>
                  <a:rPr lang="en-US" altLang="zh-CN" sz="1600" smtClean="0">
                    <a:solidFill>
                      <a:prstClr val="white">
                        <a:lumMod val="95000"/>
                      </a:prstClr>
                    </a:solidFill>
                  </a:rPr>
                  <a:t> </a:t>
                </a:r>
                <a:r>
                  <a:rPr lang="en-US" altLang="zh-CN" sz="1600" err="1" smtClean="0">
                    <a:solidFill>
                      <a:prstClr val="white">
                        <a:lumMod val="95000"/>
                      </a:prstClr>
                    </a:solidFill>
                  </a:rPr>
                  <a:t>biệt</a:t>
                </a:r>
                <a:r>
                  <a:rPr lang="en-US" altLang="zh-CN" sz="1600" smtClean="0">
                    <a:solidFill>
                      <a:prstClr val="white">
                        <a:lumMod val="95000"/>
                      </a:prstClr>
                    </a:solidFill>
                  </a:rPr>
                  <a:t> </a:t>
                </a:r>
                <a:r>
                  <a:rPr lang="en-US" altLang="zh-CN" sz="1600" err="1" smtClean="0">
                    <a:solidFill>
                      <a:prstClr val="white">
                        <a:lumMod val="95000"/>
                      </a:prstClr>
                    </a:solidFill>
                  </a:rPr>
                  <a:t>khác</a:t>
                </a:r>
                <a:endParaRPr lang="en-US" altLang="zh-CN" sz="1600">
                  <a:solidFill>
                    <a:prstClr val="white">
                      <a:lumMod val="95000"/>
                    </a:prstClr>
                  </a:solidFill>
                </a:endParaRPr>
              </a:p>
            </p:txBody>
          </p:sp>
          <p:grpSp>
            <p:nvGrpSpPr>
              <p:cNvPr id="21" name="组合 20"/>
              <p:cNvGrpSpPr/>
              <p:nvPr/>
            </p:nvGrpSpPr>
            <p:grpSpPr>
              <a:xfrm>
                <a:off x="869404" y="3123618"/>
                <a:ext cx="1155700" cy="1132114"/>
                <a:chOff x="869404" y="3123618"/>
                <a:chExt cx="1155700" cy="1132114"/>
              </a:xfrm>
            </p:grpSpPr>
            <p:grpSp>
              <p:nvGrpSpPr>
                <p:cNvPr id="4" name="组合 3"/>
                <p:cNvGrpSpPr/>
                <p:nvPr/>
              </p:nvGrpSpPr>
              <p:grpSpPr>
                <a:xfrm>
                  <a:off x="869404" y="3123618"/>
                  <a:ext cx="1155700" cy="1132114"/>
                  <a:chOff x="3804982" y="2066259"/>
                  <a:chExt cx="1155700" cy="1132114"/>
                </a:xfrm>
              </p:grpSpPr>
              <p:pic>
                <p:nvPicPr>
                  <p:cNvPr id="1028" name="Picture 4" descr="E:\素材\图标\fire_175px_1154095_easyicon.net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print">
                    <a:duotone>
                      <a:schemeClr val="accent2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957970" y="2480581"/>
                    <a:ext cx="336232" cy="50338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15" name="椭圆 14"/>
                  <p:cNvSpPr/>
                  <p:nvPr/>
                </p:nvSpPr>
                <p:spPr>
                  <a:xfrm>
                    <a:off x="3804982" y="2066259"/>
                    <a:ext cx="1155700" cy="1132114"/>
                  </a:xfrm>
                  <a:prstGeom prst="ellipse">
                    <a:avLst/>
                  </a:prstGeom>
                  <a:noFill/>
                  <a:ln w="38100">
                    <a:solidFill>
                      <a:schemeClr val="accent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600"/>
                  </a:p>
                </p:txBody>
              </p:sp>
            </p:grpSp>
            <p:sp>
              <p:nvSpPr>
                <p:cNvPr id="20" name="圆角矩形 19"/>
                <p:cNvSpPr/>
                <p:nvPr/>
              </p:nvSpPr>
              <p:spPr>
                <a:xfrm>
                  <a:off x="1318398" y="3474759"/>
                  <a:ext cx="514765" cy="361708"/>
                </a:xfrm>
                <a:prstGeom prst="roundRect">
                  <a:avLst/>
                </a:prstGeom>
                <a:solidFill>
                  <a:schemeClr val="accent2"/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600"/>
                </a:p>
              </p:txBody>
            </p:sp>
          </p:grpSp>
        </p:grpSp>
        <p:sp>
          <p:nvSpPr>
            <p:cNvPr id="29" name="矩形 28"/>
            <p:cNvSpPr/>
            <p:nvPr/>
          </p:nvSpPr>
          <p:spPr>
            <a:xfrm>
              <a:off x="5000462" y="3662335"/>
              <a:ext cx="159979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400"/>
              <a:r>
                <a:rPr lang="en-US" altLang="zh-CN" sz="1600" err="1" smtClean="0">
                  <a:solidFill>
                    <a:prstClr val="white">
                      <a:lumMod val="95000"/>
                    </a:prstClr>
                  </a:solidFill>
                </a:rPr>
                <a:t>Nhật</a:t>
              </a:r>
              <a:r>
                <a:rPr lang="en-US" altLang="zh-CN" sz="1600" smtClean="0">
                  <a:solidFill>
                    <a:prstClr val="white">
                      <a:lumMod val="95000"/>
                    </a:prstClr>
                  </a:solidFill>
                </a:rPr>
                <a:t> </a:t>
              </a:r>
              <a:r>
                <a:rPr lang="en-US" altLang="zh-CN" sz="1600" err="1" smtClean="0">
                  <a:solidFill>
                    <a:prstClr val="white">
                      <a:lumMod val="95000"/>
                    </a:prstClr>
                  </a:solidFill>
                </a:rPr>
                <a:t>ký</a:t>
              </a:r>
              <a:r>
                <a:rPr lang="en-US" altLang="zh-CN" sz="1600" smtClean="0">
                  <a:solidFill>
                    <a:prstClr val="white">
                      <a:lumMod val="95000"/>
                    </a:prstClr>
                  </a:solidFill>
                </a:rPr>
                <a:t> </a:t>
              </a:r>
              <a:r>
                <a:rPr lang="en-US" altLang="zh-CN" sz="1600" err="1" smtClean="0">
                  <a:solidFill>
                    <a:prstClr val="white">
                      <a:lumMod val="95000"/>
                    </a:prstClr>
                  </a:solidFill>
                </a:rPr>
                <a:t>tìm</a:t>
              </a:r>
              <a:r>
                <a:rPr lang="en-US" altLang="zh-CN" sz="1600" smtClean="0">
                  <a:solidFill>
                    <a:prstClr val="white">
                      <a:lumMod val="95000"/>
                    </a:prstClr>
                  </a:solidFill>
                </a:rPr>
                <a:t> </a:t>
              </a:r>
              <a:r>
                <a:rPr lang="en-US" altLang="zh-CN" sz="1600" err="1" smtClean="0">
                  <a:solidFill>
                    <a:prstClr val="white">
                      <a:lumMod val="95000"/>
                    </a:prstClr>
                  </a:solidFill>
                </a:rPr>
                <a:t>kiếm</a:t>
              </a:r>
              <a:endParaRPr lang="en-US" altLang="zh-CN" sz="1600">
                <a:solidFill>
                  <a:prstClr val="white">
                    <a:lumMod val="95000"/>
                  </a:prst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0659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 contras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6338" y="1826313"/>
            <a:ext cx="1015985" cy="101598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12960" y="1410468"/>
            <a:ext cx="2914592" cy="2280153"/>
            <a:chOff x="395534" y="555526"/>
            <a:chExt cx="1818017" cy="1362051"/>
          </a:xfrm>
        </p:grpSpPr>
        <p:grpSp>
          <p:nvGrpSpPr>
            <p:cNvPr id="7" name="组合 6"/>
            <p:cNvGrpSpPr/>
            <p:nvPr/>
          </p:nvGrpSpPr>
          <p:grpSpPr>
            <a:xfrm>
              <a:off x="543945" y="969464"/>
              <a:ext cx="1435766" cy="833020"/>
              <a:chOff x="899592" y="1018641"/>
              <a:chExt cx="6264696" cy="3863984"/>
            </a:xfrm>
          </p:grpSpPr>
          <p:sp>
            <p:nvSpPr>
              <p:cNvPr id="11" name="矩形 10"/>
              <p:cNvSpPr/>
              <p:nvPr/>
            </p:nvSpPr>
            <p:spPr>
              <a:xfrm>
                <a:off x="899592" y="2571750"/>
                <a:ext cx="6264696" cy="43204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000" smtClean="0">
                  <a:solidFill>
                    <a:schemeClr val="bg1"/>
                  </a:solidFill>
                  <a:ea typeface="Segoe UI" pitchFamily="34" charset="0"/>
                  <a:cs typeface="Segoe UI" pitchFamily="34" charset="0"/>
                </a:endParaRPr>
              </a:p>
            </p:txBody>
          </p:sp>
          <p:pic>
            <p:nvPicPr>
              <p:cNvPr id="12" name="Picture 2" descr="F:\01.In-LOCK\酒店锁\图标素材\monitor95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lum bright="10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94424" y="1018641"/>
                <a:ext cx="1944216" cy="1944216"/>
              </a:xfrm>
              <a:prstGeom prst="rect">
                <a:avLst/>
              </a:prstGeom>
              <a:noFill/>
            </p:spPr>
          </p:pic>
          <p:sp>
            <p:nvSpPr>
              <p:cNvPr id="13" name="矩形 12"/>
              <p:cNvSpPr/>
              <p:nvPr/>
            </p:nvSpPr>
            <p:spPr>
              <a:xfrm>
                <a:off x="6084168" y="3003799"/>
                <a:ext cx="545618" cy="187882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000" smtClean="0">
                  <a:solidFill>
                    <a:schemeClr val="bg1"/>
                  </a:solidFill>
                  <a:ea typeface="Segoe UI" pitchFamily="34" charset="0"/>
                  <a:cs typeface="Segoe UI" pitchFamily="34" charset="0"/>
                </a:endParaRPr>
              </a:p>
            </p:txBody>
          </p:sp>
        </p:grpSp>
        <p:sp>
          <p:nvSpPr>
            <p:cNvPr id="4" name="矩形 3"/>
            <p:cNvSpPr/>
            <p:nvPr/>
          </p:nvSpPr>
          <p:spPr>
            <a:xfrm>
              <a:off x="933530" y="586312"/>
              <a:ext cx="1280021" cy="22062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err="1" smtClean="0">
                  <a:solidFill>
                    <a:schemeClr val="bg1"/>
                  </a:solidFill>
                </a:rPr>
                <a:t>Thiết</a:t>
              </a:r>
              <a:r>
                <a:rPr lang="en-US" altLang="zh-CN" smtClean="0">
                  <a:solidFill>
                    <a:schemeClr val="bg1"/>
                  </a:solidFill>
                </a:rPr>
                <a:t> </a:t>
              </a:r>
              <a:r>
                <a:rPr lang="en-US" altLang="zh-CN" err="1" smtClean="0">
                  <a:solidFill>
                    <a:schemeClr val="bg1"/>
                  </a:solidFill>
                </a:rPr>
                <a:t>Lập</a:t>
              </a:r>
              <a:endParaRPr lang="en-US" altLang="zh-CN">
                <a:solidFill>
                  <a:schemeClr val="bg1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395534" y="555526"/>
              <a:ext cx="1717351" cy="1362051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00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395534" y="555526"/>
              <a:ext cx="1717351" cy="253405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00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endParaRPr>
            </a:p>
          </p:txBody>
        </p:sp>
      </p:grpSp>
      <p:sp>
        <p:nvSpPr>
          <p:cNvPr id="19" name="TextBox 14"/>
          <p:cNvSpPr txBox="1"/>
          <p:nvPr/>
        </p:nvSpPr>
        <p:spPr>
          <a:xfrm>
            <a:off x="517337" y="3785474"/>
            <a:ext cx="40463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mtClean="0">
                <a:solidFill>
                  <a:schemeClr val="bg1"/>
                </a:solidFill>
              </a:rPr>
              <a:t>- Cài </a:t>
            </a:r>
            <a:r>
              <a:rPr lang="en-US" altLang="zh-CN" err="1" smtClean="0">
                <a:solidFill>
                  <a:schemeClr val="bg1"/>
                </a:solidFill>
              </a:rPr>
              <a:t>đặt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phầm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mềm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và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tạo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thẻ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ủy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smtClean="0">
                <a:solidFill>
                  <a:schemeClr val="bg1"/>
                </a:solidFill>
              </a:rPr>
              <a:t>quyền </a:t>
            </a:r>
            <a:endParaRPr lang="en-US" altLang="zh-CN" smtClean="0">
              <a:solidFill>
                <a:schemeClr val="bg1"/>
              </a:solidFill>
            </a:endParaRPr>
          </a:p>
          <a:p>
            <a:r>
              <a:rPr lang="en-US" altLang="zh-CN" smtClean="0">
                <a:solidFill>
                  <a:schemeClr val="bg1"/>
                </a:solidFill>
              </a:rPr>
              <a:t>- Tạo </a:t>
            </a:r>
            <a:r>
              <a:rPr lang="en-US" altLang="zh-CN" err="1" smtClean="0">
                <a:solidFill>
                  <a:schemeClr val="bg1"/>
                </a:solidFill>
              </a:rPr>
              <a:t>số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smtClean="0">
                <a:solidFill>
                  <a:schemeClr val="bg1"/>
                </a:solidFill>
              </a:rPr>
              <a:t>phòng</a:t>
            </a:r>
            <a:endParaRPr lang="en-US" altLang="zh-CN" smtClean="0">
              <a:solidFill>
                <a:schemeClr val="bg1"/>
              </a:solidFill>
            </a:endParaRPr>
          </a:p>
          <a:p>
            <a:r>
              <a:rPr lang="en-US" altLang="zh-CN" smtClean="0">
                <a:solidFill>
                  <a:schemeClr val="bg1"/>
                </a:solidFill>
              </a:rPr>
              <a:t>- Cài </a:t>
            </a:r>
            <a:r>
              <a:rPr lang="en-US" altLang="zh-CN" err="1" smtClean="0">
                <a:solidFill>
                  <a:schemeClr val="bg1"/>
                </a:solidFill>
              </a:rPr>
              <a:t>đặt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khóa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số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sử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dụng</a:t>
            </a:r>
            <a:r>
              <a:rPr lang="en-US" altLang="zh-CN" smtClean="0">
                <a:solidFill>
                  <a:schemeClr val="bg1"/>
                </a:solidFill>
              </a:rPr>
              <a:t> PDA.</a:t>
            </a:r>
          </a:p>
        </p:txBody>
      </p:sp>
      <p:grpSp>
        <p:nvGrpSpPr>
          <p:cNvPr id="47" name="组合 46"/>
          <p:cNvGrpSpPr/>
          <p:nvPr/>
        </p:nvGrpSpPr>
        <p:grpSpPr>
          <a:xfrm>
            <a:off x="5225266" y="1410468"/>
            <a:ext cx="2753207" cy="2280153"/>
            <a:chOff x="395534" y="555526"/>
            <a:chExt cx="1717351" cy="1362051"/>
          </a:xfrm>
        </p:grpSpPr>
        <p:grpSp>
          <p:nvGrpSpPr>
            <p:cNvPr id="48" name="组合 47"/>
            <p:cNvGrpSpPr/>
            <p:nvPr/>
          </p:nvGrpSpPr>
          <p:grpSpPr>
            <a:xfrm>
              <a:off x="442924" y="915566"/>
              <a:ext cx="1536787" cy="950268"/>
              <a:chOff x="395536" y="843558"/>
              <a:chExt cx="3286289" cy="2160240"/>
            </a:xfrm>
          </p:grpSpPr>
          <p:grpSp>
            <p:nvGrpSpPr>
              <p:cNvPr id="52" name="组合 51"/>
              <p:cNvGrpSpPr/>
              <p:nvPr/>
            </p:nvGrpSpPr>
            <p:grpSpPr>
              <a:xfrm>
                <a:off x="611560" y="915566"/>
                <a:ext cx="3070265" cy="1944216"/>
                <a:chOff x="899592" y="915566"/>
                <a:chExt cx="6264696" cy="3967059"/>
              </a:xfrm>
            </p:grpSpPr>
            <p:pic>
              <p:nvPicPr>
                <p:cNvPr id="55" name="Picture 3" descr="F:\01.In-LOCK\酒店锁\图标素材\woman46.pn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lum bright="100000"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19722" y="915566"/>
                  <a:ext cx="2150368" cy="2150368"/>
                </a:xfrm>
                <a:prstGeom prst="rect">
                  <a:avLst/>
                </a:prstGeom>
                <a:noFill/>
              </p:spPr>
            </p:pic>
            <p:sp>
              <p:nvSpPr>
                <p:cNvPr id="56" name="矩形 55"/>
                <p:cNvSpPr/>
                <p:nvPr/>
              </p:nvSpPr>
              <p:spPr>
                <a:xfrm>
                  <a:off x="899592" y="2571750"/>
                  <a:ext cx="6264696" cy="43204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000" smtClean="0">
                    <a:solidFill>
                      <a:schemeClr val="bg1"/>
                    </a:solidFill>
                    <a:ea typeface="Segoe UI" pitchFamily="34" charset="0"/>
                    <a:cs typeface="Segoe UI" pitchFamily="34" charset="0"/>
                  </a:endParaRPr>
                </a:p>
              </p:txBody>
            </p:sp>
            <p:pic>
              <p:nvPicPr>
                <p:cNvPr id="57" name="Picture 2" descr="F:\01.In-LOCK\酒店锁\图标素材\monitor95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lum bright="100000"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57074" y="1028343"/>
                  <a:ext cx="1944216" cy="1944216"/>
                </a:xfrm>
                <a:prstGeom prst="rect">
                  <a:avLst/>
                </a:prstGeom>
                <a:noFill/>
              </p:spPr>
            </p:pic>
            <p:sp>
              <p:nvSpPr>
                <p:cNvPr id="58" name="矩形 57"/>
                <p:cNvSpPr/>
                <p:nvPr/>
              </p:nvSpPr>
              <p:spPr>
                <a:xfrm>
                  <a:off x="6084168" y="3003799"/>
                  <a:ext cx="545618" cy="187882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000" smtClean="0">
                    <a:solidFill>
                      <a:schemeClr val="bg1"/>
                    </a:solidFill>
                    <a:ea typeface="Segoe UI" pitchFamily="34" charset="0"/>
                    <a:cs typeface="Segoe UI" pitchFamily="34" charset="0"/>
                  </a:endParaRPr>
                </a:p>
              </p:txBody>
            </p:sp>
          </p:grpSp>
          <p:pic>
            <p:nvPicPr>
              <p:cNvPr id="53" name="Picture 6" descr="F:\01.In-LOCK\酒店锁\图标素材\two26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lum bright="100000"/>
              </a:blip>
              <a:srcRect/>
              <a:stretch>
                <a:fillRect/>
              </a:stretch>
            </p:blipFill>
            <p:spPr bwMode="auto">
              <a:xfrm>
                <a:off x="395536" y="843558"/>
                <a:ext cx="1710910" cy="2160240"/>
              </a:xfrm>
              <a:prstGeom prst="rect">
                <a:avLst/>
              </a:prstGeom>
              <a:noFill/>
            </p:spPr>
          </p:pic>
          <p:sp>
            <p:nvSpPr>
              <p:cNvPr id="54" name="平行四边形 53"/>
              <p:cNvSpPr/>
              <p:nvPr/>
            </p:nvSpPr>
            <p:spPr>
              <a:xfrm>
                <a:off x="1835696" y="1059582"/>
                <a:ext cx="216024" cy="216024"/>
              </a:xfrm>
              <a:prstGeom prst="parallelogram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000" smtClean="0">
                  <a:solidFill>
                    <a:schemeClr val="bg1"/>
                  </a:solidFill>
                  <a:ea typeface="Segoe UI" pitchFamily="34" charset="0"/>
                  <a:cs typeface="Segoe UI" pitchFamily="34" charset="0"/>
                </a:endParaRPr>
              </a:p>
            </p:txBody>
          </p:sp>
        </p:grpSp>
        <p:sp>
          <p:nvSpPr>
            <p:cNvPr id="49" name="矩形 48"/>
            <p:cNvSpPr/>
            <p:nvPr/>
          </p:nvSpPr>
          <p:spPr>
            <a:xfrm>
              <a:off x="637781" y="591369"/>
              <a:ext cx="1280021" cy="22062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err="1" smtClean="0">
                  <a:solidFill>
                    <a:schemeClr val="bg1"/>
                  </a:solidFill>
                </a:rPr>
                <a:t>Lễ</a:t>
              </a:r>
              <a:r>
                <a:rPr lang="en-US" altLang="zh-CN" smtClean="0">
                  <a:solidFill>
                    <a:schemeClr val="bg1"/>
                  </a:solidFill>
                </a:rPr>
                <a:t> </a:t>
              </a:r>
              <a:r>
                <a:rPr lang="en-US" altLang="zh-CN" err="1" smtClean="0">
                  <a:solidFill>
                    <a:schemeClr val="bg1"/>
                  </a:solidFill>
                </a:rPr>
                <a:t>Tân</a:t>
              </a:r>
              <a:endParaRPr lang="en-US" altLang="zh-CN">
                <a:solidFill>
                  <a:schemeClr val="bg1"/>
                </a:solidFill>
              </a:endParaRPr>
            </a:p>
          </p:txBody>
        </p:sp>
        <p:sp>
          <p:nvSpPr>
            <p:cNvPr id="50" name="矩形 49"/>
            <p:cNvSpPr/>
            <p:nvPr/>
          </p:nvSpPr>
          <p:spPr>
            <a:xfrm>
              <a:off x="395534" y="555526"/>
              <a:ext cx="1717351" cy="1362051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00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51" name="矩形 50"/>
            <p:cNvSpPr/>
            <p:nvPr/>
          </p:nvSpPr>
          <p:spPr>
            <a:xfrm>
              <a:off x="395534" y="555526"/>
              <a:ext cx="1717351" cy="253405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00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endParaRPr>
            </a:p>
          </p:txBody>
        </p:sp>
      </p:grpSp>
      <p:sp>
        <p:nvSpPr>
          <p:cNvPr id="59" name="TextBox 14"/>
          <p:cNvSpPr txBox="1"/>
          <p:nvPr/>
        </p:nvSpPr>
        <p:spPr>
          <a:xfrm>
            <a:off x="4768700" y="3751607"/>
            <a:ext cx="44987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mtClean="0">
                <a:solidFill>
                  <a:schemeClr val="bg1"/>
                </a:solidFill>
              </a:rPr>
              <a:t>- Giao thiết </a:t>
            </a:r>
            <a:r>
              <a:rPr lang="en-US" altLang="zh-CN" err="1" smtClean="0">
                <a:solidFill>
                  <a:schemeClr val="bg1"/>
                </a:solidFill>
              </a:rPr>
              <a:t>lập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thẻ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cho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khách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khi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nhận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smtClean="0">
                <a:solidFill>
                  <a:schemeClr val="bg1"/>
                </a:solidFill>
              </a:rPr>
              <a:t>phòng</a:t>
            </a:r>
            <a:endParaRPr lang="en-US" altLang="zh-CN" smtClean="0">
              <a:solidFill>
                <a:schemeClr val="bg1"/>
              </a:solidFill>
            </a:endParaRPr>
          </a:p>
          <a:p>
            <a:r>
              <a:rPr lang="en-US" altLang="zh-CN" smtClean="0">
                <a:solidFill>
                  <a:schemeClr val="bg1"/>
                </a:solidFill>
              </a:rPr>
              <a:t>- Xóa </a:t>
            </a:r>
            <a:r>
              <a:rPr lang="en-US" altLang="zh-CN" err="1" smtClean="0">
                <a:solidFill>
                  <a:schemeClr val="bg1"/>
                </a:solidFill>
              </a:rPr>
              <a:t>thẻ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khi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trả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smtClean="0">
                <a:solidFill>
                  <a:schemeClr val="bg1"/>
                </a:solidFill>
              </a:rPr>
              <a:t>phòng</a:t>
            </a:r>
            <a:endParaRPr lang="en-US" altLang="zh-CN" smtClean="0">
              <a:solidFill>
                <a:schemeClr val="bg1"/>
              </a:solidFill>
            </a:endParaRPr>
          </a:p>
          <a:p>
            <a:r>
              <a:rPr lang="en-US" altLang="zh-CN" smtClean="0">
                <a:solidFill>
                  <a:schemeClr val="bg1"/>
                </a:solidFill>
              </a:rPr>
              <a:t>- Cấp </a:t>
            </a:r>
            <a:r>
              <a:rPr lang="en-US" altLang="zh-CN" err="1" smtClean="0">
                <a:solidFill>
                  <a:schemeClr val="bg1"/>
                </a:solidFill>
              </a:rPr>
              <a:t>lại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thẻ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khi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khách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báo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bị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mất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smtClean="0">
                <a:solidFill>
                  <a:schemeClr val="bg1"/>
                </a:solidFill>
              </a:rPr>
              <a:t>thẻ</a:t>
            </a:r>
            <a:endParaRPr lang="en-US" altLang="zh-CN" smtClean="0">
              <a:solidFill>
                <a:schemeClr val="bg1"/>
              </a:solidFill>
            </a:endParaRPr>
          </a:p>
          <a:p>
            <a:r>
              <a:rPr lang="en-US" altLang="zh-CN" smtClean="0">
                <a:solidFill>
                  <a:schemeClr val="bg1"/>
                </a:solidFill>
              </a:rPr>
              <a:t>- Tìm </a:t>
            </a:r>
            <a:r>
              <a:rPr lang="en-US" altLang="zh-CN" err="1" smtClean="0">
                <a:solidFill>
                  <a:schemeClr val="bg1"/>
                </a:solidFill>
              </a:rPr>
              <a:t>kiếm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thông</a:t>
            </a:r>
            <a:r>
              <a:rPr lang="en-US" altLang="zh-CN" smtClean="0">
                <a:solidFill>
                  <a:schemeClr val="bg1"/>
                </a:solidFill>
              </a:rPr>
              <a:t> tin.</a:t>
            </a:r>
          </a:p>
        </p:txBody>
      </p:sp>
      <p:cxnSp>
        <p:nvCxnSpPr>
          <p:cNvPr id="60" name="直接连接符 59"/>
          <p:cNvCxnSpPr/>
          <p:nvPr/>
        </p:nvCxnSpPr>
        <p:spPr>
          <a:xfrm flipV="1">
            <a:off x="3366167" y="2733585"/>
            <a:ext cx="1882307" cy="8324"/>
          </a:xfrm>
          <a:prstGeom prst="line">
            <a:avLst/>
          </a:prstGeom>
          <a:ln>
            <a:solidFill>
              <a:schemeClr val="bg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/>
          <p:cNvCxnSpPr/>
          <p:nvPr/>
        </p:nvCxnSpPr>
        <p:spPr>
          <a:xfrm flipV="1">
            <a:off x="8014381" y="2728357"/>
            <a:ext cx="1751683" cy="5227"/>
          </a:xfrm>
          <a:prstGeom prst="line">
            <a:avLst/>
          </a:prstGeom>
          <a:ln>
            <a:solidFill>
              <a:schemeClr val="bg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组合 26"/>
          <p:cNvGrpSpPr/>
          <p:nvPr/>
        </p:nvGrpSpPr>
        <p:grpSpPr>
          <a:xfrm>
            <a:off x="181944" y="-37294"/>
            <a:ext cx="3842685" cy="800001"/>
            <a:chOff x="293627" y="101796"/>
            <a:chExt cx="3842685" cy="800001"/>
          </a:xfrm>
        </p:grpSpPr>
        <p:sp>
          <p:nvSpPr>
            <p:cNvPr id="28" name="矩形 39"/>
            <p:cNvSpPr/>
            <p:nvPr/>
          </p:nvSpPr>
          <p:spPr>
            <a:xfrm>
              <a:off x="293627" y="101796"/>
              <a:ext cx="341632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Tính</a:t>
              </a:r>
              <a:r>
                <a:rPr lang="en-US" altLang="zh-CN" sz="32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</a:t>
              </a:r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năng</a:t>
              </a:r>
              <a:r>
                <a:rPr lang="en-US" altLang="zh-CN" sz="32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</a:t>
              </a:r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hệ</a:t>
              </a:r>
              <a:r>
                <a:rPr lang="en-US" altLang="zh-CN" sz="32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</a:t>
              </a:r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thống</a:t>
              </a:r>
              <a:endParaRPr lang="zh-CN" altLang="zh-CN" sz="32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sp>
          <p:nvSpPr>
            <p:cNvPr id="29" name="Rectangle 11"/>
            <p:cNvSpPr/>
            <p:nvPr/>
          </p:nvSpPr>
          <p:spPr>
            <a:xfrm>
              <a:off x="293627" y="594020"/>
              <a:ext cx="384268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Hệ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thống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khóa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khách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sạn</a:t>
              </a:r>
              <a:endParaRPr lang="zh-CN" altLang="en-US" sz="14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cxnSp>
          <p:nvCxnSpPr>
            <p:cNvPr id="30" name="直接连接符 29"/>
            <p:cNvCxnSpPr/>
            <p:nvPr/>
          </p:nvCxnSpPr>
          <p:spPr>
            <a:xfrm>
              <a:off x="381000" y="594020"/>
              <a:ext cx="301942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7219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5671" y="3992147"/>
            <a:ext cx="43999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mtClean="0">
                <a:solidFill>
                  <a:schemeClr val="bg1"/>
                </a:solidFill>
              </a:rPr>
              <a:t>- Nhật ký mở khóa</a:t>
            </a:r>
            <a:endParaRPr lang="en-US" altLang="zh-CN" smtClean="0">
              <a:solidFill>
                <a:schemeClr val="bg1"/>
              </a:solidFill>
            </a:endParaRPr>
          </a:p>
          <a:p>
            <a:r>
              <a:rPr lang="en-US" altLang="zh-CN" smtClean="0">
                <a:solidFill>
                  <a:schemeClr val="bg1"/>
                </a:solidFill>
              </a:rPr>
              <a:t>- Chế độ DND</a:t>
            </a:r>
          </a:p>
          <a:p>
            <a:r>
              <a:rPr lang="en-US" altLang="zh-CN" smtClean="0">
                <a:solidFill>
                  <a:schemeClr val="bg1"/>
                </a:solidFill>
              </a:rPr>
              <a:t>- Thường được mở khi có báo động khẩn cấp</a:t>
            </a:r>
            <a:endParaRPr lang="zh-CN" altLang="en-US">
              <a:solidFill>
                <a:schemeClr val="bg1"/>
              </a:solidFill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699938" y="1458331"/>
            <a:ext cx="2818413" cy="2333088"/>
            <a:chOff x="5004048" y="555526"/>
            <a:chExt cx="3672408" cy="3096344"/>
          </a:xfrm>
        </p:grpSpPr>
        <p:grpSp>
          <p:nvGrpSpPr>
            <p:cNvPr id="6" name="组合 5"/>
            <p:cNvGrpSpPr/>
            <p:nvPr/>
          </p:nvGrpSpPr>
          <p:grpSpPr>
            <a:xfrm>
              <a:off x="5595064" y="1195510"/>
              <a:ext cx="2176192" cy="2358793"/>
              <a:chOff x="4737147" y="154310"/>
              <a:chExt cx="3075213" cy="3333250"/>
            </a:xfrm>
          </p:grpSpPr>
          <p:grpSp>
            <p:nvGrpSpPr>
              <p:cNvPr id="10" name="组合 9"/>
              <p:cNvGrpSpPr/>
              <p:nvPr/>
            </p:nvGrpSpPr>
            <p:grpSpPr>
              <a:xfrm>
                <a:off x="6084168" y="154310"/>
                <a:ext cx="1728192" cy="2993504"/>
                <a:chOff x="6084168" y="154310"/>
                <a:chExt cx="1728192" cy="2993504"/>
              </a:xfrm>
            </p:grpSpPr>
            <p:sp>
              <p:nvSpPr>
                <p:cNvPr id="12" name="矩形 11"/>
                <p:cNvSpPr/>
                <p:nvPr/>
              </p:nvSpPr>
              <p:spPr>
                <a:xfrm>
                  <a:off x="6156176" y="627534"/>
                  <a:ext cx="1584176" cy="2448272"/>
                </a:xfrm>
                <a:prstGeom prst="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3200" smtClean="0">
                    <a:solidFill>
                      <a:schemeClr val="bg1"/>
                    </a:solidFill>
                    <a:ea typeface="Segoe UI" pitchFamily="34" charset="0"/>
                    <a:cs typeface="Segoe UI" pitchFamily="34" charset="0"/>
                  </a:endParaRPr>
                </a:p>
              </p:txBody>
            </p:sp>
            <p:sp>
              <p:nvSpPr>
                <p:cNvPr id="13" name="矩形 12"/>
                <p:cNvSpPr/>
                <p:nvPr/>
              </p:nvSpPr>
              <p:spPr>
                <a:xfrm>
                  <a:off x="6084168" y="555526"/>
                  <a:ext cx="1728192" cy="2592288"/>
                </a:xfrm>
                <a:prstGeom prst="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3200" smtClean="0">
                    <a:solidFill>
                      <a:schemeClr val="bg1"/>
                    </a:solidFill>
                    <a:ea typeface="Segoe UI" pitchFamily="34" charset="0"/>
                    <a:cs typeface="Segoe UI" pitchFamily="34" charset="0"/>
                  </a:endParaRPr>
                </a:p>
              </p:txBody>
            </p:sp>
            <p:sp>
              <p:nvSpPr>
                <p:cNvPr id="14" name="圆角矩形 13"/>
                <p:cNvSpPr/>
                <p:nvPr/>
              </p:nvSpPr>
              <p:spPr>
                <a:xfrm>
                  <a:off x="6300192" y="1275606"/>
                  <a:ext cx="288032" cy="864096"/>
                </a:xfrm>
                <a:prstGeom prst="round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3200" smtClean="0">
                    <a:solidFill>
                      <a:schemeClr val="bg1"/>
                    </a:solidFill>
                    <a:ea typeface="Segoe UI" pitchFamily="34" charset="0"/>
                    <a:cs typeface="Segoe UI" pitchFamily="34" charset="0"/>
                  </a:endParaRPr>
                </a:p>
              </p:txBody>
            </p:sp>
            <p:sp>
              <p:nvSpPr>
                <p:cNvPr id="15" name="圆角矩形 14"/>
                <p:cNvSpPr/>
                <p:nvPr/>
              </p:nvSpPr>
              <p:spPr>
                <a:xfrm>
                  <a:off x="6444208" y="1851670"/>
                  <a:ext cx="432048" cy="72008"/>
                </a:xfrm>
                <a:prstGeom prst="round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3200" smtClean="0">
                    <a:solidFill>
                      <a:schemeClr val="bg1"/>
                    </a:solidFill>
                    <a:ea typeface="Segoe UI" pitchFamily="34" charset="0"/>
                    <a:cs typeface="Segoe UI" pitchFamily="34" charset="0"/>
                  </a:endParaRPr>
                </a:p>
              </p:txBody>
            </p:sp>
            <p:sp>
              <p:nvSpPr>
                <p:cNvPr id="16" name="矩形 15"/>
                <p:cNvSpPr/>
                <p:nvPr/>
              </p:nvSpPr>
              <p:spPr>
                <a:xfrm>
                  <a:off x="6372200" y="1347614"/>
                  <a:ext cx="144016" cy="216024"/>
                </a:xfrm>
                <a:prstGeom prst="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3200" smtClean="0">
                    <a:solidFill>
                      <a:schemeClr val="bg1"/>
                    </a:solidFill>
                    <a:ea typeface="Segoe UI" pitchFamily="34" charset="0"/>
                    <a:cs typeface="Segoe UI" pitchFamily="34" charset="0"/>
                  </a:endParaRPr>
                </a:p>
              </p:txBody>
            </p:sp>
            <p:sp>
              <p:nvSpPr>
                <p:cNvPr id="17" name="平行四边形 16"/>
                <p:cNvSpPr/>
                <p:nvPr/>
              </p:nvSpPr>
              <p:spPr>
                <a:xfrm>
                  <a:off x="6300192" y="1491630"/>
                  <a:ext cx="216024" cy="216024"/>
                </a:xfrm>
                <a:prstGeom prst="parallelogram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3200" smtClean="0">
                    <a:solidFill>
                      <a:schemeClr val="bg1"/>
                    </a:solidFill>
                    <a:ea typeface="Segoe UI" pitchFamily="34" charset="0"/>
                    <a:cs typeface="Segoe UI" pitchFamily="34" charset="0"/>
                  </a:endParaRPr>
                </a:p>
              </p:txBody>
            </p:sp>
            <p:sp>
              <p:nvSpPr>
                <p:cNvPr id="18" name="TextBox 28"/>
                <p:cNvSpPr txBox="1"/>
                <p:nvPr/>
              </p:nvSpPr>
              <p:spPr>
                <a:xfrm>
                  <a:off x="6510512" y="154310"/>
                  <a:ext cx="824088" cy="4617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altLang="zh-CN" sz="1000" smtClean="0">
                      <a:solidFill>
                        <a:schemeClr val="bg1"/>
                      </a:solidFill>
                      <a:ea typeface="Kozuka Gothic Pro M" pitchFamily="34" charset="-128"/>
                    </a:rPr>
                    <a:t>1101</a:t>
                  </a:r>
                  <a:endParaRPr lang="zh-CN" altLang="en-US" sz="1000">
                    <a:solidFill>
                      <a:schemeClr val="bg1"/>
                    </a:solidFill>
                    <a:ea typeface="Kozuka Gothic Pro M" pitchFamily="34" charset="-128"/>
                  </a:endParaRPr>
                </a:p>
              </p:txBody>
            </p:sp>
          </p:grpSp>
          <p:pic>
            <p:nvPicPr>
              <p:cNvPr id="11" name="Picture 7" descr="F:\01.In-LOCK\酒店锁\图标素材\two26 1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lum bright="10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37147" y="1197229"/>
                <a:ext cx="1813942" cy="2290331"/>
              </a:xfrm>
              <a:prstGeom prst="rect">
                <a:avLst/>
              </a:prstGeom>
              <a:noFill/>
            </p:spPr>
          </p:pic>
        </p:grpSp>
        <p:sp>
          <p:nvSpPr>
            <p:cNvPr id="7" name="矩形 6"/>
            <p:cNvSpPr/>
            <p:nvPr/>
          </p:nvSpPr>
          <p:spPr>
            <a:xfrm>
              <a:off x="5004048" y="555526"/>
              <a:ext cx="3672408" cy="3096344"/>
            </a:xfrm>
            <a:prstGeom prst="rect">
              <a:avLst/>
            </a:prstGeom>
            <a:noFill/>
            <a:ln w="19050">
              <a:solidFill>
                <a:srgbClr val="EF9F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320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5004048" y="555526"/>
              <a:ext cx="3672408" cy="576064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320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9" name="TextBox 19"/>
            <p:cNvSpPr txBox="1"/>
            <p:nvPr/>
          </p:nvSpPr>
          <p:spPr>
            <a:xfrm>
              <a:off x="6372200" y="627533"/>
              <a:ext cx="1356537" cy="44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600" smtClean="0">
                  <a:solidFill>
                    <a:schemeClr val="bg1"/>
                  </a:solidFill>
                </a:rPr>
                <a:t>Phòng</a:t>
              </a:r>
              <a:endParaRPr lang="zh-CN" altLang="en-US" sz="1600"/>
            </a:p>
          </p:txBody>
        </p:sp>
      </p:grpSp>
      <p:cxnSp>
        <p:nvCxnSpPr>
          <p:cNvPr id="36" name="直接连接符 35"/>
          <p:cNvCxnSpPr/>
          <p:nvPr/>
        </p:nvCxnSpPr>
        <p:spPr>
          <a:xfrm flipV="1">
            <a:off x="3496791" y="2631986"/>
            <a:ext cx="1751683" cy="5227"/>
          </a:xfrm>
          <a:prstGeom prst="line">
            <a:avLst/>
          </a:prstGeom>
          <a:ln>
            <a:solidFill>
              <a:schemeClr val="bg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5279246" y="1458912"/>
            <a:ext cx="2818413" cy="2333088"/>
            <a:chOff x="5279246" y="1458912"/>
            <a:chExt cx="2818413" cy="2333088"/>
          </a:xfrm>
        </p:grpSpPr>
        <p:pic>
          <p:nvPicPr>
            <p:cNvPr id="1026" name="Picture 2" descr="E:\素材\occupation 1.png"/>
            <p:cNvPicPr>
              <a:picLocks noChangeAspect="1" noChangeArrowheads="1"/>
            </p:cNvPicPr>
            <p:nvPr/>
          </p:nvPicPr>
          <p:blipFill>
            <a:blip r:embed="rId4" cstate="print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 contrast="-7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84933" y="2667418"/>
              <a:ext cx="1014092" cy="10140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7" name="组合 46"/>
            <p:cNvGrpSpPr/>
            <p:nvPr/>
          </p:nvGrpSpPr>
          <p:grpSpPr>
            <a:xfrm>
              <a:off x="5279246" y="1458912"/>
              <a:ext cx="2818413" cy="2333088"/>
              <a:chOff x="5004048" y="555526"/>
              <a:chExt cx="3672408" cy="3096344"/>
            </a:xfrm>
          </p:grpSpPr>
          <p:grpSp>
            <p:nvGrpSpPr>
              <p:cNvPr id="48" name="组合 47"/>
              <p:cNvGrpSpPr/>
              <p:nvPr/>
            </p:nvGrpSpPr>
            <p:grpSpPr>
              <a:xfrm>
                <a:off x="6478265" y="1195509"/>
                <a:ext cx="1292986" cy="2118370"/>
                <a:chOff x="5985218" y="154310"/>
                <a:chExt cx="1827142" cy="2993504"/>
              </a:xfrm>
            </p:grpSpPr>
            <p:sp>
              <p:nvSpPr>
                <p:cNvPr id="52" name="矩形 51"/>
                <p:cNvSpPr/>
                <p:nvPr/>
              </p:nvSpPr>
              <p:spPr>
                <a:xfrm>
                  <a:off x="6156176" y="627534"/>
                  <a:ext cx="1584176" cy="2448272"/>
                </a:xfrm>
                <a:prstGeom prst="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3200" smtClean="0">
                    <a:solidFill>
                      <a:schemeClr val="bg1"/>
                    </a:solidFill>
                    <a:ea typeface="Segoe UI" pitchFamily="34" charset="0"/>
                    <a:cs typeface="Segoe UI" pitchFamily="34" charset="0"/>
                  </a:endParaRPr>
                </a:p>
              </p:txBody>
            </p:sp>
            <p:sp>
              <p:nvSpPr>
                <p:cNvPr id="53" name="矩形 52"/>
                <p:cNvSpPr/>
                <p:nvPr/>
              </p:nvSpPr>
              <p:spPr>
                <a:xfrm>
                  <a:off x="6084168" y="555526"/>
                  <a:ext cx="1728192" cy="2592288"/>
                </a:xfrm>
                <a:prstGeom prst="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3200" smtClean="0">
                    <a:solidFill>
                      <a:schemeClr val="bg1"/>
                    </a:solidFill>
                    <a:ea typeface="Segoe UI" pitchFamily="34" charset="0"/>
                    <a:cs typeface="Segoe UI" pitchFamily="34" charset="0"/>
                  </a:endParaRPr>
                </a:p>
              </p:txBody>
            </p:sp>
            <p:sp>
              <p:nvSpPr>
                <p:cNvPr id="54" name="圆角矩形 53"/>
                <p:cNvSpPr/>
                <p:nvPr/>
              </p:nvSpPr>
              <p:spPr>
                <a:xfrm>
                  <a:off x="6300192" y="1275606"/>
                  <a:ext cx="288032" cy="864096"/>
                </a:xfrm>
                <a:prstGeom prst="round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3200" smtClean="0">
                    <a:solidFill>
                      <a:schemeClr val="bg1"/>
                    </a:solidFill>
                    <a:ea typeface="Segoe UI" pitchFamily="34" charset="0"/>
                    <a:cs typeface="Segoe UI" pitchFamily="34" charset="0"/>
                  </a:endParaRPr>
                </a:p>
              </p:txBody>
            </p:sp>
            <p:sp>
              <p:nvSpPr>
                <p:cNvPr id="55" name="圆角矩形 54"/>
                <p:cNvSpPr/>
                <p:nvPr/>
              </p:nvSpPr>
              <p:spPr>
                <a:xfrm>
                  <a:off x="6444208" y="1851670"/>
                  <a:ext cx="432048" cy="72008"/>
                </a:xfrm>
                <a:prstGeom prst="round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3200" smtClean="0">
                    <a:solidFill>
                      <a:schemeClr val="bg1"/>
                    </a:solidFill>
                    <a:ea typeface="Segoe UI" pitchFamily="34" charset="0"/>
                    <a:cs typeface="Segoe UI" pitchFamily="34" charset="0"/>
                  </a:endParaRPr>
                </a:p>
              </p:txBody>
            </p:sp>
            <p:sp>
              <p:nvSpPr>
                <p:cNvPr id="56" name="矩形 55"/>
                <p:cNvSpPr/>
                <p:nvPr/>
              </p:nvSpPr>
              <p:spPr>
                <a:xfrm>
                  <a:off x="6372200" y="1347614"/>
                  <a:ext cx="144016" cy="216024"/>
                </a:xfrm>
                <a:prstGeom prst="rect">
                  <a:avLst/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3200" smtClean="0">
                    <a:solidFill>
                      <a:schemeClr val="bg1"/>
                    </a:solidFill>
                    <a:ea typeface="Segoe UI" pitchFamily="34" charset="0"/>
                    <a:cs typeface="Segoe UI" pitchFamily="34" charset="0"/>
                  </a:endParaRPr>
                </a:p>
              </p:txBody>
            </p:sp>
            <p:sp>
              <p:nvSpPr>
                <p:cNvPr id="57" name="平行四边形 56"/>
                <p:cNvSpPr/>
                <p:nvPr/>
              </p:nvSpPr>
              <p:spPr>
                <a:xfrm>
                  <a:off x="5985218" y="2031690"/>
                  <a:ext cx="216025" cy="216025"/>
                </a:xfrm>
                <a:prstGeom prst="parallelogram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3200" smtClean="0">
                    <a:solidFill>
                      <a:schemeClr val="bg1"/>
                    </a:solidFill>
                    <a:ea typeface="Segoe UI" pitchFamily="34" charset="0"/>
                    <a:cs typeface="Segoe UI" pitchFamily="34" charset="0"/>
                  </a:endParaRPr>
                </a:p>
              </p:txBody>
            </p:sp>
            <p:sp>
              <p:nvSpPr>
                <p:cNvPr id="58" name="TextBox 28"/>
                <p:cNvSpPr txBox="1"/>
                <p:nvPr/>
              </p:nvSpPr>
              <p:spPr>
                <a:xfrm>
                  <a:off x="6510512" y="154310"/>
                  <a:ext cx="824089" cy="4617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altLang="zh-CN" sz="1000" smtClean="0">
                      <a:solidFill>
                        <a:schemeClr val="bg1"/>
                      </a:solidFill>
                      <a:ea typeface="Kozuka Gothic Pro M" pitchFamily="34" charset="-128"/>
                    </a:rPr>
                    <a:t>1101</a:t>
                  </a:r>
                  <a:endParaRPr lang="zh-CN" altLang="en-US" sz="1000">
                    <a:solidFill>
                      <a:schemeClr val="bg1"/>
                    </a:solidFill>
                    <a:ea typeface="Kozuka Gothic Pro M" pitchFamily="34" charset="-128"/>
                  </a:endParaRPr>
                </a:p>
              </p:txBody>
            </p:sp>
          </p:grpSp>
          <p:sp>
            <p:nvSpPr>
              <p:cNvPr id="49" name="矩形 48"/>
              <p:cNvSpPr/>
              <p:nvPr/>
            </p:nvSpPr>
            <p:spPr>
              <a:xfrm>
                <a:off x="5004048" y="555526"/>
                <a:ext cx="3672408" cy="3096344"/>
              </a:xfrm>
              <a:prstGeom prst="rect">
                <a:avLst/>
              </a:prstGeom>
              <a:noFill/>
              <a:ln w="19050">
                <a:solidFill>
                  <a:srgbClr val="EF9F00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3200" smtClean="0">
                  <a:solidFill>
                    <a:schemeClr val="bg1"/>
                  </a:solidFill>
                  <a:ea typeface="Segoe UI" pitchFamily="34" charset="0"/>
                  <a:cs typeface="Segoe UI" pitchFamily="34" charset="0"/>
                </a:endParaRPr>
              </a:p>
            </p:txBody>
          </p:sp>
          <p:sp>
            <p:nvSpPr>
              <p:cNvPr id="50" name="矩形 49"/>
              <p:cNvSpPr/>
              <p:nvPr/>
            </p:nvSpPr>
            <p:spPr>
              <a:xfrm>
                <a:off x="5004048" y="555526"/>
                <a:ext cx="3672408" cy="576064"/>
              </a:xfrm>
              <a:prstGeom prst="rect">
                <a:avLst/>
              </a:prstGeom>
              <a:noFill/>
              <a:ln w="19050">
                <a:solidFill>
                  <a:schemeClr val="accent2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3200" smtClean="0">
                  <a:solidFill>
                    <a:schemeClr val="bg1"/>
                  </a:solidFill>
                  <a:ea typeface="Segoe UI" pitchFamily="34" charset="0"/>
                  <a:cs typeface="Segoe UI" pitchFamily="34" charset="0"/>
                </a:endParaRPr>
              </a:p>
            </p:txBody>
          </p:sp>
          <p:sp>
            <p:nvSpPr>
              <p:cNvPr id="51" name="TextBox 19"/>
              <p:cNvSpPr txBox="1"/>
              <p:nvPr/>
            </p:nvSpPr>
            <p:spPr>
              <a:xfrm>
                <a:off x="5632469" y="630747"/>
                <a:ext cx="2704231" cy="4493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1600" smtClean="0">
                    <a:solidFill>
                      <a:schemeClr val="bg1"/>
                    </a:solidFill>
                  </a:rPr>
                  <a:t>Vệ sinh / Lau dọn</a:t>
                </a:r>
                <a:endParaRPr lang="zh-CN" altLang="en-US" sz="1600"/>
              </a:p>
            </p:txBody>
          </p:sp>
        </p:grpSp>
      </p:grpSp>
      <p:sp>
        <p:nvSpPr>
          <p:cNvPr id="59" name="TextBox 1"/>
          <p:cNvSpPr txBox="1"/>
          <p:nvPr/>
        </p:nvSpPr>
        <p:spPr>
          <a:xfrm>
            <a:off x="5147554" y="3992147"/>
            <a:ext cx="36775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mtClean="0">
                <a:solidFill>
                  <a:schemeClr val="bg1"/>
                </a:solidFill>
              </a:rPr>
              <a:t>- Thẻ tầng</a:t>
            </a:r>
            <a:r>
              <a:rPr lang="en-US" altLang="zh-CN" smtClean="0">
                <a:solidFill>
                  <a:schemeClr val="bg1"/>
                </a:solidFill>
              </a:rPr>
              <a:t>/ Thẻ tòa nhà / Thẻ quản lý</a:t>
            </a:r>
            <a:endParaRPr lang="en-US" altLang="zh-CN" smtClean="0">
              <a:solidFill>
                <a:schemeClr val="bg1"/>
              </a:solidFill>
            </a:endParaRPr>
          </a:p>
          <a:p>
            <a:r>
              <a:rPr lang="en-US" altLang="zh-CN" smtClean="0">
                <a:solidFill>
                  <a:schemeClr val="bg1"/>
                </a:solidFill>
              </a:rPr>
              <a:t>- Trả phòng sử dụng PDA</a:t>
            </a:r>
            <a:endParaRPr lang="en-US" altLang="zh-CN" smtClean="0">
              <a:solidFill>
                <a:schemeClr val="bg1"/>
              </a:solidFill>
            </a:endParaRPr>
          </a:p>
        </p:txBody>
      </p:sp>
      <p:cxnSp>
        <p:nvCxnSpPr>
          <p:cNvPr id="60" name="直接连接符 59"/>
          <p:cNvCxnSpPr/>
          <p:nvPr/>
        </p:nvCxnSpPr>
        <p:spPr>
          <a:xfrm flipV="1">
            <a:off x="-1051745" y="2726473"/>
            <a:ext cx="1751683" cy="5227"/>
          </a:xfrm>
          <a:prstGeom prst="line">
            <a:avLst/>
          </a:prstGeom>
          <a:ln>
            <a:solidFill>
              <a:schemeClr val="bg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5618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1944" y="-37294"/>
            <a:ext cx="4522392" cy="800001"/>
            <a:chOff x="293627" y="101796"/>
            <a:chExt cx="4522392" cy="800001"/>
          </a:xfrm>
        </p:grpSpPr>
        <p:sp>
          <p:nvSpPr>
            <p:cNvPr id="3" name="矩形 39"/>
            <p:cNvSpPr/>
            <p:nvPr/>
          </p:nvSpPr>
          <p:spPr>
            <a:xfrm>
              <a:off x="293627" y="101796"/>
              <a:ext cx="452239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Hệ</a:t>
              </a:r>
              <a:r>
                <a:rPr lang="en-US" altLang="zh-CN" sz="32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</a:t>
              </a:r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Thống</a:t>
              </a:r>
              <a:r>
                <a:rPr lang="en-US" altLang="zh-CN" sz="32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</a:t>
              </a:r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Khóa</a:t>
              </a:r>
              <a:r>
                <a:rPr lang="en-US" altLang="zh-CN" sz="32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</a:t>
              </a:r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Khách</a:t>
              </a:r>
              <a:r>
                <a:rPr lang="en-US" altLang="zh-CN" sz="32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</a:t>
              </a:r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Sạn</a:t>
              </a:r>
              <a:endParaRPr lang="zh-CN" altLang="en-US" sz="32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sp>
          <p:nvSpPr>
            <p:cNvPr id="4" name="Rectangle 11"/>
            <p:cNvSpPr/>
            <p:nvPr/>
          </p:nvSpPr>
          <p:spPr>
            <a:xfrm>
              <a:off x="293627" y="594020"/>
              <a:ext cx="384268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zh-CN" altLang="en-US" sz="14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81000" y="594020"/>
              <a:ext cx="301942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组合 6"/>
          <p:cNvGrpSpPr/>
          <p:nvPr/>
        </p:nvGrpSpPr>
        <p:grpSpPr>
          <a:xfrm>
            <a:off x="6780574" y="2161532"/>
            <a:ext cx="1671309" cy="1232261"/>
            <a:chOff x="1" y="339503"/>
            <a:chExt cx="3851920" cy="2840032"/>
          </a:xfrm>
        </p:grpSpPr>
        <p:pic>
          <p:nvPicPr>
            <p:cNvPr id="8" name="Picture 8" descr="F:\01.In-LOCK\酒店锁\图标素材\15361977_123931293388_2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339503"/>
              <a:ext cx="3851920" cy="2840032"/>
            </a:xfrm>
            <a:prstGeom prst="rect">
              <a:avLst/>
            </a:prstGeom>
            <a:noFill/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627534"/>
              <a:ext cx="3168352" cy="176019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0" name="Picture 11" descr="F:\01.In-LOCK\酒店锁\图标素材\x1_1_1348070400_1000_750_8388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02478" y="3393793"/>
            <a:ext cx="587592" cy="462951"/>
          </a:xfrm>
          <a:prstGeom prst="rect">
            <a:avLst/>
          </a:prstGeom>
          <a:noFill/>
        </p:spPr>
      </p:pic>
      <p:pic>
        <p:nvPicPr>
          <p:cNvPr id="18" name="Picture 5" descr="F:\01.In-LOCK\酒店锁\图标素材\IMG_4209.png"/>
          <p:cNvPicPr>
            <a:picLocks noChangeAspect="1" noChangeArrowheads="1"/>
          </p:cNvPicPr>
          <p:nvPr/>
        </p:nvPicPr>
        <p:blipFill rotWithShape="1">
          <a:blip r:embed="rId6" cstate="print"/>
          <a:srcRect l="59840" t="28331" r="963" b="1"/>
          <a:stretch/>
        </p:blipFill>
        <p:spPr bwMode="auto">
          <a:xfrm>
            <a:off x="5081726" y="3066227"/>
            <a:ext cx="775572" cy="1064380"/>
          </a:xfrm>
          <a:prstGeom prst="rect">
            <a:avLst/>
          </a:prstGeom>
          <a:noFill/>
        </p:spPr>
      </p:pic>
      <p:pic>
        <p:nvPicPr>
          <p:cNvPr id="20" name="图片 19" descr="PDA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4237605" y="1102854"/>
            <a:ext cx="537742" cy="974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8" cstate="print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r="-500" b="28711"/>
          <a:stretch/>
        </p:blipFill>
        <p:spPr>
          <a:xfrm rot="16200000">
            <a:off x="3335480" y="1425634"/>
            <a:ext cx="467067" cy="258422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9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 contras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1" r="-500" b="28711"/>
          <a:stretch/>
        </p:blipFill>
        <p:spPr>
          <a:xfrm rot="16397092">
            <a:off x="3400519" y="3576683"/>
            <a:ext cx="353757" cy="195729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9" cstate="print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r="-500" b="28711"/>
          <a:stretch/>
        </p:blipFill>
        <p:spPr>
          <a:xfrm rot="5400000">
            <a:off x="4393665" y="3543919"/>
            <a:ext cx="353757" cy="195729"/>
          </a:xfrm>
          <a:prstGeom prst="rect">
            <a:avLst/>
          </a:prstGeom>
        </p:spPr>
      </p:pic>
      <p:cxnSp>
        <p:nvCxnSpPr>
          <p:cNvPr id="27" name="直接连接符 26"/>
          <p:cNvCxnSpPr/>
          <p:nvPr/>
        </p:nvCxnSpPr>
        <p:spPr>
          <a:xfrm>
            <a:off x="5076825" y="1590182"/>
            <a:ext cx="1257300" cy="0"/>
          </a:xfrm>
          <a:prstGeom prst="line">
            <a:avLst/>
          </a:prstGeom>
          <a:ln>
            <a:solidFill>
              <a:srgbClr val="EF9F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>
            <a:off x="6343650" y="1590182"/>
            <a:ext cx="28575" cy="2042363"/>
          </a:xfrm>
          <a:prstGeom prst="line">
            <a:avLst/>
          </a:prstGeom>
          <a:ln>
            <a:solidFill>
              <a:srgbClr val="EF9F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 flipV="1">
            <a:off x="5739915" y="3630893"/>
            <a:ext cx="628474" cy="10890"/>
          </a:xfrm>
          <a:prstGeom prst="line">
            <a:avLst/>
          </a:prstGeom>
          <a:ln>
            <a:solidFill>
              <a:srgbClr val="EF9F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>
            <a:off x="6368389" y="2777662"/>
            <a:ext cx="583804" cy="0"/>
          </a:xfrm>
          <a:prstGeom prst="line">
            <a:avLst/>
          </a:prstGeom>
          <a:ln>
            <a:solidFill>
              <a:srgbClr val="EF9F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文本框 34"/>
          <p:cNvSpPr txBox="1"/>
          <p:nvPr/>
        </p:nvSpPr>
        <p:spPr>
          <a:xfrm>
            <a:off x="6161384" y="2627621"/>
            <a:ext cx="47000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mtClean="0">
                <a:solidFill>
                  <a:schemeClr val="bg1"/>
                </a:solidFill>
              </a:rPr>
              <a:t>USB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7275582" y="3433225"/>
            <a:ext cx="95090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err="1" smtClean="0">
                <a:solidFill>
                  <a:schemeClr val="bg1"/>
                </a:solidFill>
              </a:rPr>
              <a:t>Phần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Mềm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3653935" y="4089975"/>
            <a:ext cx="80983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err="1" smtClean="0">
                <a:solidFill>
                  <a:schemeClr val="bg1"/>
                </a:solidFill>
              </a:rPr>
              <a:t>Thẻ</a:t>
            </a:r>
            <a:r>
              <a:rPr lang="en-US" altLang="zh-CN" smtClean="0">
                <a:solidFill>
                  <a:schemeClr val="bg1"/>
                </a:solidFill>
              </a:rPr>
              <a:t> RIFD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4095347" y="1038225"/>
            <a:ext cx="47705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mtClean="0">
                <a:solidFill>
                  <a:schemeClr val="bg1"/>
                </a:solidFill>
              </a:rPr>
              <a:t>PDA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4920388" y="4123701"/>
            <a:ext cx="170431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err="1" smtClean="0">
                <a:solidFill>
                  <a:schemeClr val="bg1"/>
                </a:solidFill>
              </a:rPr>
              <a:t>Đầu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đọc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thẻ</a:t>
            </a:r>
            <a:r>
              <a:rPr lang="en-US" altLang="zh-CN" smtClean="0">
                <a:solidFill>
                  <a:schemeClr val="bg1"/>
                </a:solidFill>
              </a:rPr>
              <a:t>/ </a:t>
            </a:r>
            <a:r>
              <a:rPr lang="en-US" altLang="zh-CN" err="1" smtClean="0">
                <a:solidFill>
                  <a:schemeClr val="bg1"/>
                </a:solidFill>
              </a:rPr>
              <a:t>Máy</a:t>
            </a:r>
            <a:r>
              <a:rPr lang="en-US" altLang="zh-CN" smtClean="0">
                <a:solidFill>
                  <a:schemeClr val="bg1"/>
                </a:solidFill>
              </a:rPr>
              <a:t> </a:t>
            </a:r>
            <a:r>
              <a:rPr lang="en-US" altLang="zh-CN" err="1" smtClean="0">
                <a:solidFill>
                  <a:schemeClr val="bg1"/>
                </a:solidFill>
              </a:rPr>
              <a:t>ghi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4988" y="1874892"/>
            <a:ext cx="201193" cy="193899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smtClean="0">
                <a:solidFill>
                  <a:schemeClr val="bg1"/>
                </a:solidFill>
              </a:rPr>
              <a:t>HOTEL</a:t>
            </a:r>
            <a:endParaRPr lang="zh-CN" altLang="en-US" sz="2400">
              <a:solidFill>
                <a:schemeClr val="bg1"/>
              </a:solidFill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1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513" y="762707"/>
            <a:ext cx="2473419" cy="4063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椭圆 15"/>
          <p:cNvSpPr/>
          <p:nvPr/>
        </p:nvSpPr>
        <p:spPr>
          <a:xfrm>
            <a:off x="6770925" y="2702855"/>
            <a:ext cx="161538" cy="141533"/>
          </a:xfrm>
          <a:prstGeom prst="ellipse">
            <a:avLst/>
          </a:prstGeom>
          <a:solidFill>
            <a:srgbClr val="FFC000">
              <a:alpha val="7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等腰三角形 20"/>
          <p:cNvSpPr/>
          <p:nvPr/>
        </p:nvSpPr>
        <p:spPr>
          <a:xfrm rot="3974375">
            <a:off x="1700444" y="824386"/>
            <a:ext cx="2373840" cy="2101012"/>
          </a:xfrm>
          <a:prstGeom prst="triangle">
            <a:avLst/>
          </a:prstGeom>
          <a:solidFill>
            <a:srgbClr val="FFC000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/>
          <p:cNvGrpSpPr/>
          <p:nvPr/>
        </p:nvGrpSpPr>
        <p:grpSpPr>
          <a:xfrm>
            <a:off x="1653197" y="1124182"/>
            <a:ext cx="1144336" cy="2114674"/>
            <a:chOff x="1653197" y="1124182"/>
            <a:chExt cx="1144336" cy="2114674"/>
          </a:xfrm>
        </p:grpSpPr>
        <p:sp>
          <p:nvSpPr>
            <p:cNvPr id="24" name="TextBox 23"/>
            <p:cNvSpPr txBox="1"/>
            <p:nvPr/>
          </p:nvSpPr>
          <p:spPr>
            <a:xfrm>
              <a:off x="1662722" y="3023412"/>
              <a:ext cx="38985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smtClean="0">
                  <a:solidFill>
                    <a:schemeClr val="bg1"/>
                  </a:solidFill>
                </a:rPr>
                <a:t>1101</a:t>
              </a:r>
              <a:endParaRPr lang="zh-CN" altLang="en-US" sz="800">
                <a:solidFill>
                  <a:schemeClr val="bg1"/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046408" y="3013887"/>
              <a:ext cx="38985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smtClean="0">
                  <a:solidFill>
                    <a:schemeClr val="bg1"/>
                  </a:solidFill>
                </a:rPr>
                <a:t>1102</a:t>
              </a:r>
              <a:endParaRPr lang="zh-CN" altLang="en-US" sz="800">
                <a:solidFill>
                  <a:schemeClr val="bg1"/>
                </a:solidFill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407683" y="3017874"/>
              <a:ext cx="38985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smtClean="0">
                  <a:solidFill>
                    <a:schemeClr val="bg1"/>
                  </a:solidFill>
                </a:rPr>
                <a:t>1103</a:t>
              </a:r>
              <a:endParaRPr lang="zh-CN" altLang="en-US" sz="800">
                <a:solidFill>
                  <a:schemeClr val="bg1"/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672247" y="2380856"/>
              <a:ext cx="38985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>
                  <a:solidFill>
                    <a:schemeClr val="bg1"/>
                  </a:solidFill>
                </a:rPr>
                <a:t>2</a:t>
              </a:r>
              <a:r>
                <a:rPr lang="en-US" altLang="zh-CN" sz="800" smtClean="0">
                  <a:solidFill>
                    <a:schemeClr val="bg1"/>
                  </a:solidFill>
                </a:rPr>
                <a:t>201</a:t>
              </a:r>
              <a:endParaRPr lang="zh-CN" altLang="en-US" sz="800">
                <a:solidFill>
                  <a:schemeClr val="bg1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046408" y="2380856"/>
              <a:ext cx="38985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>
                  <a:solidFill>
                    <a:schemeClr val="bg1"/>
                  </a:solidFill>
                </a:rPr>
                <a:t>2</a:t>
              </a:r>
              <a:r>
                <a:rPr lang="en-US" altLang="zh-CN" sz="800" smtClean="0">
                  <a:solidFill>
                    <a:schemeClr val="bg1"/>
                  </a:solidFill>
                </a:rPr>
                <a:t>102</a:t>
              </a:r>
              <a:endParaRPr lang="zh-CN" altLang="en-US" sz="800">
                <a:solidFill>
                  <a:schemeClr val="bg1"/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407683" y="2384843"/>
              <a:ext cx="38985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>
                  <a:solidFill>
                    <a:schemeClr val="bg1"/>
                  </a:solidFill>
                </a:rPr>
                <a:t>2</a:t>
              </a:r>
              <a:r>
                <a:rPr lang="en-US" altLang="zh-CN" sz="800" smtClean="0">
                  <a:solidFill>
                    <a:schemeClr val="bg1"/>
                  </a:solidFill>
                </a:rPr>
                <a:t>103</a:t>
              </a:r>
              <a:endParaRPr lang="zh-CN" altLang="en-US" sz="800">
                <a:solidFill>
                  <a:schemeClr val="bg1"/>
                </a:solidFill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653197" y="1747345"/>
              <a:ext cx="38985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smtClean="0">
                  <a:solidFill>
                    <a:schemeClr val="bg1"/>
                  </a:solidFill>
                </a:rPr>
                <a:t>3201</a:t>
              </a:r>
              <a:endParaRPr lang="zh-CN" altLang="en-US" sz="800">
                <a:solidFill>
                  <a:schemeClr val="bg1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027358" y="1747345"/>
              <a:ext cx="38985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smtClean="0">
                  <a:solidFill>
                    <a:schemeClr val="bg1"/>
                  </a:solidFill>
                </a:rPr>
                <a:t>3102</a:t>
              </a:r>
              <a:endParaRPr lang="zh-CN" altLang="en-US" sz="800">
                <a:solidFill>
                  <a:schemeClr val="bg1"/>
                </a:solidFill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388633" y="1751332"/>
              <a:ext cx="38985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 smtClean="0">
                  <a:solidFill>
                    <a:schemeClr val="bg1"/>
                  </a:solidFill>
                </a:rPr>
                <a:t>3103</a:t>
              </a:r>
              <a:endParaRPr lang="zh-CN" altLang="en-US" sz="800">
                <a:solidFill>
                  <a:schemeClr val="bg1"/>
                </a:solidFill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662722" y="1124182"/>
              <a:ext cx="38985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>
                  <a:solidFill>
                    <a:schemeClr val="bg1"/>
                  </a:solidFill>
                </a:rPr>
                <a:t>4</a:t>
              </a:r>
              <a:r>
                <a:rPr lang="en-US" altLang="zh-CN" sz="800" smtClean="0">
                  <a:solidFill>
                    <a:schemeClr val="bg1"/>
                  </a:solidFill>
                </a:rPr>
                <a:t>201</a:t>
              </a:r>
              <a:endParaRPr lang="zh-CN" altLang="en-US" sz="800">
                <a:solidFill>
                  <a:schemeClr val="bg1"/>
                </a:solidFill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036883" y="1124182"/>
              <a:ext cx="38985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>
                  <a:solidFill>
                    <a:schemeClr val="bg1"/>
                  </a:solidFill>
                </a:rPr>
                <a:t>4</a:t>
              </a:r>
              <a:r>
                <a:rPr lang="en-US" altLang="zh-CN" sz="800" smtClean="0">
                  <a:solidFill>
                    <a:schemeClr val="bg1"/>
                  </a:solidFill>
                </a:rPr>
                <a:t>102</a:t>
              </a:r>
              <a:endParaRPr lang="zh-CN" altLang="en-US" sz="800">
                <a:solidFill>
                  <a:schemeClr val="bg1"/>
                </a:solidFill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398158" y="1128169"/>
              <a:ext cx="38985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>
                  <a:solidFill>
                    <a:schemeClr val="bg1"/>
                  </a:solidFill>
                </a:rPr>
                <a:t>4</a:t>
              </a:r>
              <a:r>
                <a:rPr lang="en-US" altLang="zh-CN" sz="800" smtClean="0">
                  <a:solidFill>
                    <a:schemeClr val="bg1"/>
                  </a:solidFill>
                </a:rPr>
                <a:t>103</a:t>
              </a:r>
              <a:endParaRPr lang="zh-CN" altLang="en-US" sz="800">
                <a:solidFill>
                  <a:schemeClr val="bg1"/>
                </a:solidFill>
              </a:endParaRPr>
            </a:p>
          </p:txBody>
        </p:sp>
      </p:grpSp>
      <p:sp>
        <p:nvSpPr>
          <p:cNvPr id="28" name="圆角矩形 27"/>
          <p:cNvSpPr/>
          <p:nvPr/>
        </p:nvSpPr>
        <p:spPr>
          <a:xfrm>
            <a:off x="6780574" y="255093"/>
            <a:ext cx="2163401" cy="353725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err="1" smtClean="0"/>
              <a:t>Lắp</a:t>
            </a:r>
            <a:r>
              <a:rPr lang="en-US" altLang="zh-CN" sz="2000" smtClean="0"/>
              <a:t> </a:t>
            </a:r>
            <a:r>
              <a:rPr lang="en-US" altLang="zh-CN" sz="2000" err="1" smtClean="0"/>
              <a:t>Đặt</a:t>
            </a:r>
            <a:r>
              <a:rPr lang="en-US" altLang="zh-CN" sz="2000" smtClean="0"/>
              <a:t> </a:t>
            </a:r>
            <a:r>
              <a:rPr lang="en-US" altLang="zh-CN" sz="2000" err="1" smtClean="0"/>
              <a:t>Khóa</a:t>
            </a:r>
            <a:endParaRPr lang="zh-CN" altLang="en-US" sz="2000"/>
          </a:p>
        </p:txBody>
      </p:sp>
      <p:sp>
        <p:nvSpPr>
          <p:cNvPr id="30" name="圆角矩形 29"/>
          <p:cNvSpPr/>
          <p:nvPr/>
        </p:nvSpPr>
        <p:spPr>
          <a:xfrm>
            <a:off x="6770925" y="762707"/>
            <a:ext cx="2173050" cy="365462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err="1" smtClean="0"/>
              <a:t>Nhật</a:t>
            </a:r>
            <a:r>
              <a:rPr lang="en-US" altLang="zh-CN" sz="2000" smtClean="0"/>
              <a:t> </a:t>
            </a:r>
            <a:r>
              <a:rPr lang="en-US" altLang="zh-CN" sz="2000" err="1" smtClean="0"/>
              <a:t>Ký</a:t>
            </a:r>
            <a:r>
              <a:rPr lang="en-US" altLang="zh-CN" sz="2000" smtClean="0"/>
              <a:t> </a:t>
            </a:r>
            <a:r>
              <a:rPr lang="en-US" altLang="zh-CN" sz="2000" err="1" smtClean="0"/>
              <a:t>Mở</a:t>
            </a:r>
            <a:r>
              <a:rPr lang="en-US" altLang="zh-CN" sz="2000" smtClean="0"/>
              <a:t> </a:t>
            </a:r>
            <a:r>
              <a:rPr lang="en-US" altLang="zh-CN" sz="2000" err="1" smtClean="0"/>
              <a:t>Khóa</a:t>
            </a:r>
            <a:endParaRPr lang="zh-CN" altLang="en-US" sz="2000"/>
          </a:p>
        </p:txBody>
      </p:sp>
      <p:sp>
        <p:nvSpPr>
          <p:cNvPr id="55" name="等腰三角形 54"/>
          <p:cNvSpPr/>
          <p:nvPr/>
        </p:nvSpPr>
        <p:spPr>
          <a:xfrm rot="3974375">
            <a:off x="1852844" y="976786"/>
            <a:ext cx="2373840" cy="2101012"/>
          </a:xfrm>
          <a:prstGeom prst="triangle">
            <a:avLst/>
          </a:prstGeom>
          <a:solidFill>
            <a:srgbClr val="00B0F0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椭圆 39"/>
          <p:cNvSpPr/>
          <p:nvPr/>
        </p:nvSpPr>
        <p:spPr>
          <a:xfrm>
            <a:off x="4906100" y="1513237"/>
            <a:ext cx="142875" cy="153889"/>
          </a:xfrm>
          <a:prstGeom prst="ellipse">
            <a:avLst/>
          </a:prstGeom>
          <a:solidFill>
            <a:srgbClr val="00B0F0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239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5" presetClass="path" presetSubtype="0" accel="16000" decel="16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46914E-6 L -0.05417 0.00123 " pathEditMode="relative" rAng="0" ptsTypes="AA">
                                      <p:cBhvr>
                                        <p:cTn id="8" dur="9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8" y="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00"/>
                            </p:stCondLst>
                            <p:childTnLst>
                              <p:par>
                                <p:cTn id="10" presetID="64" presetClass="path" presetSubtype="0" accel="26000" decel="23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417 0.00123 L -0.05573 -0.23025 " pathEditMode="relative" rAng="0" ptsTypes="AA">
                                      <p:cBhvr>
                                        <p:cTn id="11" dur="1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1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5" presetClass="path" presetSubtype="0" accel="35000" decel="2875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573 -0.23025 L -0.20608 -0.23025 " pathEditMode="relative" rAng="0" ptsTypes="AA">
                                      <p:cBhvr>
                                        <p:cTn id="14" dur="8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800"/>
                            </p:stCondLst>
                            <p:childTnLst>
                              <p:par>
                                <p:cTn id="16" presetID="1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800"/>
                            </p:stCondLst>
                            <p:childTnLst>
                              <p:par>
                                <p:cTn id="1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8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800"/>
                            </p:stCondLst>
                            <p:childTnLst>
                              <p:par>
                                <p:cTn id="29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1" dur="5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2" dur="5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900"/>
                            </p:stCondLst>
                            <p:childTnLst>
                              <p:par>
                                <p:cTn id="35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9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5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1" dur="5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2" dur="5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00"/>
                            </p:stCondLst>
                            <p:childTnLst>
                              <p:par>
                                <p:cTn id="55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100"/>
                            </p:stCondLst>
                            <p:childTnLst>
                              <p:par>
                                <p:cTn id="5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1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100"/>
                            </p:stCondLst>
                            <p:childTnLst>
                              <p:par>
                                <p:cTn id="68" presetID="63" presetClass="path" presetSubtype="0" accel="10526" decel="11053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97531E-6 L 0.14896 0.00185 " pathEditMode="relative" rAng="0" ptsTypes="AA">
                                      <p:cBhvr>
                                        <p:cTn id="69" dur="19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48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000"/>
                            </p:stCondLst>
                            <p:childTnLst>
                              <p:par>
                                <p:cTn id="71" presetID="42" presetClass="path" presetSubtype="0" accel="11000" decel="105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931 -1.97531E-6 L 0.14931 0.23704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000"/>
                            </p:stCondLst>
                            <p:childTnLst>
                              <p:par>
                                <p:cTn id="74" presetID="63" presetClass="path" presetSubtype="0" accel="13000" decel="6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087 0.23148 L 0.21649 0.23148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8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00"/>
                            </p:stCondLst>
                            <p:childTnLst>
                              <p:par>
                                <p:cTn id="77" presetID="1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6" grpId="2" animBg="1"/>
      <p:bldP spid="16" grpId="3" animBg="1"/>
      <p:bldP spid="16" grpId="4" animBg="1"/>
      <p:bldP spid="21" grpId="0" animBg="1"/>
      <p:bldP spid="21" grpId="1" animBg="1"/>
      <p:bldP spid="21" grpId="2" animBg="1"/>
      <p:bldP spid="30" grpId="0" animBg="1"/>
      <p:bldP spid="55" grpId="0" animBg="1"/>
      <p:bldP spid="55" grpId="1" animBg="1"/>
      <p:bldP spid="55" grpId="2" animBg="1"/>
      <p:bldP spid="40" grpId="0" animBg="1"/>
      <p:bldP spid="40" grpId="1" animBg="1"/>
      <p:bldP spid="40" grpId="2" animBg="1"/>
      <p:bldP spid="40" grpId="3" animBg="1"/>
      <p:bldP spid="40" grpId="4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酒店锁\高清图\高清图 PS\DSCF415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0940"/>
            <a:ext cx="5036702" cy="430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组合 3"/>
          <p:cNvGrpSpPr/>
          <p:nvPr/>
        </p:nvGrpSpPr>
        <p:grpSpPr>
          <a:xfrm>
            <a:off x="181944" y="-37294"/>
            <a:ext cx="3842685" cy="800001"/>
            <a:chOff x="293627" y="101796"/>
            <a:chExt cx="3842685" cy="800001"/>
          </a:xfrm>
        </p:grpSpPr>
        <p:sp>
          <p:nvSpPr>
            <p:cNvPr id="5" name="矩形 39"/>
            <p:cNvSpPr/>
            <p:nvPr/>
          </p:nvSpPr>
          <p:spPr>
            <a:xfrm>
              <a:off x="293627" y="101796"/>
              <a:ext cx="164981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Phụ</a:t>
              </a:r>
              <a:r>
                <a:rPr lang="en-US" altLang="zh-CN" sz="32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</a:t>
              </a:r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Kiện</a:t>
              </a:r>
              <a:endParaRPr lang="zh-CN" altLang="en-US" sz="32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sp>
          <p:nvSpPr>
            <p:cNvPr id="6" name="Rectangle 11"/>
            <p:cNvSpPr/>
            <p:nvPr/>
          </p:nvSpPr>
          <p:spPr>
            <a:xfrm>
              <a:off x="293627" y="594020"/>
              <a:ext cx="384268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PDA 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của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hệ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thống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khách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sạn</a:t>
              </a:r>
              <a:endParaRPr lang="zh-CN" altLang="en-US" sz="14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cxnSp>
          <p:nvCxnSpPr>
            <p:cNvPr id="7" name="直接连接符 6"/>
            <p:cNvCxnSpPr/>
            <p:nvPr/>
          </p:nvCxnSpPr>
          <p:spPr>
            <a:xfrm>
              <a:off x="381000" y="594020"/>
              <a:ext cx="301942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矩形 1"/>
          <p:cNvSpPr/>
          <p:nvPr/>
        </p:nvSpPr>
        <p:spPr>
          <a:xfrm>
            <a:off x="5036702" y="2340234"/>
            <a:ext cx="2823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800" smtClean="0">
                <a:solidFill>
                  <a:schemeClr val="bg1"/>
                </a:solidFill>
                <a:sym typeface="News Gothic MT" charset="0"/>
              </a:rPr>
              <a:t>PDA: </a:t>
            </a:r>
            <a:r>
              <a:rPr lang="en-US" altLang="zh-CN" sz="1800" err="1" smtClean="0">
                <a:solidFill>
                  <a:schemeClr val="bg1"/>
                </a:solidFill>
                <a:sym typeface="News Gothic MT" charset="0"/>
              </a:rPr>
              <a:t>Hỗ</a:t>
            </a:r>
            <a:r>
              <a:rPr lang="en-US" altLang="zh-CN" sz="1800" smtClean="0">
                <a:solidFill>
                  <a:schemeClr val="bg1"/>
                </a:solidFill>
                <a:sym typeface="News Gothic MT" charset="0"/>
              </a:rPr>
              <a:t> </a:t>
            </a:r>
            <a:r>
              <a:rPr lang="en-US" altLang="zh-CN" sz="1800" err="1" smtClean="0">
                <a:solidFill>
                  <a:schemeClr val="bg1"/>
                </a:solidFill>
                <a:sym typeface="News Gothic MT" charset="0"/>
              </a:rPr>
              <a:t>trợ</a:t>
            </a:r>
            <a:r>
              <a:rPr lang="en-US" altLang="zh-CN" sz="1800" smtClean="0">
                <a:solidFill>
                  <a:schemeClr val="bg1"/>
                </a:solidFill>
                <a:sym typeface="News Gothic MT" charset="0"/>
              </a:rPr>
              <a:t> </a:t>
            </a:r>
            <a:r>
              <a:rPr lang="en-US" altLang="zh-CN" sz="1800" err="1" smtClean="0">
                <a:solidFill>
                  <a:schemeClr val="bg1"/>
                </a:solidFill>
                <a:sym typeface="News Gothic MT" charset="0"/>
              </a:rPr>
              <a:t>điện</a:t>
            </a:r>
            <a:r>
              <a:rPr lang="en-US" altLang="zh-CN" sz="1800" smtClean="0">
                <a:solidFill>
                  <a:schemeClr val="bg1"/>
                </a:solidFill>
                <a:sym typeface="News Gothic MT" charset="0"/>
              </a:rPr>
              <a:t> </a:t>
            </a:r>
            <a:r>
              <a:rPr lang="en-US" altLang="zh-CN" sz="1800" err="1" smtClean="0">
                <a:solidFill>
                  <a:schemeClr val="bg1"/>
                </a:solidFill>
                <a:sym typeface="News Gothic MT" charset="0"/>
              </a:rPr>
              <a:t>tử</a:t>
            </a:r>
            <a:r>
              <a:rPr lang="en-US" altLang="zh-CN" sz="1800" smtClean="0">
                <a:solidFill>
                  <a:schemeClr val="bg1"/>
                </a:solidFill>
                <a:sym typeface="News Gothic MT" charset="0"/>
              </a:rPr>
              <a:t> </a:t>
            </a:r>
            <a:r>
              <a:rPr lang="en-US" altLang="zh-CN" sz="1800" err="1" smtClean="0">
                <a:solidFill>
                  <a:schemeClr val="bg1"/>
                </a:solidFill>
                <a:sym typeface="News Gothic MT" charset="0"/>
              </a:rPr>
              <a:t>cá</a:t>
            </a:r>
            <a:r>
              <a:rPr lang="en-US" altLang="zh-CN" sz="1800" smtClean="0">
                <a:solidFill>
                  <a:schemeClr val="bg1"/>
                </a:solidFill>
                <a:sym typeface="News Gothic MT" charset="0"/>
              </a:rPr>
              <a:t> </a:t>
            </a:r>
            <a:r>
              <a:rPr lang="en-US" altLang="zh-CN" sz="1800" err="1" smtClean="0">
                <a:solidFill>
                  <a:schemeClr val="bg1"/>
                </a:solidFill>
                <a:sym typeface="News Gothic MT" charset="0"/>
              </a:rPr>
              <a:t>nhân</a:t>
            </a:r>
            <a:endParaRPr lang="zh-CN" altLang="en-US" sz="1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91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38125"/>
            <a:ext cx="9143999" cy="577215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663588" y="1346678"/>
            <a:ext cx="36920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smtClean="0">
                <a:solidFill>
                  <a:schemeClr val="bg1"/>
                </a:solidFill>
              </a:rPr>
              <a:t>ASL Series </a:t>
            </a:r>
            <a:r>
              <a:rPr lang="en-US" altLang="zh-CN" sz="3200" err="1" smtClean="0">
                <a:solidFill>
                  <a:schemeClr val="bg1"/>
                </a:solidFill>
              </a:rPr>
              <a:t>giúp</a:t>
            </a:r>
            <a:r>
              <a:rPr lang="en-US" altLang="zh-CN" sz="3200" smtClean="0">
                <a:solidFill>
                  <a:schemeClr val="bg1"/>
                </a:solidFill>
              </a:rPr>
              <a:t> </a:t>
            </a:r>
            <a:r>
              <a:rPr lang="en-US" altLang="zh-CN" sz="3200" err="1" smtClean="0">
                <a:solidFill>
                  <a:schemeClr val="bg1"/>
                </a:solidFill>
              </a:rPr>
              <a:t>bạn</a:t>
            </a:r>
            <a:r>
              <a:rPr lang="en-US" altLang="zh-CN" sz="3200" smtClean="0">
                <a:solidFill>
                  <a:schemeClr val="bg1"/>
                </a:solidFill>
              </a:rPr>
              <a:t>…</a:t>
            </a:r>
            <a:endParaRPr lang="zh-CN" altLang="en-US" sz="3200">
              <a:solidFill>
                <a:schemeClr val="bg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515589" y="2460734"/>
            <a:ext cx="55206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smtClean="0">
                <a:solidFill>
                  <a:schemeClr val="bg1"/>
                </a:solidFill>
              </a:rPr>
              <a:t>TỰ DO THAM GIA THỂ THAO</a:t>
            </a:r>
            <a:endParaRPr lang="zh-CN" altLang="en-US" sz="3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60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55"/>
          <p:cNvSpPr/>
          <p:nvPr/>
        </p:nvSpPr>
        <p:spPr>
          <a:xfrm>
            <a:off x="753845" y="3814140"/>
            <a:ext cx="233568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smtClean="0">
                <a:ea typeface="Arial Unicode MS" panose="020B0604020202020204" pitchFamily="34" charset="-122"/>
                <a:cs typeface="Arial Unicode MS" panose="020B0604020202020204" pitchFamily="34" charset="-122"/>
              </a:rPr>
              <a:t>- Cài </a:t>
            </a:r>
            <a:r>
              <a:rPr lang="en-US" altLang="zh-CN" sz="1400" err="1" smtClean="0">
                <a:ea typeface="Arial Unicode MS" panose="020B0604020202020204" pitchFamily="34" charset="-122"/>
                <a:cs typeface="Arial Unicode MS" panose="020B0604020202020204" pitchFamily="34" charset="-122"/>
              </a:rPr>
              <a:t>đặt</a:t>
            </a:r>
            <a:r>
              <a:rPr lang="en-US" altLang="zh-CN" sz="1400" smtClean="0">
                <a:ea typeface="Arial Unicode MS" panose="020B0604020202020204" pitchFamily="34" charset="-122"/>
                <a:cs typeface="Arial Unicode MS" panose="020B0604020202020204" pitchFamily="34" charset="-122"/>
              </a:rPr>
              <a:t> </a:t>
            </a:r>
            <a:r>
              <a:rPr lang="en-US" altLang="zh-CN" sz="1400" smtClean="0">
                <a:ea typeface="Arial Unicode MS" panose="020B0604020202020204" pitchFamily="34" charset="-122"/>
                <a:cs typeface="Arial Unicode MS" panose="020B0604020202020204" pitchFamily="34" charset="-122"/>
              </a:rPr>
              <a:t>nhanh</a:t>
            </a:r>
            <a:endParaRPr lang="en-US" altLang="zh-CN" sz="1400" smtClean="0">
              <a:ea typeface="Arial Unicode MS" panose="020B0604020202020204" pitchFamily="34" charset="-122"/>
              <a:cs typeface="Arial Unicode MS" panose="020B0604020202020204" pitchFamily="34" charset="-122"/>
            </a:endParaRPr>
          </a:p>
          <a:p>
            <a:r>
              <a:rPr lang="en-US" altLang="zh-CN" sz="1400" smtClean="0">
                <a:ea typeface="Arial Unicode MS" panose="020B0604020202020204" pitchFamily="34" charset="-122"/>
                <a:cs typeface="Arial Unicode MS" panose="020B0604020202020204" pitchFamily="34" charset="-122"/>
              </a:rPr>
              <a:t>- Quản </a:t>
            </a:r>
            <a:r>
              <a:rPr lang="en-US" altLang="zh-CN" sz="1400" err="1" smtClean="0">
                <a:ea typeface="Arial Unicode MS" panose="020B0604020202020204" pitchFamily="34" charset="-122"/>
                <a:cs typeface="Arial Unicode MS" panose="020B0604020202020204" pitchFamily="34" charset="-122"/>
              </a:rPr>
              <a:t>lý</a:t>
            </a:r>
            <a:r>
              <a:rPr lang="en-US" altLang="zh-CN" sz="1400" smtClean="0">
                <a:ea typeface="Arial Unicode MS" panose="020B0604020202020204" pitchFamily="34" charset="-122"/>
                <a:cs typeface="Arial Unicode MS" panose="020B0604020202020204" pitchFamily="34" charset="-122"/>
              </a:rPr>
              <a:t> </a:t>
            </a:r>
            <a:r>
              <a:rPr lang="en-US" altLang="zh-CN" sz="1400" err="1" smtClean="0">
                <a:ea typeface="Arial Unicode MS" panose="020B0604020202020204" pitchFamily="34" charset="-122"/>
                <a:cs typeface="Arial Unicode MS" panose="020B0604020202020204" pitchFamily="34" charset="-122"/>
              </a:rPr>
              <a:t>tòa</a:t>
            </a:r>
            <a:r>
              <a:rPr lang="en-US" altLang="zh-CN" sz="1400" smtClean="0">
                <a:ea typeface="Arial Unicode MS" panose="020B0604020202020204" pitchFamily="34" charset="-122"/>
                <a:cs typeface="Arial Unicode MS" panose="020B0604020202020204" pitchFamily="34" charset="-122"/>
              </a:rPr>
              <a:t> </a:t>
            </a:r>
            <a:r>
              <a:rPr lang="en-US" altLang="zh-CN" sz="1400" smtClean="0">
                <a:ea typeface="Arial Unicode MS" panose="020B0604020202020204" pitchFamily="34" charset="-122"/>
                <a:cs typeface="Arial Unicode MS" panose="020B0604020202020204" pitchFamily="34" charset="-122"/>
              </a:rPr>
              <a:t>nhà</a:t>
            </a:r>
            <a:endParaRPr lang="en-US" altLang="zh-CN" sz="1400" smtClean="0">
              <a:ea typeface="Arial Unicode MS" panose="020B0604020202020204" pitchFamily="34" charset="-122"/>
              <a:cs typeface="Arial Unicode MS" panose="020B0604020202020204" pitchFamily="34" charset="-122"/>
            </a:endParaRPr>
          </a:p>
          <a:p>
            <a:r>
              <a:rPr lang="en-US" altLang="zh-CN" sz="1400" smtClean="0">
                <a:ea typeface="Arial Unicode MS" panose="020B0604020202020204" pitchFamily="34" charset="-122"/>
                <a:cs typeface="Arial Unicode MS" panose="020B0604020202020204" pitchFamily="34" charset="-122"/>
              </a:rPr>
              <a:t>- Quản </a:t>
            </a:r>
            <a:r>
              <a:rPr lang="en-US" altLang="zh-CN" sz="1400" err="1" smtClean="0">
                <a:ea typeface="Arial Unicode MS" panose="020B0604020202020204" pitchFamily="34" charset="-122"/>
                <a:cs typeface="Arial Unicode MS" panose="020B0604020202020204" pitchFamily="34" charset="-122"/>
              </a:rPr>
              <a:t>lý</a:t>
            </a:r>
            <a:r>
              <a:rPr lang="en-US" altLang="zh-CN" sz="1400" smtClean="0">
                <a:ea typeface="Arial Unicode MS" panose="020B0604020202020204" pitchFamily="34" charset="-122"/>
                <a:cs typeface="Arial Unicode MS" panose="020B0604020202020204" pitchFamily="34" charset="-122"/>
              </a:rPr>
              <a:t> </a:t>
            </a:r>
            <a:r>
              <a:rPr lang="en-US" altLang="zh-CN" sz="1400" smtClean="0">
                <a:ea typeface="Arial Unicode MS" panose="020B0604020202020204" pitchFamily="34" charset="-122"/>
                <a:cs typeface="Arial Unicode MS" panose="020B0604020202020204" pitchFamily="34" charset="-122"/>
              </a:rPr>
              <a:t>khóa</a:t>
            </a:r>
            <a:endParaRPr lang="en-US" altLang="zh-CN" sz="1400" smtClean="0">
              <a:ea typeface="Arial Unicode MS" panose="020B0604020202020204" pitchFamily="34" charset="-122"/>
              <a:cs typeface="Arial Unicode MS" panose="020B0604020202020204" pitchFamily="34" charset="-122"/>
            </a:endParaRPr>
          </a:p>
          <a:p>
            <a:r>
              <a:rPr lang="en-US" altLang="zh-CN" sz="1400" smtClean="0">
                <a:ea typeface="Arial Unicode MS" panose="020B0604020202020204" pitchFamily="34" charset="-122"/>
                <a:cs typeface="Arial Unicode MS" panose="020B0604020202020204" pitchFamily="34" charset="-122"/>
              </a:rPr>
              <a:t>- </a:t>
            </a:r>
            <a:r>
              <a:rPr lang="en-US" altLang="zh-CN" sz="1400" smtClean="0">
                <a:ea typeface="Arial Unicode MS" panose="020B0604020202020204" pitchFamily="34" charset="-122"/>
                <a:cs typeface="Arial Unicode MS" panose="020B0604020202020204" pitchFamily="34" charset="-122"/>
              </a:rPr>
              <a:t>Dữ </a:t>
            </a:r>
            <a:r>
              <a:rPr lang="en-US" altLang="zh-CN" sz="1400" err="1" smtClean="0">
                <a:ea typeface="Arial Unicode MS" panose="020B0604020202020204" pitchFamily="34" charset="-122"/>
                <a:cs typeface="Arial Unicode MS" panose="020B0604020202020204" pitchFamily="34" charset="-122"/>
              </a:rPr>
              <a:t>liệu</a:t>
            </a:r>
            <a:r>
              <a:rPr lang="en-US" altLang="zh-CN" sz="1400" smtClean="0">
                <a:ea typeface="Arial Unicode MS" panose="020B0604020202020204" pitchFamily="34" charset="-122"/>
                <a:cs typeface="Arial Unicode MS" panose="020B0604020202020204" pitchFamily="34" charset="-122"/>
              </a:rPr>
              <a:t> </a:t>
            </a:r>
            <a:r>
              <a:rPr lang="en-US" altLang="zh-CN" sz="1400" err="1" smtClean="0">
                <a:ea typeface="Arial Unicode MS" panose="020B0604020202020204" pitchFamily="34" charset="-122"/>
                <a:cs typeface="Arial Unicode MS" panose="020B0604020202020204" pitchFamily="34" charset="-122"/>
              </a:rPr>
              <a:t>dự</a:t>
            </a:r>
            <a:r>
              <a:rPr lang="en-US" altLang="zh-CN" sz="1400" smtClean="0">
                <a:ea typeface="Arial Unicode MS" panose="020B0604020202020204" pitchFamily="34" charset="-122"/>
                <a:cs typeface="Arial Unicode MS" panose="020B0604020202020204" pitchFamily="34" charset="-122"/>
              </a:rPr>
              <a:t> </a:t>
            </a:r>
            <a:r>
              <a:rPr lang="en-US" altLang="zh-CN" sz="1400" smtClean="0">
                <a:ea typeface="Arial Unicode MS" panose="020B0604020202020204" pitchFamily="34" charset="-122"/>
                <a:cs typeface="Arial Unicode MS" panose="020B0604020202020204" pitchFamily="34" charset="-122"/>
              </a:rPr>
              <a:t>phòng</a:t>
            </a:r>
            <a:endParaRPr lang="en-US" altLang="zh-CN" sz="1400">
              <a:ea typeface="Arial Unicode MS" panose="020B0604020202020204" pitchFamily="34" charset="-122"/>
              <a:cs typeface="Arial Unicode MS" panose="020B0604020202020204" pitchFamily="34" charset="-122"/>
            </a:endParaRPr>
          </a:p>
          <a:p>
            <a:r>
              <a:rPr lang="en-US" altLang="zh-CN" sz="1400" smtClean="0">
                <a:ea typeface="Arial Unicode MS" panose="020B0604020202020204" pitchFamily="34" charset="-122"/>
                <a:cs typeface="Arial Unicode MS" panose="020B0604020202020204" pitchFamily="34" charset="-122"/>
              </a:rPr>
              <a:t> - Tìm </a:t>
            </a:r>
            <a:r>
              <a:rPr lang="en-US" altLang="zh-CN" sz="1400" err="1" smtClean="0">
                <a:ea typeface="Arial Unicode MS" panose="020B0604020202020204" pitchFamily="34" charset="-122"/>
                <a:cs typeface="Arial Unicode MS" panose="020B0604020202020204" pitchFamily="34" charset="-122"/>
              </a:rPr>
              <a:t>kiếm</a:t>
            </a:r>
            <a:r>
              <a:rPr lang="en-US" altLang="zh-CN" sz="1400" smtClean="0">
                <a:ea typeface="Arial Unicode MS" panose="020B0604020202020204" pitchFamily="34" charset="-122"/>
                <a:cs typeface="Arial Unicode MS" panose="020B0604020202020204" pitchFamily="34" charset="-122"/>
              </a:rPr>
              <a:t> </a:t>
            </a:r>
            <a:r>
              <a:rPr lang="en-US" altLang="zh-CN" sz="1400" err="1" smtClean="0">
                <a:ea typeface="Arial Unicode MS" panose="020B0604020202020204" pitchFamily="34" charset="-122"/>
                <a:cs typeface="Arial Unicode MS" panose="020B0604020202020204" pitchFamily="34" charset="-122"/>
              </a:rPr>
              <a:t>thông</a:t>
            </a:r>
            <a:r>
              <a:rPr lang="en-US" altLang="zh-CN" sz="1400" smtClean="0">
                <a:ea typeface="Arial Unicode MS" panose="020B0604020202020204" pitchFamily="34" charset="-122"/>
                <a:cs typeface="Arial Unicode MS" panose="020B0604020202020204" pitchFamily="34" charset="-122"/>
              </a:rPr>
              <a:t> tin.</a:t>
            </a:r>
          </a:p>
        </p:txBody>
      </p:sp>
      <p:cxnSp>
        <p:nvCxnSpPr>
          <p:cNvPr id="3" name="直接连接符 2"/>
          <p:cNvCxnSpPr/>
          <p:nvPr/>
        </p:nvCxnSpPr>
        <p:spPr>
          <a:xfrm>
            <a:off x="656408" y="4959567"/>
            <a:ext cx="1779362" cy="0"/>
          </a:xfrm>
          <a:prstGeom prst="line">
            <a:avLst/>
          </a:prstGeom>
          <a:ln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/>
        </p:nvCxnSpPr>
        <p:spPr>
          <a:xfrm>
            <a:off x="3778487" y="4756823"/>
            <a:ext cx="1779362" cy="0"/>
          </a:xfrm>
          <a:prstGeom prst="line">
            <a:avLst/>
          </a:prstGeom>
          <a:ln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>
            <a:off x="6366871" y="4708697"/>
            <a:ext cx="1779362" cy="0"/>
          </a:xfrm>
          <a:prstGeom prst="line">
            <a:avLst/>
          </a:prstGeom>
          <a:ln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39"/>
          <p:cNvSpPr/>
          <p:nvPr/>
        </p:nvSpPr>
        <p:spPr>
          <a:xfrm>
            <a:off x="161565" y="2934388"/>
            <a:ext cx="3055645" cy="338554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en-US" altLang="zh-CN" sz="1600" err="1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Phần</a:t>
            </a:r>
            <a:r>
              <a:rPr lang="en-US" altLang="zh-CN" sz="1600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 </a:t>
            </a:r>
            <a:r>
              <a:rPr lang="en-US" altLang="zh-CN" sz="1600" err="1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mềm</a:t>
            </a:r>
            <a:r>
              <a:rPr lang="en-US" altLang="zh-CN" sz="1600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 </a:t>
            </a:r>
            <a:r>
              <a:rPr lang="en-US" altLang="zh-CN" sz="1600" err="1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quản</a:t>
            </a:r>
            <a:r>
              <a:rPr lang="en-US" altLang="zh-CN" sz="1600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 </a:t>
            </a:r>
            <a:r>
              <a:rPr lang="en-US" altLang="zh-CN" sz="1600" err="1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lý</a:t>
            </a:r>
            <a:r>
              <a:rPr lang="en-US" altLang="zh-CN" sz="1600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 </a:t>
            </a:r>
            <a:r>
              <a:rPr lang="en-US" altLang="zh-CN" sz="1600" err="1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khóa</a:t>
            </a:r>
            <a:r>
              <a:rPr lang="en-US" altLang="zh-CN" sz="1600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 </a:t>
            </a:r>
            <a:r>
              <a:rPr lang="en-US" altLang="zh-CN" sz="1600" err="1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khách</a:t>
            </a:r>
            <a:r>
              <a:rPr lang="en-US" altLang="zh-CN" sz="1600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 </a:t>
            </a:r>
            <a:r>
              <a:rPr lang="en-US" altLang="zh-CN" sz="1600" err="1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sạn</a:t>
            </a:r>
            <a:endParaRPr lang="zh-CN" altLang="zh-CN" sz="1600">
              <a:solidFill>
                <a:schemeClr val="bg1"/>
              </a:solidFill>
              <a:ea typeface="Hiragino Sans GB W3" panose="020B0300000000000000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13656" y="3353331"/>
            <a:ext cx="923651" cy="338554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en-US" altLang="zh-CN" sz="1600" err="1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Miễn</a:t>
            </a:r>
            <a:r>
              <a:rPr lang="en-US" altLang="zh-CN" sz="1600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 </a:t>
            </a:r>
            <a:r>
              <a:rPr lang="en-US" altLang="zh-CN" sz="1600" err="1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phí</a:t>
            </a:r>
            <a:endParaRPr lang="zh-CN" altLang="zh-CN" sz="1600">
              <a:solidFill>
                <a:schemeClr val="bg1"/>
              </a:solidFill>
              <a:ea typeface="Hiragino Sans GB W3" panose="020B0300000000000000" pitchFamily="34" charset="-122"/>
            </a:endParaRPr>
          </a:p>
        </p:txBody>
      </p:sp>
      <p:sp>
        <p:nvSpPr>
          <p:cNvPr id="8" name="矩形 39"/>
          <p:cNvSpPr/>
          <p:nvPr/>
        </p:nvSpPr>
        <p:spPr>
          <a:xfrm>
            <a:off x="3722434" y="2909810"/>
            <a:ext cx="1342227" cy="338554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PDA/</a:t>
            </a:r>
            <a:r>
              <a:rPr lang="en-US" altLang="zh-CN" sz="1600" err="1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Handsim</a:t>
            </a:r>
            <a:endParaRPr lang="zh-CN" altLang="zh-CN" sz="1600">
              <a:solidFill>
                <a:schemeClr val="bg1"/>
              </a:solidFill>
              <a:ea typeface="Hiragino Sans GB W3" panose="020B0300000000000000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638363" y="3344781"/>
            <a:ext cx="1584088" cy="338554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en-US" altLang="zh-CN" sz="1600" err="1" smtClean="0">
                <a:solidFill>
                  <a:schemeClr val="bg1"/>
                </a:solidFill>
                <a:ea typeface="Hiragino Sans GB W3" panose="020B0300000000000000" pitchFamily="34" charset="-122"/>
              </a:rPr>
              <a:t>Dễ</a:t>
            </a:r>
            <a:r>
              <a:rPr lang="en-US" altLang="zh-CN" sz="1600" smtClean="0">
                <a:solidFill>
                  <a:schemeClr val="bg1"/>
                </a:solidFill>
                <a:ea typeface="Hiragino Sans GB W3" panose="020B0300000000000000" pitchFamily="34" charset="-122"/>
              </a:rPr>
              <a:t> </a:t>
            </a:r>
            <a:r>
              <a:rPr lang="en-US" altLang="zh-CN" sz="1600" err="1" smtClean="0">
                <a:solidFill>
                  <a:schemeClr val="bg1"/>
                </a:solidFill>
                <a:ea typeface="Hiragino Sans GB W3" panose="020B0300000000000000" pitchFamily="34" charset="-122"/>
              </a:rPr>
              <a:t>dàng</a:t>
            </a:r>
            <a:r>
              <a:rPr lang="en-US" altLang="zh-CN" sz="1600" smtClean="0">
                <a:solidFill>
                  <a:schemeClr val="bg1"/>
                </a:solidFill>
                <a:ea typeface="Hiragino Sans GB W3" panose="020B0300000000000000" pitchFamily="34" charset="-122"/>
              </a:rPr>
              <a:t> </a:t>
            </a:r>
            <a:r>
              <a:rPr lang="en-US" altLang="zh-CN" sz="1600" err="1" smtClean="0">
                <a:solidFill>
                  <a:schemeClr val="bg1"/>
                </a:solidFill>
                <a:ea typeface="Hiragino Sans GB W3" panose="020B0300000000000000" pitchFamily="34" charset="-122"/>
              </a:rPr>
              <a:t>sử</a:t>
            </a:r>
            <a:r>
              <a:rPr lang="en-US" altLang="zh-CN" sz="1600" smtClean="0">
                <a:solidFill>
                  <a:schemeClr val="bg1"/>
                </a:solidFill>
                <a:ea typeface="Hiragino Sans GB W3" panose="020B0300000000000000" pitchFamily="34" charset="-122"/>
              </a:rPr>
              <a:t> </a:t>
            </a:r>
            <a:r>
              <a:rPr lang="en-US" altLang="zh-CN" sz="1600" err="1" smtClean="0">
                <a:solidFill>
                  <a:schemeClr val="bg1"/>
                </a:solidFill>
                <a:ea typeface="Hiragino Sans GB W3" panose="020B0300000000000000" pitchFamily="34" charset="-122"/>
              </a:rPr>
              <a:t>dụng</a:t>
            </a:r>
            <a:endParaRPr lang="zh-CN" altLang="zh-CN" sz="1600">
              <a:solidFill>
                <a:schemeClr val="bg1"/>
              </a:solidFill>
              <a:ea typeface="Hiragino Sans GB W3" panose="020B0300000000000000" pitchFamily="34" charset="-122"/>
            </a:endParaRPr>
          </a:p>
        </p:txBody>
      </p:sp>
      <p:sp>
        <p:nvSpPr>
          <p:cNvPr id="10" name="矩形 39"/>
          <p:cNvSpPr/>
          <p:nvPr/>
        </p:nvSpPr>
        <p:spPr>
          <a:xfrm>
            <a:off x="6339289" y="2909810"/>
            <a:ext cx="1552733" cy="338554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en-US" altLang="zh-CN" sz="1600" err="1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Máy</a:t>
            </a:r>
            <a:r>
              <a:rPr lang="en-US" altLang="zh-CN" sz="1600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 </a:t>
            </a:r>
            <a:r>
              <a:rPr lang="en-US" altLang="zh-CN" sz="1600" err="1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đọc</a:t>
            </a:r>
            <a:r>
              <a:rPr lang="en-US" altLang="zh-CN" sz="1600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/</a:t>
            </a:r>
            <a:r>
              <a:rPr lang="en-US" altLang="zh-CN" sz="1600" err="1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ghi</a:t>
            </a:r>
            <a:r>
              <a:rPr lang="en-US" altLang="zh-CN" sz="1600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 </a:t>
            </a:r>
            <a:r>
              <a:rPr lang="en-US" altLang="zh-CN" sz="1600" err="1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thẻ</a:t>
            </a:r>
            <a:endParaRPr lang="zh-CN" altLang="zh-CN" sz="1600">
              <a:solidFill>
                <a:schemeClr val="bg1"/>
              </a:solidFill>
              <a:ea typeface="Hiragino Sans GB W3" panose="020B0300000000000000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980893" y="3351570"/>
            <a:ext cx="2555764" cy="338554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en-US" altLang="zh-CN" sz="1600" err="1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Cấp</a:t>
            </a:r>
            <a:r>
              <a:rPr lang="en-US" altLang="zh-CN" sz="1600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 </a:t>
            </a:r>
            <a:r>
              <a:rPr lang="en-US" altLang="zh-CN" sz="1600" err="1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các</a:t>
            </a:r>
            <a:r>
              <a:rPr lang="en-US" altLang="zh-CN" sz="1600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 </a:t>
            </a:r>
            <a:r>
              <a:rPr lang="en-US" altLang="zh-CN" sz="1600" err="1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loại</a:t>
            </a:r>
            <a:r>
              <a:rPr lang="en-US" altLang="zh-CN" sz="1600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 </a:t>
            </a:r>
            <a:r>
              <a:rPr lang="en-US" altLang="zh-CN" sz="1600" err="1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thẻ</a:t>
            </a:r>
            <a:r>
              <a:rPr lang="en-US" altLang="zh-CN" sz="1600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 </a:t>
            </a:r>
            <a:r>
              <a:rPr lang="en-US" altLang="zh-CN" sz="1600" err="1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khi</a:t>
            </a:r>
            <a:r>
              <a:rPr lang="en-US" altLang="zh-CN" sz="1600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 </a:t>
            </a:r>
            <a:r>
              <a:rPr lang="en-US" altLang="zh-CN" sz="1600" err="1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cần</a:t>
            </a:r>
            <a:r>
              <a:rPr lang="en-US" altLang="zh-CN" sz="1600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 </a:t>
            </a:r>
            <a:r>
              <a:rPr lang="en-US" altLang="zh-CN" sz="1600" err="1" smtClean="0">
                <a:solidFill>
                  <a:schemeClr val="bg1"/>
                </a:solidFill>
                <a:ea typeface="Hiragino Sans GB W3" panose="020B0300000000000000" pitchFamily="34" charset="-122"/>
                <a:sym typeface="News Gothic MT" charset="0"/>
              </a:rPr>
              <a:t>thiết</a:t>
            </a:r>
            <a:endParaRPr lang="zh-CN" altLang="zh-CN" sz="1600">
              <a:solidFill>
                <a:schemeClr val="bg1"/>
              </a:solidFill>
              <a:ea typeface="Hiragino Sans GB W3" panose="020B0300000000000000" pitchFamily="3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873308" y="1401332"/>
            <a:ext cx="1563861" cy="1287028"/>
            <a:chOff x="1033538" y="991418"/>
            <a:chExt cx="1563861" cy="1287028"/>
          </a:xfrm>
        </p:grpSpPr>
        <p:grpSp>
          <p:nvGrpSpPr>
            <p:cNvPr id="13" name="组合 78"/>
            <p:cNvGrpSpPr/>
            <p:nvPr/>
          </p:nvGrpSpPr>
          <p:grpSpPr>
            <a:xfrm>
              <a:off x="1033538" y="991418"/>
              <a:ext cx="1563861" cy="1287028"/>
              <a:chOff x="-1217269" y="266895"/>
              <a:chExt cx="3569569" cy="2937688"/>
            </a:xfrm>
          </p:grpSpPr>
          <p:grpSp>
            <p:nvGrpSpPr>
              <p:cNvPr id="15" name="组合 71"/>
              <p:cNvGrpSpPr/>
              <p:nvPr/>
            </p:nvGrpSpPr>
            <p:grpSpPr>
              <a:xfrm>
                <a:off x="-1217269" y="266898"/>
                <a:ext cx="3569569" cy="2937685"/>
                <a:chOff x="1348610" y="-2290712"/>
                <a:chExt cx="3569569" cy="2937685"/>
              </a:xfrm>
            </p:grpSpPr>
            <p:grpSp>
              <p:nvGrpSpPr>
                <p:cNvPr id="18" name="组合 70"/>
                <p:cNvGrpSpPr/>
                <p:nvPr/>
              </p:nvGrpSpPr>
              <p:grpSpPr>
                <a:xfrm>
                  <a:off x="1348610" y="-2290712"/>
                  <a:ext cx="3569569" cy="2937685"/>
                  <a:chOff x="-21492" y="-2290712"/>
                  <a:chExt cx="3569569" cy="2937685"/>
                </a:xfrm>
              </p:grpSpPr>
              <p:grpSp>
                <p:nvGrpSpPr>
                  <p:cNvPr id="22" name="组合 69"/>
                  <p:cNvGrpSpPr/>
                  <p:nvPr/>
                </p:nvGrpSpPr>
                <p:grpSpPr>
                  <a:xfrm>
                    <a:off x="-21492" y="-2290712"/>
                    <a:ext cx="3569569" cy="2556808"/>
                    <a:chOff x="-763280" y="-778128"/>
                    <a:chExt cx="1918011" cy="1373831"/>
                  </a:xfrm>
                </p:grpSpPr>
                <p:sp>
                  <p:nvSpPr>
                    <p:cNvPr id="25" name="圆角矩形 4"/>
                    <p:cNvSpPr/>
                    <p:nvPr/>
                  </p:nvSpPr>
                  <p:spPr>
                    <a:xfrm>
                      <a:off x="-763280" y="-778128"/>
                      <a:ext cx="1918011" cy="1373831"/>
                    </a:xfrm>
                    <a:prstGeom prst="roundRect">
                      <a:avLst>
                        <a:gd name="adj" fmla="val 2948"/>
                      </a:avLst>
                    </a:prstGeom>
                    <a:solidFill>
                      <a:srgbClr val="3A3F4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26" name="任意多边形 7"/>
                    <p:cNvSpPr/>
                    <p:nvPr/>
                  </p:nvSpPr>
                  <p:spPr>
                    <a:xfrm>
                      <a:off x="-763280" y="421744"/>
                      <a:ext cx="1918011" cy="173959"/>
                    </a:xfrm>
                    <a:custGeom>
                      <a:avLst/>
                      <a:gdLst>
                        <a:gd name="connsiteX0" fmla="*/ 0 w 1918011"/>
                        <a:gd name="connsiteY0" fmla="*/ 0 h 173959"/>
                        <a:gd name="connsiteX1" fmla="*/ 1918011 w 1918011"/>
                        <a:gd name="connsiteY1" fmla="*/ 0 h 173959"/>
                        <a:gd name="connsiteX2" fmla="*/ 1918011 w 1918011"/>
                        <a:gd name="connsiteY2" fmla="*/ 133458 h 173959"/>
                        <a:gd name="connsiteX3" fmla="*/ 1877510 w 1918011"/>
                        <a:gd name="connsiteY3" fmla="*/ 173959 h 173959"/>
                        <a:gd name="connsiteX4" fmla="*/ 40501 w 1918011"/>
                        <a:gd name="connsiteY4" fmla="*/ 173959 h 173959"/>
                        <a:gd name="connsiteX5" fmla="*/ 0 w 1918011"/>
                        <a:gd name="connsiteY5" fmla="*/ 133458 h 17395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918011" h="173959">
                          <a:moveTo>
                            <a:pt x="0" y="0"/>
                          </a:moveTo>
                          <a:lnTo>
                            <a:pt x="1918011" y="0"/>
                          </a:lnTo>
                          <a:lnTo>
                            <a:pt x="1918011" y="133458"/>
                          </a:lnTo>
                          <a:cubicBezTo>
                            <a:pt x="1918011" y="155826"/>
                            <a:pt x="1899878" y="173959"/>
                            <a:pt x="1877510" y="173959"/>
                          </a:cubicBezTo>
                          <a:lnTo>
                            <a:pt x="40501" y="173959"/>
                          </a:lnTo>
                          <a:cubicBezTo>
                            <a:pt x="18133" y="173959"/>
                            <a:pt x="0" y="155826"/>
                            <a:pt x="0" y="133458"/>
                          </a:cubicBezTo>
                          <a:close/>
                        </a:path>
                      </a:pathLst>
                    </a:custGeom>
                    <a:solidFill>
                      <a:srgbClr val="E6E8ED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</p:grpSp>
              <p:sp>
                <p:nvSpPr>
                  <p:cNvPr id="23" name="任意多边形 68"/>
                  <p:cNvSpPr/>
                  <p:nvPr/>
                </p:nvSpPr>
                <p:spPr>
                  <a:xfrm>
                    <a:off x="1155113" y="266095"/>
                    <a:ext cx="1216358" cy="380878"/>
                  </a:xfrm>
                  <a:custGeom>
                    <a:avLst/>
                    <a:gdLst>
                      <a:gd name="connsiteX0" fmla="*/ 203153 w 1216358"/>
                      <a:gd name="connsiteY0" fmla="*/ 0 h 380878"/>
                      <a:gd name="connsiteX1" fmla="*/ 1019707 w 1216358"/>
                      <a:gd name="connsiteY1" fmla="*/ 0 h 380878"/>
                      <a:gd name="connsiteX2" fmla="*/ 1023583 w 1216358"/>
                      <a:gd name="connsiteY2" fmla="*/ 112253 h 380878"/>
                      <a:gd name="connsiteX3" fmla="*/ 1060952 w 1216358"/>
                      <a:gd name="connsiteY3" fmla="*/ 327385 h 380878"/>
                      <a:gd name="connsiteX4" fmla="*/ 1063272 w 1216358"/>
                      <a:gd name="connsiteY4" fmla="*/ 334327 h 380878"/>
                      <a:gd name="connsiteX5" fmla="*/ 1168564 w 1216358"/>
                      <a:gd name="connsiteY5" fmla="*/ 345571 h 380878"/>
                      <a:gd name="connsiteX6" fmla="*/ 1216358 w 1216358"/>
                      <a:gd name="connsiteY6" fmla="*/ 362614 h 380878"/>
                      <a:gd name="connsiteX7" fmla="*/ 1168564 w 1216358"/>
                      <a:gd name="connsiteY7" fmla="*/ 379657 h 380878"/>
                      <a:gd name="connsiteX8" fmla="*/ 1157133 w 1216358"/>
                      <a:gd name="connsiteY8" fmla="*/ 380878 h 380878"/>
                      <a:gd name="connsiteX9" fmla="*/ 59225 w 1216358"/>
                      <a:gd name="connsiteY9" fmla="*/ 380878 h 380878"/>
                      <a:gd name="connsiteX10" fmla="*/ 47794 w 1216358"/>
                      <a:gd name="connsiteY10" fmla="*/ 379657 h 380878"/>
                      <a:gd name="connsiteX11" fmla="*/ 0 w 1216358"/>
                      <a:gd name="connsiteY11" fmla="*/ 362614 h 380878"/>
                      <a:gd name="connsiteX12" fmla="*/ 47794 w 1216358"/>
                      <a:gd name="connsiteY12" fmla="*/ 345571 h 380878"/>
                      <a:gd name="connsiteX13" fmla="*/ 159828 w 1216358"/>
                      <a:gd name="connsiteY13" fmla="*/ 333607 h 380878"/>
                      <a:gd name="connsiteX14" fmla="*/ 161908 w 1216358"/>
                      <a:gd name="connsiteY14" fmla="*/ 327384 h 380878"/>
                      <a:gd name="connsiteX15" fmla="*/ 199278 w 1216358"/>
                      <a:gd name="connsiteY15" fmla="*/ 112252 h 3808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1216358" h="380878">
                        <a:moveTo>
                          <a:pt x="203153" y="0"/>
                        </a:moveTo>
                        <a:lnTo>
                          <a:pt x="1019707" y="0"/>
                        </a:lnTo>
                        <a:lnTo>
                          <a:pt x="1023583" y="112253"/>
                        </a:lnTo>
                        <a:cubicBezTo>
                          <a:pt x="1029774" y="189132"/>
                          <a:pt x="1042763" y="261802"/>
                          <a:pt x="1060952" y="327385"/>
                        </a:cubicBezTo>
                        <a:lnTo>
                          <a:pt x="1063272" y="334327"/>
                        </a:lnTo>
                        <a:lnTo>
                          <a:pt x="1168564" y="345571"/>
                        </a:lnTo>
                        <a:cubicBezTo>
                          <a:pt x="1199340" y="350809"/>
                          <a:pt x="1216358" y="356569"/>
                          <a:pt x="1216358" y="362614"/>
                        </a:cubicBezTo>
                        <a:cubicBezTo>
                          <a:pt x="1216358" y="368660"/>
                          <a:pt x="1199340" y="374419"/>
                          <a:pt x="1168564" y="379657"/>
                        </a:cubicBezTo>
                        <a:lnTo>
                          <a:pt x="1157133" y="380878"/>
                        </a:lnTo>
                        <a:lnTo>
                          <a:pt x="59225" y="380878"/>
                        </a:lnTo>
                        <a:lnTo>
                          <a:pt x="47794" y="379657"/>
                        </a:lnTo>
                        <a:cubicBezTo>
                          <a:pt x="17018" y="374419"/>
                          <a:pt x="0" y="368660"/>
                          <a:pt x="0" y="362614"/>
                        </a:cubicBezTo>
                        <a:cubicBezTo>
                          <a:pt x="0" y="356569"/>
                          <a:pt x="17018" y="350809"/>
                          <a:pt x="47794" y="345571"/>
                        </a:cubicBezTo>
                        <a:lnTo>
                          <a:pt x="159828" y="333607"/>
                        </a:lnTo>
                        <a:lnTo>
                          <a:pt x="161908" y="327384"/>
                        </a:lnTo>
                        <a:cubicBezTo>
                          <a:pt x="180097" y="261801"/>
                          <a:pt x="193086" y="189131"/>
                          <a:pt x="199278" y="112252"/>
                        </a:cubicBezTo>
                        <a:close/>
                      </a:path>
                    </a:pathLst>
                  </a:custGeom>
                  <a:solidFill>
                    <a:srgbClr val="E6E8ED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24" name="任意多边形 67"/>
                  <p:cNvSpPr/>
                  <p:nvPr/>
                </p:nvSpPr>
                <p:spPr>
                  <a:xfrm>
                    <a:off x="1352991" y="266095"/>
                    <a:ext cx="820602" cy="58625"/>
                  </a:xfrm>
                  <a:custGeom>
                    <a:avLst/>
                    <a:gdLst>
                      <a:gd name="connsiteX0" fmla="*/ 2024 w 820602"/>
                      <a:gd name="connsiteY0" fmla="*/ 0 h 58625"/>
                      <a:gd name="connsiteX1" fmla="*/ 818578 w 820602"/>
                      <a:gd name="connsiteY1" fmla="*/ 0 h 58625"/>
                      <a:gd name="connsiteX2" fmla="*/ 820602 w 820602"/>
                      <a:gd name="connsiteY2" fmla="*/ 58625 h 58625"/>
                      <a:gd name="connsiteX3" fmla="*/ 0 w 820602"/>
                      <a:gd name="connsiteY3" fmla="*/ 58625 h 586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20602" h="58625">
                        <a:moveTo>
                          <a:pt x="2024" y="0"/>
                        </a:moveTo>
                        <a:lnTo>
                          <a:pt x="818578" y="0"/>
                        </a:lnTo>
                        <a:lnTo>
                          <a:pt x="820602" y="58625"/>
                        </a:lnTo>
                        <a:lnTo>
                          <a:pt x="0" y="58625"/>
                        </a:lnTo>
                        <a:close/>
                      </a:path>
                    </a:pathLst>
                  </a:custGeom>
                  <a:solidFill>
                    <a:srgbClr val="D7D9E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  <p:grpSp>
              <p:nvGrpSpPr>
                <p:cNvPr id="19" name="组合 49"/>
                <p:cNvGrpSpPr/>
                <p:nvPr/>
              </p:nvGrpSpPr>
              <p:grpSpPr>
                <a:xfrm>
                  <a:off x="3055446" y="0"/>
                  <a:ext cx="155896" cy="183640"/>
                  <a:chOff x="5238751" y="592138"/>
                  <a:chExt cx="3068638" cy="3614737"/>
                </a:xfrm>
                <a:solidFill>
                  <a:schemeClr val="tx1">
                    <a:lumMod val="75000"/>
                    <a:lumOff val="25000"/>
                  </a:schemeClr>
                </a:solidFill>
              </p:grpSpPr>
              <p:sp>
                <p:nvSpPr>
                  <p:cNvPr id="20" name="Freeform 5"/>
                  <p:cNvSpPr>
                    <a:spLocks/>
                  </p:cNvSpPr>
                  <p:nvPr/>
                </p:nvSpPr>
                <p:spPr bwMode="auto">
                  <a:xfrm>
                    <a:off x="5238751" y="1416050"/>
                    <a:ext cx="3068638" cy="2790825"/>
                  </a:xfrm>
                  <a:custGeom>
                    <a:avLst/>
                    <a:gdLst>
                      <a:gd name="T0" fmla="*/ 787 w 815"/>
                      <a:gd name="T1" fmla="*/ 104 h 742"/>
                      <a:gd name="T2" fmla="*/ 815 w 815"/>
                      <a:gd name="T3" fmla="*/ 480 h 742"/>
                      <a:gd name="T4" fmla="*/ 792 w 815"/>
                      <a:gd name="T5" fmla="*/ 528 h 742"/>
                      <a:gd name="T6" fmla="*/ 675 w 815"/>
                      <a:gd name="T7" fmla="*/ 690 h 742"/>
                      <a:gd name="T8" fmla="*/ 572 w 815"/>
                      <a:gd name="T9" fmla="*/ 727 h 742"/>
                      <a:gd name="T10" fmla="*/ 524 w 815"/>
                      <a:gd name="T11" fmla="*/ 712 h 742"/>
                      <a:gd name="T12" fmla="*/ 337 w 815"/>
                      <a:gd name="T13" fmla="*/ 710 h 742"/>
                      <a:gd name="T14" fmla="*/ 169 w 815"/>
                      <a:gd name="T15" fmla="*/ 680 h 742"/>
                      <a:gd name="T16" fmla="*/ 23 w 815"/>
                      <a:gd name="T17" fmla="*/ 409 h 742"/>
                      <a:gd name="T18" fmla="*/ 27 w 815"/>
                      <a:gd name="T19" fmla="*/ 181 h 742"/>
                      <a:gd name="T20" fmla="*/ 228 w 815"/>
                      <a:gd name="T21" fmla="*/ 11 h 742"/>
                      <a:gd name="T22" fmla="*/ 333 w 815"/>
                      <a:gd name="T23" fmla="*/ 26 h 742"/>
                      <a:gd name="T24" fmla="*/ 382 w 815"/>
                      <a:gd name="T25" fmla="*/ 43 h 742"/>
                      <a:gd name="T26" fmla="*/ 484 w 815"/>
                      <a:gd name="T27" fmla="*/ 39 h 742"/>
                      <a:gd name="T28" fmla="*/ 579 w 815"/>
                      <a:gd name="T29" fmla="*/ 12 h 742"/>
                      <a:gd name="T30" fmla="*/ 787 w 815"/>
                      <a:gd name="T31" fmla="*/ 104 h 7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</a:cxnLst>
                    <a:rect l="0" t="0" r="r" b="b"/>
                    <a:pathLst>
                      <a:path w="815" h="742">
                        <a:moveTo>
                          <a:pt x="787" y="104"/>
                        </a:moveTo>
                        <a:cubicBezTo>
                          <a:pt x="632" y="191"/>
                          <a:pt x="654" y="415"/>
                          <a:pt x="815" y="480"/>
                        </a:cubicBezTo>
                        <a:cubicBezTo>
                          <a:pt x="807" y="496"/>
                          <a:pt x="800" y="512"/>
                          <a:pt x="792" y="528"/>
                        </a:cubicBezTo>
                        <a:cubicBezTo>
                          <a:pt x="760" y="587"/>
                          <a:pt x="725" y="644"/>
                          <a:pt x="675" y="690"/>
                        </a:cubicBezTo>
                        <a:cubicBezTo>
                          <a:pt x="646" y="717"/>
                          <a:pt x="613" y="734"/>
                          <a:pt x="572" y="727"/>
                        </a:cubicBezTo>
                        <a:cubicBezTo>
                          <a:pt x="555" y="724"/>
                          <a:pt x="539" y="719"/>
                          <a:pt x="524" y="712"/>
                        </a:cubicBezTo>
                        <a:cubicBezTo>
                          <a:pt x="461" y="682"/>
                          <a:pt x="400" y="682"/>
                          <a:pt x="337" y="710"/>
                        </a:cubicBezTo>
                        <a:cubicBezTo>
                          <a:pt x="269" y="742"/>
                          <a:pt x="221" y="735"/>
                          <a:pt x="169" y="680"/>
                        </a:cubicBezTo>
                        <a:cubicBezTo>
                          <a:pt x="95" y="604"/>
                          <a:pt x="47" y="512"/>
                          <a:pt x="23" y="409"/>
                        </a:cubicBezTo>
                        <a:cubicBezTo>
                          <a:pt x="5" y="333"/>
                          <a:pt x="0" y="256"/>
                          <a:pt x="27" y="181"/>
                        </a:cubicBezTo>
                        <a:cubicBezTo>
                          <a:pt x="61" y="88"/>
                          <a:pt x="127" y="28"/>
                          <a:pt x="228" y="11"/>
                        </a:cubicBezTo>
                        <a:cubicBezTo>
                          <a:pt x="264" y="5"/>
                          <a:pt x="299" y="14"/>
                          <a:pt x="333" y="26"/>
                        </a:cubicBezTo>
                        <a:cubicBezTo>
                          <a:pt x="349" y="32"/>
                          <a:pt x="365" y="38"/>
                          <a:pt x="382" y="43"/>
                        </a:cubicBezTo>
                        <a:cubicBezTo>
                          <a:pt x="416" y="54"/>
                          <a:pt x="450" y="51"/>
                          <a:pt x="484" y="39"/>
                        </a:cubicBezTo>
                        <a:cubicBezTo>
                          <a:pt x="515" y="28"/>
                          <a:pt x="547" y="17"/>
                          <a:pt x="579" y="12"/>
                        </a:cubicBezTo>
                        <a:cubicBezTo>
                          <a:pt x="666" y="0"/>
                          <a:pt x="731" y="40"/>
                          <a:pt x="787" y="10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 sz="1800"/>
                  </a:p>
                </p:txBody>
              </p:sp>
              <p:sp>
                <p:nvSpPr>
                  <p:cNvPr id="21" name="Freeform 6"/>
                  <p:cNvSpPr>
                    <a:spLocks/>
                  </p:cNvSpPr>
                  <p:nvPr/>
                </p:nvSpPr>
                <p:spPr bwMode="auto">
                  <a:xfrm>
                    <a:off x="6650038" y="592138"/>
                    <a:ext cx="869950" cy="903287"/>
                  </a:xfrm>
                  <a:custGeom>
                    <a:avLst/>
                    <a:gdLst>
                      <a:gd name="T0" fmla="*/ 213 w 231"/>
                      <a:gd name="T1" fmla="*/ 11 h 240"/>
                      <a:gd name="T2" fmla="*/ 25 w 231"/>
                      <a:gd name="T3" fmla="*/ 233 h 240"/>
                      <a:gd name="T4" fmla="*/ 213 w 231"/>
                      <a:gd name="T5" fmla="*/ 11 h 2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31" h="240">
                        <a:moveTo>
                          <a:pt x="213" y="11"/>
                        </a:moveTo>
                        <a:cubicBezTo>
                          <a:pt x="231" y="108"/>
                          <a:pt x="138" y="240"/>
                          <a:pt x="25" y="233"/>
                        </a:cubicBezTo>
                        <a:cubicBezTo>
                          <a:pt x="0" y="140"/>
                          <a:pt x="118" y="0"/>
                          <a:pt x="213" y="1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 sz="1800"/>
                  </a:p>
                </p:txBody>
              </p:sp>
            </p:grpSp>
          </p:grpSp>
          <p:sp>
            <p:nvSpPr>
              <p:cNvPr id="16" name="矩形 72"/>
              <p:cNvSpPr/>
              <p:nvPr/>
            </p:nvSpPr>
            <p:spPr>
              <a:xfrm>
                <a:off x="-1075915" y="399011"/>
                <a:ext cx="3274359" cy="1956547"/>
              </a:xfrm>
              <a:prstGeom prst="rect">
                <a:avLst/>
              </a:prstGeom>
              <a:solidFill>
                <a:srgbClr val="485262"/>
              </a:solidFill>
              <a:ln>
                <a:solidFill>
                  <a:srgbClr val="48526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" name="任意多边形 77"/>
              <p:cNvSpPr/>
              <p:nvPr/>
            </p:nvSpPr>
            <p:spPr>
              <a:xfrm>
                <a:off x="419047" y="266895"/>
                <a:ext cx="1930060" cy="2556808"/>
              </a:xfrm>
              <a:custGeom>
                <a:avLst/>
                <a:gdLst>
                  <a:gd name="connsiteX0" fmla="*/ 0 w 1930060"/>
                  <a:gd name="connsiteY0" fmla="*/ 0 h 2556808"/>
                  <a:gd name="connsiteX1" fmla="*/ 1854685 w 1930060"/>
                  <a:gd name="connsiteY1" fmla="*/ 0 h 2556808"/>
                  <a:gd name="connsiteX2" fmla="*/ 1930060 w 1930060"/>
                  <a:gd name="connsiteY2" fmla="*/ 75375 h 2556808"/>
                  <a:gd name="connsiteX3" fmla="*/ 1930060 w 1930060"/>
                  <a:gd name="connsiteY3" fmla="*/ 2481433 h 2556808"/>
                  <a:gd name="connsiteX4" fmla="*/ 1854685 w 1930060"/>
                  <a:gd name="connsiteY4" fmla="*/ 2556808 h 2556808"/>
                  <a:gd name="connsiteX5" fmla="*/ 934013 w 1930060"/>
                  <a:gd name="connsiteY5" fmla="*/ 2556808 h 2556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30060" h="2556808">
                    <a:moveTo>
                      <a:pt x="0" y="0"/>
                    </a:moveTo>
                    <a:lnTo>
                      <a:pt x="1854685" y="0"/>
                    </a:lnTo>
                    <a:cubicBezTo>
                      <a:pt x="1896313" y="0"/>
                      <a:pt x="1930060" y="33747"/>
                      <a:pt x="1930060" y="75375"/>
                    </a:cubicBezTo>
                    <a:lnTo>
                      <a:pt x="1930060" y="2481433"/>
                    </a:lnTo>
                    <a:cubicBezTo>
                      <a:pt x="1930060" y="2523061"/>
                      <a:pt x="1896313" y="2556808"/>
                      <a:pt x="1854685" y="2556808"/>
                    </a:cubicBezTo>
                    <a:lnTo>
                      <a:pt x="934013" y="2556808"/>
                    </a:lnTo>
                    <a:close/>
                  </a:path>
                </a:pathLst>
              </a:custGeom>
              <a:solidFill>
                <a:srgbClr val="FFFFFF">
                  <a:alpha val="1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46054" y="1991419"/>
              <a:ext cx="133350" cy="114300"/>
            </a:xfrm>
            <a:prstGeom prst="rect">
              <a:avLst/>
            </a:prstGeom>
          </p:spPr>
        </p:pic>
      </p:grpSp>
      <p:grpSp>
        <p:nvGrpSpPr>
          <p:cNvPr id="27" name="组合 26"/>
          <p:cNvGrpSpPr/>
          <p:nvPr/>
        </p:nvGrpSpPr>
        <p:grpSpPr>
          <a:xfrm>
            <a:off x="3638363" y="1204725"/>
            <a:ext cx="1219200" cy="1510068"/>
            <a:chOff x="3867705" y="884510"/>
            <a:chExt cx="1219200" cy="1510068"/>
          </a:xfrm>
        </p:grpSpPr>
        <p:sp>
          <p:nvSpPr>
            <p:cNvPr id="28" name="流程图: 手动操作 90"/>
            <p:cNvSpPr/>
            <p:nvPr/>
          </p:nvSpPr>
          <p:spPr>
            <a:xfrm>
              <a:off x="4202180" y="1721286"/>
              <a:ext cx="554756" cy="673292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55"/>
                <a:gd name="connsiteX1" fmla="*/ 10000 w 10000"/>
                <a:gd name="connsiteY1" fmla="*/ 0 h 10055"/>
                <a:gd name="connsiteX2" fmla="*/ 8000 w 10000"/>
                <a:gd name="connsiteY2" fmla="*/ 10000 h 10055"/>
                <a:gd name="connsiteX3" fmla="*/ 1286 w 10000"/>
                <a:gd name="connsiteY3" fmla="*/ 10055 h 10055"/>
                <a:gd name="connsiteX4" fmla="*/ 0 w 10000"/>
                <a:gd name="connsiteY4" fmla="*/ 0 h 10055"/>
                <a:gd name="connsiteX0" fmla="*/ 0 w 10000"/>
                <a:gd name="connsiteY0" fmla="*/ 0 h 10055"/>
                <a:gd name="connsiteX1" fmla="*/ 10000 w 10000"/>
                <a:gd name="connsiteY1" fmla="*/ 0 h 10055"/>
                <a:gd name="connsiteX2" fmla="*/ 9250 w 10000"/>
                <a:gd name="connsiteY2" fmla="*/ 9889 h 10055"/>
                <a:gd name="connsiteX3" fmla="*/ 1286 w 10000"/>
                <a:gd name="connsiteY3" fmla="*/ 10055 h 10055"/>
                <a:gd name="connsiteX4" fmla="*/ 0 w 10000"/>
                <a:gd name="connsiteY4" fmla="*/ 0 h 10055"/>
                <a:gd name="connsiteX0" fmla="*/ 0 w 10000"/>
                <a:gd name="connsiteY0" fmla="*/ 0 h 10352"/>
                <a:gd name="connsiteX1" fmla="*/ 10000 w 10000"/>
                <a:gd name="connsiteY1" fmla="*/ 0 h 10352"/>
                <a:gd name="connsiteX2" fmla="*/ 9250 w 10000"/>
                <a:gd name="connsiteY2" fmla="*/ 10352 h 10352"/>
                <a:gd name="connsiteX3" fmla="*/ 1286 w 10000"/>
                <a:gd name="connsiteY3" fmla="*/ 10055 h 10352"/>
                <a:gd name="connsiteX4" fmla="*/ 0 w 10000"/>
                <a:gd name="connsiteY4" fmla="*/ 0 h 10352"/>
                <a:gd name="connsiteX0" fmla="*/ 0 w 10000"/>
                <a:gd name="connsiteY0" fmla="*/ 0 h 10198"/>
                <a:gd name="connsiteX1" fmla="*/ 10000 w 10000"/>
                <a:gd name="connsiteY1" fmla="*/ 0 h 10198"/>
                <a:gd name="connsiteX2" fmla="*/ 9066 w 10000"/>
                <a:gd name="connsiteY2" fmla="*/ 10198 h 10198"/>
                <a:gd name="connsiteX3" fmla="*/ 1286 w 10000"/>
                <a:gd name="connsiteY3" fmla="*/ 10055 h 10198"/>
                <a:gd name="connsiteX4" fmla="*/ 0 w 10000"/>
                <a:gd name="connsiteY4" fmla="*/ 0 h 10198"/>
                <a:gd name="connsiteX0" fmla="*/ 0 w 10000"/>
                <a:gd name="connsiteY0" fmla="*/ 0 h 10198"/>
                <a:gd name="connsiteX1" fmla="*/ 10000 w 10000"/>
                <a:gd name="connsiteY1" fmla="*/ 0 h 10198"/>
                <a:gd name="connsiteX2" fmla="*/ 9066 w 10000"/>
                <a:gd name="connsiteY2" fmla="*/ 10198 h 10198"/>
                <a:gd name="connsiteX3" fmla="*/ 730 w 10000"/>
                <a:gd name="connsiteY3" fmla="*/ 10055 h 10198"/>
                <a:gd name="connsiteX4" fmla="*/ 0 w 10000"/>
                <a:gd name="connsiteY4" fmla="*/ 0 h 10198"/>
                <a:gd name="connsiteX0" fmla="*/ 0 w 10000"/>
                <a:gd name="connsiteY0" fmla="*/ 0 h 10055"/>
                <a:gd name="connsiteX1" fmla="*/ 10000 w 10000"/>
                <a:gd name="connsiteY1" fmla="*/ 0 h 10055"/>
                <a:gd name="connsiteX2" fmla="*/ 9251 w 10000"/>
                <a:gd name="connsiteY2" fmla="*/ 10045 h 10055"/>
                <a:gd name="connsiteX3" fmla="*/ 730 w 10000"/>
                <a:gd name="connsiteY3" fmla="*/ 10055 h 10055"/>
                <a:gd name="connsiteX4" fmla="*/ 0 w 10000"/>
                <a:gd name="connsiteY4" fmla="*/ 0 h 10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55">
                  <a:moveTo>
                    <a:pt x="0" y="0"/>
                  </a:moveTo>
                  <a:lnTo>
                    <a:pt x="10000" y="0"/>
                  </a:lnTo>
                  <a:cubicBezTo>
                    <a:pt x="9689" y="3399"/>
                    <a:pt x="9562" y="6646"/>
                    <a:pt x="9251" y="10045"/>
                  </a:cubicBezTo>
                  <a:lnTo>
                    <a:pt x="730" y="10055"/>
                  </a:lnTo>
                  <a:cubicBezTo>
                    <a:pt x="487" y="6703"/>
                    <a:pt x="243" y="3352"/>
                    <a:pt x="0" y="0"/>
                  </a:cubicBezTo>
                  <a:close/>
                </a:path>
              </a:pathLst>
            </a:custGeom>
            <a:solidFill>
              <a:schemeClr val="tx2">
                <a:lumMod val="40000"/>
                <a:lumOff val="60000"/>
                <a:alpha val="96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endParaRPr>
            </a:p>
          </p:txBody>
        </p:sp>
        <p:grpSp>
          <p:nvGrpSpPr>
            <p:cNvPr id="29" name="组合 28"/>
            <p:cNvGrpSpPr/>
            <p:nvPr/>
          </p:nvGrpSpPr>
          <p:grpSpPr>
            <a:xfrm>
              <a:off x="3867705" y="884510"/>
              <a:ext cx="1219200" cy="1030029"/>
              <a:chOff x="3749467" y="794139"/>
              <a:chExt cx="1219200" cy="1219200"/>
            </a:xfrm>
          </p:grpSpPr>
          <p:pic>
            <p:nvPicPr>
              <p:cNvPr id="30" name="图片 29"/>
              <p:cNvPicPr>
                <a:picLocks noChangeAspect="1"/>
              </p:cNvPicPr>
              <p:nvPr/>
            </p:nvPicPr>
            <p:blipFill>
              <a:blip r:embed="rId3">
                <a:duotone>
                  <a:prstClr val="black"/>
                  <a:srgbClr val="485262">
                    <a:tint val="45000"/>
                    <a:satMod val="400000"/>
                  </a:srgb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49467" y="794139"/>
                <a:ext cx="1219200" cy="1219200"/>
              </a:xfrm>
              <a:prstGeom prst="rect">
                <a:avLst/>
              </a:prstGeom>
            </p:spPr>
          </p:pic>
          <p:sp>
            <p:nvSpPr>
              <p:cNvPr id="31" name="任意多边形 77"/>
              <p:cNvSpPr/>
              <p:nvPr/>
            </p:nvSpPr>
            <p:spPr>
              <a:xfrm>
                <a:off x="4216638" y="943948"/>
                <a:ext cx="439376" cy="654151"/>
              </a:xfrm>
              <a:custGeom>
                <a:avLst/>
                <a:gdLst>
                  <a:gd name="connsiteX0" fmla="*/ 0 w 1930060"/>
                  <a:gd name="connsiteY0" fmla="*/ 0 h 2556808"/>
                  <a:gd name="connsiteX1" fmla="*/ 1854685 w 1930060"/>
                  <a:gd name="connsiteY1" fmla="*/ 0 h 2556808"/>
                  <a:gd name="connsiteX2" fmla="*/ 1930060 w 1930060"/>
                  <a:gd name="connsiteY2" fmla="*/ 75375 h 2556808"/>
                  <a:gd name="connsiteX3" fmla="*/ 1930060 w 1930060"/>
                  <a:gd name="connsiteY3" fmla="*/ 2481433 h 2556808"/>
                  <a:gd name="connsiteX4" fmla="*/ 1854685 w 1930060"/>
                  <a:gd name="connsiteY4" fmla="*/ 2556808 h 2556808"/>
                  <a:gd name="connsiteX5" fmla="*/ 934013 w 1930060"/>
                  <a:gd name="connsiteY5" fmla="*/ 2556808 h 2556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30060" h="2556808">
                    <a:moveTo>
                      <a:pt x="0" y="0"/>
                    </a:moveTo>
                    <a:lnTo>
                      <a:pt x="1854685" y="0"/>
                    </a:lnTo>
                    <a:cubicBezTo>
                      <a:pt x="1896313" y="0"/>
                      <a:pt x="1930060" y="33747"/>
                      <a:pt x="1930060" y="75375"/>
                    </a:cubicBezTo>
                    <a:lnTo>
                      <a:pt x="1930060" y="2481433"/>
                    </a:lnTo>
                    <a:cubicBezTo>
                      <a:pt x="1930060" y="2523061"/>
                      <a:pt x="1896313" y="2556808"/>
                      <a:pt x="1854685" y="2556808"/>
                    </a:cubicBezTo>
                    <a:lnTo>
                      <a:pt x="934013" y="2556808"/>
                    </a:lnTo>
                    <a:close/>
                  </a:path>
                </a:pathLst>
              </a:custGeom>
              <a:solidFill>
                <a:srgbClr val="FFFFFF">
                  <a:alpha val="1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32" name="图片 3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6871" y="1423641"/>
            <a:ext cx="1257069" cy="1257069"/>
          </a:xfrm>
          <a:prstGeom prst="rect">
            <a:avLst/>
          </a:prstGeom>
        </p:spPr>
      </p:pic>
      <p:sp>
        <p:nvSpPr>
          <p:cNvPr id="33" name="矩形 32"/>
          <p:cNvSpPr/>
          <p:nvPr/>
        </p:nvSpPr>
        <p:spPr>
          <a:xfrm>
            <a:off x="6145493" y="3831948"/>
            <a:ext cx="2551620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mtClean="0"/>
              <a:t>- Tự </a:t>
            </a:r>
            <a:r>
              <a:rPr lang="en-US" altLang="zh-CN" err="1" smtClean="0"/>
              <a:t>động</a:t>
            </a:r>
            <a:r>
              <a:rPr lang="en-US" altLang="zh-CN" smtClean="0"/>
              <a:t> </a:t>
            </a:r>
            <a:r>
              <a:rPr lang="en-US" altLang="zh-CN" err="1" smtClean="0"/>
              <a:t>nhận</a:t>
            </a:r>
            <a:r>
              <a:rPr lang="en-US" altLang="zh-CN" smtClean="0"/>
              <a:t> </a:t>
            </a:r>
            <a:r>
              <a:rPr lang="en-US" altLang="zh-CN" smtClean="0"/>
              <a:t>diện</a:t>
            </a:r>
            <a:endParaRPr lang="en-US" altLang="zh-CN"/>
          </a:p>
          <a:p>
            <a:r>
              <a:rPr lang="en-US" altLang="zh-CN" smtClean="0"/>
              <a:t>- Giao </a:t>
            </a:r>
            <a:r>
              <a:rPr lang="en-US" altLang="zh-CN" err="1" smtClean="0"/>
              <a:t>diện</a:t>
            </a:r>
            <a:r>
              <a:rPr lang="en-US" altLang="zh-CN" smtClean="0"/>
              <a:t> </a:t>
            </a:r>
            <a:r>
              <a:rPr lang="en-US" altLang="zh-CN" smtClean="0"/>
              <a:t>USB</a:t>
            </a:r>
            <a:endParaRPr lang="en-US" altLang="zh-CN"/>
          </a:p>
          <a:p>
            <a:r>
              <a:rPr lang="en-US" altLang="zh-CN" smtClean="0"/>
              <a:t>- Cài đặt cho thẻ T5557/Mifare 1</a:t>
            </a:r>
            <a:endParaRPr lang="zh-CN" altLang="en-US"/>
          </a:p>
        </p:txBody>
      </p:sp>
      <p:grpSp>
        <p:nvGrpSpPr>
          <p:cNvPr id="34" name="组合 33"/>
          <p:cNvGrpSpPr/>
          <p:nvPr/>
        </p:nvGrpSpPr>
        <p:grpSpPr>
          <a:xfrm>
            <a:off x="181944" y="-37294"/>
            <a:ext cx="3842685" cy="800001"/>
            <a:chOff x="293627" y="101796"/>
            <a:chExt cx="3842685" cy="800001"/>
          </a:xfrm>
        </p:grpSpPr>
        <p:sp>
          <p:nvSpPr>
            <p:cNvPr id="35" name="矩形 39"/>
            <p:cNvSpPr/>
            <p:nvPr/>
          </p:nvSpPr>
          <p:spPr>
            <a:xfrm>
              <a:off x="293627" y="101796"/>
              <a:ext cx="164981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Phụ</a:t>
              </a:r>
              <a:r>
                <a:rPr lang="en-US" altLang="zh-CN" sz="32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</a:t>
              </a:r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Kiện</a:t>
              </a:r>
              <a:endParaRPr lang="zh-CN" altLang="en-US" sz="32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sp>
          <p:nvSpPr>
            <p:cNvPr id="36" name="Rectangle 11"/>
            <p:cNvSpPr/>
            <p:nvPr/>
          </p:nvSpPr>
          <p:spPr>
            <a:xfrm>
              <a:off x="293627" y="594020"/>
              <a:ext cx="384268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Khóa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trong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hệ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thống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khách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sạn</a:t>
              </a:r>
              <a:endParaRPr lang="zh-CN" altLang="en-US" sz="14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cxnSp>
          <p:nvCxnSpPr>
            <p:cNvPr id="37" name="直接连接符 36"/>
            <p:cNvCxnSpPr/>
            <p:nvPr/>
          </p:nvCxnSpPr>
          <p:spPr>
            <a:xfrm>
              <a:off x="381000" y="594020"/>
              <a:ext cx="301942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矩形 37"/>
          <p:cNvSpPr/>
          <p:nvPr/>
        </p:nvSpPr>
        <p:spPr>
          <a:xfrm>
            <a:off x="3463643" y="3874788"/>
            <a:ext cx="2787839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CN" smtClean="0"/>
              <a:t>- Dễ dàng </a:t>
            </a:r>
            <a:r>
              <a:rPr lang="en-US" altLang="zh-CN" err="1" smtClean="0"/>
              <a:t>cài</a:t>
            </a:r>
            <a:r>
              <a:rPr lang="en-US" altLang="zh-CN" smtClean="0"/>
              <a:t> </a:t>
            </a:r>
            <a:r>
              <a:rPr lang="en-US" altLang="zh-CN" err="1" smtClean="0"/>
              <a:t>đặt</a:t>
            </a:r>
            <a:r>
              <a:rPr lang="en-US" altLang="zh-CN" smtClean="0"/>
              <a:t> </a:t>
            </a:r>
            <a:r>
              <a:rPr lang="en-US" altLang="zh-CN" err="1" smtClean="0"/>
              <a:t>thông</a:t>
            </a:r>
            <a:r>
              <a:rPr lang="en-US" altLang="zh-CN" smtClean="0"/>
              <a:t> tin </a:t>
            </a:r>
            <a:r>
              <a:rPr lang="en-US" altLang="zh-CN" smtClean="0"/>
              <a:t>khóa</a:t>
            </a:r>
            <a:endParaRPr lang="en-US" altLang="zh-CN" smtClean="0"/>
          </a:p>
          <a:p>
            <a:pPr lvl="0"/>
            <a:r>
              <a:rPr lang="en-US" altLang="zh-CN" smtClean="0"/>
              <a:t>- Dễ </a:t>
            </a:r>
            <a:r>
              <a:rPr lang="en-US" altLang="zh-CN" err="1" smtClean="0"/>
              <a:t>dàng</a:t>
            </a:r>
            <a:r>
              <a:rPr lang="en-US" altLang="zh-CN" smtClean="0"/>
              <a:t> </a:t>
            </a:r>
            <a:r>
              <a:rPr lang="en-US" altLang="zh-CN" err="1" smtClean="0"/>
              <a:t>xuất</a:t>
            </a:r>
            <a:r>
              <a:rPr lang="en-US" altLang="zh-CN" smtClean="0"/>
              <a:t> </a:t>
            </a:r>
            <a:r>
              <a:rPr lang="en-US" altLang="zh-CN" err="1" smtClean="0"/>
              <a:t>nhật</a:t>
            </a:r>
            <a:r>
              <a:rPr lang="en-US" altLang="zh-CN" smtClean="0"/>
              <a:t> </a:t>
            </a:r>
            <a:r>
              <a:rPr lang="en-US" altLang="zh-CN" err="1" smtClean="0"/>
              <a:t>ký</a:t>
            </a:r>
            <a:r>
              <a:rPr lang="en-US" altLang="zh-CN" smtClean="0"/>
              <a:t> </a:t>
            </a:r>
            <a:r>
              <a:rPr lang="en-US" altLang="zh-CN" err="1" smtClean="0"/>
              <a:t>mở</a:t>
            </a:r>
            <a:r>
              <a:rPr lang="en-US" altLang="zh-CN" smtClean="0"/>
              <a:t> </a:t>
            </a:r>
            <a:r>
              <a:rPr lang="en-US" altLang="zh-CN" smtClean="0"/>
              <a:t>khóa</a:t>
            </a:r>
            <a:endParaRPr lang="en-US" altLang="zh-CN" smtClean="0"/>
          </a:p>
          <a:p>
            <a:pPr lvl="0"/>
            <a:r>
              <a:rPr lang="en-US" altLang="zh-CN" smtClean="0"/>
              <a:t>- Kiểm </a:t>
            </a:r>
            <a:r>
              <a:rPr lang="en-US" altLang="zh-CN" err="1" smtClean="0"/>
              <a:t>tra</a:t>
            </a:r>
            <a:r>
              <a:rPr lang="en-US" altLang="zh-CN" smtClean="0"/>
              <a:t> </a:t>
            </a:r>
            <a:r>
              <a:rPr lang="en-US" altLang="zh-CN" err="1" smtClean="0"/>
              <a:t>thông</a:t>
            </a:r>
            <a:r>
              <a:rPr lang="en-US" altLang="zh-CN" smtClean="0"/>
              <a:t> tin </a:t>
            </a:r>
            <a:r>
              <a:rPr lang="en-US" altLang="zh-CN" smtClean="0"/>
              <a:t>khóa</a:t>
            </a:r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626925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"/>
                            </p:stCondLst>
                            <p:childTnLst>
                              <p:par>
                                <p:cTn id="1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3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3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83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16" presetClass="entr" presetSubtype="37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37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37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8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33" grpId="0"/>
      <p:bldP spid="3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38600" y="2420742"/>
            <a:ext cx="12041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smtClean="0">
                <a:solidFill>
                  <a:schemeClr val="bg1"/>
                </a:solidFill>
              </a:rPr>
              <a:t>The end…</a:t>
            </a:r>
            <a:endParaRPr lang="zh-CN" altLang="en-US" sz="2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12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602513"/>
            <a:ext cx="9144000" cy="5921829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03152" y="239773"/>
            <a:ext cx="36920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smtClean="0">
                <a:solidFill>
                  <a:schemeClr val="bg1"/>
                </a:solidFill>
              </a:rPr>
              <a:t>ASL Series </a:t>
            </a:r>
            <a:r>
              <a:rPr lang="en-US" altLang="zh-CN" sz="3200" err="1" smtClean="0">
                <a:solidFill>
                  <a:schemeClr val="bg1"/>
                </a:solidFill>
              </a:rPr>
              <a:t>giúp</a:t>
            </a:r>
            <a:r>
              <a:rPr lang="en-US" altLang="zh-CN" sz="3200" smtClean="0">
                <a:solidFill>
                  <a:schemeClr val="bg1"/>
                </a:solidFill>
              </a:rPr>
              <a:t> </a:t>
            </a:r>
            <a:r>
              <a:rPr lang="en-US" altLang="zh-CN" sz="3200" err="1" smtClean="0">
                <a:solidFill>
                  <a:schemeClr val="bg1"/>
                </a:solidFill>
              </a:rPr>
              <a:t>bạn</a:t>
            </a:r>
            <a:r>
              <a:rPr lang="en-US" altLang="zh-CN" sz="3200" smtClean="0">
                <a:solidFill>
                  <a:schemeClr val="bg1"/>
                </a:solidFill>
              </a:rPr>
              <a:t>…</a:t>
            </a:r>
            <a:endParaRPr lang="zh-CN" altLang="en-US" sz="3200">
              <a:solidFill>
                <a:schemeClr val="bg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429933" y="3355004"/>
            <a:ext cx="56973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600" smtClean="0">
                <a:solidFill>
                  <a:schemeClr val="bg1"/>
                </a:solidFill>
              </a:rPr>
              <a:t>CUNG CẤP QUYỀN TRUY CẬP </a:t>
            </a:r>
          </a:p>
          <a:p>
            <a:pPr algn="ctr"/>
            <a:r>
              <a:rPr lang="en-US" altLang="zh-CN" sz="3600" smtClean="0">
                <a:solidFill>
                  <a:schemeClr val="bg1"/>
                </a:solidFill>
              </a:rPr>
              <a:t>CHO MỖI THÀNH VIÊN</a:t>
            </a:r>
            <a:endParaRPr lang="zh-CN" altLang="en-US" sz="3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87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 rot="1315312">
            <a:off x="-1211170" y="-183859"/>
            <a:ext cx="5256584" cy="5293118"/>
            <a:chOff x="3120563" y="966213"/>
            <a:chExt cx="2857740" cy="2985302"/>
          </a:xfrm>
        </p:grpSpPr>
        <p:sp>
          <p:nvSpPr>
            <p:cNvPr id="5" name="等腰三角形 4"/>
            <p:cNvSpPr/>
            <p:nvPr/>
          </p:nvSpPr>
          <p:spPr>
            <a:xfrm rot="1904327">
              <a:off x="3224213" y="3174101"/>
              <a:ext cx="96652" cy="39652"/>
            </a:xfrm>
            <a:prstGeom prst="triangle">
              <a:avLst>
                <a:gd name="adj" fmla="val 60433"/>
              </a:avLst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cxnSp>
          <p:nvCxnSpPr>
            <p:cNvPr id="6" name="直接连接符 5"/>
            <p:cNvCxnSpPr/>
            <p:nvPr/>
          </p:nvCxnSpPr>
          <p:spPr>
            <a:xfrm>
              <a:off x="3295316" y="1728116"/>
              <a:ext cx="2511419" cy="1457997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>
              <a:endCxn id="55" idx="0"/>
            </p:cNvCxnSpPr>
            <p:nvPr/>
          </p:nvCxnSpPr>
          <p:spPr>
            <a:xfrm flipV="1">
              <a:off x="3295316" y="1727290"/>
              <a:ext cx="2511419" cy="14467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>
              <a:endCxn id="27" idx="0"/>
            </p:cNvCxnSpPr>
            <p:nvPr/>
          </p:nvCxnSpPr>
          <p:spPr>
            <a:xfrm flipH="1">
              <a:off x="4544839" y="1011394"/>
              <a:ext cx="495" cy="2898056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>
              <a:off x="3709237" y="1330362"/>
              <a:ext cx="3420" cy="1292743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 flipH="1">
              <a:off x="5101157" y="1172748"/>
              <a:ext cx="3420" cy="1932571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 flipV="1">
              <a:off x="4273126" y="2294789"/>
              <a:ext cx="1662500" cy="967614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 flipV="1">
              <a:off x="3155204" y="1658677"/>
              <a:ext cx="1672356" cy="971267"/>
            </a:xfrm>
            <a:prstGeom prst="line">
              <a:avLst/>
            </a:prstGeom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3707726" y="2619683"/>
              <a:ext cx="1677287" cy="971267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>
              <a:endCxn id="42" idx="4"/>
            </p:cNvCxnSpPr>
            <p:nvPr/>
          </p:nvCxnSpPr>
          <p:spPr>
            <a:xfrm>
              <a:off x="3988801" y="1817382"/>
              <a:ext cx="8995" cy="1934306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>
              <a:endCxn id="42" idx="4"/>
            </p:cNvCxnSpPr>
            <p:nvPr/>
          </p:nvCxnSpPr>
          <p:spPr>
            <a:xfrm>
              <a:off x="3716077" y="2619684"/>
              <a:ext cx="279474" cy="1157477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 flipV="1">
              <a:off x="3716077" y="1655257"/>
              <a:ext cx="1104644" cy="967847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4827158" y="1654035"/>
              <a:ext cx="1122147" cy="644174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>
              <a:off x="4828576" y="1651190"/>
              <a:ext cx="272581" cy="1457547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 flipV="1">
              <a:off x="5097738" y="2298209"/>
              <a:ext cx="841307" cy="810528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3722917" y="2623104"/>
              <a:ext cx="1385080" cy="482213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 flipV="1">
              <a:off x="3158439" y="1815996"/>
              <a:ext cx="834655" cy="807775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>
              <a:off x="5104577" y="1168378"/>
              <a:ext cx="280436" cy="1143511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>
              <a:off x="5381593" y="2298209"/>
              <a:ext cx="3420" cy="1282483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椭圆 23"/>
            <p:cNvSpPr/>
            <p:nvPr/>
          </p:nvSpPr>
          <p:spPr>
            <a:xfrm>
              <a:off x="3678419" y="2584726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cxnSp>
          <p:nvCxnSpPr>
            <p:cNvPr id="25" name="直接连接符 24"/>
            <p:cNvCxnSpPr/>
            <p:nvPr/>
          </p:nvCxnSpPr>
          <p:spPr>
            <a:xfrm>
              <a:off x="3158625" y="2619683"/>
              <a:ext cx="554032" cy="0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等腰三角形 25"/>
            <p:cNvSpPr/>
            <p:nvPr/>
          </p:nvSpPr>
          <p:spPr>
            <a:xfrm rot="9030685">
              <a:off x="4509537" y="966213"/>
              <a:ext cx="96652" cy="39652"/>
            </a:xfrm>
            <a:prstGeom prst="triangle">
              <a:avLst>
                <a:gd name="adj" fmla="val 60433"/>
              </a:avLst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19906054">
              <a:off x="4497007" y="3911863"/>
              <a:ext cx="96652" cy="39652"/>
            </a:xfrm>
            <a:prstGeom prst="triangle">
              <a:avLst>
                <a:gd name="adj" fmla="val 60433"/>
              </a:avLst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cxnSp>
          <p:nvCxnSpPr>
            <p:cNvPr id="29" name="直接连接符 28"/>
            <p:cNvCxnSpPr/>
            <p:nvPr/>
          </p:nvCxnSpPr>
          <p:spPr>
            <a:xfrm flipH="1">
              <a:off x="3993308" y="3256329"/>
              <a:ext cx="280070" cy="488627"/>
            </a:xfrm>
            <a:prstGeom prst="line">
              <a:avLst/>
            </a:prstGeom>
            <a:ln w="19050">
              <a:solidFill>
                <a:srgbClr val="080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>
              <a:endCxn id="52" idx="2"/>
            </p:cNvCxnSpPr>
            <p:nvPr/>
          </p:nvCxnSpPr>
          <p:spPr>
            <a:xfrm flipV="1">
              <a:off x="3989674" y="3101898"/>
              <a:ext cx="1104644" cy="642952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/>
          </p:nvCxnSpPr>
          <p:spPr>
            <a:xfrm>
              <a:off x="4280583" y="3266910"/>
              <a:ext cx="1097484" cy="309720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 flipH="1">
              <a:off x="3158625" y="1332488"/>
              <a:ext cx="549101" cy="1287196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 flipH="1">
              <a:off x="4276949" y="2294788"/>
              <a:ext cx="1111484" cy="957587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/>
          </p:nvCxnSpPr>
          <p:spPr>
            <a:xfrm>
              <a:off x="3712657" y="1334151"/>
              <a:ext cx="1672356" cy="967478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/>
          </p:nvCxnSpPr>
          <p:spPr>
            <a:xfrm>
              <a:off x="3156226" y="2620950"/>
              <a:ext cx="1124143" cy="638266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/>
            <p:cNvCxnSpPr/>
            <p:nvPr/>
          </p:nvCxnSpPr>
          <p:spPr>
            <a:xfrm>
              <a:off x="3158439" y="2620160"/>
              <a:ext cx="831235" cy="1124688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>
            <a:xfrm>
              <a:off x="3986253" y="1819416"/>
              <a:ext cx="1391921" cy="475373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/>
            <p:cNvCxnSpPr/>
            <p:nvPr/>
          </p:nvCxnSpPr>
          <p:spPr>
            <a:xfrm>
              <a:off x="3993094" y="1819416"/>
              <a:ext cx="283856" cy="1450060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/>
            <p:cNvCxnSpPr/>
            <p:nvPr/>
          </p:nvCxnSpPr>
          <p:spPr>
            <a:xfrm>
              <a:off x="5111418" y="1173044"/>
              <a:ext cx="834467" cy="1128584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 flipH="1">
              <a:off x="5378173" y="2291369"/>
              <a:ext cx="560872" cy="1303003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 flipV="1">
              <a:off x="4031835" y="3581137"/>
              <a:ext cx="1316327" cy="159740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椭圆 42"/>
            <p:cNvSpPr/>
            <p:nvPr/>
          </p:nvSpPr>
          <p:spPr>
            <a:xfrm>
              <a:off x="3679958" y="2584724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4" name="椭圆 43"/>
            <p:cNvSpPr/>
            <p:nvPr/>
          </p:nvSpPr>
          <p:spPr>
            <a:xfrm>
              <a:off x="3120563" y="2583074"/>
              <a:ext cx="75753" cy="75753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5" name="等腰三角形 44"/>
            <p:cNvSpPr/>
            <p:nvPr/>
          </p:nvSpPr>
          <p:spPr>
            <a:xfrm rot="5400000">
              <a:off x="3227166" y="1695401"/>
              <a:ext cx="96652" cy="39652"/>
            </a:xfrm>
            <a:prstGeom prst="triangle">
              <a:avLst>
                <a:gd name="adj" fmla="val 60433"/>
              </a:avLst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6" name="椭圆 45"/>
            <p:cNvSpPr/>
            <p:nvPr/>
          </p:nvSpPr>
          <p:spPr>
            <a:xfrm>
              <a:off x="5905736" y="2262771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7" name="椭圆 46"/>
            <p:cNvSpPr/>
            <p:nvPr/>
          </p:nvSpPr>
          <p:spPr>
            <a:xfrm>
              <a:off x="5348375" y="2265088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cxnSp>
          <p:nvCxnSpPr>
            <p:cNvPr id="48" name="直接连接符 47"/>
            <p:cNvCxnSpPr>
              <a:endCxn id="46" idx="6"/>
            </p:cNvCxnSpPr>
            <p:nvPr/>
          </p:nvCxnSpPr>
          <p:spPr>
            <a:xfrm flipV="1">
              <a:off x="5385013" y="2299055"/>
              <a:ext cx="593290" cy="2574"/>
            </a:xfrm>
            <a:prstGeom prst="line">
              <a:avLst/>
            </a:prstGeom>
            <a:ln w="19050">
              <a:solidFill>
                <a:srgbClr val="080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/>
            <p:cNvCxnSpPr>
              <a:endCxn id="51" idx="4"/>
            </p:cNvCxnSpPr>
            <p:nvPr/>
          </p:nvCxnSpPr>
          <p:spPr>
            <a:xfrm>
              <a:off x="5097737" y="3095059"/>
              <a:ext cx="287276" cy="499313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等腰三角形 49"/>
            <p:cNvSpPr/>
            <p:nvPr/>
          </p:nvSpPr>
          <p:spPr>
            <a:xfrm rot="16470758">
              <a:off x="5778611" y="3183948"/>
              <a:ext cx="96652" cy="39652"/>
            </a:xfrm>
            <a:prstGeom prst="triangle">
              <a:avLst>
                <a:gd name="adj" fmla="val 60433"/>
              </a:avLst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1" name="椭圆 50"/>
            <p:cNvSpPr/>
            <p:nvPr/>
          </p:nvSpPr>
          <p:spPr>
            <a:xfrm>
              <a:off x="5348162" y="3544854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2" name="椭圆 51"/>
            <p:cNvSpPr/>
            <p:nvPr/>
          </p:nvSpPr>
          <p:spPr>
            <a:xfrm>
              <a:off x="5069330" y="3063908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cxnSp>
          <p:nvCxnSpPr>
            <p:cNvPr id="53" name="直接连接符 52"/>
            <p:cNvCxnSpPr/>
            <p:nvPr/>
          </p:nvCxnSpPr>
          <p:spPr>
            <a:xfrm flipH="1">
              <a:off x="3989674" y="1169624"/>
              <a:ext cx="1114904" cy="649791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接连接符 53"/>
            <p:cNvCxnSpPr/>
            <p:nvPr/>
          </p:nvCxnSpPr>
          <p:spPr>
            <a:xfrm>
              <a:off x="3716077" y="1340622"/>
              <a:ext cx="1111484" cy="307796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等腰三角形 54"/>
            <p:cNvSpPr/>
            <p:nvPr/>
          </p:nvSpPr>
          <p:spPr>
            <a:xfrm rot="12748749">
              <a:off x="5782642" y="1708292"/>
              <a:ext cx="96652" cy="39652"/>
            </a:xfrm>
            <a:prstGeom prst="triangle">
              <a:avLst>
                <a:gd name="adj" fmla="val 60433"/>
              </a:avLst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cxnSp>
          <p:nvCxnSpPr>
            <p:cNvPr id="56" name="直接连接符 55"/>
            <p:cNvCxnSpPr/>
            <p:nvPr/>
          </p:nvCxnSpPr>
          <p:spPr>
            <a:xfrm flipV="1">
              <a:off x="4830981" y="1169624"/>
              <a:ext cx="273597" cy="478793"/>
            </a:xfrm>
            <a:prstGeom prst="line">
              <a:avLst/>
            </a:prstGeom>
            <a:ln w="12700">
              <a:solidFill>
                <a:srgbClr val="8A86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椭圆 56"/>
            <p:cNvSpPr/>
            <p:nvPr/>
          </p:nvSpPr>
          <p:spPr>
            <a:xfrm>
              <a:off x="5069802" y="1135004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8" name="椭圆 57"/>
            <p:cNvSpPr/>
            <p:nvPr/>
          </p:nvSpPr>
          <p:spPr>
            <a:xfrm>
              <a:off x="4792293" y="1617752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cxnSp>
          <p:nvCxnSpPr>
            <p:cNvPr id="59" name="直接连接符 58"/>
            <p:cNvCxnSpPr/>
            <p:nvPr/>
          </p:nvCxnSpPr>
          <p:spPr>
            <a:xfrm flipV="1">
              <a:off x="3707726" y="1169624"/>
              <a:ext cx="1400272" cy="157282"/>
            </a:xfrm>
            <a:prstGeom prst="line">
              <a:avLst/>
            </a:prstGeom>
            <a:ln w="19050">
              <a:solidFill>
                <a:srgbClr val="231E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接连接符 61"/>
            <p:cNvCxnSpPr/>
            <p:nvPr/>
          </p:nvCxnSpPr>
          <p:spPr>
            <a:xfrm>
              <a:off x="3709237" y="1330363"/>
              <a:ext cx="283856" cy="489053"/>
            </a:xfrm>
            <a:prstGeom prst="line">
              <a:avLst/>
            </a:prstGeom>
            <a:ln w="19050">
              <a:solidFill>
                <a:srgbClr val="080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椭圆 27"/>
            <p:cNvSpPr/>
            <p:nvPr/>
          </p:nvSpPr>
          <p:spPr>
            <a:xfrm>
              <a:off x="4237094" y="3220045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2" name="椭圆 41"/>
            <p:cNvSpPr/>
            <p:nvPr/>
          </p:nvSpPr>
          <p:spPr>
            <a:xfrm>
              <a:off x="3959267" y="3704594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0" name="椭圆 59"/>
            <p:cNvSpPr/>
            <p:nvPr/>
          </p:nvSpPr>
          <p:spPr>
            <a:xfrm>
              <a:off x="3677858" y="1296205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61" name="椭圆 60"/>
            <p:cNvSpPr/>
            <p:nvPr/>
          </p:nvSpPr>
          <p:spPr>
            <a:xfrm>
              <a:off x="3959267" y="1782164"/>
              <a:ext cx="72567" cy="72567"/>
            </a:xfrm>
            <a:prstGeom prst="ellipse">
              <a:avLst/>
            </a:prstGeom>
            <a:solidFill>
              <a:srgbClr val="080600"/>
            </a:solidFill>
            <a:ln>
              <a:solidFill>
                <a:srgbClr val="080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67" name="矩形 66"/>
          <p:cNvSpPr/>
          <p:nvPr/>
        </p:nvSpPr>
        <p:spPr>
          <a:xfrm>
            <a:off x="4025962" y="606401"/>
            <a:ext cx="544122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altLang="zh-CN" sz="4400" b="1" smtClean="0">
                <a:solidFill>
                  <a:prstClr val="white">
                    <a:lumMod val="50000"/>
                  </a:prstClr>
                </a:solidFill>
                <a:ea typeface="张海山锐线体简" panose="02000000000000000000" pitchFamily="2" charset="-122"/>
              </a:rPr>
              <a:t>KHÓA THÔNG MINH</a:t>
            </a:r>
          </a:p>
          <a:p>
            <a:pPr algn="ctr" defTabSz="914400"/>
            <a:r>
              <a:rPr lang="en-US" altLang="zh-CN" sz="4400" b="1" smtClean="0">
                <a:solidFill>
                  <a:prstClr val="white">
                    <a:lumMod val="50000"/>
                  </a:prstClr>
                </a:solidFill>
                <a:ea typeface="张海山锐线体简" panose="02000000000000000000" pitchFamily="2" charset="-122"/>
              </a:rPr>
              <a:t>CHO CĂN HỘ</a:t>
            </a:r>
            <a:endParaRPr lang="zh-CN" altLang="en-US" sz="4400" b="1">
              <a:solidFill>
                <a:prstClr val="white">
                  <a:lumMod val="50000"/>
                </a:prstClr>
              </a:solidFill>
              <a:ea typeface="张海山锐线体简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1240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图片 5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089" y="901797"/>
            <a:ext cx="6083062" cy="3867574"/>
          </a:xfrm>
          <a:prstGeom prst="roundRect">
            <a:avLst>
              <a:gd name="adj" fmla="val 8594"/>
            </a:avLst>
          </a:prstGeom>
          <a:noFill/>
          <a:ln>
            <a:noFill/>
          </a:ln>
          <a:effectLst>
            <a:reflection blurRad="12700" stA="56000" endPos="28000" dir="5400000" sy="-100000" algn="bl" rotWithShape="0"/>
          </a:effectLst>
        </p:spPr>
      </p:pic>
      <p:sp>
        <p:nvSpPr>
          <p:cNvPr id="13" name="文本框 12"/>
          <p:cNvSpPr txBox="1"/>
          <p:nvPr/>
        </p:nvSpPr>
        <p:spPr>
          <a:xfrm>
            <a:off x="8343900" y="293938"/>
            <a:ext cx="25378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mtClean="0"/>
              <a:t>1</a:t>
            </a:r>
            <a:endParaRPr lang="zh-CN" altLang="en-US"/>
          </a:p>
        </p:txBody>
      </p:sp>
      <p:grpSp>
        <p:nvGrpSpPr>
          <p:cNvPr id="27" name="组合 26"/>
          <p:cNvGrpSpPr/>
          <p:nvPr/>
        </p:nvGrpSpPr>
        <p:grpSpPr>
          <a:xfrm>
            <a:off x="293626" y="101796"/>
            <a:ext cx="5582633" cy="800001"/>
            <a:chOff x="293626" y="101796"/>
            <a:chExt cx="4058396" cy="800001"/>
          </a:xfrm>
        </p:grpSpPr>
        <p:sp>
          <p:nvSpPr>
            <p:cNvPr id="3" name="矩形 39"/>
            <p:cNvSpPr/>
            <p:nvPr/>
          </p:nvSpPr>
          <p:spPr>
            <a:xfrm>
              <a:off x="293627" y="101796"/>
              <a:ext cx="161775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2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ASL6101</a:t>
              </a:r>
              <a:endParaRPr lang="zh-CN" altLang="zh-CN" sz="32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sp>
          <p:nvSpPr>
            <p:cNvPr id="4" name="Rectangle 11"/>
            <p:cNvSpPr/>
            <p:nvPr/>
          </p:nvSpPr>
          <p:spPr>
            <a:xfrm>
              <a:off x="293626" y="594020"/>
              <a:ext cx="4058396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Sản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phẩm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khóa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thông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minh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cho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hộ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gia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đình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với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tiêu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chuẩn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chất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lượng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Mỹ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.</a:t>
              </a:r>
            </a:p>
          </p:txBody>
        </p:sp>
        <p:cxnSp>
          <p:nvCxnSpPr>
            <p:cNvPr id="6" name="直接连接符 5"/>
            <p:cNvCxnSpPr/>
            <p:nvPr/>
          </p:nvCxnSpPr>
          <p:spPr>
            <a:xfrm>
              <a:off x="381000" y="594020"/>
              <a:ext cx="268605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任意多边形 43"/>
          <p:cNvSpPr/>
          <p:nvPr/>
        </p:nvSpPr>
        <p:spPr>
          <a:xfrm rot="10800000">
            <a:off x="4791974" y="1405563"/>
            <a:ext cx="872891" cy="993808"/>
          </a:xfrm>
          <a:custGeom>
            <a:avLst/>
            <a:gdLst>
              <a:gd name="connsiteX0" fmla="*/ 770660 w 826161"/>
              <a:gd name="connsiteY0" fmla="*/ 940604 h 940604"/>
              <a:gd name="connsiteX1" fmla="*/ 55501 w 826161"/>
              <a:gd name="connsiteY1" fmla="*/ 940604 h 940604"/>
              <a:gd name="connsiteX2" fmla="*/ 0 w 826161"/>
              <a:gd name="connsiteY2" fmla="*/ 885103 h 940604"/>
              <a:gd name="connsiteX3" fmla="*/ 0 w 826161"/>
              <a:gd name="connsiteY3" fmla="*/ 169944 h 940604"/>
              <a:gd name="connsiteX4" fmla="*/ 55501 w 826161"/>
              <a:gd name="connsiteY4" fmla="*/ 114443 h 940604"/>
              <a:gd name="connsiteX5" fmla="*/ 346704 w 826161"/>
              <a:gd name="connsiteY5" fmla="*/ 114443 h 940604"/>
              <a:gd name="connsiteX6" fmla="*/ 413081 w 826161"/>
              <a:gd name="connsiteY6" fmla="*/ 0 h 940604"/>
              <a:gd name="connsiteX7" fmla="*/ 479458 w 826161"/>
              <a:gd name="connsiteY7" fmla="*/ 114443 h 940604"/>
              <a:gd name="connsiteX8" fmla="*/ 770660 w 826161"/>
              <a:gd name="connsiteY8" fmla="*/ 114443 h 940604"/>
              <a:gd name="connsiteX9" fmla="*/ 826161 w 826161"/>
              <a:gd name="connsiteY9" fmla="*/ 169944 h 940604"/>
              <a:gd name="connsiteX10" fmla="*/ 826161 w 826161"/>
              <a:gd name="connsiteY10" fmla="*/ 885103 h 940604"/>
              <a:gd name="connsiteX11" fmla="*/ 770660 w 826161"/>
              <a:gd name="connsiteY11" fmla="*/ 940604 h 940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26161" h="940604">
                <a:moveTo>
                  <a:pt x="770660" y="940604"/>
                </a:moveTo>
                <a:lnTo>
                  <a:pt x="55501" y="940604"/>
                </a:lnTo>
                <a:cubicBezTo>
                  <a:pt x="24849" y="940604"/>
                  <a:pt x="0" y="915755"/>
                  <a:pt x="0" y="885103"/>
                </a:cubicBezTo>
                <a:lnTo>
                  <a:pt x="0" y="169944"/>
                </a:lnTo>
                <a:cubicBezTo>
                  <a:pt x="0" y="139292"/>
                  <a:pt x="24849" y="114443"/>
                  <a:pt x="55501" y="114443"/>
                </a:cubicBezTo>
                <a:lnTo>
                  <a:pt x="346704" y="114443"/>
                </a:lnTo>
                <a:lnTo>
                  <a:pt x="413081" y="0"/>
                </a:lnTo>
                <a:lnTo>
                  <a:pt x="479458" y="114443"/>
                </a:lnTo>
                <a:lnTo>
                  <a:pt x="770660" y="114443"/>
                </a:lnTo>
                <a:cubicBezTo>
                  <a:pt x="801312" y="114443"/>
                  <a:pt x="826161" y="139292"/>
                  <a:pt x="826161" y="169944"/>
                </a:cubicBezTo>
                <a:lnTo>
                  <a:pt x="826161" y="885103"/>
                </a:lnTo>
                <a:cubicBezTo>
                  <a:pt x="826161" y="915755"/>
                  <a:pt x="801312" y="940604"/>
                  <a:pt x="770660" y="940604"/>
                </a:cubicBezTo>
                <a:close/>
              </a:path>
            </a:pathLst>
          </a:custGeom>
          <a:solidFill>
            <a:schemeClr val="accent2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文本框 45"/>
          <p:cNvSpPr txBox="1"/>
          <p:nvPr/>
        </p:nvSpPr>
        <p:spPr>
          <a:xfrm>
            <a:off x="4755129" y="1405563"/>
            <a:ext cx="936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smtClean="0">
                <a:solidFill>
                  <a:schemeClr val="bg1"/>
                </a:solidFill>
              </a:rPr>
              <a:t>50</a:t>
            </a:r>
            <a:endParaRPr lang="zh-CN" altLang="en-US" sz="3200">
              <a:solidFill>
                <a:schemeClr val="bg1"/>
              </a:solidFill>
            </a:endParaRPr>
          </a:p>
        </p:txBody>
      </p:sp>
      <p:cxnSp>
        <p:nvCxnSpPr>
          <p:cNvPr id="47" name="直接连接符 46"/>
          <p:cNvCxnSpPr/>
          <p:nvPr/>
        </p:nvCxnSpPr>
        <p:spPr>
          <a:xfrm>
            <a:off x="4875984" y="1932535"/>
            <a:ext cx="694666" cy="0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本框 47"/>
          <p:cNvSpPr txBox="1"/>
          <p:nvPr/>
        </p:nvSpPr>
        <p:spPr>
          <a:xfrm>
            <a:off x="4755129" y="1926027"/>
            <a:ext cx="9363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err="1" smtClean="0">
                <a:solidFill>
                  <a:schemeClr val="bg1"/>
                </a:solidFill>
              </a:rPr>
              <a:t>Thẻ</a:t>
            </a:r>
            <a:r>
              <a:rPr lang="en-US" altLang="zh-CN" sz="1200" smtClean="0">
                <a:solidFill>
                  <a:schemeClr val="bg1"/>
                </a:solidFill>
              </a:rPr>
              <a:t> </a:t>
            </a:r>
            <a:r>
              <a:rPr lang="en-US" altLang="zh-CN" sz="1200" err="1" smtClean="0">
                <a:solidFill>
                  <a:schemeClr val="bg1"/>
                </a:solidFill>
              </a:rPr>
              <a:t>Mifare</a:t>
            </a:r>
            <a:r>
              <a:rPr lang="en-US" altLang="zh-CN" sz="1200" smtClean="0">
                <a:solidFill>
                  <a:schemeClr val="bg1"/>
                </a:solidFill>
              </a:rPr>
              <a:t>  </a:t>
            </a:r>
            <a:endParaRPr lang="zh-CN" altLang="en-US" sz="1200">
              <a:solidFill>
                <a:schemeClr val="bg1"/>
              </a:solidFill>
            </a:endParaRPr>
          </a:p>
        </p:txBody>
      </p:sp>
      <p:sp>
        <p:nvSpPr>
          <p:cNvPr id="50" name="任意多边形 49"/>
          <p:cNvSpPr/>
          <p:nvPr/>
        </p:nvSpPr>
        <p:spPr>
          <a:xfrm rot="10800000">
            <a:off x="5985943" y="1405563"/>
            <a:ext cx="872891" cy="993808"/>
          </a:xfrm>
          <a:custGeom>
            <a:avLst/>
            <a:gdLst>
              <a:gd name="connsiteX0" fmla="*/ 770660 w 826161"/>
              <a:gd name="connsiteY0" fmla="*/ 940604 h 940604"/>
              <a:gd name="connsiteX1" fmla="*/ 55501 w 826161"/>
              <a:gd name="connsiteY1" fmla="*/ 940604 h 940604"/>
              <a:gd name="connsiteX2" fmla="*/ 0 w 826161"/>
              <a:gd name="connsiteY2" fmla="*/ 885103 h 940604"/>
              <a:gd name="connsiteX3" fmla="*/ 0 w 826161"/>
              <a:gd name="connsiteY3" fmla="*/ 169944 h 940604"/>
              <a:gd name="connsiteX4" fmla="*/ 55501 w 826161"/>
              <a:gd name="connsiteY4" fmla="*/ 114443 h 940604"/>
              <a:gd name="connsiteX5" fmla="*/ 346704 w 826161"/>
              <a:gd name="connsiteY5" fmla="*/ 114443 h 940604"/>
              <a:gd name="connsiteX6" fmla="*/ 413081 w 826161"/>
              <a:gd name="connsiteY6" fmla="*/ 0 h 940604"/>
              <a:gd name="connsiteX7" fmla="*/ 479458 w 826161"/>
              <a:gd name="connsiteY7" fmla="*/ 114443 h 940604"/>
              <a:gd name="connsiteX8" fmla="*/ 770660 w 826161"/>
              <a:gd name="connsiteY8" fmla="*/ 114443 h 940604"/>
              <a:gd name="connsiteX9" fmla="*/ 826161 w 826161"/>
              <a:gd name="connsiteY9" fmla="*/ 169944 h 940604"/>
              <a:gd name="connsiteX10" fmla="*/ 826161 w 826161"/>
              <a:gd name="connsiteY10" fmla="*/ 885103 h 940604"/>
              <a:gd name="connsiteX11" fmla="*/ 770660 w 826161"/>
              <a:gd name="connsiteY11" fmla="*/ 940604 h 940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26161" h="940604">
                <a:moveTo>
                  <a:pt x="770660" y="940604"/>
                </a:moveTo>
                <a:lnTo>
                  <a:pt x="55501" y="940604"/>
                </a:lnTo>
                <a:cubicBezTo>
                  <a:pt x="24849" y="940604"/>
                  <a:pt x="0" y="915755"/>
                  <a:pt x="0" y="885103"/>
                </a:cubicBezTo>
                <a:lnTo>
                  <a:pt x="0" y="169944"/>
                </a:lnTo>
                <a:cubicBezTo>
                  <a:pt x="0" y="139292"/>
                  <a:pt x="24849" y="114443"/>
                  <a:pt x="55501" y="114443"/>
                </a:cubicBezTo>
                <a:lnTo>
                  <a:pt x="346704" y="114443"/>
                </a:lnTo>
                <a:lnTo>
                  <a:pt x="413081" y="0"/>
                </a:lnTo>
                <a:lnTo>
                  <a:pt x="479458" y="114443"/>
                </a:lnTo>
                <a:lnTo>
                  <a:pt x="770660" y="114443"/>
                </a:lnTo>
                <a:cubicBezTo>
                  <a:pt x="801312" y="114443"/>
                  <a:pt x="826161" y="139292"/>
                  <a:pt x="826161" y="169944"/>
                </a:cubicBezTo>
                <a:lnTo>
                  <a:pt x="826161" y="885103"/>
                </a:lnTo>
                <a:cubicBezTo>
                  <a:pt x="826161" y="915755"/>
                  <a:pt x="801312" y="940604"/>
                  <a:pt x="770660" y="940604"/>
                </a:cubicBezTo>
                <a:close/>
              </a:path>
            </a:pathLst>
          </a:custGeom>
          <a:solidFill>
            <a:schemeClr val="accent2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1" name="组合 50"/>
          <p:cNvGrpSpPr/>
          <p:nvPr/>
        </p:nvGrpSpPr>
        <p:grpSpPr>
          <a:xfrm>
            <a:off x="5954201" y="1420906"/>
            <a:ext cx="936375" cy="797463"/>
            <a:chOff x="4984441" y="3312181"/>
            <a:chExt cx="1282050" cy="1091857"/>
          </a:xfrm>
        </p:grpSpPr>
        <p:sp>
          <p:nvSpPr>
            <p:cNvPr id="52" name="文本框 51"/>
            <p:cNvSpPr txBox="1"/>
            <p:nvPr/>
          </p:nvSpPr>
          <p:spPr>
            <a:xfrm>
              <a:off x="4984441" y="3312181"/>
              <a:ext cx="1282050" cy="8006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smtClean="0">
                  <a:solidFill>
                    <a:schemeClr val="bg1"/>
                  </a:solidFill>
                </a:rPr>
                <a:t>50</a:t>
              </a:r>
              <a:endParaRPr lang="zh-CN" altLang="en-US" sz="3200">
                <a:solidFill>
                  <a:schemeClr val="bg1"/>
                </a:solidFill>
              </a:endParaRPr>
            </a:p>
          </p:txBody>
        </p:sp>
        <p:cxnSp>
          <p:nvCxnSpPr>
            <p:cNvPr id="53" name="直接连接符 52"/>
            <p:cNvCxnSpPr/>
            <p:nvPr/>
          </p:nvCxnSpPr>
          <p:spPr>
            <a:xfrm>
              <a:off x="5149911" y="4033692"/>
              <a:ext cx="951111" cy="0"/>
            </a:xfrm>
            <a:prstGeom prst="line">
              <a:avLst/>
            </a:prstGeom>
            <a:ln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文本框 53"/>
            <p:cNvSpPr txBox="1"/>
            <p:nvPr/>
          </p:nvSpPr>
          <p:spPr>
            <a:xfrm>
              <a:off x="4984441" y="4024781"/>
              <a:ext cx="1282050" cy="3792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err="1" smtClean="0">
                  <a:solidFill>
                    <a:schemeClr val="bg1"/>
                  </a:solidFill>
                </a:rPr>
                <a:t>Mật</a:t>
              </a:r>
              <a:r>
                <a:rPr lang="en-US" altLang="zh-CN" sz="1200" smtClean="0">
                  <a:solidFill>
                    <a:schemeClr val="bg1"/>
                  </a:solidFill>
                </a:rPr>
                <a:t> </a:t>
              </a:r>
              <a:r>
                <a:rPr lang="en-US" altLang="zh-CN" sz="1200" err="1" smtClean="0">
                  <a:solidFill>
                    <a:schemeClr val="bg1"/>
                  </a:solidFill>
                </a:rPr>
                <a:t>Khẩu</a:t>
              </a:r>
              <a:endParaRPr lang="zh-CN" altLang="en-US" sz="12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674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925" y="931976"/>
            <a:ext cx="5822977" cy="3845854"/>
          </a:xfrm>
          <a:prstGeom prst="roundRect">
            <a:avLst>
              <a:gd name="adj" fmla="val 8594"/>
            </a:avLst>
          </a:prstGeom>
          <a:noFill/>
          <a:ln>
            <a:noFill/>
          </a:ln>
          <a:effectLst>
            <a:outerShdw blurRad="50800" dist="50800" dir="5400000" algn="ctr" rotWithShape="0">
              <a:srgbClr val="000000"/>
            </a:outerShdw>
            <a:reflection stA="44000" endPos="28000" dir="5400000" sy="-100000" algn="bl" rotWithShape="0"/>
          </a:effectLst>
        </p:spPr>
      </p:pic>
      <p:grpSp>
        <p:nvGrpSpPr>
          <p:cNvPr id="6" name="组合 5"/>
          <p:cNvGrpSpPr/>
          <p:nvPr/>
        </p:nvGrpSpPr>
        <p:grpSpPr>
          <a:xfrm>
            <a:off x="293627" y="101796"/>
            <a:ext cx="5870106" cy="1015444"/>
            <a:chOff x="293627" y="101796"/>
            <a:chExt cx="3842685" cy="1015444"/>
          </a:xfrm>
        </p:grpSpPr>
        <p:sp>
          <p:nvSpPr>
            <p:cNvPr id="2" name="矩形 39"/>
            <p:cNvSpPr/>
            <p:nvPr/>
          </p:nvSpPr>
          <p:spPr>
            <a:xfrm>
              <a:off x="293627" y="101796"/>
              <a:ext cx="161775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2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ASL8101</a:t>
              </a:r>
              <a:endParaRPr lang="zh-CN" altLang="zh-CN" sz="32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sp>
          <p:nvSpPr>
            <p:cNvPr id="3" name="Rectangle 11"/>
            <p:cNvSpPr/>
            <p:nvPr/>
          </p:nvSpPr>
          <p:spPr>
            <a:xfrm>
              <a:off x="293627" y="594020"/>
              <a:ext cx="384268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Sản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phẩm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khóa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chốt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cho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hộ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gia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đình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với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tiêu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chuẩn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chất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lượng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Châu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Âu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.</a:t>
              </a:r>
            </a:p>
          </p:txBody>
        </p:sp>
        <p:cxnSp>
          <p:nvCxnSpPr>
            <p:cNvPr id="4" name="直接连接符 3"/>
            <p:cNvCxnSpPr/>
            <p:nvPr/>
          </p:nvCxnSpPr>
          <p:spPr>
            <a:xfrm>
              <a:off x="381000" y="594020"/>
              <a:ext cx="268605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任意多边形 17"/>
          <p:cNvSpPr/>
          <p:nvPr/>
        </p:nvSpPr>
        <p:spPr>
          <a:xfrm rot="10800000">
            <a:off x="4791974" y="1405563"/>
            <a:ext cx="872891" cy="993808"/>
          </a:xfrm>
          <a:custGeom>
            <a:avLst/>
            <a:gdLst>
              <a:gd name="connsiteX0" fmla="*/ 770660 w 826161"/>
              <a:gd name="connsiteY0" fmla="*/ 940604 h 940604"/>
              <a:gd name="connsiteX1" fmla="*/ 55501 w 826161"/>
              <a:gd name="connsiteY1" fmla="*/ 940604 h 940604"/>
              <a:gd name="connsiteX2" fmla="*/ 0 w 826161"/>
              <a:gd name="connsiteY2" fmla="*/ 885103 h 940604"/>
              <a:gd name="connsiteX3" fmla="*/ 0 w 826161"/>
              <a:gd name="connsiteY3" fmla="*/ 169944 h 940604"/>
              <a:gd name="connsiteX4" fmla="*/ 55501 w 826161"/>
              <a:gd name="connsiteY4" fmla="*/ 114443 h 940604"/>
              <a:gd name="connsiteX5" fmla="*/ 346704 w 826161"/>
              <a:gd name="connsiteY5" fmla="*/ 114443 h 940604"/>
              <a:gd name="connsiteX6" fmla="*/ 413081 w 826161"/>
              <a:gd name="connsiteY6" fmla="*/ 0 h 940604"/>
              <a:gd name="connsiteX7" fmla="*/ 479458 w 826161"/>
              <a:gd name="connsiteY7" fmla="*/ 114443 h 940604"/>
              <a:gd name="connsiteX8" fmla="*/ 770660 w 826161"/>
              <a:gd name="connsiteY8" fmla="*/ 114443 h 940604"/>
              <a:gd name="connsiteX9" fmla="*/ 826161 w 826161"/>
              <a:gd name="connsiteY9" fmla="*/ 169944 h 940604"/>
              <a:gd name="connsiteX10" fmla="*/ 826161 w 826161"/>
              <a:gd name="connsiteY10" fmla="*/ 885103 h 940604"/>
              <a:gd name="connsiteX11" fmla="*/ 770660 w 826161"/>
              <a:gd name="connsiteY11" fmla="*/ 940604 h 940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26161" h="940604">
                <a:moveTo>
                  <a:pt x="770660" y="940604"/>
                </a:moveTo>
                <a:lnTo>
                  <a:pt x="55501" y="940604"/>
                </a:lnTo>
                <a:cubicBezTo>
                  <a:pt x="24849" y="940604"/>
                  <a:pt x="0" y="915755"/>
                  <a:pt x="0" y="885103"/>
                </a:cubicBezTo>
                <a:lnTo>
                  <a:pt x="0" y="169944"/>
                </a:lnTo>
                <a:cubicBezTo>
                  <a:pt x="0" y="139292"/>
                  <a:pt x="24849" y="114443"/>
                  <a:pt x="55501" y="114443"/>
                </a:cubicBezTo>
                <a:lnTo>
                  <a:pt x="346704" y="114443"/>
                </a:lnTo>
                <a:lnTo>
                  <a:pt x="413081" y="0"/>
                </a:lnTo>
                <a:lnTo>
                  <a:pt x="479458" y="114443"/>
                </a:lnTo>
                <a:lnTo>
                  <a:pt x="770660" y="114443"/>
                </a:lnTo>
                <a:cubicBezTo>
                  <a:pt x="801312" y="114443"/>
                  <a:pt x="826161" y="139292"/>
                  <a:pt x="826161" y="169944"/>
                </a:cubicBezTo>
                <a:lnTo>
                  <a:pt x="826161" y="885103"/>
                </a:lnTo>
                <a:cubicBezTo>
                  <a:pt x="826161" y="915755"/>
                  <a:pt x="801312" y="940604"/>
                  <a:pt x="770660" y="940604"/>
                </a:cubicBezTo>
                <a:close/>
              </a:path>
            </a:pathLst>
          </a:custGeom>
          <a:solidFill>
            <a:schemeClr val="accent2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45"/>
          <p:cNvSpPr txBox="1"/>
          <p:nvPr/>
        </p:nvSpPr>
        <p:spPr>
          <a:xfrm>
            <a:off x="4755129" y="1405563"/>
            <a:ext cx="936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smtClean="0">
                <a:solidFill>
                  <a:schemeClr val="bg1"/>
                </a:solidFill>
              </a:rPr>
              <a:t>50</a:t>
            </a:r>
            <a:endParaRPr lang="zh-CN" altLang="en-US" sz="3200">
              <a:solidFill>
                <a:schemeClr val="bg1"/>
              </a:solidFill>
            </a:endParaRPr>
          </a:p>
        </p:txBody>
      </p:sp>
      <p:cxnSp>
        <p:nvCxnSpPr>
          <p:cNvPr id="20" name="直接连接符 19"/>
          <p:cNvCxnSpPr/>
          <p:nvPr/>
        </p:nvCxnSpPr>
        <p:spPr>
          <a:xfrm>
            <a:off x="4875984" y="1932535"/>
            <a:ext cx="694666" cy="0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47"/>
          <p:cNvSpPr txBox="1"/>
          <p:nvPr/>
        </p:nvSpPr>
        <p:spPr>
          <a:xfrm>
            <a:off x="4755129" y="1926027"/>
            <a:ext cx="9363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err="1" smtClean="0">
                <a:solidFill>
                  <a:schemeClr val="bg1"/>
                </a:solidFill>
              </a:rPr>
              <a:t>Thẻ</a:t>
            </a:r>
            <a:r>
              <a:rPr lang="en-US" altLang="zh-CN" sz="1200" smtClean="0">
                <a:solidFill>
                  <a:schemeClr val="bg1"/>
                </a:solidFill>
              </a:rPr>
              <a:t> </a:t>
            </a:r>
            <a:r>
              <a:rPr lang="en-US" altLang="zh-CN" sz="1200" err="1" smtClean="0">
                <a:solidFill>
                  <a:schemeClr val="bg1"/>
                </a:solidFill>
              </a:rPr>
              <a:t>Mifare</a:t>
            </a:r>
            <a:endParaRPr lang="zh-CN" altLang="en-US" sz="1200">
              <a:solidFill>
                <a:schemeClr val="bg1"/>
              </a:solidFill>
            </a:endParaRPr>
          </a:p>
        </p:txBody>
      </p:sp>
      <p:sp>
        <p:nvSpPr>
          <p:cNvPr id="34" name="任意多边形 33"/>
          <p:cNvSpPr/>
          <p:nvPr/>
        </p:nvSpPr>
        <p:spPr>
          <a:xfrm rot="10800000">
            <a:off x="5985943" y="1405563"/>
            <a:ext cx="872891" cy="993808"/>
          </a:xfrm>
          <a:custGeom>
            <a:avLst/>
            <a:gdLst>
              <a:gd name="connsiteX0" fmla="*/ 770660 w 826161"/>
              <a:gd name="connsiteY0" fmla="*/ 940604 h 940604"/>
              <a:gd name="connsiteX1" fmla="*/ 55501 w 826161"/>
              <a:gd name="connsiteY1" fmla="*/ 940604 h 940604"/>
              <a:gd name="connsiteX2" fmla="*/ 0 w 826161"/>
              <a:gd name="connsiteY2" fmla="*/ 885103 h 940604"/>
              <a:gd name="connsiteX3" fmla="*/ 0 w 826161"/>
              <a:gd name="connsiteY3" fmla="*/ 169944 h 940604"/>
              <a:gd name="connsiteX4" fmla="*/ 55501 w 826161"/>
              <a:gd name="connsiteY4" fmla="*/ 114443 h 940604"/>
              <a:gd name="connsiteX5" fmla="*/ 346704 w 826161"/>
              <a:gd name="connsiteY5" fmla="*/ 114443 h 940604"/>
              <a:gd name="connsiteX6" fmla="*/ 413081 w 826161"/>
              <a:gd name="connsiteY6" fmla="*/ 0 h 940604"/>
              <a:gd name="connsiteX7" fmla="*/ 479458 w 826161"/>
              <a:gd name="connsiteY7" fmla="*/ 114443 h 940604"/>
              <a:gd name="connsiteX8" fmla="*/ 770660 w 826161"/>
              <a:gd name="connsiteY8" fmla="*/ 114443 h 940604"/>
              <a:gd name="connsiteX9" fmla="*/ 826161 w 826161"/>
              <a:gd name="connsiteY9" fmla="*/ 169944 h 940604"/>
              <a:gd name="connsiteX10" fmla="*/ 826161 w 826161"/>
              <a:gd name="connsiteY10" fmla="*/ 885103 h 940604"/>
              <a:gd name="connsiteX11" fmla="*/ 770660 w 826161"/>
              <a:gd name="connsiteY11" fmla="*/ 940604 h 940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26161" h="940604">
                <a:moveTo>
                  <a:pt x="770660" y="940604"/>
                </a:moveTo>
                <a:lnTo>
                  <a:pt x="55501" y="940604"/>
                </a:lnTo>
                <a:cubicBezTo>
                  <a:pt x="24849" y="940604"/>
                  <a:pt x="0" y="915755"/>
                  <a:pt x="0" y="885103"/>
                </a:cubicBezTo>
                <a:lnTo>
                  <a:pt x="0" y="169944"/>
                </a:lnTo>
                <a:cubicBezTo>
                  <a:pt x="0" y="139292"/>
                  <a:pt x="24849" y="114443"/>
                  <a:pt x="55501" y="114443"/>
                </a:cubicBezTo>
                <a:lnTo>
                  <a:pt x="346704" y="114443"/>
                </a:lnTo>
                <a:lnTo>
                  <a:pt x="413081" y="0"/>
                </a:lnTo>
                <a:lnTo>
                  <a:pt x="479458" y="114443"/>
                </a:lnTo>
                <a:lnTo>
                  <a:pt x="770660" y="114443"/>
                </a:lnTo>
                <a:cubicBezTo>
                  <a:pt x="801312" y="114443"/>
                  <a:pt x="826161" y="139292"/>
                  <a:pt x="826161" y="169944"/>
                </a:cubicBezTo>
                <a:lnTo>
                  <a:pt x="826161" y="885103"/>
                </a:lnTo>
                <a:cubicBezTo>
                  <a:pt x="826161" y="915755"/>
                  <a:pt x="801312" y="940604"/>
                  <a:pt x="770660" y="940604"/>
                </a:cubicBezTo>
                <a:close/>
              </a:path>
            </a:pathLst>
          </a:custGeom>
          <a:solidFill>
            <a:schemeClr val="accent2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5" name="组合 34"/>
          <p:cNvGrpSpPr/>
          <p:nvPr/>
        </p:nvGrpSpPr>
        <p:grpSpPr>
          <a:xfrm>
            <a:off x="5954201" y="1420906"/>
            <a:ext cx="936375" cy="797463"/>
            <a:chOff x="4984441" y="3312181"/>
            <a:chExt cx="1282050" cy="1091857"/>
          </a:xfrm>
        </p:grpSpPr>
        <p:sp>
          <p:nvSpPr>
            <p:cNvPr id="36" name="文本框 51"/>
            <p:cNvSpPr txBox="1"/>
            <p:nvPr/>
          </p:nvSpPr>
          <p:spPr>
            <a:xfrm>
              <a:off x="4984441" y="3312181"/>
              <a:ext cx="1282050" cy="8006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smtClean="0">
                  <a:solidFill>
                    <a:schemeClr val="bg1"/>
                  </a:solidFill>
                </a:rPr>
                <a:t>50</a:t>
              </a:r>
              <a:endParaRPr lang="zh-CN" altLang="en-US" sz="3200">
                <a:solidFill>
                  <a:schemeClr val="bg1"/>
                </a:solidFill>
              </a:endParaRPr>
            </a:p>
          </p:txBody>
        </p:sp>
        <p:cxnSp>
          <p:nvCxnSpPr>
            <p:cNvPr id="37" name="直接连接符 36"/>
            <p:cNvCxnSpPr/>
            <p:nvPr/>
          </p:nvCxnSpPr>
          <p:spPr>
            <a:xfrm>
              <a:off x="5149911" y="4033692"/>
              <a:ext cx="951111" cy="0"/>
            </a:xfrm>
            <a:prstGeom prst="line">
              <a:avLst/>
            </a:prstGeom>
            <a:ln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文本框 53"/>
            <p:cNvSpPr txBox="1"/>
            <p:nvPr/>
          </p:nvSpPr>
          <p:spPr>
            <a:xfrm>
              <a:off x="4984441" y="4024781"/>
              <a:ext cx="1282050" cy="3792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err="1" smtClean="0">
                  <a:solidFill>
                    <a:schemeClr val="bg1"/>
                  </a:solidFill>
                </a:rPr>
                <a:t>Mật</a:t>
              </a:r>
              <a:r>
                <a:rPr lang="en-US" altLang="zh-CN" sz="1200" smtClean="0">
                  <a:solidFill>
                    <a:schemeClr val="bg1"/>
                  </a:solidFill>
                </a:rPr>
                <a:t> </a:t>
              </a:r>
              <a:r>
                <a:rPr lang="en-US" altLang="zh-CN" sz="1200" err="1" smtClean="0">
                  <a:solidFill>
                    <a:schemeClr val="bg1"/>
                  </a:solidFill>
                </a:rPr>
                <a:t>Khẩu</a:t>
              </a:r>
              <a:r>
                <a:rPr lang="en-US" altLang="zh-CN" sz="1200" smtClean="0">
                  <a:solidFill>
                    <a:schemeClr val="bg1"/>
                  </a:solidFill>
                </a:rPr>
                <a:t> </a:t>
              </a:r>
              <a:endParaRPr lang="zh-CN" altLang="en-US" sz="12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35003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93627" y="101796"/>
            <a:ext cx="5844706" cy="1015444"/>
            <a:chOff x="293627" y="101796"/>
            <a:chExt cx="3842685" cy="1015444"/>
          </a:xfrm>
        </p:grpSpPr>
        <p:sp>
          <p:nvSpPr>
            <p:cNvPr id="3" name="矩形 39"/>
            <p:cNvSpPr/>
            <p:nvPr/>
          </p:nvSpPr>
          <p:spPr>
            <a:xfrm>
              <a:off x="293627" y="101796"/>
              <a:ext cx="161775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2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ASL8112</a:t>
              </a:r>
              <a:endParaRPr lang="zh-CN" altLang="zh-CN" sz="32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sp>
          <p:nvSpPr>
            <p:cNvPr id="4" name="Rectangle 11"/>
            <p:cNvSpPr/>
            <p:nvPr/>
          </p:nvSpPr>
          <p:spPr>
            <a:xfrm>
              <a:off x="293627" y="594020"/>
              <a:ext cx="384268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Sản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phẩm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khóa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chốt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cho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hộ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gia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đình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với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tiêu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chuẩn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chất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lượng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Châu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4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Âu</a:t>
              </a:r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.</a:t>
              </a: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81000" y="594020"/>
              <a:ext cx="268605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任意多边形 18"/>
          <p:cNvSpPr/>
          <p:nvPr/>
        </p:nvSpPr>
        <p:spPr>
          <a:xfrm rot="10800000">
            <a:off x="7205399" y="1428694"/>
            <a:ext cx="872891" cy="993808"/>
          </a:xfrm>
          <a:custGeom>
            <a:avLst/>
            <a:gdLst>
              <a:gd name="connsiteX0" fmla="*/ 770660 w 826161"/>
              <a:gd name="connsiteY0" fmla="*/ 940604 h 940604"/>
              <a:gd name="connsiteX1" fmla="*/ 55501 w 826161"/>
              <a:gd name="connsiteY1" fmla="*/ 940604 h 940604"/>
              <a:gd name="connsiteX2" fmla="*/ 0 w 826161"/>
              <a:gd name="connsiteY2" fmla="*/ 885103 h 940604"/>
              <a:gd name="connsiteX3" fmla="*/ 0 w 826161"/>
              <a:gd name="connsiteY3" fmla="*/ 169944 h 940604"/>
              <a:gd name="connsiteX4" fmla="*/ 55501 w 826161"/>
              <a:gd name="connsiteY4" fmla="*/ 114443 h 940604"/>
              <a:gd name="connsiteX5" fmla="*/ 346704 w 826161"/>
              <a:gd name="connsiteY5" fmla="*/ 114443 h 940604"/>
              <a:gd name="connsiteX6" fmla="*/ 413081 w 826161"/>
              <a:gd name="connsiteY6" fmla="*/ 0 h 940604"/>
              <a:gd name="connsiteX7" fmla="*/ 479458 w 826161"/>
              <a:gd name="connsiteY7" fmla="*/ 114443 h 940604"/>
              <a:gd name="connsiteX8" fmla="*/ 770660 w 826161"/>
              <a:gd name="connsiteY8" fmla="*/ 114443 h 940604"/>
              <a:gd name="connsiteX9" fmla="*/ 826161 w 826161"/>
              <a:gd name="connsiteY9" fmla="*/ 169944 h 940604"/>
              <a:gd name="connsiteX10" fmla="*/ 826161 w 826161"/>
              <a:gd name="connsiteY10" fmla="*/ 885103 h 940604"/>
              <a:gd name="connsiteX11" fmla="*/ 770660 w 826161"/>
              <a:gd name="connsiteY11" fmla="*/ 940604 h 940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26161" h="940604">
                <a:moveTo>
                  <a:pt x="770660" y="940604"/>
                </a:moveTo>
                <a:lnTo>
                  <a:pt x="55501" y="940604"/>
                </a:lnTo>
                <a:cubicBezTo>
                  <a:pt x="24849" y="940604"/>
                  <a:pt x="0" y="915755"/>
                  <a:pt x="0" y="885103"/>
                </a:cubicBezTo>
                <a:lnTo>
                  <a:pt x="0" y="169944"/>
                </a:lnTo>
                <a:cubicBezTo>
                  <a:pt x="0" y="139292"/>
                  <a:pt x="24849" y="114443"/>
                  <a:pt x="55501" y="114443"/>
                </a:cubicBezTo>
                <a:lnTo>
                  <a:pt x="346704" y="114443"/>
                </a:lnTo>
                <a:lnTo>
                  <a:pt x="413081" y="0"/>
                </a:lnTo>
                <a:lnTo>
                  <a:pt x="479458" y="114443"/>
                </a:lnTo>
                <a:lnTo>
                  <a:pt x="770660" y="114443"/>
                </a:lnTo>
                <a:cubicBezTo>
                  <a:pt x="801312" y="114443"/>
                  <a:pt x="826161" y="139292"/>
                  <a:pt x="826161" y="169944"/>
                </a:cubicBezTo>
                <a:lnTo>
                  <a:pt x="826161" y="885103"/>
                </a:lnTo>
                <a:cubicBezTo>
                  <a:pt x="826161" y="915755"/>
                  <a:pt x="801312" y="940604"/>
                  <a:pt x="770660" y="940604"/>
                </a:cubicBezTo>
                <a:close/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" name="组合 19"/>
          <p:cNvGrpSpPr/>
          <p:nvPr/>
        </p:nvGrpSpPr>
        <p:grpSpPr>
          <a:xfrm>
            <a:off x="7173657" y="1444037"/>
            <a:ext cx="936375" cy="797463"/>
            <a:chOff x="4984441" y="3312181"/>
            <a:chExt cx="1282050" cy="1091857"/>
          </a:xfrm>
        </p:grpSpPr>
        <p:sp>
          <p:nvSpPr>
            <p:cNvPr id="21" name="文本框 20"/>
            <p:cNvSpPr txBox="1"/>
            <p:nvPr/>
          </p:nvSpPr>
          <p:spPr>
            <a:xfrm>
              <a:off x="4984441" y="3312181"/>
              <a:ext cx="1282050" cy="8006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smtClean="0">
                  <a:solidFill>
                    <a:schemeClr val="bg1"/>
                  </a:solidFill>
                </a:rPr>
                <a:t>50</a:t>
              </a:r>
              <a:endParaRPr lang="zh-CN" altLang="en-US" sz="3200">
                <a:solidFill>
                  <a:schemeClr val="bg1"/>
                </a:solidFill>
              </a:endParaRPr>
            </a:p>
          </p:txBody>
        </p:sp>
        <p:cxnSp>
          <p:nvCxnSpPr>
            <p:cNvPr id="22" name="直接连接符 21"/>
            <p:cNvCxnSpPr/>
            <p:nvPr/>
          </p:nvCxnSpPr>
          <p:spPr>
            <a:xfrm>
              <a:off x="5149911" y="4033692"/>
              <a:ext cx="951111" cy="0"/>
            </a:xfrm>
            <a:prstGeom prst="line">
              <a:avLst/>
            </a:prstGeom>
            <a:ln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文本框 22"/>
            <p:cNvSpPr txBox="1"/>
            <p:nvPr/>
          </p:nvSpPr>
          <p:spPr>
            <a:xfrm>
              <a:off x="4984441" y="4024781"/>
              <a:ext cx="1282050" cy="3792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err="1" smtClean="0">
                  <a:solidFill>
                    <a:schemeClr val="bg1"/>
                  </a:solidFill>
                </a:rPr>
                <a:t>Dấu</a:t>
              </a:r>
              <a:r>
                <a:rPr lang="en-US" altLang="zh-CN" sz="1200" smtClean="0">
                  <a:solidFill>
                    <a:schemeClr val="bg1"/>
                  </a:solidFill>
                </a:rPr>
                <a:t> </a:t>
              </a:r>
              <a:r>
                <a:rPr lang="en-US" altLang="zh-CN" sz="1200" err="1" smtClean="0">
                  <a:solidFill>
                    <a:schemeClr val="bg1"/>
                  </a:solidFill>
                </a:rPr>
                <a:t>Vân</a:t>
              </a:r>
              <a:r>
                <a:rPr lang="en-US" altLang="zh-CN" sz="1200" smtClean="0">
                  <a:solidFill>
                    <a:schemeClr val="bg1"/>
                  </a:solidFill>
                </a:rPr>
                <a:t> </a:t>
              </a:r>
              <a:r>
                <a:rPr lang="en-US" altLang="zh-CN" sz="1200" err="1" smtClean="0">
                  <a:solidFill>
                    <a:schemeClr val="bg1"/>
                  </a:solidFill>
                </a:rPr>
                <a:t>Tay</a:t>
              </a:r>
              <a:r>
                <a:rPr lang="en-US" altLang="zh-CN" sz="1200" smtClean="0">
                  <a:solidFill>
                    <a:schemeClr val="bg1"/>
                  </a:solidFill>
                </a:rPr>
                <a:t> </a:t>
              </a:r>
              <a:endParaRPr lang="zh-CN" altLang="en-US" sz="1200">
                <a:solidFill>
                  <a:schemeClr val="bg1"/>
                </a:solidFill>
              </a:endParaRPr>
            </a:p>
          </p:txBody>
        </p:sp>
      </p:grpSp>
      <p:pic>
        <p:nvPicPr>
          <p:cNvPr id="24" name="图片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632" y="1019569"/>
            <a:ext cx="5940737" cy="3799379"/>
          </a:xfrm>
          <a:prstGeom prst="roundRect">
            <a:avLst>
              <a:gd name="adj" fmla="val 8594"/>
            </a:avLst>
          </a:prstGeom>
          <a:noFill/>
          <a:ln>
            <a:noFill/>
          </a:ln>
          <a:effectLst>
            <a:reflection blurRad="12700" stA="43000" endPos="28000" dir="5400000" sy="-100000" algn="bl" rotWithShape="0"/>
          </a:effectLst>
        </p:spPr>
      </p:pic>
      <p:sp>
        <p:nvSpPr>
          <p:cNvPr id="25" name="任意多边形 24"/>
          <p:cNvSpPr/>
          <p:nvPr/>
        </p:nvSpPr>
        <p:spPr>
          <a:xfrm rot="10800000">
            <a:off x="4791974" y="1405563"/>
            <a:ext cx="872891" cy="993808"/>
          </a:xfrm>
          <a:custGeom>
            <a:avLst/>
            <a:gdLst>
              <a:gd name="connsiteX0" fmla="*/ 770660 w 826161"/>
              <a:gd name="connsiteY0" fmla="*/ 940604 h 940604"/>
              <a:gd name="connsiteX1" fmla="*/ 55501 w 826161"/>
              <a:gd name="connsiteY1" fmla="*/ 940604 h 940604"/>
              <a:gd name="connsiteX2" fmla="*/ 0 w 826161"/>
              <a:gd name="connsiteY2" fmla="*/ 885103 h 940604"/>
              <a:gd name="connsiteX3" fmla="*/ 0 w 826161"/>
              <a:gd name="connsiteY3" fmla="*/ 169944 h 940604"/>
              <a:gd name="connsiteX4" fmla="*/ 55501 w 826161"/>
              <a:gd name="connsiteY4" fmla="*/ 114443 h 940604"/>
              <a:gd name="connsiteX5" fmla="*/ 346704 w 826161"/>
              <a:gd name="connsiteY5" fmla="*/ 114443 h 940604"/>
              <a:gd name="connsiteX6" fmla="*/ 413081 w 826161"/>
              <a:gd name="connsiteY6" fmla="*/ 0 h 940604"/>
              <a:gd name="connsiteX7" fmla="*/ 479458 w 826161"/>
              <a:gd name="connsiteY7" fmla="*/ 114443 h 940604"/>
              <a:gd name="connsiteX8" fmla="*/ 770660 w 826161"/>
              <a:gd name="connsiteY8" fmla="*/ 114443 h 940604"/>
              <a:gd name="connsiteX9" fmla="*/ 826161 w 826161"/>
              <a:gd name="connsiteY9" fmla="*/ 169944 h 940604"/>
              <a:gd name="connsiteX10" fmla="*/ 826161 w 826161"/>
              <a:gd name="connsiteY10" fmla="*/ 885103 h 940604"/>
              <a:gd name="connsiteX11" fmla="*/ 770660 w 826161"/>
              <a:gd name="connsiteY11" fmla="*/ 940604 h 940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26161" h="940604">
                <a:moveTo>
                  <a:pt x="770660" y="940604"/>
                </a:moveTo>
                <a:lnTo>
                  <a:pt x="55501" y="940604"/>
                </a:lnTo>
                <a:cubicBezTo>
                  <a:pt x="24849" y="940604"/>
                  <a:pt x="0" y="915755"/>
                  <a:pt x="0" y="885103"/>
                </a:cubicBezTo>
                <a:lnTo>
                  <a:pt x="0" y="169944"/>
                </a:lnTo>
                <a:cubicBezTo>
                  <a:pt x="0" y="139292"/>
                  <a:pt x="24849" y="114443"/>
                  <a:pt x="55501" y="114443"/>
                </a:cubicBezTo>
                <a:lnTo>
                  <a:pt x="346704" y="114443"/>
                </a:lnTo>
                <a:lnTo>
                  <a:pt x="413081" y="0"/>
                </a:lnTo>
                <a:lnTo>
                  <a:pt x="479458" y="114443"/>
                </a:lnTo>
                <a:lnTo>
                  <a:pt x="770660" y="114443"/>
                </a:lnTo>
                <a:cubicBezTo>
                  <a:pt x="801312" y="114443"/>
                  <a:pt x="826161" y="139292"/>
                  <a:pt x="826161" y="169944"/>
                </a:cubicBezTo>
                <a:lnTo>
                  <a:pt x="826161" y="885103"/>
                </a:lnTo>
                <a:cubicBezTo>
                  <a:pt x="826161" y="915755"/>
                  <a:pt x="801312" y="940604"/>
                  <a:pt x="770660" y="940604"/>
                </a:cubicBezTo>
                <a:close/>
              </a:path>
            </a:pathLst>
          </a:custGeom>
          <a:solidFill>
            <a:schemeClr val="accent2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框 45"/>
          <p:cNvSpPr txBox="1"/>
          <p:nvPr/>
        </p:nvSpPr>
        <p:spPr>
          <a:xfrm>
            <a:off x="4755129" y="1405563"/>
            <a:ext cx="936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smtClean="0">
                <a:solidFill>
                  <a:schemeClr val="bg1"/>
                </a:solidFill>
              </a:rPr>
              <a:t>50</a:t>
            </a:r>
            <a:endParaRPr lang="zh-CN" altLang="en-US" sz="3200">
              <a:solidFill>
                <a:schemeClr val="bg1"/>
              </a:solidFill>
            </a:endParaRPr>
          </a:p>
        </p:txBody>
      </p:sp>
      <p:cxnSp>
        <p:nvCxnSpPr>
          <p:cNvPr id="27" name="直接连接符 26"/>
          <p:cNvCxnSpPr/>
          <p:nvPr/>
        </p:nvCxnSpPr>
        <p:spPr>
          <a:xfrm>
            <a:off x="4875984" y="1932535"/>
            <a:ext cx="694666" cy="0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47"/>
          <p:cNvSpPr txBox="1"/>
          <p:nvPr/>
        </p:nvSpPr>
        <p:spPr>
          <a:xfrm>
            <a:off x="4755129" y="1926027"/>
            <a:ext cx="9363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err="1" smtClean="0">
                <a:solidFill>
                  <a:schemeClr val="bg1"/>
                </a:solidFill>
              </a:rPr>
              <a:t>Thẻ</a:t>
            </a:r>
            <a:r>
              <a:rPr lang="en-US" altLang="zh-CN" sz="1200" smtClean="0">
                <a:solidFill>
                  <a:schemeClr val="bg1"/>
                </a:solidFill>
              </a:rPr>
              <a:t> </a:t>
            </a:r>
            <a:r>
              <a:rPr lang="en-US" altLang="zh-CN" sz="1200" err="1" smtClean="0">
                <a:solidFill>
                  <a:schemeClr val="bg1"/>
                </a:solidFill>
              </a:rPr>
              <a:t>Mifare</a:t>
            </a:r>
            <a:endParaRPr lang="zh-CN" altLang="en-US" sz="1200">
              <a:solidFill>
                <a:schemeClr val="bg1"/>
              </a:solidFill>
            </a:endParaRPr>
          </a:p>
        </p:txBody>
      </p:sp>
      <p:sp>
        <p:nvSpPr>
          <p:cNvPr id="29" name="任意多边形 28"/>
          <p:cNvSpPr/>
          <p:nvPr/>
        </p:nvSpPr>
        <p:spPr>
          <a:xfrm rot="10800000">
            <a:off x="5985943" y="1405563"/>
            <a:ext cx="872891" cy="993808"/>
          </a:xfrm>
          <a:custGeom>
            <a:avLst/>
            <a:gdLst>
              <a:gd name="connsiteX0" fmla="*/ 770660 w 826161"/>
              <a:gd name="connsiteY0" fmla="*/ 940604 h 940604"/>
              <a:gd name="connsiteX1" fmla="*/ 55501 w 826161"/>
              <a:gd name="connsiteY1" fmla="*/ 940604 h 940604"/>
              <a:gd name="connsiteX2" fmla="*/ 0 w 826161"/>
              <a:gd name="connsiteY2" fmla="*/ 885103 h 940604"/>
              <a:gd name="connsiteX3" fmla="*/ 0 w 826161"/>
              <a:gd name="connsiteY3" fmla="*/ 169944 h 940604"/>
              <a:gd name="connsiteX4" fmla="*/ 55501 w 826161"/>
              <a:gd name="connsiteY4" fmla="*/ 114443 h 940604"/>
              <a:gd name="connsiteX5" fmla="*/ 346704 w 826161"/>
              <a:gd name="connsiteY5" fmla="*/ 114443 h 940604"/>
              <a:gd name="connsiteX6" fmla="*/ 413081 w 826161"/>
              <a:gd name="connsiteY6" fmla="*/ 0 h 940604"/>
              <a:gd name="connsiteX7" fmla="*/ 479458 w 826161"/>
              <a:gd name="connsiteY7" fmla="*/ 114443 h 940604"/>
              <a:gd name="connsiteX8" fmla="*/ 770660 w 826161"/>
              <a:gd name="connsiteY8" fmla="*/ 114443 h 940604"/>
              <a:gd name="connsiteX9" fmla="*/ 826161 w 826161"/>
              <a:gd name="connsiteY9" fmla="*/ 169944 h 940604"/>
              <a:gd name="connsiteX10" fmla="*/ 826161 w 826161"/>
              <a:gd name="connsiteY10" fmla="*/ 885103 h 940604"/>
              <a:gd name="connsiteX11" fmla="*/ 770660 w 826161"/>
              <a:gd name="connsiteY11" fmla="*/ 940604 h 940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26161" h="940604">
                <a:moveTo>
                  <a:pt x="770660" y="940604"/>
                </a:moveTo>
                <a:lnTo>
                  <a:pt x="55501" y="940604"/>
                </a:lnTo>
                <a:cubicBezTo>
                  <a:pt x="24849" y="940604"/>
                  <a:pt x="0" y="915755"/>
                  <a:pt x="0" y="885103"/>
                </a:cubicBezTo>
                <a:lnTo>
                  <a:pt x="0" y="169944"/>
                </a:lnTo>
                <a:cubicBezTo>
                  <a:pt x="0" y="139292"/>
                  <a:pt x="24849" y="114443"/>
                  <a:pt x="55501" y="114443"/>
                </a:cubicBezTo>
                <a:lnTo>
                  <a:pt x="346704" y="114443"/>
                </a:lnTo>
                <a:lnTo>
                  <a:pt x="413081" y="0"/>
                </a:lnTo>
                <a:lnTo>
                  <a:pt x="479458" y="114443"/>
                </a:lnTo>
                <a:lnTo>
                  <a:pt x="770660" y="114443"/>
                </a:lnTo>
                <a:cubicBezTo>
                  <a:pt x="801312" y="114443"/>
                  <a:pt x="826161" y="139292"/>
                  <a:pt x="826161" y="169944"/>
                </a:cubicBezTo>
                <a:lnTo>
                  <a:pt x="826161" y="885103"/>
                </a:lnTo>
                <a:cubicBezTo>
                  <a:pt x="826161" y="915755"/>
                  <a:pt x="801312" y="940604"/>
                  <a:pt x="770660" y="940604"/>
                </a:cubicBezTo>
                <a:close/>
              </a:path>
            </a:pathLst>
          </a:custGeom>
          <a:solidFill>
            <a:schemeClr val="accent2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0" name="组合 29"/>
          <p:cNvGrpSpPr/>
          <p:nvPr/>
        </p:nvGrpSpPr>
        <p:grpSpPr>
          <a:xfrm>
            <a:off x="5954201" y="1420906"/>
            <a:ext cx="936375" cy="797463"/>
            <a:chOff x="4984441" y="3312181"/>
            <a:chExt cx="1282050" cy="1091857"/>
          </a:xfrm>
        </p:grpSpPr>
        <p:sp>
          <p:nvSpPr>
            <p:cNvPr id="31" name="文本框 51"/>
            <p:cNvSpPr txBox="1"/>
            <p:nvPr/>
          </p:nvSpPr>
          <p:spPr>
            <a:xfrm>
              <a:off x="4984441" y="3312181"/>
              <a:ext cx="1282050" cy="8006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smtClean="0">
                  <a:solidFill>
                    <a:schemeClr val="bg1"/>
                  </a:solidFill>
                </a:rPr>
                <a:t>50</a:t>
              </a:r>
              <a:endParaRPr lang="zh-CN" altLang="en-US" sz="3200">
                <a:solidFill>
                  <a:schemeClr val="bg1"/>
                </a:solidFill>
              </a:endParaRPr>
            </a:p>
          </p:txBody>
        </p:sp>
        <p:cxnSp>
          <p:nvCxnSpPr>
            <p:cNvPr id="32" name="直接连接符 31"/>
            <p:cNvCxnSpPr/>
            <p:nvPr/>
          </p:nvCxnSpPr>
          <p:spPr>
            <a:xfrm>
              <a:off x="5149911" y="4033692"/>
              <a:ext cx="951111" cy="0"/>
            </a:xfrm>
            <a:prstGeom prst="line">
              <a:avLst/>
            </a:prstGeom>
            <a:ln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文本框 53"/>
            <p:cNvSpPr txBox="1"/>
            <p:nvPr/>
          </p:nvSpPr>
          <p:spPr>
            <a:xfrm>
              <a:off x="4984441" y="4024781"/>
              <a:ext cx="1282050" cy="3792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err="1" smtClean="0">
                  <a:solidFill>
                    <a:schemeClr val="bg1"/>
                  </a:solidFill>
                </a:rPr>
                <a:t>Mật</a:t>
              </a:r>
              <a:r>
                <a:rPr lang="en-US" altLang="zh-CN" sz="1200" smtClean="0">
                  <a:solidFill>
                    <a:schemeClr val="bg1"/>
                  </a:solidFill>
                </a:rPr>
                <a:t> </a:t>
              </a:r>
              <a:r>
                <a:rPr lang="en-US" altLang="zh-CN" sz="1200" err="1" smtClean="0">
                  <a:solidFill>
                    <a:schemeClr val="bg1"/>
                  </a:solidFill>
                </a:rPr>
                <a:t>Khẩu</a:t>
              </a:r>
              <a:r>
                <a:rPr lang="en-US" altLang="zh-CN" sz="1200" smtClean="0">
                  <a:solidFill>
                    <a:schemeClr val="bg1"/>
                  </a:solidFill>
                </a:rPr>
                <a:t> </a:t>
              </a:r>
              <a:endParaRPr lang="zh-CN" altLang="en-US" sz="12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69760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10394" y="2916697"/>
            <a:ext cx="2348872" cy="1689473"/>
            <a:chOff x="338070" y="2942096"/>
            <a:chExt cx="2348872" cy="1689473"/>
          </a:xfrm>
        </p:grpSpPr>
        <p:sp>
          <p:nvSpPr>
            <p:cNvPr id="17" name="矩形 55"/>
            <p:cNvSpPr/>
            <p:nvPr/>
          </p:nvSpPr>
          <p:spPr>
            <a:xfrm>
              <a:off x="338070" y="3716432"/>
              <a:ext cx="2032063" cy="7017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Khóa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không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gỉ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dù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trong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điều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kiện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nhà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ở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vùng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duyên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hải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.</a:t>
              </a:r>
            </a:p>
            <a:p>
              <a:pPr>
                <a:lnSpc>
                  <a:spcPct val="120000"/>
                </a:lnSpc>
              </a:pP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Kiểm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tra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phun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muối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&gt;200h</a:t>
              </a:r>
              <a:endParaRPr lang="zh-CN" altLang="en-US" sz="1100">
                <a:ea typeface="Hiragino Sans GB W3" panose="020B0300000000000000" pitchFamily="34" charset="-122"/>
                <a:cs typeface="Open Sans" panose="020B0606030504020204" pitchFamily="34" charset="0"/>
              </a:endParaRPr>
            </a:p>
          </p:txBody>
        </p:sp>
        <p:cxnSp>
          <p:nvCxnSpPr>
            <p:cNvPr id="18" name="直接连接符 17"/>
            <p:cNvCxnSpPr/>
            <p:nvPr/>
          </p:nvCxnSpPr>
          <p:spPr>
            <a:xfrm>
              <a:off x="430692" y="4631569"/>
              <a:ext cx="1779362" cy="0"/>
            </a:xfrm>
            <a:prstGeom prst="line">
              <a:avLst/>
            </a:prstGeom>
            <a:ln>
              <a:solidFill>
                <a:schemeClr val="accent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矩形 39"/>
            <p:cNvSpPr/>
            <p:nvPr/>
          </p:nvSpPr>
          <p:spPr>
            <a:xfrm>
              <a:off x="414066" y="2942096"/>
              <a:ext cx="1339209" cy="400110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>
              <a:spAutoFit/>
            </a:bodyPr>
            <a:lstStyle/>
            <a:p>
              <a:r>
                <a:rPr lang="en-US" altLang="zh-CN" sz="20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Chất</a:t>
              </a:r>
              <a:r>
                <a:rPr lang="en-US" altLang="zh-CN" sz="20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20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Liệu</a:t>
              </a:r>
              <a:endParaRPr lang="zh-CN" altLang="zh-CN" sz="20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422989" y="3432977"/>
              <a:ext cx="2263953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none">
              <a:spAutoFit/>
            </a:bodyPr>
            <a:lstStyle/>
            <a:p>
              <a:r>
                <a:rPr lang="en-US" altLang="zh-CN" sz="12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Hợp</a:t>
              </a:r>
              <a:r>
                <a:rPr lang="en-US" altLang="zh-CN" sz="12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2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kim</a:t>
              </a:r>
              <a:r>
                <a:rPr lang="en-US" altLang="zh-CN" sz="12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2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kẽm</a:t>
              </a:r>
              <a:r>
                <a:rPr lang="en-US" altLang="zh-CN" sz="12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2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với</a:t>
              </a:r>
              <a:r>
                <a:rPr lang="en-US" altLang="zh-CN" sz="12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2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kết</a:t>
              </a:r>
              <a:r>
                <a:rPr lang="en-US" altLang="zh-CN" sz="12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2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cấu</a:t>
              </a:r>
              <a:r>
                <a:rPr lang="en-US" altLang="zh-CN" sz="12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2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đặc</a:t>
              </a:r>
              <a:r>
                <a:rPr lang="en-US" altLang="zh-CN" sz="12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2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biệt</a:t>
              </a:r>
              <a:endParaRPr lang="zh-CN" altLang="zh-CN" sz="12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2597374" y="2939337"/>
            <a:ext cx="1931083" cy="1881331"/>
            <a:chOff x="2523915" y="2943097"/>
            <a:chExt cx="1931083" cy="1881331"/>
          </a:xfrm>
        </p:grpSpPr>
        <p:sp>
          <p:nvSpPr>
            <p:cNvPr id="31" name="矩形 55"/>
            <p:cNvSpPr/>
            <p:nvPr/>
          </p:nvSpPr>
          <p:spPr>
            <a:xfrm>
              <a:off x="2523915" y="3716432"/>
              <a:ext cx="1931083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Mật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khẩu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cá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nhân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được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dùng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kết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hợp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với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số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ngẫu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nhiên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để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mở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khóa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. </a:t>
              </a:r>
              <a:r>
                <a:rPr lang="zh-CN" altLang="en-US" sz="1100">
                  <a:ea typeface="Hiragino Sans GB W3" panose="020B0300000000000000" pitchFamily="34" charset="-122"/>
                  <a:cs typeface="Open Sans" panose="020B0606030504020204" pitchFamily="34" charset="0"/>
                </a:rPr>
                <a:t>（</a:t>
              </a:r>
              <a:r>
                <a:rPr lang="en-US" altLang="zh-CN" sz="1100">
                  <a:ea typeface="Hiragino Sans GB W3" panose="020B0300000000000000" pitchFamily="34" charset="-122"/>
                  <a:cs typeface="Open Sans" panose="020B0606030504020204" pitchFamily="34" charset="0"/>
                </a:rPr>
                <a:t>eg.XXX+123456+XXX)</a:t>
              </a:r>
              <a:endParaRPr lang="zh-CN" altLang="en-US" sz="1100">
                <a:ea typeface="Hiragino Sans GB W3" panose="020B0300000000000000" pitchFamily="34" charset="-122"/>
                <a:cs typeface="Open Sans" panose="020B0606030504020204" pitchFamily="34" charset="0"/>
              </a:endParaRPr>
            </a:p>
            <a:p>
              <a:pPr>
                <a:lnSpc>
                  <a:spcPct val="120000"/>
                </a:lnSpc>
              </a:pPr>
              <a:endParaRPr lang="zh-CN" altLang="en-US" sz="1100">
                <a:ea typeface="Hiragino Sans GB W3" panose="020B0300000000000000" pitchFamily="34" charset="-122"/>
                <a:cs typeface="Open Sans" panose="020B0606030504020204" pitchFamily="34" charset="0"/>
              </a:endParaRPr>
            </a:p>
          </p:txBody>
        </p:sp>
        <p:cxnSp>
          <p:nvCxnSpPr>
            <p:cNvPr id="32" name="直接连接符 31"/>
            <p:cNvCxnSpPr/>
            <p:nvPr/>
          </p:nvCxnSpPr>
          <p:spPr>
            <a:xfrm>
              <a:off x="2594765" y="4631569"/>
              <a:ext cx="1779362" cy="0"/>
            </a:xfrm>
            <a:prstGeom prst="line">
              <a:avLst/>
            </a:prstGeom>
            <a:ln>
              <a:solidFill>
                <a:schemeClr val="accent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矩形 39"/>
            <p:cNvSpPr/>
            <p:nvPr/>
          </p:nvSpPr>
          <p:spPr>
            <a:xfrm>
              <a:off x="2594251" y="2943097"/>
              <a:ext cx="1369830" cy="400110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>
              <a:spAutoFit/>
            </a:bodyPr>
            <a:lstStyle/>
            <a:p>
              <a:r>
                <a:rPr lang="en-US" altLang="zh-CN" sz="20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Bảo</a:t>
              </a:r>
              <a:r>
                <a:rPr lang="en-US" altLang="zh-CN" sz="20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20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Mật</a:t>
              </a:r>
              <a:endParaRPr lang="zh-CN" altLang="zh-CN" sz="20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2597948" y="3432977"/>
              <a:ext cx="1348639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none">
              <a:spAutoFit/>
            </a:bodyPr>
            <a:lstStyle/>
            <a:p>
              <a:r>
                <a:rPr lang="en-US" altLang="zh-CN" sz="12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Mật</a:t>
              </a:r>
              <a:r>
                <a:rPr lang="en-US" altLang="zh-CN" sz="12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2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Khẩu</a:t>
              </a:r>
              <a:r>
                <a:rPr lang="en-US" altLang="zh-CN" sz="12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2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Cá</a:t>
              </a:r>
              <a:r>
                <a:rPr lang="en-US" altLang="zh-CN" sz="12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2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Nhân</a:t>
              </a:r>
              <a:endParaRPr lang="zh-CN" altLang="zh-CN" sz="12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829259" y="1614269"/>
            <a:ext cx="872891" cy="993808"/>
            <a:chOff x="829259" y="1614269"/>
            <a:chExt cx="872891" cy="993808"/>
          </a:xfrm>
        </p:grpSpPr>
        <p:sp>
          <p:nvSpPr>
            <p:cNvPr id="53" name="Freeform 63"/>
            <p:cNvSpPr>
              <a:spLocks noChangeAspect="1"/>
            </p:cNvSpPr>
            <p:nvPr/>
          </p:nvSpPr>
          <p:spPr bwMode="auto">
            <a:xfrm>
              <a:off x="973519" y="1765513"/>
              <a:ext cx="584370" cy="567090"/>
            </a:xfrm>
            <a:custGeom>
              <a:avLst/>
              <a:gdLst>
                <a:gd name="T0" fmla="*/ 244 w 312"/>
                <a:gd name="T1" fmla="*/ 0 h 303"/>
                <a:gd name="T2" fmla="*/ 209 w 312"/>
                <a:gd name="T3" fmla="*/ 12 h 303"/>
                <a:gd name="T4" fmla="*/ 181 w 312"/>
                <a:gd name="T5" fmla="*/ 49 h 303"/>
                <a:gd name="T6" fmla="*/ 198 w 312"/>
                <a:gd name="T7" fmla="*/ 112 h 303"/>
                <a:gd name="T8" fmla="*/ 195 w 312"/>
                <a:gd name="T9" fmla="*/ 112 h 303"/>
                <a:gd name="T10" fmla="*/ 177 w 312"/>
                <a:gd name="T11" fmla="*/ 92 h 303"/>
                <a:gd name="T12" fmla="*/ 92 w 312"/>
                <a:gd name="T13" fmla="*/ 177 h 303"/>
                <a:gd name="T14" fmla="*/ 71 w 312"/>
                <a:gd name="T15" fmla="*/ 174 h 303"/>
                <a:gd name="T16" fmla="*/ 29 w 312"/>
                <a:gd name="T17" fmla="*/ 192 h 303"/>
                <a:gd name="T18" fmla="*/ 7 w 312"/>
                <a:gd name="T19" fmla="*/ 255 h 303"/>
                <a:gd name="T20" fmla="*/ 14 w 312"/>
                <a:gd name="T21" fmla="*/ 266 h 303"/>
                <a:gd name="T22" fmla="*/ 14 w 312"/>
                <a:gd name="T23" fmla="*/ 266 h 303"/>
                <a:gd name="T24" fmla="*/ 53 w 312"/>
                <a:gd name="T25" fmla="*/ 228 h 303"/>
                <a:gd name="T26" fmla="*/ 80 w 312"/>
                <a:gd name="T27" fmla="*/ 255 h 303"/>
                <a:gd name="T28" fmla="*/ 40 w 312"/>
                <a:gd name="T29" fmla="*/ 296 h 303"/>
                <a:gd name="T30" fmla="*/ 70 w 312"/>
                <a:gd name="T31" fmla="*/ 303 h 303"/>
                <a:gd name="T32" fmla="*/ 100 w 312"/>
                <a:gd name="T33" fmla="*/ 295 h 303"/>
                <a:gd name="T34" fmla="*/ 134 w 312"/>
                <a:gd name="T35" fmla="*/ 244 h 303"/>
                <a:gd name="T36" fmla="*/ 116 w 312"/>
                <a:gd name="T37" fmla="*/ 191 h 303"/>
                <a:gd name="T38" fmla="*/ 118 w 312"/>
                <a:gd name="T39" fmla="*/ 190 h 303"/>
                <a:gd name="T40" fmla="*/ 138 w 312"/>
                <a:gd name="T41" fmla="*/ 209 h 303"/>
                <a:gd name="T42" fmla="*/ 222 w 312"/>
                <a:gd name="T43" fmla="*/ 126 h 303"/>
                <a:gd name="T44" fmla="*/ 245 w 312"/>
                <a:gd name="T45" fmla="*/ 129 h 303"/>
                <a:gd name="T46" fmla="*/ 256 w 312"/>
                <a:gd name="T47" fmla="*/ 127 h 303"/>
                <a:gd name="T48" fmla="*/ 298 w 312"/>
                <a:gd name="T49" fmla="*/ 97 h 303"/>
                <a:gd name="T50" fmla="*/ 302 w 312"/>
                <a:gd name="T51" fmla="*/ 34 h 303"/>
                <a:gd name="T52" fmla="*/ 260 w 312"/>
                <a:gd name="T53" fmla="*/ 75 h 303"/>
                <a:gd name="T54" fmla="*/ 234 w 312"/>
                <a:gd name="T55" fmla="*/ 48 h 303"/>
                <a:gd name="T56" fmla="*/ 274 w 312"/>
                <a:gd name="T57" fmla="*/ 7 h 303"/>
                <a:gd name="T58" fmla="*/ 244 w 312"/>
                <a:gd name="T59" fmla="*/ 0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2" h="303">
                  <a:moveTo>
                    <a:pt x="244" y="0"/>
                  </a:moveTo>
                  <a:cubicBezTo>
                    <a:pt x="231" y="0"/>
                    <a:pt x="219" y="4"/>
                    <a:pt x="209" y="12"/>
                  </a:cubicBezTo>
                  <a:cubicBezTo>
                    <a:pt x="197" y="22"/>
                    <a:pt x="185" y="34"/>
                    <a:pt x="181" y="49"/>
                  </a:cubicBezTo>
                  <a:cubicBezTo>
                    <a:pt x="175" y="72"/>
                    <a:pt x="184" y="94"/>
                    <a:pt x="198" y="112"/>
                  </a:cubicBezTo>
                  <a:cubicBezTo>
                    <a:pt x="197" y="112"/>
                    <a:pt x="196" y="112"/>
                    <a:pt x="195" y="112"/>
                  </a:cubicBezTo>
                  <a:cubicBezTo>
                    <a:pt x="185" y="112"/>
                    <a:pt x="181" y="101"/>
                    <a:pt x="177" y="92"/>
                  </a:cubicBezTo>
                  <a:cubicBezTo>
                    <a:pt x="148" y="120"/>
                    <a:pt x="121" y="150"/>
                    <a:pt x="92" y="177"/>
                  </a:cubicBezTo>
                  <a:cubicBezTo>
                    <a:pt x="85" y="175"/>
                    <a:pt x="78" y="174"/>
                    <a:pt x="71" y="174"/>
                  </a:cubicBezTo>
                  <a:cubicBezTo>
                    <a:pt x="55" y="174"/>
                    <a:pt x="39" y="180"/>
                    <a:pt x="29" y="192"/>
                  </a:cubicBezTo>
                  <a:cubicBezTo>
                    <a:pt x="11" y="207"/>
                    <a:pt x="0" y="232"/>
                    <a:pt x="7" y="255"/>
                  </a:cubicBezTo>
                  <a:cubicBezTo>
                    <a:pt x="9" y="258"/>
                    <a:pt x="9" y="266"/>
                    <a:pt x="14" y="266"/>
                  </a:cubicBezTo>
                  <a:cubicBezTo>
                    <a:pt x="14" y="266"/>
                    <a:pt x="14" y="266"/>
                    <a:pt x="14" y="266"/>
                  </a:cubicBezTo>
                  <a:cubicBezTo>
                    <a:pt x="28" y="254"/>
                    <a:pt x="40" y="240"/>
                    <a:pt x="53" y="228"/>
                  </a:cubicBezTo>
                  <a:cubicBezTo>
                    <a:pt x="62" y="236"/>
                    <a:pt x="71" y="246"/>
                    <a:pt x="80" y="255"/>
                  </a:cubicBezTo>
                  <a:cubicBezTo>
                    <a:pt x="67" y="269"/>
                    <a:pt x="53" y="282"/>
                    <a:pt x="40" y="296"/>
                  </a:cubicBezTo>
                  <a:cubicBezTo>
                    <a:pt x="49" y="300"/>
                    <a:pt x="60" y="303"/>
                    <a:pt x="70" y="303"/>
                  </a:cubicBezTo>
                  <a:cubicBezTo>
                    <a:pt x="81" y="303"/>
                    <a:pt x="91" y="300"/>
                    <a:pt x="100" y="295"/>
                  </a:cubicBezTo>
                  <a:cubicBezTo>
                    <a:pt x="117" y="282"/>
                    <a:pt x="133" y="265"/>
                    <a:pt x="134" y="244"/>
                  </a:cubicBezTo>
                  <a:cubicBezTo>
                    <a:pt x="137" y="224"/>
                    <a:pt x="127" y="206"/>
                    <a:pt x="116" y="191"/>
                  </a:cubicBezTo>
                  <a:cubicBezTo>
                    <a:pt x="117" y="190"/>
                    <a:pt x="117" y="190"/>
                    <a:pt x="118" y="190"/>
                  </a:cubicBezTo>
                  <a:cubicBezTo>
                    <a:pt x="128" y="190"/>
                    <a:pt x="133" y="202"/>
                    <a:pt x="138" y="209"/>
                  </a:cubicBezTo>
                  <a:cubicBezTo>
                    <a:pt x="166" y="182"/>
                    <a:pt x="194" y="153"/>
                    <a:pt x="222" y="126"/>
                  </a:cubicBezTo>
                  <a:cubicBezTo>
                    <a:pt x="230" y="127"/>
                    <a:pt x="237" y="129"/>
                    <a:pt x="245" y="129"/>
                  </a:cubicBezTo>
                  <a:cubicBezTo>
                    <a:pt x="249" y="129"/>
                    <a:pt x="252" y="128"/>
                    <a:pt x="256" y="127"/>
                  </a:cubicBezTo>
                  <a:cubicBezTo>
                    <a:pt x="274" y="125"/>
                    <a:pt x="286" y="110"/>
                    <a:pt x="298" y="97"/>
                  </a:cubicBezTo>
                  <a:cubicBezTo>
                    <a:pt x="312" y="79"/>
                    <a:pt x="311" y="54"/>
                    <a:pt x="302" y="34"/>
                  </a:cubicBezTo>
                  <a:cubicBezTo>
                    <a:pt x="287" y="47"/>
                    <a:pt x="274" y="62"/>
                    <a:pt x="260" y="75"/>
                  </a:cubicBezTo>
                  <a:cubicBezTo>
                    <a:pt x="251" y="66"/>
                    <a:pt x="242" y="57"/>
                    <a:pt x="234" y="48"/>
                  </a:cubicBezTo>
                  <a:cubicBezTo>
                    <a:pt x="247" y="34"/>
                    <a:pt x="261" y="20"/>
                    <a:pt x="274" y="7"/>
                  </a:cubicBezTo>
                  <a:cubicBezTo>
                    <a:pt x="265" y="2"/>
                    <a:pt x="255" y="0"/>
                    <a:pt x="244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013"/>
            </a:p>
          </p:txBody>
        </p:sp>
        <p:sp>
          <p:nvSpPr>
            <p:cNvPr id="54" name="任意多边形 53"/>
            <p:cNvSpPr/>
            <p:nvPr/>
          </p:nvSpPr>
          <p:spPr>
            <a:xfrm rot="10800000">
              <a:off x="829259" y="1614269"/>
              <a:ext cx="872891" cy="993808"/>
            </a:xfrm>
            <a:custGeom>
              <a:avLst/>
              <a:gdLst>
                <a:gd name="connsiteX0" fmla="*/ 770660 w 826161"/>
                <a:gd name="connsiteY0" fmla="*/ 940604 h 940604"/>
                <a:gd name="connsiteX1" fmla="*/ 55501 w 826161"/>
                <a:gd name="connsiteY1" fmla="*/ 940604 h 940604"/>
                <a:gd name="connsiteX2" fmla="*/ 0 w 826161"/>
                <a:gd name="connsiteY2" fmla="*/ 885103 h 940604"/>
                <a:gd name="connsiteX3" fmla="*/ 0 w 826161"/>
                <a:gd name="connsiteY3" fmla="*/ 169944 h 940604"/>
                <a:gd name="connsiteX4" fmla="*/ 55501 w 826161"/>
                <a:gd name="connsiteY4" fmla="*/ 114443 h 940604"/>
                <a:gd name="connsiteX5" fmla="*/ 346704 w 826161"/>
                <a:gd name="connsiteY5" fmla="*/ 114443 h 940604"/>
                <a:gd name="connsiteX6" fmla="*/ 413081 w 826161"/>
                <a:gd name="connsiteY6" fmla="*/ 0 h 940604"/>
                <a:gd name="connsiteX7" fmla="*/ 479458 w 826161"/>
                <a:gd name="connsiteY7" fmla="*/ 114443 h 940604"/>
                <a:gd name="connsiteX8" fmla="*/ 770660 w 826161"/>
                <a:gd name="connsiteY8" fmla="*/ 114443 h 940604"/>
                <a:gd name="connsiteX9" fmla="*/ 826161 w 826161"/>
                <a:gd name="connsiteY9" fmla="*/ 169944 h 940604"/>
                <a:gd name="connsiteX10" fmla="*/ 826161 w 826161"/>
                <a:gd name="connsiteY10" fmla="*/ 885103 h 940604"/>
                <a:gd name="connsiteX11" fmla="*/ 770660 w 826161"/>
                <a:gd name="connsiteY11" fmla="*/ 940604 h 940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6161" h="940604">
                  <a:moveTo>
                    <a:pt x="770660" y="940604"/>
                  </a:moveTo>
                  <a:lnTo>
                    <a:pt x="55501" y="940604"/>
                  </a:lnTo>
                  <a:cubicBezTo>
                    <a:pt x="24849" y="940604"/>
                    <a:pt x="0" y="915755"/>
                    <a:pt x="0" y="885103"/>
                  </a:cubicBezTo>
                  <a:lnTo>
                    <a:pt x="0" y="169944"/>
                  </a:lnTo>
                  <a:cubicBezTo>
                    <a:pt x="0" y="139292"/>
                    <a:pt x="24849" y="114443"/>
                    <a:pt x="55501" y="114443"/>
                  </a:cubicBezTo>
                  <a:lnTo>
                    <a:pt x="346704" y="114443"/>
                  </a:lnTo>
                  <a:lnTo>
                    <a:pt x="413081" y="0"/>
                  </a:lnTo>
                  <a:lnTo>
                    <a:pt x="479458" y="114443"/>
                  </a:lnTo>
                  <a:lnTo>
                    <a:pt x="770660" y="114443"/>
                  </a:lnTo>
                  <a:cubicBezTo>
                    <a:pt x="801312" y="114443"/>
                    <a:pt x="826161" y="139292"/>
                    <a:pt x="826161" y="169944"/>
                  </a:cubicBezTo>
                  <a:lnTo>
                    <a:pt x="826161" y="885103"/>
                  </a:lnTo>
                  <a:cubicBezTo>
                    <a:pt x="826161" y="915755"/>
                    <a:pt x="801312" y="940604"/>
                    <a:pt x="770660" y="940604"/>
                  </a:cubicBezTo>
                  <a:close/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65" name="直接连接符 64"/>
          <p:cNvCxnSpPr/>
          <p:nvPr/>
        </p:nvCxnSpPr>
        <p:spPr>
          <a:xfrm>
            <a:off x="5225260" y="3244176"/>
            <a:ext cx="694666" cy="0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组合 3"/>
          <p:cNvGrpSpPr/>
          <p:nvPr/>
        </p:nvGrpSpPr>
        <p:grpSpPr>
          <a:xfrm>
            <a:off x="7305461" y="1614269"/>
            <a:ext cx="872891" cy="993808"/>
            <a:chOff x="7305461" y="1614269"/>
            <a:chExt cx="872891" cy="993808"/>
          </a:xfrm>
        </p:grpSpPr>
        <p:grpSp>
          <p:nvGrpSpPr>
            <p:cNvPr id="68" name="Group 58"/>
            <p:cNvGrpSpPr>
              <a:grpSpLocks noChangeAspect="1"/>
            </p:cNvGrpSpPr>
            <p:nvPr/>
          </p:nvGrpSpPr>
          <p:grpSpPr bwMode="auto">
            <a:xfrm>
              <a:off x="7507177" y="1763023"/>
              <a:ext cx="469458" cy="564600"/>
              <a:chOff x="4372" y="1753"/>
              <a:chExt cx="676" cy="813"/>
            </a:xfrm>
            <a:solidFill>
              <a:schemeClr val="bg1"/>
            </a:solidFill>
          </p:grpSpPr>
          <p:sp>
            <p:nvSpPr>
              <p:cNvPr id="70" name="Freeform 59"/>
              <p:cNvSpPr>
                <a:spLocks/>
              </p:cNvSpPr>
              <p:nvPr/>
            </p:nvSpPr>
            <p:spPr bwMode="auto">
              <a:xfrm>
                <a:off x="4372" y="1756"/>
                <a:ext cx="294" cy="388"/>
              </a:xfrm>
              <a:custGeom>
                <a:avLst/>
                <a:gdLst>
                  <a:gd name="T0" fmla="*/ 52 w 123"/>
                  <a:gd name="T1" fmla="*/ 6 h 163"/>
                  <a:gd name="T2" fmla="*/ 71 w 123"/>
                  <a:gd name="T3" fmla="*/ 7 h 163"/>
                  <a:gd name="T4" fmla="*/ 115 w 123"/>
                  <a:gd name="T5" fmla="*/ 59 h 163"/>
                  <a:gd name="T6" fmla="*/ 115 w 123"/>
                  <a:gd name="T7" fmla="*/ 81 h 163"/>
                  <a:gd name="T8" fmla="*/ 84 w 123"/>
                  <a:gd name="T9" fmla="*/ 83 h 163"/>
                  <a:gd name="T10" fmla="*/ 113 w 123"/>
                  <a:gd name="T11" fmla="*/ 137 h 163"/>
                  <a:gd name="T12" fmla="*/ 65 w 123"/>
                  <a:gd name="T13" fmla="*/ 163 h 163"/>
                  <a:gd name="T14" fmla="*/ 36 w 123"/>
                  <a:gd name="T15" fmla="*/ 83 h 163"/>
                  <a:gd name="T16" fmla="*/ 0 w 123"/>
                  <a:gd name="T17" fmla="*/ 70 h 163"/>
                  <a:gd name="T18" fmla="*/ 21 w 123"/>
                  <a:gd name="T19" fmla="*/ 42 h 163"/>
                  <a:gd name="T20" fmla="*/ 52 w 123"/>
                  <a:gd name="T21" fmla="*/ 6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3" h="163">
                    <a:moveTo>
                      <a:pt x="52" y="6"/>
                    </a:moveTo>
                    <a:cubicBezTo>
                      <a:pt x="56" y="0"/>
                      <a:pt x="67" y="1"/>
                      <a:pt x="71" y="7"/>
                    </a:cubicBezTo>
                    <a:cubicBezTo>
                      <a:pt x="85" y="25"/>
                      <a:pt x="100" y="42"/>
                      <a:pt x="115" y="59"/>
                    </a:cubicBezTo>
                    <a:cubicBezTo>
                      <a:pt x="121" y="65"/>
                      <a:pt x="123" y="76"/>
                      <a:pt x="115" y="81"/>
                    </a:cubicBezTo>
                    <a:cubicBezTo>
                      <a:pt x="105" y="83"/>
                      <a:pt x="95" y="82"/>
                      <a:pt x="84" y="83"/>
                    </a:cubicBezTo>
                    <a:cubicBezTo>
                      <a:pt x="81" y="105"/>
                      <a:pt x="95" y="125"/>
                      <a:pt x="113" y="137"/>
                    </a:cubicBezTo>
                    <a:cubicBezTo>
                      <a:pt x="97" y="145"/>
                      <a:pt x="82" y="156"/>
                      <a:pt x="65" y="163"/>
                    </a:cubicBezTo>
                    <a:cubicBezTo>
                      <a:pt x="46" y="141"/>
                      <a:pt x="33" y="113"/>
                      <a:pt x="36" y="83"/>
                    </a:cubicBezTo>
                    <a:cubicBezTo>
                      <a:pt x="24" y="81"/>
                      <a:pt x="1" y="88"/>
                      <a:pt x="0" y="70"/>
                    </a:cubicBezTo>
                    <a:cubicBezTo>
                      <a:pt x="4" y="59"/>
                      <a:pt x="13" y="51"/>
                      <a:pt x="21" y="42"/>
                    </a:cubicBezTo>
                    <a:cubicBezTo>
                      <a:pt x="31" y="31"/>
                      <a:pt x="41" y="18"/>
                      <a:pt x="5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71" name="Freeform 60"/>
              <p:cNvSpPr>
                <a:spLocks/>
              </p:cNvSpPr>
              <p:nvPr/>
            </p:nvSpPr>
            <p:spPr bwMode="auto">
              <a:xfrm>
                <a:off x="4463" y="1753"/>
                <a:ext cx="585" cy="813"/>
              </a:xfrm>
              <a:custGeom>
                <a:avLst/>
                <a:gdLst>
                  <a:gd name="T0" fmla="*/ 179 w 245"/>
                  <a:gd name="T1" fmla="*/ 4 h 341"/>
                  <a:gd name="T2" fmla="*/ 201 w 245"/>
                  <a:gd name="T3" fmla="*/ 16 h 341"/>
                  <a:gd name="T4" fmla="*/ 241 w 245"/>
                  <a:gd name="T5" fmla="*/ 64 h 341"/>
                  <a:gd name="T6" fmla="*/ 240 w 245"/>
                  <a:gd name="T7" fmla="*/ 81 h 341"/>
                  <a:gd name="T8" fmla="*/ 211 w 245"/>
                  <a:gd name="T9" fmla="*/ 84 h 341"/>
                  <a:gd name="T10" fmla="*/ 172 w 245"/>
                  <a:gd name="T11" fmla="*/ 169 h 341"/>
                  <a:gd name="T12" fmla="*/ 87 w 245"/>
                  <a:gd name="T13" fmla="*/ 221 h 341"/>
                  <a:gd name="T14" fmla="*/ 53 w 245"/>
                  <a:gd name="T15" fmla="*/ 250 h 341"/>
                  <a:gd name="T16" fmla="*/ 46 w 245"/>
                  <a:gd name="T17" fmla="*/ 339 h 341"/>
                  <a:gd name="T18" fmla="*/ 1 w 245"/>
                  <a:gd name="T19" fmla="*/ 340 h 341"/>
                  <a:gd name="T20" fmla="*/ 1 w 245"/>
                  <a:gd name="T21" fmla="*/ 267 h 341"/>
                  <a:gd name="T22" fmla="*/ 12 w 245"/>
                  <a:gd name="T23" fmla="*/ 225 h 341"/>
                  <a:gd name="T24" fmla="*/ 54 w 245"/>
                  <a:gd name="T25" fmla="*/ 184 h 341"/>
                  <a:gd name="T26" fmla="*/ 107 w 245"/>
                  <a:gd name="T27" fmla="*/ 152 h 341"/>
                  <a:gd name="T28" fmla="*/ 154 w 245"/>
                  <a:gd name="T29" fmla="*/ 115 h 341"/>
                  <a:gd name="T30" fmla="*/ 159 w 245"/>
                  <a:gd name="T31" fmla="*/ 84 h 341"/>
                  <a:gd name="T32" fmla="*/ 126 w 245"/>
                  <a:gd name="T33" fmla="*/ 78 h 341"/>
                  <a:gd name="T34" fmla="*/ 138 w 245"/>
                  <a:gd name="T35" fmla="*/ 51 h 341"/>
                  <a:gd name="T36" fmla="*/ 179 w 245"/>
                  <a:gd name="T37" fmla="*/ 4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45" h="341">
                    <a:moveTo>
                      <a:pt x="179" y="4"/>
                    </a:moveTo>
                    <a:cubicBezTo>
                      <a:pt x="189" y="0"/>
                      <a:pt x="195" y="10"/>
                      <a:pt x="201" y="16"/>
                    </a:cubicBezTo>
                    <a:cubicBezTo>
                      <a:pt x="214" y="32"/>
                      <a:pt x="229" y="47"/>
                      <a:pt x="241" y="64"/>
                    </a:cubicBezTo>
                    <a:cubicBezTo>
                      <a:pt x="245" y="69"/>
                      <a:pt x="244" y="77"/>
                      <a:pt x="240" y="81"/>
                    </a:cubicBezTo>
                    <a:cubicBezTo>
                      <a:pt x="231" y="85"/>
                      <a:pt x="221" y="83"/>
                      <a:pt x="211" y="84"/>
                    </a:cubicBezTo>
                    <a:cubicBezTo>
                      <a:pt x="209" y="115"/>
                      <a:pt x="199" y="149"/>
                      <a:pt x="172" y="169"/>
                    </a:cubicBezTo>
                    <a:cubicBezTo>
                      <a:pt x="145" y="187"/>
                      <a:pt x="115" y="203"/>
                      <a:pt x="87" y="221"/>
                    </a:cubicBezTo>
                    <a:cubicBezTo>
                      <a:pt x="75" y="229"/>
                      <a:pt x="59" y="235"/>
                      <a:pt x="53" y="250"/>
                    </a:cubicBezTo>
                    <a:cubicBezTo>
                      <a:pt x="42" y="278"/>
                      <a:pt x="50" y="310"/>
                      <a:pt x="46" y="339"/>
                    </a:cubicBezTo>
                    <a:cubicBezTo>
                      <a:pt x="31" y="341"/>
                      <a:pt x="16" y="341"/>
                      <a:pt x="1" y="340"/>
                    </a:cubicBezTo>
                    <a:cubicBezTo>
                      <a:pt x="0" y="316"/>
                      <a:pt x="1" y="291"/>
                      <a:pt x="1" y="267"/>
                    </a:cubicBezTo>
                    <a:cubicBezTo>
                      <a:pt x="1" y="252"/>
                      <a:pt x="3" y="237"/>
                      <a:pt x="12" y="225"/>
                    </a:cubicBezTo>
                    <a:cubicBezTo>
                      <a:pt x="25" y="210"/>
                      <a:pt x="41" y="198"/>
                      <a:pt x="54" y="184"/>
                    </a:cubicBezTo>
                    <a:cubicBezTo>
                      <a:pt x="71" y="171"/>
                      <a:pt x="90" y="164"/>
                      <a:pt x="107" y="152"/>
                    </a:cubicBezTo>
                    <a:cubicBezTo>
                      <a:pt x="123" y="140"/>
                      <a:pt x="144" y="133"/>
                      <a:pt x="154" y="115"/>
                    </a:cubicBezTo>
                    <a:cubicBezTo>
                      <a:pt x="159" y="105"/>
                      <a:pt x="163" y="94"/>
                      <a:pt x="159" y="84"/>
                    </a:cubicBezTo>
                    <a:cubicBezTo>
                      <a:pt x="148" y="82"/>
                      <a:pt x="135" y="86"/>
                      <a:pt x="126" y="78"/>
                    </a:cubicBezTo>
                    <a:cubicBezTo>
                      <a:pt x="122" y="67"/>
                      <a:pt x="132" y="59"/>
                      <a:pt x="138" y="51"/>
                    </a:cubicBezTo>
                    <a:cubicBezTo>
                      <a:pt x="152" y="36"/>
                      <a:pt x="164" y="18"/>
                      <a:pt x="179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  <p:sp>
            <p:nvSpPr>
              <p:cNvPr id="72" name="Freeform 61"/>
              <p:cNvSpPr>
                <a:spLocks/>
              </p:cNvSpPr>
              <p:nvPr/>
            </p:nvSpPr>
            <p:spPr bwMode="auto">
              <a:xfrm>
                <a:off x="4785" y="2230"/>
                <a:ext cx="172" cy="336"/>
              </a:xfrm>
              <a:custGeom>
                <a:avLst/>
                <a:gdLst>
                  <a:gd name="T0" fmla="*/ 0 w 72"/>
                  <a:gd name="T1" fmla="*/ 25 h 141"/>
                  <a:gd name="T2" fmla="*/ 42 w 72"/>
                  <a:gd name="T3" fmla="*/ 0 h 141"/>
                  <a:gd name="T4" fmla="*/ 71 w 72"/>
                  <a:gd name="T5" fmla="*/ 63 h 141"/>
                  <a:gd name="T6" fmla="*/ 71 w 72"/>
                  <a:gd name="T7" fmla="*/ 139 h 141"/>
                  <a:gd name="T8" fmla="*/ 23 w 72"/>
                  <a:gd name="T9" fmla="*/ 140 h 141"/>
                  <a:gd name="T10" fmla="*/ 22 w 72"/>
                  <a:gd name="T11" fmla="*/ 63 h 141"/>
                  <a:gd name="T12" fmla="*/ 0 w 72"/>
                  <a:gd name="T13" fmla="*/ 29 h 141"/>
                  <a:gd name="T14" fmla="*/ 0 w 72"/>
                  <a:gd name="T15" fmla="*/ 25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141">
                    <a:moveTo>
                      <a:pt x="0" y="25"/>
                    </a:moveTo>
                    <a:cubicBezTo>
                      <a:pt x="14" y="16"/>
                      <a:pt x="28" y="8"/>
                      <a:pt x="42" y="0"/>
                    </a:cubicBezTo>
                    <a:cubicBezTo>
                      <a:pt x="57" y="18"/>
                      <a:pt x="71" y="39"/>
                      <a:pt x="71" y="63"/>
                    </a:cubicBezTo>
                    <a:cubicBezTo>
                      <a:pt x="71" y="88"/>
                      <a:pt x="72" y="114"/>
                      <a:pt x="71" y="139"/>
                    </a:cubicBezTo>
                    <a:cubicBezTo>
                      <a:pt x="55" y="141"/>
                      <a:pt x="39" y="141"/>
                      <a:pt x="23" y="140"/>
                    </a:cubicBezTo>
                    <a:cubicBezTo>
                      <a:pt x="22" y="114"/>
                      <a:pt x="24" y="88"/>
                      <a:pt x="22" y="63"/>
                    </a:cubicBezTo>
                    <a:cubicBezTo>
                      <a:pt x="21" y="49"/>
                      <a:pt x="10" y="39"/>
                      <a:pt x="0" y="29"/>
                    </a:cubicBezTo>
                    <a:cubicBezTo>
                      <a:pt x="0" y="28"/>
                      <a:pt x="0" y="26"/>
                      <a:pt x="0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13"/>
              </a:p>
            </p:txBody>
          </p:sp>
        </p:grpSp>
        <p:sp>
          <p:nvSpPr>
            <p:cNvPr id="69" name="任意多边形 68"/>
            <p:cNvSpPr/>
            <p:nvPr/>
          </p:nvSpPr>
          <p:spPr>
            <a:xfrm rot="10800000">
              <a:off x="7305461" y="1614269"/>
              <a:ext cx="872891" cy="993808"/>
            </a:xfrm>
            <a:custGeom>
              <a:avLst/>
              <a:gdLst>
                <a:gd name="connsiteX0" fmla="*/ 770660 w 826161"/>
                <a:gd name="connsiteY0" fmla="*/ 940604 h 940604"/>
                <a:gd name="connsiteX1" fmla="*/ 55501 w 826161"/>
                <a:gd name="connsiteY1" fmla="*/ 940604 h 940604"/>
                <a:gd name="connsiteX2" fmla="*/ 0 w 826161"/>
                <a:gd name="connsiteY2" fmla="*/ 885103 h 940604"/>
                <a:gd name="connsiteX3" fmla="*/ 0 w 826161"/>
                <a:gd name="connsiteY3" fmla="*/ 169944 h 940604"/>
                <a:gd name="connsiteX4" fmla="*/ 55501 w 826161"/>
                <a:gd name="connsiteY4" fmla="*/ 114443 h 940604"/>
                <a:gd name="connsiteX5" fmla="*/ 346704 w 826161"/>
                <a:gd name="connsiteY5" fmla="*/ 114443 h 940604"/>
                <a:gd name="connsiteX6" fmla="*/ 413081 w 826161"/>
                <a:gd name="connsiteY6" fmla="*/ 0 h 940604"/>
                <a:gd name="connsiteX7" fmla="*/ 479458 w 826161"/>
                <a:gd name="connsiteY7" fmla="*/ 114443 h 940604"/>
                <a:gd name="connsiteX8" fmla="*/ 770660 w 826161"/>
                <a:gd name="connsiteY8" fmla="*/ 114443 h 940604"/>
                <a:gd name="connsiteX9" fmla="*/ 826161 w 826161"/>
                <a:gd name="connsiteY9" fmla="*/ 169944 h 940604"/>
                <a:gd name="connsiteX10" fmla="*/ 826161 w 826161"/>
                <a:gd name="connsiteY10" fmla="*/ 885103 h 940604"/>
                <a:gd name="connsiteX11" fmla="*/ 770660 w 826161"/>
                <a:gd name="connsiteY11" fmla="*/ 940604 h 940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6161" h="940604">
                  <a:moveTo>
                    <a:pt x="770660" y="940604"/>
                  </a:moveTo>
                  <a:lnTo>
                    <a:pt x="55501" y="940604"/>
                  </a:lnTo>
                  <a:cubicBezTo>
                    <a:pt x="24849" y="940604"/>
                    <a:pt x="0" y="915755"/>
                    <a:pt x="0" y="885103"/>
                  </a:cubicBezTo>
                  <a:lnTo>
                    <a:pt x="0" y="169944"/>
                  </a:lnTo>
                  <a:cubicBezTo>
                    <a:pt x="0" y="139292"/>
                    <a:pt x="24849" y="114443"/>
                    <a:pt x="55501" y="114443"/>
                  </a:cubicBezTo>
                  <a:lnTo>
                    <a:pt x="346704" y="114443"/>
                  </a:lnTo>
                  <a:lnTo>
                    <a:pt x="413081" y="0"/>
                  </a:lnTo>
                  <a:lnTo>
                    <a:pt x="479458" y="114443"/>
                  </a:lnTo>
                  <a:lnTo>
                    <a:pt x="770660" y="114443"/>
                  </a:lnTo>
                  <a:cubicBezTo>
                    <a:pt x="801312" y="114443"/>
                    <a:pt x="826161" y="139292"/>
                    <a:pt x="826161" y="169944"/>
                  </a:cubicBezTo>
                  <a:lnTo>
                    <a:pt x="826161" y="885103"/>
                  </a:lnTo>
                  <a:cubicBezTo>
                    <a:pt x="826161" y="915755"/>
                    <a:pt x="801312" y="940604"/>
                    <a:pt x="770660" y="940604"/>
                  </a:cubicBezTo>
                  <a:close/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293627" y="101796"/>
            <a:ext cx="3842685" cy="800001"/>
            <a:chOff x="293627" y="101796"/>
            <a:chExt cx="3842685" cy="800001"/>
          </a:xfrm>
        </p:grpSpPr>
        <p:sp>
          <p:nvSpPr>
            <p:cNvPr id="46" name="矩形 39"/>
            <p:cNvSpPr/>
            <p:nvPr/>
          </p:nvSpPr>
          <p:spPr>
            <a:xfrm>
              <a:off x="293627" y="101796"/>
              <a:ext cx="297530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Ưu</a:t>
              </a:r>
              <a:r>
                <a:rPr lang="en-US" altLang="zh-CN" sz="32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</a:t>
              </a:r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Điểm</a:t>
              </a:r>
              <a:r>
                <a:rPr lang="en-US" altLang="zh-CN" sz="32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</a:t>
              </a:r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Nổi</a:t>
              </a:r>
              <a:r>
                <a:rPr lang="en-US" altLang="zh-CN" sz="3200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 </a:t>
              </a:r>
              <a:r>
                <a:rPr lang="en-US" altLang="zh-CN" sz="3200" err="1" smtClean="0">
                  <a:solidFill>
                    <a:schemeClr val="bg1"/>
                  </a:solidFill>
                  <a:ea typeface="Hiragino Sans GB W3" panose="020B0300000000000000" pitchFamily="34" charset="-122"/>
                </a:rPr>
                <a:t>Bật</a:t>
              </a:r>
              <a:endParaRPr lang="zh-CN" altLang="zh-CN" sz="32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sp>
          <p:nvSpPr>
            <p:cNvPr id="47" name="Rectangle 11"/>
            <p:cNvSpPr/>
            <p:nvPr/>
          </p:nvSpPr>
          <p:spPr>
            <a:xfrm>
              <a:off x="293627" y="594020"/>
              <a:ext cx="384268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4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Của Smart Lock :</a:t>
              </a:r>
              <a:endParaRPr lang="zh-CN" altLang="en-US" sz="14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cxnSp>
          <p:nvCxnSpPr>
            <p:cNvPr id="48" name="直接连接符 47"/>
            <p:cNvCxnSpPr/>
            <p:nvPr/>
          </p:nvCxnSpPr>
          <p:spPr>
            <a:xfrm>
              <a:off x="381000" y="594020"/>
              <a:ext cx="3545801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组合 2"/>
          <p:cNvGrpSpPr/>
          <p:nvPr/>
        </p:nvGrpSpPr>
        <p:grpSpPr>
          <a:xfrm>
            <a:off x="2704566" y="1387777"/>
            <a:ext cx="1332974" cy="1332974"/>
            <a:chOff x="2704566" y="1387777"/>
            <a:chExt cx="1332974" cy="1332974"/>
          </a:xfrm>
        </p:grpSpPr>
        <p:sp>
          <p:nvSpPr>
            <p:cNvPr id="57" name="任意多边形 56"/>
            <p:cNvSpPr/>
            <p:nvPr/>
          </p:nvSpPr>
          <p:spPr>
            <a:xfrm rot="10800000">
              <a:off x="2966832" y="1614269"/>
              <a:ext cx="872891" cy="993808"/>
            </a:xfrm>
            <a:custGeom>
              <a:avLst/>
              <a:gdLst>
                <a:gd name="connsiteX0" fmla="*/ 770660 w 826161"/>
                <a:gd name="connsiteY0" fmla="*/ 940604 h 940604"/>
                <a:gd name="connsiteX1" fmla="*/ 55501 w 826161"/>
                <a:gd name="connsiteY1" fmla="*/ 940604 h 940604"/>
                <a:gd name="connsiteX2" fmla="*/ 0 w 826161"/>
                <a:gd name="connsiteY2" fmla="*/ 885103 h 940604"/>
                <a:gd name="connsiteX3" fmla="*/ 0 w 826161"/>
                <a:gd name="connsiteY3" fmla="*/ 169944 h 940604"/>
                <a:gd name="connsiteX4" fmla="*/ 55501 w 826161"/>
                <a:gd name="connsiteY4" fmla="*/ 114443 h 940604"/>
                <a:gd name="connsiteX5" fmla="*/ 346704 w 826161"/>
                <a:gd name="connsiteY5" fmla="*/ 114443 h 940604"/>
                <a:gd name="connsiteX6" fmla="*/ 413081 w 826161"/>
                <a:gd name="connsiteY6" fmla="*/ 0 h 940604"/>
                <a:gd name="connsiteX7" fmla="*/ 479458 w 826161"/>
                <a:gd name="connsiteY7" fmla="*/ 114443 h 940604"/>
                <a:gd name="connsiteX8" fmla="*/ 770660 w 826161"/>
                <a:gd name="connsiteY8" fmla="*/ 114443 h 940604"/>
                <a:gd name="connsiteX9" fmla="*/ 826161 w 826161"/>
                <a:gd name="connsiteY9" fmla="*/ 169944 h 940604"/>
                <a:gd name="connsiteX10" fmla="*/ 826161 w 826161"/>
                <a:gd name="connsiteY10" fmla="*/ 885103 h 940604"/>
                <a:gd name="connsiteX11" fmla="*/ 770660 w 826161"/>
                <a:gd name="connsiteY11" fmla="*/ 940604 h 940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6161" h="940604">
                  <a:moveTo>
                    <a:pt x="770660" y="940604"/>
                  </a:moveTo>
                  <a:lnTo>
                    <a:pt x="55501" y="940604"/>
                  </a:lnTo>
                  <a:cubicBezTo>
                    <a:pt x="24849" y="940604"/>
                    <a:pt x="0" y="915755"/>
                    <a:pt x="0" y="885103"/>
                  </a:cubicBezTo>
                  <a:lnTo>
                    <a:pt x="0" y="169944"/>
                  </a:lnTo>
                  <a:cubicBezTo>
                    <a:pt x="0" y="139292"/>
                    <a:pt x="24849" y="114443"/>
                    <a:pt x="55501" y="114443"/>
                  </a:cubicBezTo>
                  <a:lnTo>
                    <a:pt x="346704" y="114443"/>
                  </a:lnTo>
                  <a:lnTo>
                    <a:pt x="413081" y="0"/>
                  </a:lnTo>
                  <a:lnTo>
                    <a:pt x="479458" y="114443"/>
                  </a:lnTo>
                  <a:lnTo>
                    <a:pt x="770660" y="114443"/>
                  </a:lnTo>
                  <a:cubicBezTo>
                    <a:pt x="801312" y="114443"/>
                    <a:pt x="826161" y="139292"/>
                    <a:pt x="826161" y="169944"/>
                  </a:cubicBezTo>
                  <a:lnTo>
                    <a:pt x="826161" y="885103"/>
                  </a:lnTo>
                  <a:cubicBezTo>
                    <a:pt x="826161" y="915755"/>
                    <a:pt x="801312" y="940604"/>
                    <a:pt x="770660" y="940604"/>
                  </a:cubicBezTo>
                  <a:close/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04566" y="1387777"/>
              <a:ext cx="1332974" cy="1332974"/>
            </a:xfrm>
            <a:prstGeom prst="rect">
              <a:avLst/>
            </a:prstGeom>
          </p:spPr>
        </p:pic>
      </p:grpSp>
      <p:grpSp>
        <p:nvGrpSpPr>
          <p:cNvPr id="51" name="组合 50"/>
          <p:cNvGrpSpPr/>
          <p:nvPr/>
        </p:nvGrpSpPr>
        <p:grpSpPr>
          <a:xfrm>
            <a:off x="7116403" y="2939337"/>
            <a:ext cx="1850212" cy="1655814"/>
            <a:chOff x="2523915" y="2943097"/>
            <a:chExt cx="1850212" cy="1655814"/>
          </a:xfrm>
        </p:grpSpPr>
        <p:sp>
          <p:nvSpPr>
            <p:cNvPr id="52" name="矩形 55"/>
            <p:cNvSpPr/>
            <p:nvPr/>
          </p:nvSpPr>
          <p:spPr>
            <a:xfrm>
              <a:off x="2523915" y="3716432"/>
              <a:ext cx="1779691" cy="28193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Giúp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khách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ra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vào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dễ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dàng</a:t>
              </a:r>
              <a:endParaRPr lang="zh-CN" altLang="en-US" sz="1100">
                <a:ea typeface="Hiragino Sans GB W3" panose="020B0300000000000000" pitchFamily="34" charset="-122"/>
                <a:cs typeface="Open Sans" panose="020B0606030504020204" pitchFamily="34" charset="0"/>
              </a:endParaRPr>
            </a:p>
          </p:txBody>
        </p:sp>
        <p:cxnSp>
          <p:nvCxnSpPr>
            <p:cNvPr id="55" name="直接连接符 54"/>
            <p:cNvCxnSpPr/>
            <p:nvPr/>
          </p:nvCxnSpPr>
          <p:spPr>
            <a:xfrm>
              <a:off x="2594765" y="4598911"/>
              <a:ext cx="1779362" cy="0"/>
            </a:xfrm>
            <a:prstGeom prst="line">
              <a:avLst/>
            </a:prstGeom>
            <a:ln>
              <a:solidFill>
                <a:schemeClr val="accent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矩形 39"/>
            <p:cNvSpPr/>
            <p:nvPr/>
          </p:nvSpPr>
          <p:spPr>
            <a:xfrm>
              <a:off x="2594251" y="2943097"/>
              <a:ext cx="1366711" cy="400110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>
              <a:spAutoFit/>
            </a:bodyPr>
            <a:lstStyle/>
            <a:p>
              <a:r>
                <a:rPr lang="en-US" altLang="zh-CN" sz="20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Tiện</a:t>
              </a:r>
              <a:r>
                <a:rPr lang="en-US" altLang="zh-CN" sz="20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20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Lợi</a:t>
              </a:r>
              <a:endParaRPr lang="zh-CN" altLang="zh-CN" sz="20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sp>
          <p:nvSpPr>
            <p:cNvPr id="67" name="矩形 66"/>
            <p:cNvSpPr/>
            <p:nvPr/>
          </p:nvSpPr>
          <p:spPr>
            <a:xfrm>
              <a:off x="2597948" y="3432977"/>
              <a:ext cx="1247649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none">
              <a:spAutoFit/>
            </a:bodyPr>
            <a:lstStyle/>
            <a:p>
              <a:r>
                <a:rPr lang="en-US" altLang="zh-CN" sz="12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Chế</a:t>
              </a:r>
              <a:r>
                <a:rPr lang="en-US" altLang="zh-CN" sz="12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2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độ</a:t>
              </a:r>
              <a:r>
                <a:rPr lang="en-US" altLang="zh-CN" sz="12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2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mật</a:t>
              </a:r>
              <a:r>
                <a:rPr lang="en-US" altLang="zh-CN" sz="12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2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khẩu</a:t>
              </a:r>
              <a:endParaRPr lang="zh-CN" altLang="zh-CN" sz="12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</p:grpSp>
      <p:grpSp>
        <p:nvGrpSpPr>
          <p:cNvPr id="75" name="组合 74"/>
          <p:cNvGrpSpPr/>
          <p:nvPr/>
        </p:nvGrpSpPr>
        <p:grpSpPr>
          <a:xfrm>
            <a:off x="4895961" y="2939337"/>
            <a:ext cx="1850212" cy="1677586"/>
            <a:chOff x="2523915" y="2943097"/>
            <a:chExt cx="1850212" cy="1677586"/>
          </a:xfrm>
        </p:grpSpPr>
        <p:sp>
          <p:nvSpPr>
            <p:cNvPr id="76" name="矩形 55"/>
            <p:cNvSpPr/>
            <p:nvPr/>
          </p:nvSpPr>
          <p:spPr>
            <a:xfrm>
              <a:off x="2523915" y="3716432"/>
              <a:ext cx="1779691" cy="4985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Mầu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sắc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khác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nhau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tương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ứng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với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cửa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khác</a:t>
              </a:r>
              <a:r>
                <a:rPr lang="en-US" altLang="zh-CN" sz="1100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 </a:t>
              </a:r>
              <a:r>
                <a:rPr lang="en-US" altLang="zh-CN" sz="1100" err="1" smtClean="0">
                  <a:ea typeface="Hiragino Sans GB W3" panose="020B0300000000000000" pitchFamily="34" charset="-122"/>
                  <a:cs typeface="Open Sans" panose="020B0606030504020204" pitchFamily="34" charset="0"/>
                </a:rPr>
                <a:t>nhau</a:t>
              </a:r>
              <a:endParaRPr lang="zh-CN" altLang="en-US" sz="1100">
                <a:ea typeface="Hiragino Sans GB W3" panose="020B0300000000000000" pitchFamily="34" charset="-122"/>
                <a:cs typeface="Open Sans" panose="020B0606030504020204" pitchFamily="34" charset="0"/>
              </a:endParaRPr>
            </a:p>
          </p:txBody>
        </p:sp>
        <p:cxnSp>
          <p:nvCxnSpPr>
            <p:cNvPr id="77" name="直接连接符 76"/>
            <p:cNvCxnSpPr/>
            <p:nvPr/>
          </p:nvCxnSpPr>
          <p:spPr>
            <a:xfrm>
              <a:off x="2594765" y="4620683"/>
              <a:ext cx="1779362" cy="0"/>
            </a:xfrm>
            <a:prstGeom prst="line">
              <a:avLst/>
            </a:prstGeom>
            <a:ln>
              <a:solidFill>
                <a:schemeClr val="accent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矩形 39"/>
            <p:cNvSpPr/>
            <p:nvPr/>
          </p:nvSpPr>
          <p:spPr>
            <a:xfrm>
              <a:off x="2594251" y="2943097"/>
              <a:ext cx="1366711" cy="400110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>
              <a:spAutoFit/>
            </a:bodyPr>
            <a:lstStyle/>
            <a:p>
              <a:r>
                <a:rPr lang="en-US" altLang="zh-CN" sz="20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Nhiều</a:t>
              </a:r>
              <a:r>
                <a:rPr lang="en-US" altLang="zh-CN" sz="20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20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Mầu</a:t>
              </a:r>
              <a:endParaRPr lang="zh-CN" altLang="zh-CN" sz="20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  <p:sp>
          <p:nvSpPr>
            <p:cNvPr id="79" name="矩形 78"/>
            <p:cNvSpPr/>
            <p:nvPr/>
          </p:nvSpPr>
          <p:spPr>
            <a:xfrm>
              <a:off x="2597948" y="3432977"/>
              <a:ext cx="1468672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none">
              <a:spAutoFit/>
            </a:bodyPr>
            <a:lstStyle/>
            <a:p>
              <a:r>
                <a:rPr lang="en-US" altLang="zh-CN" sz="12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Ba</a:t>
              </a:r>
              <a:r>
                <a:rPr lang="en-US" altLang="zh-CN" sz="12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2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mầu</a:t>
              </a:r>
              <a:r>
                <a:rPr lang="en-US" altLang="zh-CN" sz="12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2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sắc</a:t>
              </a:r>
              <a:r>
                <a:rPr lang="en-US" altLang="zh-CN" sz="12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2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tùy</a:t>
              </a:r>
              <a:r>
                <a:rPr lang="en-US" altLang="zh-CN" sz="1200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 </a:t>
              </a:r>
              <a:r>
                <a:rPr lang="en-US" altLang="zh-CN" sz="1200" err="1" smtClean="0">
                  <a:solidFill>
                    <a:schemeClr val="bg1"/>
                  </a:solidFill>
                  <a:ea typeface="Hiragino Sans GB W3" panose="020B0300000000000000" pitchFamily="34" charset="-122"/>
                  <a:sym typeface="News Gothic MT" charset="0"/>
                </a:rPr>
                <a:t>chọn</a:t>
              </a:r>
              <a:endParaRPr lang="zh-CN" altLang="zh-CN" sz="1200">
                <a:solidFill>
                  <a:schemeClr val="bg1"/>
                </a:solidFill>
                <a:ea typeface="Hiragino Sans GB W3" panose="020B0300000000000000" pitchFamily="34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5136147" y="1614269"/>
            <a:ext cx="872891" cy="993808"/>
            <a:chOff x="5136147" y="1614269"/>
            <a:chExt cx="872891" cy="993808"/>
          </a:xfrm>
        </p:grpSpPr>
        <p:sp>
          <p:nvSpPr>
            <p:cNvPr id="62" name="任意多边形 61"/>
            <p:cNvSpPr/>
            <p:nvPr/>
          </p:nvSpPr>
          <p:spPr>
            <a:xfrm rot="10800000">
              <a:off x="5136147" y="1614269"/>
              <a:ext cx="872891" cy="993808"/>
            </a:xfrm>
            <a:custGeom>
              <a:avLst/>
              <a:gdLst>
                <a:gd name="connsiteX0" fmla="*/ 770660 w 826161"/>
                <a:gd name="connsiteY0" fmla="*/ 940604 h 940604"/>
                <a:gd name="connsiteX1" fmla="*/ 55501 w 826161"/>
                <a:gd name="connsiteY1" fmla="*/ 940604 h 940604"/>
                <a:gd name="connsiteX2" fmla="*/ 0 w 826161"/>
                <a:gd name="connsiteY2" fmla="*/ 885103 h 940604"/>
                <a:gd name="connsiteX3" fmla="*/ 0 w 826161"/>
                <a:gd name="connsiteY3" fmla="*/ 169944 h 940604"/>
                <a:gd name="connsiteX4" fmla="*/ 55501 w 826161"/>
                <a:gd name="connsiteY4" fmla="*/ 114443 h 940604"/>
                <a:gd name="connsiteX5" fmla="*/ 346704 w 826161"/>
                <a:gd name="connsiteY5" fmla="*/ 114443 h 940604"/>
                <a:gd name="connsiteX6" fmla="*/ 413081 w 826161"/>
                <a:gd name="connsiteY6" fmla="*/ 0 h 940604"/>
                <a:gd name="connsiteX7" fmla="*/ 479458 w 826161"/>
                <a:gd name="connsiteY7" fmla="*/ 114443 h 940604"/>
                <a:gd name="connsiteX8" fmla="*/ 770660 w 826161"/>
                <a:gd name="connsiteY8" fmla="*/ 114443 h 940604"/>
                <a:gd name="connsiteX9" fmla="*/ 826161 w 826161"/>
                <a:gd name="connsiteY9" fmla="*/ 169944 h 940604"/>
                <a:gd name="connsiteX10" fmla="*/ 826161 w 826161"/>
                <a:gd name="connsiteY10" fmla="*/ 885103 h 940604"/>
                <a:gd name="connsiteX11" fmla="*/ 770660 w 826161"/>
                <a:gd name="connsiteY11" fmla="*/ 940604 h 940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6161" h="940604">
                  <a:moveTo>
                    <a:pt x="770660" y="940604"/>
                  </a:moveTo>
                  <a:lnTo>
                    <a:pt x="55501" y="940604"/>
                  </a:lnTo>
                  <a:cubicBezTo>
                    <a:pt x="24849" y="940604"/>
                    <a:pt x="0" y="915755"/>
                    <a:pt x="0" y="885103"/>
                  </a:cubicBezTo>
                  <a:lnTo>
                    <a:pt x="0" y="169944"/>
                  </a:lnTo>
                  <a:cubicBezTo>
                    <a:pt x="0" y="139292"/>
                    <a:pt x="24849" y="114443"/>
                    <a:pt x="55501" y="114443"/>
                  </a:cubicBezTo>
                  <a:lnTo>
                    <a:pt x="346704" y="114443"/>
                  </a:lnTo>
                  <a:lnTo>
                    <a:pt x="413081" y="0"/>
                  </a:lnTo>
                  <a:lnTo>
                    <a:pt x="479458" y="114443"/>
                  </a:lnTo>
                  <a:lnTo>
                    <a:pt x="770660" y="114443"/>
                  </a:lnTo>
                  <a:cubicBezTo>
                    <a:pt x="801312" y="114443"/>
                    <a:pt x="826161" y="139292"/>
                    <a:pt x="826161" y="169944"/>
                  </a:cubicBezTo>
                  <a:lnTo>
                    <a:pt x="826161" y="885103"/>
                  </a:lnTo>
                  <a:cubicBezTo>
                    <a:pt x="826161" y="915755"/>
                    <a:pt x="801312" y="940604"/>
                    <a:pt x="770660" y="940604"/>
                  </a:cubicBezTo>
                  <a:close/>
                </a:path>
              </a:pathLst>
            </a:custGeom>
            <a:solidFill>
              <a:schemeClr val="accent2"/>
            </a:solidFill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14913" y="1780906"/>
              <a:ext cx="546717" cy="5467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977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14:window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11cfc2e384abf62c5fcb7108bba5b8bfd7a50cf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2F2F2"/>
      </a:hlink>
      <a:folHlink>
        <a:srgbClr val="F2F2F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C000"/>
        </a:solidFill>
        <a:ln>
          <a:noFill/>
        </a:ln>
      </a:spPr>
      <a:bodyPr rtlCol="0" anchor="ctr"/>
      <a:lstStyle>
        <a:defPPr algn="ctr">
          <a:defRPr sz="3200" dirty="0" smtClean="0">
            <a:solidFill>
              <a:schemeClr val="bg1"/>
            </a:solidFill>
            <a:latin typeface="Segoe UI" pitchFamily="34" charset="0"/>
            <a:ea typeface="Segoe UI" pitchFamily="34" charset="0"/>
            <a:cs typeface="Segoe UI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10799</TotalTime>
  <Words>1112</Words>
  <Application>Microsoft Office PowerPoint</Application>
  <PresentationFormat>On-screen Show (16:9)</PresentationFormat>
  <Paragraphs>247</Paragraphs>
  <Slides>31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Hiragino Sans GB W3</vt:lpstr>
      <vt:lpstr>宋体</vt:lpstr>
      <vt:lpstr>News Gothic MT</vt:lpstr>
      <vt:lpstr>Arial Unicode MS</vt:lpstr>
      <vt:lpstr>微软雅黑</vt:lpstr>
      <vt:lpstr>张海山锐线体简</vt:lpstr>
      <vt:lpstr>Kozuka Gothic Pro M</vt:lpstr>
      <vt:lpstr>Segoe UI</vt:lpstr>
      <vt:lpstr>Open Sans</vt:lpstr>
      <vt:lpstr>Calibri Light</vt:lpstr>
      <vt:lpstr>Calibri</vt:lpstr>
      <vt:lpstr>Wingdings</vt:lpstr>
      <vt:lpstr>Arial</vt:lpstr>
      <vt:lpstr>Office 主题</vt:lpstr>
      <vt:lpstr>1_Office 主题</vt:lpstr>
      <vt:lpstr>2_Office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夏酷工作室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Wendy</dc:creator>
  <cp:lastModifiedBy>Admin</cp:lastModifiedBy>
  <cp:revision>253</cp:revision>
  <dcterms:created xsi:type="dcterms:W3CDTF">2015-03-16T03:11:49Z</dcterms:created>
  <dcterms:modified xsi:type="dcterms:W3CDTF">2017-02-22T03:25:23Z</dcterms:modified>
</cp:coreProperties>
</file>