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media/image75.jpg" ContentType="image/jpg"/>
  <Override PartName="/ppt/media/image7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</p:sldMasterIdLst>
  <p:notesMasterIdLst>
    <p:notesMasterId r:id="rId28"/>
  </p:notesMasterIdLst>
  <p:sldIdLst>
    <p:sldId id="438" r:id="rId3"/>
    <p:sldId id="469" r:id="rId4"/>
    <p:sldId id="470" r:id="rId5"/>
    <p:sldId id="471" r:id="rId6"/>
    <p:sldId id="524" r:id="rId7"/>
    <p:sldId id="473" r:id="rId8"/>
    <p:sldId id="476" r:id="rId9"/>
    <p:sldId id="521" r:id="rId10"/>
    <p:sldId id="478" r:id="rId11"/>
    <p:sldId id="508" r:id="rId12"/>
    <p:sldId id="509" r:id="rId13"/>
    <p:sldId id="510" r:id="rId14"/>
    <p:sldId id="519" r:id="rId15"/>
    <p:sldId id="511" r:id="rId16"/>
    <p:sldId id="512" r:id="rId17"/>
    <p:sldId id="513" r:id="rId18"/>
    <p:sldId id="502" r:id="rId19"/>
    <p:sldId id="520" r:id="rId20"/>
    <p:sldId id="525" r:id="rId21"/>
    <p:sldId id="526" r:id="rId22"/>
    <p:sldId id="527" r:id="rId23"/>
    <p:sldId id="504" r:id="rId24"/>
    <p:sldId id="522" r:id="rId25"/>
    <p:sldId id="523" r:id="rId26"/>
    <p:sldId id="528" r:id="rId27"/>
  </p:sldIdLst>
  <p:sldSz cx="12196763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C21F"/>
    <a:srgbClr val="40937D"/>
    <a:srgbClr val="00636D"/>
    <a:srgbClr val="006794"/>
    <a:srgbClr val="0098A8"/>
    <a:srgbClr val="004065"/>
    <a:srgbClr val="557F97"/>
    <a:srgbClr val="DAE7ED"/>
    <a:srgbClr val="6DA4B0"/>
    <a:srgbClr val="89A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3" autoAdjust="0"/>
    <p:restoredTop sz="91712" autoAdjust="0"/>
  </p:normalViewPr>
  <p:slideViewPr>
    <p:cSldViewPr snapToObjects="1">
      <p:cViewPr varScale="1">
        <p:scale>
          <a:sx n="112" d="100"/>
          <a:sy n="112" d="100"/>
        </p:scale>
        <p:origin x="-384" y="-84"/>
      </p:cViewPr>
      <p:guideLst>
        <p:guide orient="horz" pos="2142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86910-0B67-4202-8CEA-931B8183D98C}" type="datetimeFigureOut">
              <a:rPr lang="zh-CN" altLang="en-US" smtClean="0"/>
              <a:pPr>
                <a:defRPr/>
              </a:pPr>
              <a:t>2017/5/24</a:t>
            </a:fld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06E47F-8D4D-4A91-946D-15F798B0D286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9123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6E47F-8D4D-4A91-946D-15F798B0D286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230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6E47F-8D4D-4A91-946D-15F798B0D286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409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8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95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08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33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8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638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250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2036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2036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8666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69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0362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9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9375" cy="3684588"/>
          </a:xfrm>
        </p:spPr>
        <p:txBody>
          <a:bodyPr/>
          <a:lstStyle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5375" y="1681163"/>
            <a:ext cx="5184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5375" y="2505075"/>
            <a:ext cx="5184775" cy="3684588"/>
          </a:xfrm>
        </p:spPr>
        <p:txBody>
          <a:bodyPr/>
          <a:lstStyle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49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400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222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latin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5805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878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64550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134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10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2036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20363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3287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17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0362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9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9375" cy="3684588"/>
          </a:xfrm>
        </p:spPr>
        <p:txBody>
          <a:bodyPr/>
          <a:lstStyle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5375" y="1681163"/>
            <a:ext cx="5184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5375" y="2505075"/>
            <a:ext cx="5184775" cy="3684588"/>
          </a:xfrm>
        </p:spPr>
        <p:txBody>
          <a:bodyPr/>
          <a:lstStyle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64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76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65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latin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382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164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accent2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accent2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accent2"/>
          </a:solidFill>
          <a:latin typeface="Times New Roman" panose="02020603050405020304" pitchFamily="18" charset="0"/>
          <a:ea typeface="仿宋_GB2312" pitchFamily="1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accent2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accent2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accent2"/>
          </a:solidFill>
          <a:latin typeface="Times New Roman" panose="02020603050405020304" pitchFamily="18" charset="0"/>
          <a:ea typeface="仿宋_GB2312" pitchFamily="1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23.png"/><Relationship Id="rId17" Type="http://schemas.openxmlformats.org/officeDocument/2006/relationships/image" Target="../media/image49.jpeg"/><Relationship Id="rId2" Type="http://schemas.openxmlformats.org/officeDocument/2006/relationships/image" Target="../media/image36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8.jpe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microsoft.com/office/2007/relationships/hdphoto" Target="../media/hdphoto4.wdp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microsoft.com/office/2007/relationships/hdphoto" Target="../media/hdphoto6.wdp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2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www.dahuasecurity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52"/>
          <a:stretch>
            <a:fillRect/>
          </a:stretch>
        </p:blipFill>
        <p:spPr bwMode="auto">
          <a:xfrm>
            <a:off x="5121275" y="4076700"/>
            <a:ext cx="395763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4941888"/>
            <a:ext cx="24796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图片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4595813"/>
            <a:ext cx="6619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图片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4424363"/>
            <a:ext cx="3667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图片 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4151313"/>
            <a:ext cx="4048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55" name="Freeform 6"/>
          <p:cNvSpPr>
            <a:spLocks/>
          </p:cNvSpPr>
          <p:nvPr/>
        </p:nvSpPr>
        <p:spPr bwMode="auto">
          <a:xfrm>
            <a:off x="0" y="784225"/>
            <a:ext cx="2251075" cy="750888"/>
          </a:xfrm>
          <a:custGeom>
            <a:avLst/>
            <a:gdLst>
              <a:gd name="T0" fmla="*/ 0 w 2953"/>
              <a:gd name="T1" fmla="*/ 0 h 982"/>
              <a:gd name="T2" fmla="*/ 2147483646 w 2953"/>
              <a:gd name="T3" fmla="*/ 0 h 982"/>
              <a:gd name="T4" fmla="*/ 2147483646 w 2953"/>
              <a:gd name="T5" fmla="*/ 2147483646 h 982"/>
              <a:gd name="T6" fmla="*/ 0 w 2953"/>
              <a:gd name="T7" fmla="*/ 2147483646 h 982"/>
              <a:gd name="T8" fmla="*/ 0 w 2953"/>
              <a:gd name="T9" fmla="*/ 0 h 9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53" h="982">
                <a:moveTo>
                  <a:pt x="0" y="0"/>
                </a:moveTo>
                <a:lnTo>
                  <a:pt x="2953" y="0"/>
                </a:lnTo>
                <a:lnTo>
                  <a:pt x="2332" y="982"/>
                </a:lnTo>
                <a:lnTo>
                  <a:pt x="0" y="982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2358" name="Freeform 9"/>
          <p:cNvSpPr>
            <a:spLocks/>
          </p:cNvSpPr>
          <p:nvPr/>
        </p:nvSpPr>
        <p:spPr bwMode="auto">
          <a:xfrm>
            <a:off x="10344150" y="5934075"/>
            <a:ext cx="1851025" cy="930275"/>
          </a:xfrm>
          <a:custGeom>
            <a:avLst/>
            <a:gdLst>
              <a:gd name="T0" fmla="*/ 2147483646 w 2428"/>
              <a:gd name="T1" fmla="*/ 0 h 1218"/>
              <a:gd name="T2" fmla="*/ 2147483646 w 2428"/>
              <a:gd name="T3" fmla="*/ 2147483646 h 1218"/>
              <a:gd name="T4" fmla="*/ 0 w 2428"/>
              <a:gd name="T5" fmla="*/ 2147483646 h 1218"/>
              <a:gd name="T6" fmla="*/ 2147483646 w 2428"/>
              <a:gd name="T7" fmla="*/ 0 h 1218"/>
              <a:gd name="T8" fmla="*/ 2147483646 w 2428"/>
              <a:gd name="T9" fmla="*/ 0 h 1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28" h="1218">
                <a:moveTo>
                  <a:pt x="2428" y="0"/>
                </a:moveTo>
                <a:lnTo>
                  <a:pt x="2428" y="1218"/>
                </a:lnTo>
                <a:lnTo>
                  <a:pt x="0" y="1218"/>
                </a:lnTo>
                <a:lnTo>
                  <a:pt x="770" y="0"/>
                </a:lnTo>
                <a:lnTo>
                  <a:pt x="2428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2359" name="Freeform 10"/>
          <p:cNvSpPr>
            <a:spLocks/>
          </p:cNvSpPr>
          <p:nvPr/>
        </p:nvSpPr>
        <p:spPr bwMode="auto">
          <a:xfrm>
            <a:off x="10009188" y="6115050"/>
            <a:ext cx="2185987" cy="749300"/>
          </a:xfrm>
          <a:custGeom>
            <a:avLst/>
            <a:gdLst>
              <a:gd name="T0" fmla="*/ 2147483646 w 2868"/>
              <a:gd name="T1" fmla="*/ 0 h 980"/>
              <a:gd name="T2" fmla="*/ 2147483646 w 2868"/>
              <a:gd name="T3" fmla="*/ 2147483646 h 980"/>
              <a:gd name="T4" fmla="*/ 0 w 2868"/>
              <a:gd name="T5" fmla="*/ 2147483646 h 980"/>
              <a:gd name="T6" fmla="*/ 2147483646 w 2868"/>
              <a:gd name="T7" fmla="*/ 0 h 980"/>
              <a:gd name="T8" fmla="*/ 2147483646 w 2868"/>
              <a:gd name="T9" fmla="*/ 0 h 9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68" h="980">
                <a:moveTo>
                  <a:pt x="2868" y="0"/>
                </a:moveTo>
                <a:lnTo>
                  <a:pt x="2868" y="980"/>
                </a:lnTo>
                <a:lnTo>
                  <a:pt x="0" y="980"/>
                </a:lnTo>
                <a:lnTo>
                  <a:pt x="619" y="0"/>
                </a:lnTo>
                <a:lnTo>
                  <a:pt x="28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2360" name="Freeform 11"/>
          <p:cNvSpPr>
            <a:spLocks noEditPoints="1"/>
          </p:cNvSpPr>
          <p:nvPr/>
        </p:nvSpPr>
        <p:spPr bwMode="auto">
          <a:xfrm>
            <a:off x="11134725" y="6294438"/>
            <a:ext cx="484188" cy="485775"/>
          </a:xfrm>
          <a:custGeom>
            <a:avLst/>
            <a:gdLst>
              <a:gd name="T0" fmla="*/ 2147483646 w 635"/>
              <a:gd name="T1" fmla="*/ 0 h 635"/>
              <a:gd name="T2" fmla="*/ 2147483646 w 635"/>
              <a:gd name="T3" fmla="*/ 0 h 635"/>
              <a:gd name="T4" fmla="*/ 2147483646 w 635"/>
              <a:gd name="T5" fmla="*/ 2147483646 h 635"/>
              <a:gd name="T6" fmla="*/ 2147483646 w 635"/>
              <a:gd name="T7" fmla="*/ 2147483646 h 635"/>
              <a:gd name="T8" fmla="*/ 2147483646 w 635"/>
              <a:gd name="T9" fmla="*/ 2147483646 h 635"/>
              <a:gd name="T10" fmla="*/ 2147483646 w 635"/>
              <a:gd name="T11" fmla="*/ 2147483646 h 635"/>
              <a:gd name="T12" fmla="*/ 2147483646 w 635"/>
              <a:gd name="T13" fmla="*/ 2147483646 h 635"/>
              <a:gd name="T14" fmla="*/ 2147483646 w 635"/>
              <a:gd name="T15" fmla="*/ 2147483646 h 635"/>
              <a:gd name="T16" fmla="*/ 2147483646 w 635"/>
              <a:gd name="T17" fmla="*/ 2147483646 h 635"/>
              <a:gd name="T18" fmla="*/ 2147483646 w 635"/>
              <a:gd name="T19" fmla="*/ 2147483646 h 635"/>
              <a:gd name="T20" fmla="*/ 2147483646 w 635"/>
              <a:gd name="T21" fmla="*/ 2147483646 h 635"/>
              <a:gd name="T22" fmla="*/ 2147483646 w 635"/>
              <a:gd name="T23" fmla="*/ 2147483646 h 635"/>
              <a:gd name="T24" fmla="*/ 2147483646 w 635"/>
              <a:gd name="T25" fmla="*/ 2147483646 h 635"/>
              <a:gd name="T26" fmla="*/ 2147483646 w 635"/>
              <a:gd name="T27" fmla="*/ 2147483646 h 635"/>
              <a:gd name="T28" fmla="*/ 2147483646 w 635"/>
              <a:gd name="T29" fmla="*/ 2147483646 h 635"/>
              <a:gd name="T30" fmla="*/ 2147483646 w 635"/>
              <a:gd name="T31" fmla="*/ 2147483646 h 635"/>
              <a:gd name="T32" fmla="*/ 2147483646 w 635"/>
              <a:gd name="T33" fmla="*/ 2147483646 h 635"/>
              <a:gd name="T34" fmla="*/ 2147483646 w 635"/>
              <a:gd name="T35" fmla="*/ 2147483646 h 635"/>
              <a:gd name="T36" fmla="*/ 2147483646 w 635"/>
              <a:gd name="T37" fmla="*/ 2147483646 h 635"/>
              <a:gd name="T38" fmla="*/ 2147483646 w 635"/>
              <a:gd name="T39" fmla="*/ 2147483646 h 635"/>
              <a:gd name="T40" fmla="*/ 2147483646 w 635"/>
              <a:gd name="T41" fmla="*/ 2147483646 h 635"/>
              <a:gd name="T42" fmla="*/ 2147483646 w 635"/>
              <a:gd name="T43" fmla="*/ 2147483646 h 635"/>
              <a:gd name="T44" fmla="*/ 2147483646 w 635"/>
              <a:gd name="T45" fmla="*/ 2147483646 h 635"/>
              <a:gd name="T46" fmla="*/ 2147483646 w 635"/>
              <a:gd name="T47" fmla="*/ 2147483646 h 635"/>
              <a:gd name="T48" fmla="*/ 2147483646 w 635"/>
              <a:gd name="T49" fmla="*/ 2147483646 h 635"/>
              <a:gd name="T50" fmla="*/ 2147483646 w 635"/>
              <a:gd name="T51" fmla="*/ 2147483646 h 635"/>
              <a:gd name="T52" fmla="*/ 0 w 635"/>
              <a:gd name="T53" fmla="*/ 2147483646 h 635"/>
              <a:gd name="T54" fmla="*/ 0 w 635"/>
              <a:gd name="T55" fmla="*/ 2147483646 h 635"/>
              <a:gd name="T56" fmla="*/ 2147483646 w 635"/>
              <a:gd name="T57" fmla="*/ 2147483646 h 635"/>
              <a:gd name="T58" fmla="*/ 2147483646 w 635"/>
              <a:gd name="T59" fmla="*/ 2147483646 h 635"/>
              <a:gd name="T60" fmla="*/ 2147483646 w 635"/>
              <a:gd name="T61" fmla="*/ 2147483646 h 635"/>
              <a:gd name="T62" fmla="*/ 2147483646 w 635"/>
              <a:gd name="T63" fmla="*/ 2147483646 h 635"/>
              <a:gd name="T64" fmla="*/ 2147483646 w 635"/>
              <a:gd name="T65" fmla="*/ 2147483646 h 635"/>
              <a:gd name="T66" fmla="*/ 2147483646 w 635"/>
              <a:gd name="T67" fmla="*/ 2147483646 h 635"/>
              <a:gd name="T68" fmla="*/ 2147483646 w 635"/>
              <a:gd name="T69" fmla="*/ 2147483646 h 635"/>
              <a:gd name="T70" fmla="*/ 2147483646 w 635"/>
              <a:gd name="T71" fmla="*/ 2147483646 h 635"/>
              <a:gd name="T72" fmla="*/ 2147483646 w 635"/>
              <a:gd name="T73" fmla="*/ 0 h 635"/>
              <a:gd name="T74" fmla="*/ 2147483646 w 635"/>
              <a:gd name="T75" fmla="*/ 2147483646 h 6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35" h="635">
                <a:moveTo>
                  <a:pt x="557" y="0"/>
                </a:moveTo>
                <a:lnTo>
                  <a:pt x="557" y="0"/>
                </a:lnTo>
                <a:cubicBezTo>
                  <a:pt x="600" y="0"/>
                  <a:pt x="635" y="35"/>
                  <a:pt x="635" y="78"/>
                </a:cubicBezTo>
                <a:lnTo>
                  <a:pt x="635" y="557"/>
                </a:lnTo>
                <a:lnTo>
                  <a:pt x="635" y="558"/>
                </a:lnTo>
                <a:lnTo>
                  <a:pt x="635" y="559"/>
                </a:lnTo>
                <a:lnTo>
                  <a:pt x="634" y="561"/>
                </a:lnTo>
                <a:lnTo>
                  <a:pt x="634" y="563"/>
                </a:lnTo>
                <a:lnTo>
                  <a:pt x="634" y="564"/>
                </a:lnTo>
                <a:lnTo>
                  <a:pt x="634" y="567"/>
                </a:lnTo>
                <a:lnTo>
                  <a:pt x="634" y="568"/>
                </a:lnTo>
                <a:cubicBezTo>
                  <a:pt x="632" y="584"/>
                  <a:pt x="624" y="600"/>
                  <a:pt x="612" y="612"/>
                </a:cubicBezTo>
                <a:cubicBezTo>
                  <a:pt x="598" y="626"/>
                  <a:pt x="581" y="633"/>
                  <a:pt x="563" y="635"/>
                </a:cubicBezTo>
                <a:lnTo>
                  <a:pt x="562" y="635"/>
                </a:lnTo>
                <a:lnTo>
                  <a:pt x="561" y="635"/>
                </a:lnTo>
                <a:lnTo>
                  <a:pt x="559" y="635"/>
                </a:lnTo>
                <a:lnTo>
                  <a:pt x="557" y="635"/>
                </a:lnTo>
                <a:lnTo>
                  <a:pt x="77" y="635"/>
                </a:lnTo>
                <a:cubicBezTo>
                  <a:pt x="35" y="635"/>
                  <a:pt x="0" y="600"/>
                  <a:pt x="0" y="557"/>
                </a:cubicBezTo>
                <a:cubicBezTo>
                  <a:pt x="0" y="515"/>
                  <a:pt x="35" y="480"/>
                  <a:pt x="77" y="480"/>
                </a:cubicBezTo>
                <a:lnTo>
                  <a:pt x="370" y="480"/>
                </a:lnTo>
                <a:lnTo>
                  <a:pt x="33" y="143"/>
                </a:lnTo>
                <a:cubicBezTo>
                  <a:pt x="3" y="112"/>
                  <a:pt x="3" y="63"/>
                  <a:pt x="33" y="33"/>
                </a:cubicBezTo>
                <a:cubicBezTo>
                  <a:pt x="63" y="3"/>
                  <a:pt x="112" y="3"/>
                  <a:pt x="142" y="33"/>
                </a:cubicBezTo>
                <a:lnTo>
                  <a:pt x="480" y="370"/>
                </a:lnTo>
                <a:lnTo>
                  <a:pt x="480" y="78"/>
                </a:lnTo>
                <a:cubicBezTo>
                  <a:pt x="480" y="35"/>
                  <a:pt x="515" y="0"/>
                  <a:pt x="557" y="0"/>
                </a:cubicBezTo>
                <a:close/>
                <a:moveTo>
                  <a:pt x="557" y="635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-103"/>
          <a:stretch/>
        </p:blipFill>
        <p:spPr bwMode="auto">
          <a:xfrm>
            <a:off x="0" y="6350"/>
            <a:ext cx="122072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53" name="Rectangle 3"/>
          <p:cNvSpPr txBox="1">
            <a:spLocks noChangeArrowheads="1"/>
          </p:cNvSpPr>
          <p:nvPr/>
        </p:nvSpPr>
        <p:spPr bwMode="auto">
          <a:xfrm>
            <a:off x="2572692" y="1296145"/>
            <a:ext cx="9430345" cy="177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PHÁP BÃI ĐỖ XE</a:t>
            </a:r>
            <a:endParaRPr lang="zh-CN" altLang="en-US" sz="4800" b="1" dirty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56" name="Freeform 7"/>
          <p:cNvSpPr>
            <a:spLocks/>
          </p:cNvSpPr>
          <p:nvPr/>
        </p:nvSpPr>
        <p:spPr bwMode="auto">
          <a:xfrm>
            <a:off x="-22299" y="-27384"/>
            <a:ext cx="3143250" cy="1306513"/>
          </a:xfrm>
          <a:custGeom>
            <a:avLst/>
            <a:gdLst>
              <a:gd name="T0" fmla="*/ 0 w 4124"/>
              <a:gd name="T1" fmla="*/ 0 h 1711"/>
              <a:gd name="T2" fmla="*/ 2147483646 w 4124"/>
              <a:gd name="T3" fmla="*/ 0 h 1711"/>
              <a:gd name="T4" fmla="*/ 2147483646 w 4124"/>
              <a:gd name="T5" fmla="*/ 2147483646 h 1711"/>
              <a:gd name="T6" fmla="*/ 0 w 4124"/>
              <a:gd name="T7" fmla="*/ 2147483646 h 1711"/>
              <a:gd name="T8" fmla="*/ 0 w 4124"/>
              <a:gd name="T9" fmla="*/ 0 h 1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4" h="1711">
                <a:moveTo>
                  <a:pt x="0" y="0"/>
                </a:moveTo>
                <a:lnTo>
                  <a:pt x="4124" y="0"/>
                </a:lnTo>
                <a:lnTo>
                  <a:pt x="3133" y="1711"/>
                </a:lnTo>
                <a:lnTo>
                  <a:pt x="0" y="171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pic>
        <p:nvPicPr>
          <p:cNvPr id="4170" name="Picture 74" descr="Image result for dahua logo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6" y="240355"/>
            <a:ext cx="2414414" cy="71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1788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838" y="188640"/>
            <a:ext cx="5607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000" b="1" smtClean="0">
                <a:latin typeface="Candara" panose="020E0502030303020204" pitchFamily="34" charset="0"/>
              </a:rPr>
              <a:t>Hệ Thống Bãi Đỗ Xe Thông Minh</a:t>
            </a:r>
            <a:endParaRPr lang="en-US" altLang="zh-CN" sz="3000" b="1" dirty="0">
              <a:latin typeface="Candara" panose="020E0502030303020204" pitchFamily="34" charset="0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0" y="163513"/>
            <a:ext cx="477838" cy="576262"/>
          </a:xfrm>
          <a:custGeom>
            <a:avLst/>
            <a:gdLst>
              <a:gd name="T0" fmla="*/ 610 w 682"/>
              <a:gd name="T1" fmla="*/ 466 h 818"/>
              <a:gd name="T2" fmla="*/ 354 w 682"/>
              <a:gd name="T3" fmla="*/ 614 h 818"/>
              <a:gd name="T4" fmla="*/ 0 w 682"/>
              <a:gd name="T5" fmla="*/ 818 h 818"/>
              <a:gd name="T6" fmla="*/ 0 w 682"/>
              <a:gd name="T7" fmla="*/ 409 h 818"/>
              <a:gd name="T8" fmla="*/ 0 w 682"/>
              <a:gd name="T9" fmla="*/ 0 h 818"/>
              <a:gd name="T10" fmla="*/ 354 w 682"/>
              <a:gd name="T11" fmla="*/ 205 h 818"/>
              <a:gd name="T12" fmla="*/ 600 w 682"/>
              <a:gd name="T13" fmla="*/ 347 h 818"/>
              <a:gd name="T14" fmla="*/ 610 w 682"/>
              <a:gd name="T15" fmla="*/ 466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5208" y="4467560"/>
            <a:ext cx="1857388" cy="2319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mtClean="0">
                <a:latin typeface="Times New Roman" panose="02020603050405020304" pitchFamily="18" charset="0"/>
              </a:rPr>
              <a:t>Kiểm soát ra vào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24034" y="4467560"/>
            <a:ext cx="1928826" cy="2319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mtClean="0">
                <a:latin typeface="Times New Roman" panose="02020603050405020304" pitchFamily="18" charset="0"/>
              </a:rPr>
              <a:t>Hướng dẫn đỗ xe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24298" y="4467560"/>
            <a:ext cx="2000264" cy="2319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mtClean="0">
                <a:latin typeface="Times New Roman" panose="02020603050405020304" pitchFamily="18" charset="0"/>
              </a:rPr>
              <a:t>Hệ thống quan sát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96000" y="4467560"/>
            <a:ext cx="2000264" cy="2319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mtClean="0">
                <a:latin typeface="Times New Roman" panose="02020603050405020304" pitchFamily="18" charset="0"/>
              </a:rPr>
              <a:t>Thu phí đỗ xe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67702" y="4467560"/>
            <a:ext cx="1928826" cy="2319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mtClean="0">
                <a:latin typeface="Times New Roman" panose="02020603050405020304" pitchFamily="18" charset="0"/>
              </a:rPr>
              <a:t>Bảo vệ bãi đỗ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167966" y="4467560"/>
            <a:ext cx="1907079" cy="23190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mtClean="0">
                <a:latin typeface="Times New Roman" panose="02020603050405020304" pitchFamily="18" charset="0"/>
              </a:rPr>
              <a:t>Khác</a:t>
            </a:r>
            <a:endParaRPr lang="en-US" altLang="zh-CN" dirty="0" smtClean="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mtClean="0">
                <a:latin typeface="Times New Roman" panose="02020603050405020304" pitchFamily="18" charset="0"/>
              </a:rPr>
              <a:t>(Đặt chỗ...)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08" y="720242"/>
            <a:ext cx="11979837" cy="3747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8988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0" y="163513"/>
            <a:ext cx="477838" cy="576262"/>
          </a:xfrm>
          <a:custGeom>
            <a:avLst/>
            <a:gdLst>
              <a:gd name="T0" fmla="*/ 610 w 682"/>
              <a:gd name="T1" fmla="*/ 466 h 818"/>
              <a:gd name="T2" fmla="*/ 354 w 682"/>
              <a:gd name="T3" fmla="*/ 614 h 818"/>
              <a:gd name="T4" fmla="*/ 0 w 682"/>
              <a:gd name="T5" fmla="*/ 818 h 818"/>
              <a:gd name="T6" fmla="*/ 0 w 682"/>
              <a:gd name="T7" fmla="*/ 409 h 818"/>
              <a:gd name="T8" fmla="*/ 0 w 682"/>
              <a:gd name="T9" fmla="*/ 0 h 818"/>
              <a:gd name="T10" fmla="*/ 354 w 682"/>
              <a:gd name="T11" fmla="*/ 205 h 818"/>
              <a:gd name="T12" fmla="*/ 600 w 682"/>
              <a:gd name="T13" fmla="*/ 347 h 818"/>
              <a:gd name="T14" fmla="*/ 610 w 682"/>
              <a:gd name="T15" fmla="*/ 466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882063" y="4669457"/>
            <a:ext cx="485775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8629650" y="1130300"/>
            <a:ext cx="3467100" cy="408146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6824663" y="3430588"/>
            <a:ext cx="763587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8"/>
          <p:cNvGrpSpPr>
            <a:grpSpLocks/>
          </p:cNvGrpSpPr>
          <p:nvPr/>
        </p:nvGrpSpPr>
        <p:grpSpPr bwMode="auto">
          <a:xfrm>
            <a:off x="4325861" y="1381124"/>
            <a:ext cx="4260850" cy="1501775"/>
            <a:chOff x="2940269" y="2153307"/>
            <a:chExt cx="5730765" cy="2103383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" name="椭圆 7"/>
            <p:cNvSpPr/>
            <p:nvPr/>
          </p:nvSpPr>
          <p:spPr>
            <a:xfrm>
              <a:off x="2978702" y="2537963"/>
              <a:ext cx="5692332" cy="17187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940269" y="2153307"/>
              <a:ext cx="5730765" cy="1998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V="1">
            <a:off x="4720431" y="2363788"/>
            <a:ext cx="3891757" cy="4762"/>
          </a:xfrm>
          <a:prstGeom prst="line">
            <a:avLst/>
          </a:prstGeom>
          <a:ln w="920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30913" y="1955800"/>
            <a:ext cx="13652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VMS</a:t>
            </a:r>
            <a:endParaRPr lang="zh-CN" altLang="en-US" sz="10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rot="5400000">
            <a:off x="5872957" y="2131219"/>
            <a:ext cx="4572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>
            <a:off x="7115969" y="2162969"/>
            <a:ext cx="4572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6986587" y="2954338"/>
            <a:ext cx="1173163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3206750"/>
            <a:ext cx="6556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接连接符 15"/>
          <p:cNvCxnSpPr/>
          <p:nvPr/>
        </p:nvCxnSpPr>
        <p:spPr>
          <a:xfrm rot="5400000">
            <a:off x="6500813" y="3770313"/>
            <a:ext cx="668337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325861" y="3579813"/>
            <a:ext cx="249880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8177212" y="3209926"/>
            <a:ext cx="1433513" cy="238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6200000" flipH="1">
            <a:off x="4065688" y="3838575"/>
            <a:ext cx="533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8882062" y="3795713"/>
            <a:ext cx="1589" cy="8753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10275" y="2530475"/>
            <a:ext cx="187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Trung Tâm Quản Lý</a:t>
            </a:r>
            <a:endParaRPr lang="zh-CN" altLang="en-US" sz="1050" b="1" dirty="0">
              <a:solidFill>
                <a:srgbClr val="C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10150" y="3670300"/>
            <a:ext cx="3670176" cy="157956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56300" y="4976813"/>
            <a:ext cx="1673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Entrance &amp; Exit</a:t>
            </a:r>
            <a:endParaRPr lang="zh-CN" altLang="en-US" sz="105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66163" y="1274763"/>
            <a:ext cx="1673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Khu Đỗ Xe</a:t>
            </a:r>
            <a:endParaRPr lang="zh-CN" altLang="en-US" sz="105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19" y="4112940"/>
            <a:ext cx="3222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0" y="4509120"/>
            <a:ext cx="631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9193213" y="4797425"/>
            <a:ext cx="942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900" smtClean="0">
                <a:latin typeface="Verdana" pitchFamily="34" charset="0"/>
              </a:rPr>
              <a:t>Màn hình chỉ hướng</a:t>
            </a:r>
            <a:endParaRPr lang="zh-CN" altLang="en-US" sz="900" dirty="0">
              <a:latin typeface="Verdana" pitchFamily="34" charset="0"/>
            </a:endParaRPr>
          </a:p>
        </p:txBody>
      </p: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6738938" y="4494956"/>
            <a:ext cx="10477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900" dirty="0">
                <a:latin typeface="Verdana" pitchFamily="34" charset="0"/>
              </a:rPr>
              <a:t>LPR Camera</a:t>
            </a:r>
            <a:endParaRPr lang="zh-CN" altLang="en-US" sz="900" dirty="0">
              <a:latin typeface="Verdana" pitchFamily="34" charset="0"/>
            </a:endParaRP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4010149" y="4509120"/>
            <a:ext cx="71028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900" smtClean="0">
                <a:latin typeface="Verdana" pitchFamily="34" charset="0"/>
              </a:rPr>
              <a:t>Màn hình chỉ hướng ngoài trời</a:t>
            </a:r>
            <a:endParaRPr lang="zh-CN" altLang="en-US" sz="900" dirty="0">
              <a:latin typeface="Verdana" pitchFamily="34" charset="0"/>
            </a:endParaRPr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5353050" y="4475163"/>
            <a:ext cx="942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900" smtClean="0">
                <a:latin typeface="Verdana" pitchFamily="34" charset="0"/>
              </a:rPr>
              <a:t>Rào</a:t>
            </a:r>
          </a:p>
          <a:p>
            <a:r>
              <a:rPr lang="en-US" altLang="zh-CN" sz="900" smtClean="0">
                <a:latin typeface="Verdana" pitchFamily="34" charset="0"/>
              </a:rPr>
              <a:t>Ngăn</a:t>
            </a:r>
            <a:endParaRPr lang="zh-CN" altLang="en-US" sz="900">
              <a:latin typeface="Verdana" pitchFamily="34" charset="0"/>
            </a:endParaRPr>
          </a:p>
        </p:txBody>
      </p:sp>
      <p:grpSp>
        <p:nvGrpSpPr>
          <p:cNvPr id="32" name="组合 34"/>
          <p:cNvGrpSpPr>
            <a:grpSpLocks/>
          </p:cNvGrpSpPr>
          <p:nvPr/>
        </p:nvGrpSpPr>
        <p:grpSpPr bwMode="auto">
          <a:xfrm>
            <a:off x="9055100" y="2443162"/>
            <a:ext cx="2381250" cy="1073150"/>
            <a:chOff x="1244289" y="3450082"/>
            <a:chExt cx="3149081" cy="1569939"/>
          </a:xfrm>
        </p:grpSpPr>
        <p:sp>
          <p:nvSpPr>
            <p:cNvPr id="33" name="矩形 32"/>
            <p:cNvSpPr/>
            <p:nvPr/>
          </p:nvSpPr>
          <p:spPr>
            <a:xfrm>
              <a:off x="1244289" y="3979588"/>
              <a:ext cx="655009" cy="1012564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913994" y="3979588"/>
              <a:ext cx="655009" cy="1012564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579499" y="3979588"/>
              <a:ext cx="655009" cy="1012564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244875" y="3979588"/>
              <a:ext cx="585861" cy="1012564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8" name="等腰三角形 37"/>
            <p:cNvSpPr/>
            <p:nvPr/>
          </p:nvSpPr>
          <p:spPr>
            <a:xfrm>
              <a:off x="1244289" y="3452404"/>
              <a:ext cx="1324714" cy="506282"/>
            </a:xfrm>
            <a:prstGeom prst="triangl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>
              <a:off x="2573202" y="3450082"/>
              <a:ext cx="1820168" cy="503959"/>
            </a:xfrm>
            <a:prstGeom prst="triangl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024586" y="4161713"/>
              <a:ext cx="1127596" cy="533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7800" y="4186604"/>
              <a:ext cx="1127595" cy="533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26925" y="4189582"/>
              <a:ext cx="1127595" cy="533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2" descr="D:\Solution &amp; Product\Storage\EVS\EVS7024S-R透明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1649413"/>
            <a:ext cx="10017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020468" y="1912937"/>
            <a:ext cx="136366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Lưu Trữ</a:t>
            </a:r>
            <a:endParaRPr lang="zh-CN" altLang="en-US" sz="10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413" y="22685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矩形 46"/>
          <p:cNvSpPr/>
          <p:nvPr/>
        </p:nvSpPr>
        <p:spPr>
          <a:xfrm>
            <a:off x="9971088" y="1292225"/>
            <a:ext cx="493712" cy="690563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1212850"/>
            <a:ext cx="403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矩形 48"/>
          <p:cNvSpPr/>
          <p:nvPr/>
        </p:nvSpPr>
        <p:spPr>
          <a:xfrm>
            <a:off x="10423525" y="1295400"/>
            <a:ext cx="493713" cy="690563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875963" y="1282700"/>
            <a:ext cx="495300" cy="69215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1010901" y="2780928"/>
            <a:ext cx="425449" cy="716334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1200150"/>
            <a:ext cx="403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400" y="1206500"/>
            <a:ext cx="401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等腰三角形 53"/>
          <p:cNvSpPr/>
          <p:nvPr/>
        </p:nvSpPr>
        <p:spPr>
          <a:xfrm rot="10800000">
            <a:off x="9979025" y="1966913"/>
            <a:ext cx="1376363" cy="344487"/>
          </a:xfrm>
          <a:prstGeom prst="triangl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125913"/>
            <a:ext cx="1889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60"/>
          <p:cNvSpPr txBox="1">
            <a:spLocks noChangeArrowheads="1"/>
          </p:cNvSpPr>
          <p:nvPr/>
        </p:nvSpPr>
        <p:spPr bwMode="auto">
          <a:xfrm>
            <a:off x="5894388" y="4475163"/>
            <a:ext cx="942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900" smtClean="0">
                <a:latin typeface="Verdana" pitchFamily="34" charset="0"/>
              </a:rPr>
              <a:t>Bảng Điều Khiển</a:t>
            </a:r>
            <a:endParaRPr lang="zh-CN" altLang="en-US" sz="900">
              <a:latin typeface="Verdana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5536465" y="4293096"/>
            <a:ext cx="62642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9588500" y="2336800"/>
            <a:ext cx="93345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8926513" y="2336800"/>
            <a:ext cx="48101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5" y="2206625"/>
            <a:ext cx="4683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直接连接符 60"/>
          <p:cNvCxnSpPr/>
          <p:nvPr/>
        </p:nvCxnSpPr>
        <p:spPr>
          <a:xfrm>
            <a:off x="8283575" y="2341563"/>
            <a:ext cx="481013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10399737" y="4335462"/>
            <a:ext cx="4857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10414025" y="4754562"/>
            <a:ext cx="485775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9"/>
          <p:cNvSpPr txBox="1">
            <a:spLocks noChangeArrowheads="1"/>
          </p:cNvSpPr>
          <p:nvPr/>
        </p:nvSpPr>
        <p:spPr bwMode="auto">
          <a:xfrm>
            <a:off x="10902975" y="4213225"/>
            <a:ext cx="942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900">
                <a:latin typeface="Verdana" pitchFamily="34" charset="0"/>
              </a:rPr>
              <a:t>I/O</a:t>
            </a:r>
            <a:endParaRPr lang="zh-CN" altLang="en-US" sz="900">
              <a:latin typeface="Verdana" pitchFamily="34" charset="0"/>
            </a:endParaRPr>
          </a:p>
        </p:txBody>
      </p:sp>
      <p:sp>
        <p:nvSpPr>
          <p:cNvPr id="65" name="TextBox 70"/>
          <p:cNvSpPr txBox="1">
            <a:spLocks noChangeArrowheads="1"/>
          </p:cNvSpPr>
          <p:nvPr/>
        </p:nvSpPr>
        <p:spPr bwMode="auto">
          <a:xfrm>
            <a:off x="10922025" y="4625975"/>
            <a:ext cx="9429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900" smtClean="0">
                <a:latin typeface="Verdana" pitchFamily="34" charset="0"/>
              </a:rPr>
              <a:t>Dây Mạng</a:t>
            </a:r>
            <a:endParaRPr lang="zh-CN" altLang="en-US" sz="900">
              <a:latin typeface="Verdana" pitchFamily="34" charset="0"/>
            </a:endParaRP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707" y="2744064"/>
            <a:ext cx="403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5" y="2808285"/>
            <a:ext cx="403225" cy="67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 descr="D:\Solution &amp; Product\DSS4004\DSS4004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1511300"/>
            <a:ext cx="90963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31"/>
          <p:cNvSpPr txBox="1">
            <a:spLocks noChangeArrowheads="1"/>
          </p:cNvSpPr>
          <p:nvPr/>
        </p:nvSpPr>
        <p:spPr bwMode="auto">
          <a:xfrm>
            <a:off x="8898663" y="1935163"/>
            <a:ext cx="10477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900" smtClean="0">
                <a:latin typeface="Verdana" pitchFamily="34" charset="0"/>
              </a:rPr>
              <a:t>Thiết bị định vị</a:t>
            </a:r>
            <a:endParaRPr lang="zh-CN" altLang="en-US" sz="900">
              <a:latin typeface="Verdana" pitchFamily="34" charset="0"/>
            </a:endParaRPr>
          </a:p>
        </p:txBody>
      </p:sp>
      <p:pic>
        <p:nvPicPr>
          <p:cNvPr id="72" name="图片 7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3" y="4071938"/>
            <a:ext cx="42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367838" y="2274965"/>
            <a:ext cx="317098" cy="228188"/>
          </a:xfrm>
          <a:prstGeom prst="rect">
            <a:avLst/>
          </a:prstGeom>
          <a:noFill/>
        </p:spPr>
      </p:pic>
      <p:pic>
        <p:nvPicPr>
          <p:cNvPr id="78" name="Picture 2" descr="C:\Users\17120\AppData\Local\Microsoft\Windows\Temporary Internet Files\Content.IE5\DMTJYC6W\20150217506821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88566" y="1655288"/>
            <a:ext cx="846598" cy="311624"/>
          </a:xfrm>
          <a:prstGeom prst="rect">
            <a:avLst/>
          </a:prstGeom>
          <a:noFill/>
        </p:spPr>
      </p:pic>
      <p:cxnSp>
        <p:nvCxnSpPr>
          <p:cNvPr id="80" name="直接连接符 79"/>
          <p:cNvCxnSpPr/>
          <p:nvPr/>
        </p:nvCxnSpPr>
        <p:spPr>
          <a:xfrm rot="5400000">
            <a:off x="4836319" y="2122822"/>
            <a:ext cx="4572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322517" y="1942927"/>
            <a:ext cx="136366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Lưu Trữ</a:t>
            </a:r>
            <a:endParaRPr lang="zh-CN" altLang="en-US" sz="10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" name="TextBox 76"/>
          <p:cNvSpPr txBox="1">
            <a:spLocks noChangeArrowheads="1"/>
          </p:cNvSpPr>
          <p:nvPr/>
        </p:nvSpPr>
        <p:spPr bwMode="auto">
          <a:xfrm>
            <a:off x="477838" y="163513"/>
            <a:ext cx="28552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2800"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zh-CN" sz="3000" b="1" smtClean="0"/>
              <a:t>Sơ Đồ Hệ Thống</a:t>
            </a:r>
            <a:endParaRPr lang="zh-CN" altLang="en-US" sz="3000" b="1" dirty="0"/>
          </a:p>
        </p:txBody>
      </p:sp>
      <p:sp>
        <p:nvSpPr>
          <p:cNvPr id="83" name="TextBox 32"/>
          <p:cNvSpPr txBox="1">
            <a:spLocks noChangeArrowheads="1"/>
          </p:cNvSpPr>
          <p:nvPr/>
        </p:nvSpPr>
        <p:spPr bwMode="auto">
          <a:xfrm>
            <a:off x="404594" y="1136154"/>
            <a:ext cx="3994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0098A8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Vào/Ra</a:t>
            </a:r>
            <a:endParaRPr lang="en-US" altLang="zh-CN" sz="2400" b="1" dirty="0">
              <a:solidFill>
                <a:srgbClr val="0098A8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291872" y="1685925"/>
            <a:ext cx="40783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Màn hình hướng dẫn ngoài trời</a:t>
            </a:r>
            <a:endParaRPr lang="en-US" altLang="zh-CN" dirty="0">
              <a:solidFill>
                <a:srgbClr val="1D55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Máy bán vé (tùy chọn) Barrier</a:t>
            </a:r>
            <a:endParaRPr lang="en-US" altLang="zh-CN" dirty="0" smtClean="0">
              <a:solidFill>
                <a:srgbClr val="1D55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Camera LPR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Màn hình thông minh</a:t>
            </a:r>
            <a:endParaRPr lang="en-US" altLang="zh-CN" dirty="0" smtClean="0">
              <a:solidFill>
                <a:srgbClr val="1D55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87" name="直接连接符 86"/>
          <p:cNvCxnSpPr/>
          <p:nvPr/>
        </p:nvCxnSpPr>
        <p:spPr>
          <a:xfrm rot="16200000" flipH="1">
            <a:off x="5217393" y="3838575"/>
            <a:ext cx="533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rot="16200000" flipH="1">
            <a:off x="5930285" y="3859213"/>
            <a:ext cx="533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图片 9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1072" y="4049645"/>
            <a:ext cx="666981" cy="324060"/>
          </a:xfrm>
          <a:prstGeom prst="rect">
            <a:avLst/>
          </a:prstGeom>
        </p:spPr>
      </p:pic>
      <p:sp>
        <p:nvSpPr>
          <p:cNvPr id="96" name="TextBox 32"/>
          <p:cNvSpPr txBox="1">
            <a:spLocks noChangeArrowheads="1"/>
          </p:cNvSpPr>
          <p:nvPr/>
        </p:nvSpPr>
        <p:spPr bwMode="auto">
          <a:xfrm>
            <a:off x="316113" y="3055161"/>
            <a:ext cx="4530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smtClean="0">
                <a:solidFill>
                  <a:srgbClr val="0098A8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Bãi đỗ xe ngầm</a:t>
            </a:r>
            <a:endParaRPr lang="en-US" altLang="zh-CN" sz="2400" b="1" dirty="0">
              <a:solidFill>
                <a:srgbClr val="0098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33"/>
          <p:cNvSpPr txBox="1">
            <a:spLocks noChangeArrowheads="1"/>
          </p:cNvSpPr>
          <p:nvPr/>
        </p:nvSpPr>
        <p:spPr bwMode="auto">
          <a:xfrm>
            <a:off x="291872" y="3664642"/>
            <a:ext cx="40783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Camera nhận diện tại bãi đỗ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Màn hình chỉ hướng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Tìm chỗ đỗ xe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Máy tính tiền (tùy chọn)</a:t>
            </a:r>
            <a:endParaRPr lang="en-US" altLang="zh-CN" dirty="0">
              <a:solidFill>
                <a:srgbClr val="1D55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98" name="图片 97" descr="C:\Users\17120\AppData\Roaming\Foxmail\FoxmailTemp(422)\InsertPic_F43A(03-22-15-19-11).jpg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53000"/>
                    </a14:imgEffect>
                    <a14:imgEffect>
                      <a14:brightnessContrast bright="-11000" contrast="1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313238" y="3625850"/>
            <a:ext cx="381984" cy="63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0" name="直接连接符 99"/>
          <p:cNvCxnSpPr/>
          <p:nvPr/>
        </p:nvCxnSpPr>
        <p:spPr>
          <a:xfrm>
            <a:off x="8858087" y="3795713"/>
            <a:ext cx="485775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30"/>
          <p:cNvSpPr txBox="1">
            <a:spLocks noChangeArrowheads="1"/>
          </p:cNvSpPr>
          <p:nvPr/>
        </p:nvSpPr>
        <p:spPr bwMode="auto">
          <a:xfrm>
            <a:off x="9054899" y="4211675"/>
            <a:ext cx="11630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900" smtClean="0">
                <a:latin typeface="Verdana" pitchFamily="34" charset="0"/>
              </a:rPr>
              <a:t>Tìm chỗ đỗ</a:t>
            </a:r>
            <a:endParaRPr lang="zh-CN" altLang="en-US" sz="900" dirty="0">
              <a:latin typeface="Verdana" pitchFamily="34" charset="0"/>
            </a:endParaRPr>
          </a:p>
        </p:txBody>
      </p:sp>
      <p:sp>
        <p:nvSpPr>
          <p:cNvPr id="102" name="TextBox 32"/>
          <p:cNvSpPr txBox="1">
            <a:spLocks noChangeArrowheads="1"/>
          </p:cNvSpPr>
          <p:nvPr/>
        </p:nvSpPr>
        <p:spPr bwMode="auto">
          <a:xfrm>
            <a:off x="337741" y="4981806"/>
            <a:ext cx="3994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0098A8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Trung Tam Lý</a:t>
            </a:r>
            <a:endParaRPr lang="en-US" altLang="zh-CN" sz="2400" b="1" dirty="0">
              <a:solidFill>
                <a:srgbClr val="0098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TextBox 33"/>
          <p:cNvSpPr txBox="1">
            <a:spLocks noChangeArrowheads="1"/>
          </p:cNvSpPr>
          <p:nvPr/>
        </p:nvSpPr>
        <p:spPr bwMode="auto">
          <a:xfrm>
            <a:off x="337741" y="5443471"/>
            <a:ext cx="40783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Heejj thống </a:t>
            </a: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VMS </a:t>
            </a:r>
            <a:endParaRPr lang="en-US" altLang="zh-CN" dirty="0">
              <a:solidFill>
                <a:srgbClr val="1D55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Lưu trữ</a:t>
            </a:r>
            <a:endParaRPr lang="en-US" altLang="zh-CN" dirty="0">
              <a:solidFill>
                <a:srgbClr val="1D55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Video wall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956800" y="4957763"/>
            <a:ext cx="16732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Khu Đỗ Xe</a:t>
            </a:r>
            <a:endParaRPr lang="zh-CN" altLang="en-US" sz="105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61" y="4149080"/>
            <a:ext cx="578425" cy="11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6" name="直接连接符 85"/>
          <p:cNvCxnSpPr/>
          <p:nvPr/>
        </p:nvCxnSpPr>
        <p:spPr>
          <a:xfrm rot="16200000" flipH="1">
            <a:off x="4629773" y="3865205"/>
            <a:ext cx="533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矩形 2047"/>
          <p:cNvSpPr/>
          <p:nvPr/>
        </p:nvSpPr>
        <p:spPr>
          <a:xfrm>
            <a:off x="4586213" y="4499828"/>
            <a:ext cx="1464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900" smtClean="0">
                <a:latin typeface="Verdana" pitchFamily="34" charset="0"/>
              </a:rPr>
              <a:t>màn hình</a:t>
            </a:r>
          </a:p>
          <a:p>
            <a:pPr algn="just" eaLnBrk="1" hangingPunct="1"/>
            <a:r>
              <a:rPr lang="en-US" altLang="zh-CN" sz="900" smtClean="0">
                <a:latin typeface="Verdana" pitchFamily="34" charset="0"/>
              </a:rPr>
              <a:t> thông mình</a:t>
            </a:r>
            <a:endParaRPr lang="en-US" altLang="zh-CN" sz="9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0" y="163513"/>
            <a:ext cx="477838" cy="576262"/>
          </a:xfrm>
          <a:custGeom>
            <a:avLst/>
            <a:gdLst>
              <a:gd name="T0" fmla="*/ 610 w 682"/>
              <a:gd name="T1" fmla="*/ 466 h 818"/>
              <a:gd name="T2" fmla="*/ 354 w 682"/>
              <a:gd name="T3" fmla="*/ 614 h 818"/>
              <a:gd name="T4" fmla="*/ 0 w 682"/>
              <a:gd name="T5" fmla="*/ 818 h 818"/>
              <a:gd name="T6" fmla="*/ 0 w 682"/>
              <a:gd name="T7" fmla="*/ 409 h 818"/>
              <a:gd name="T8" fmla="*/ 0 w 682"/>
              <a:gd name="T9" fmla="*/ 0 h 818"/>
              <a:gd name="T10" fmla="*/ 354 w 682"/>
              <a:gd name="T11" fmla="*/ 205 h 818"/>
              <a:gd name="T12" fmla="*/ 600 w 682"/>
              <a:gd name="T13" fmla="*/ 347 h 818"/>
              <a:gd name="T14" fmla="*/ 610 w 682"/>
              <a:gd name="T15" fmla="*/ 466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TextBox 76"/>
          <p:cNvSpPr txBox="1">
            <a:spLocks noChangeArrowheads="1"/>
          </p:cNvSpPr>
          <p:nvPr/>
        </p:nvSpPr>
        <p:spPr bwMode="auto">
          <a:xfrm>
            <a:off x="477838" y="163513"/>
            <a:ext cx="14922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2800"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zh-CN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Lối Vào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84" y="1429077"/>
            <a:ext cx="6574925" cy="3944139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84">
                        <a14:foregroundMark x1="30380" y1="28117" x2="35443" y2="37401"/>
                        <a14:foregroundMark x1="28956" y1="16976" x2="64241" y2="15119"/>
                        <a14:foregroundMark x1="23892" y1="16976" x2="62342" y2="14058"/>
                        <a14:foregroundMark x1="21361" y1="18833" x2="25000" y2="17507"/>
                        <a14:foregroundMark x1="36551" y1="13793" x2="60759" y2="13528"/>
                        <a14:foregroundMark x1="33070" y1="14854" x2="36551" y2="13793"/>
                        <a14:foregroundMark x1="74525" y1="23342" x2="77373" y2="32095"/>
                        <a14:foregroundMark x1="58228" y1="22546" x2="60127" y2="26525"/>
                        <a14:foregroundMark x1="87975" y1="33952" x2="90665" y2="36074"/>
                        <a14:foregroundMark x1="91139" y1="36605" x2="93038" y2="37666"/>
                        <a14:foregroundMark x1="92722" y1="40053" x2="93671" y2="44297"/>
                        <a14:foregroundMark x1="85918" y1="32626" x2="88449" y2="35013"/>
                        <a14:foregroundMark x1="85285" y1="33156" x2="86392" y2="33156"/>
                        <a14:foregroundMark x1="9177" y1="64191" x2="11392" y2="68966"/>
                        <a14:foregroundMark x1="11867" y1="68700" x2="18038" y2="72414"/>
                        <a14:foregroundMark x1="11076" y1="68966" x2="18671" y2="72944"/>
                        <a14:foregroundMark x1="12658" y1="35809" x2="18987" y2="24138"/>
                        <a14:foregroundMark x1="64399" y1="64456" x2="77690" y2="61804"/>
                        <a14:foregroundMark x1="59810" y1="70292" x2="57437" y2="81167"/>
                        <a14:foregroundMark x1="20253" y1="75066" x2="27057" y2="78515"/>
                        <a14:backgroundMark x1="24684" y1="84085" x2="38766" y2="87003"/>
                        <a14:backgroundMark x1="47943" y1="88064" x2="53165" y2="89390"/>
                        <a14:backgroundMark x1="64399" y1="72944" x2="81487" y2="66313"/>
                        <a14:backgroundMark x1="71519" y1="67374" x2="75949" y2="66048"/>
                        <a14:backgroundMark x1="85759" y1="69231" x2="88924" y2="70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1" t="10209" r="3184" b="6872"/>
          <a:stretch/>
        </p:blipFill>
        <p:spPr bwMode="auto">
          <a:xfrm>
            <a:off x="4835825" y="4774229"/>
            <a:ext cx="1115140" cy="57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6" t="10738" b="68515"/>
          <a:stretch>
            <a:fillRect/>
          </a:stretch>
        </p:blipFill>
        <p:spPr bwMode="auto">
          <a:xfrm rot="17397238">
            <a:off x="8446522" y="2745993"/>
            <a:ext cx="1188522" cy="28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6" t="10738" b="68515"/>
          <a:stretch>
            <a:fillRect/>
          </a:stretch>
        </p:blipFill>
        <p:spPr bwMode="auto">
          <a:xfrm rot="1751016">
            <a:off x="8873478" y="3675316"/>
            <a:ext cx="1299723" cy="24320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84">
                        <a14:foregroundMark x1="30380" y1="28117" x2="35443" y2="37401"/>
                        <a14:foregroundMark x1="28956" y1="16976" x2="64241" y2="15119"/>
                        <a14:foregroundMark x1="23892" y1="16976" x2="62342" y2="14058"/>
                        <a14:foregroundMark x1="21361" y1="18833" x2="25000" y2="17507"/>
                        <a14:foregroundMark x1="36551" y1="13793" x2="60759" y2="13528"/>
                        <a14:foregroundMark x1="33070" y1="14854" x2="36551" y2="13793"/>
                        <a14:foregroundMark x1="74525" y1="23342" x2="77373" y2="32095"/>
                        <a14:foregroundMark x1="58228" y1="22546" x2="60127" y2="26525"/>
                        <a14:foregroundMark x1="87975" y1="33952" x2="90665" y2="36074"/>
                        <a14:foregroundMark x1="91139" y1="36605" x2="93038" y2="37666"/>
                        <a14:foregroundMark x1="92722" y1="40053" x2="93671" y2="44297"/>
                        <a14:foregroundMark x1="85918" y1="32626" x2="88449" y2="35013"/>
                        <a14:foregroundMark x1="85285" y1="33156" x2="86392" y2="33156"/>
                        <a14:foregroundMark x1="9177" y1="64191" x2="11392" y2="68966"/>
                        <a14:foregroundMark x1="11867" y1="68700" x2="18038" y2="72414"/>
                        <a14:foregroundMark x1="11076" y1="68966" x2="18671" y2="72944"/>
                        <a14:foregroundMark x1="12658" y1="35809" x2="18987" y2="24138"/>
                        <a14:foregroundMark x1="64399" y1="64456" x2="77690" y2="61804"/>
                        <a14:foregroundMark x1="59810" y1="70292" x2="57437" y2="81167"/>
                        <a14:foregroundMark x1="20253" y1="75066" x2="27057" y2="78515"/>
                        <a14:backgroundMark x1="24684" y1="84085" x2="38766" y2="87003"/>
                        <a14:backgroundMark x1="47943" y1="88064" x2="53165" y2="89390"/>
                        <a14:backgroundMark x1="64399" y1="72944" x2="81487" y2="66313"/>
                        <a14:backgroundMark x1="71519" y1="67374" x2="75949" y2="66048"/>
                        <a14:backgroundMark x1="85759" y1="69231" x2="88924" y2="70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1" t="10209" r="3184" b="6872"/>
          <a:stretch/>
        </p:blipFill>
        <p:spPr bwMode="auto">
          <a:xfrm>
            <a:off x="7678421" y="4143470"/>
            <a:ext cx="1115140" cy="57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509" y="4143470"/>
            <a:ext cx="524770" cy="107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9566235" y="4160171"/>
            <a:ext cx="480096" cy="1058560"/>
          </a:xfrm>
          <a:prstGeom prst="rect">
            <a:avLst/>
          </a:prstGeom>
          <a:solidFill>
            <a:schemeClr val="tx1">
              <a:lumMod val="75000"/>
              <a:lumOff val="25000"/>
              <a:alpha val="92157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" name="文本框 34"/>
          <p:cNvSpPr txBox="1"/>
          <p:nvPr/>
        </p:nvSpPr>
        <p:spPr>
          <a:xfrm>
            <a:off x="9610540" y="4508576"/>
            <a:ext cx="46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-</a:t>
            </a:r>
            <a:r>
              <a:rPr lang="en-US" altLang="zh-CN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1</a:t>
            </a:r>
            <a:endParaRPr lang="zh-CN" altLang="en-US" sz="2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Picture 3" descr="深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8116" y="3320866"/>
            <a:ext cx="275215" cy="85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8548" y="3167994"/>
            <a:ext cx="183920" cy="824235"/>
          </a:xfrm>
          <a:prstGeom prst="rect">
            <a:avLst/>
          </a:prstGeom>
        </p:spPr>
      </p:pic>
      <p:sp>
        <p:nvSpPr>
          <p:cNvPr id="20" name="等腰三角形 19"/>
          <p:cNvSpPr/>
          <p:nvPr/>
        </p:nvSpPr>
        <p:spPr bwMode="auto">
          <a:xfrm rot="1434261">
            <a:off x="8139841" y="2922207"/>
            <a:ext cx="894446" cy="1329753"/>
          </a:xfrm>
          <a:prstGeom prst="triangle">
            <a:avLst>
              <a:gd name="adj" fmla="val 47113"/>
            </a:avLst>
          </a:pr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953" tIns="60479" rIns="120953" bIns="60479" rtlCol="0" anchor="ctr"/>
          <a:lstStyle/>
          <a:p>
            <a:pPr algn="ctr"/>
            <a:endParaRPr lang="en-US" sz="42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238919" y="1675509"/>
            <a:ext cx="30585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0098A8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Tính Năng</a:t>
            </a:r>
            <a:endParaRPr lang="en-US" altLang="zh-CN" sz="2400" b="1" dirty="0">
              <a:solidFill>
                <a:srgbClr val="0098A8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TextBox 33"/>
          <p:cNvSpPr txBox="1">
            <a:spLocks noChangeArrowheads="1"/>
          </p:cNvSpPr>
          <p:nvPr/>
        </p:nvSpPr>
        <p:spPr bwMode="auto">
          <a:xfrm>
            <a:off x="-33540" y="2471203"/>
            <a:ext cx="43338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Không cần lấy thẻ, cải thiện lưu lượng xe đi vào.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altLang="zh-CN">
              <a:solidFill>
                <a:srgbClr val="1D55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Lắp đặt dễ dàng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altLang="zh-CN">
              <a:solidFill>
                <a:srgbClr val="1D55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Lối vào phương tiện được điều khiển bởi LPR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altLang="zh-CN">
              <a:solidFill>
                <a:srgbClr val="1D55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Màn hình thông tin sẽ hiện các thông báo.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altLang="zh-CN">
              <a:solidFill>
                <a:srgbClr val="1D55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Nhấn nút khẩn cấp khi có tình huống xảy ra.</a:t>
            </a:r>
            <a:endParaRPr lang="zh-CN" altLang="en-US" dirty="0">
              <a:solidFill>
                <a:srgbClr val="1D55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556663" y="1612592"/>
            <a:ext cx="2074402" cy="852753"/>
            <a:chOff x="1965241" y="1620321"/>
            <a:chExt cx="2304255" cy="936104"/>
          </a:xfrm>
        </p:grpSpPr>
        <p:sp>
          <p:nvSpPr>
            <p:cNvPr id="25" name="云形标注 24"/>
            <p:cNvSpPr/>
            <p:nvPr/>
          </p:nvSpPr>
          <p:spPr>
            <a:xfrm>
              <a:off x="1965241" y="1620321"/>
              <a:ext cx="2160239" cy="936104"/>
            </a:xfrm>
            <a:prstGeom prst="cloudCallou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6" name="文本框 28"/>
            <p:cNvSpPr txBox="1"/>
            <p:nvPr/>
          </p:nvSpPr>
          <p:spPr>
            <a:xfrm>
              <a:off x="2267744" y="1818402"/>
              <a:ext cx="2001752" cy="557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</a:rPr>
                <a:t>License Recognition:</a:t>
              </a:r>
            </a:p>
            <a:p>
              <a:pPr>
                <a:spcBef>
                  <a:spcPts val="600"/>
                </a:spcBef>
              </a:pPr>
              <a:r>
                <a:rPr lang="en-US" altLang="zh-CN" sz="11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</a:rPr>
                <a:t>PT03XXX</a:t>
              </a:r>
              <a:endParaRPr lang="zh-CN" altLang="en-US" sz="11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7" name="椭圆 26"/>
          <p:cNvSpPr/>
          <p:nvPr/>
        </p:nvSpPr>
        <p:spPr bwMode="auto">
          <a:xfrm>
            <a:off x="7389894" y="3500580"/>
            <a:ext cx="364671" cy="296339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46527" y="2060848"/>
            <a:ext cx="1111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Emergency call</a:t>
            </a:r>
            <a:endParaRPr lang="zh-CN" altLang="en-US" sz="11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0" name="肘形连接符 29"/>
          <p:cNvCxnSpPr>
            <a:stCxn id="27" idx="1"/>
          </p:cNvCxnSpPr>
          <p:nvPr/>
        </p:nvCxnSpPr>
        <p:spPr bwMode="auto">
          <a:xfrm rot="16200000" flipV="1">
            <a:off x="6384482" y="2485161"/>
            <a:ext cx="1132756" cy="984878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圆角矩形 30"/>
          <p:cNvSpPr/>
          <p:nvPr/>
        </p:nvSpPr>
        <p:spPr bwMode="auto">
          <a:xfrm>
            <a:off x="5736144" y="1988840"/>
            <a:ext cx="1434171" cy="42353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流程图: 磁盘 6"/>
          <p:cNvSpPr/>
          <p:nvPr/>
        </p:nvSpPr>
        <p:spPr bwMode="auto">
          <a:xfrm>
            <a:off x="5736145" y="3796918"/>
            <a:ext cx="56102" cy="800979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77" y="3749968"/>
            <a:ext cx="786134" cy="16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0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284E-6 L 0.31093 -0.1225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65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2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1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1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1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1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26337 -0.145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1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 animBg="1"/>
      <p:bldP spid="27" grpId="0" animBg="1"/>
      <p:bldP spid="28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/>
        </p:nvSpPr>
        <p:spPr bwMode="auto">
          <a:xfrm>
            <a:off x="0" y="163513"/>
            <a:ext cx="477838" cy="576262"/>
          </a:xfrm>
          <a:custGeom>
            <a:avLst/>
            <a:gdLst>
              <a:gd name="T0" fmla="*/ 610 w 682"/>
              <a:gd name="T1" fmla="*/ 466 h 818"/>
              <a:gd name="T2" fmla="*/ 354 w 682"/>
              <a:gd name="T3" fmla="*/ 614 h 818"/>
              <a:gd name="T4" fmla="*/ 0 w 682"/>
              <a:gd name="T5" fmla="*/ 818 h 818"/>
              <a:gd name="T6" fmla="*/ 0 w 682"/>
              <a:gd name="T7" fmla="*/ 409 h 818"/>
              <a:gd name="T8" fmla="*/ 0 w 682"/>
              <a:gd name="T9" fmla="*/ 0 h 818"/>
              <a:gd name="T10" fmla="*/ 354 w 682"/>
              <a:gd name="T11" fmla="*/ 205 h 818"/>
              <a:gd name="T12" fmla="*/ 600 w 682"/>
              <a:gd name="T13" fmla="*/ 347 h 818"/>
              <a:gd name="T14" fmla="*/ 610 w 682"/>
              <a:gd name="T15" fmla="*/ 466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" name="TextBox 76"/>
          <p:cNvSpPr txBox="1">
            <a:spLocks noChangeArrowheads="1"/>
          </p:cNvSpPr>
          <p:nvPr/>
        </p:nvSpPr>
        <p:spPr bwMode="auto">
          <a:xfrm>
            <a:off x="477838" y="163513"/>
            <a:ext cx="1382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2800"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Lối Ra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33" y="1284878"/>
            <a:ext cx="6999799" cy="3944321"/>
          </a:xfrm>
          <a:prstGeom prst="rect">
            <a:avLst/>
          </a:prstGeom>
        </p:spPr>
      </p:pic>
      <p:sp>
        <p:nvSpPr>
          <p:cNvPr id="6" name="等腰三角形 5"/>
          <p:cNvSpPr/>
          <p:nvPr/>
        </p:nvSpPr>
        <p:spPr bwMode="auto">
          <a:xfrm rot="1434261">
            <a:off x="8111068" y="3016565"/>
            <a:ext cx="917797" cy="923270"/>
          </a:xfrm>
          <a:prstGeom prst="triangle">
            <a:avLst>
              <a:gd name="adj" fmla="val 47113"/>
            </a:avLst>
          </a:pr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953" tIns="60479" rIns="120953" bIns="60479" rtlCol="0" anchor="ctr"/>
          <a:lstStyle/>
          <a:p>
            <a:pPr algn="ctr"/>
            <a:endParaRPr lang="en-US" sz="42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84">
                        <a14:foregroundMark x1="30380" y1="28117" x2="35443" y2="37401"/>
                        <a14:foregroundMark x1="28956" y1="16976" x2="64241" y2="15119"/>
                        <a14:foregroundMark x1="23892" y1="16976" x2="62342" y2="14058"/>
                        <a14:foregroundMark x1="21361" y1="18833" x2="25000" y2="17507"/>
                        <a14:foregroundMark x1="36551" y1="13793" x2="60759" y2="13528"/>
                        <a14:foregroundMark x1="33070" y1="14854" x2="36551" y2="13793"/>
                        <a14:foregroundMark x1="74525" y1="23342" x2="77373" y2="32095"/>
                        <a14:foregroundMark x1="58228" y1="22546" x2="60127" y2="26525"/>
                        <a14:foregroundMark x1="87975" y1="33952" x2="90665" y2="36074"/>
                        <a14:foregroundMark x1="91139" y1="36605" x2="93038" y2="37666"/>
                        <a14:foregroundMark x1="92722" y1="40053" x2="93671" y2="44297"/>
                        <a14:foregroundMark x1="85918" y1="32626" x2="88449" y2="35013"/>
                        <a14:foregroundMark x1="85285" y1="33156" x2="86392" y2="33156"/>
                        <a14:foregroundMark x1="9177" y1="64191" x2="11392" y2="68966"/>
                        <a14:foregroundMark x1="11867" y1="68700" x2="18038" y2="72414"/>
                        <a14:foregroundMark x1="11076" y1="68966" x2="18671" y2="72944"/>
                        <a14:foregroundMark x1="12658" y1="35809" x2="18987" y2="24138"/>
                        <a14:foregroundMark x1="64399" y1="64456" x2="77690" y2="61804"/>
                        <a14:foregroundMark x1="59810" y1="70292" x2="57437" y2="81167"/>
                        <a14:foregroundMark x1="20253" y1="75066" x2="27057" y2="78515"/>
                        <a14:backgroundMark x1="24684" y1="84085" x2="38766" y2="87003"/>
                        <a14:backgroundMark x1="47943" y1="88064" x2="53165" y2="89390"/>
                        <a14:backgroundMark x1="64399" y1="72944" x2="81487" y2="66313"/>
                        <a14:backgroundMark x1="71519" y1="67374" x2="75949" y2="66048"/>
                        <a14:backgroundMark x1="85759" y1="69231" x2="88924" y2="70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1" t="10209" r="3184" b="6872"/>
          <a:stretch/>
        </p:blipFill>
        <p:spPr bwMode="auto">
          <a:xfrm>
            <a:off x="4627711" y="4521436"/>
            <a:ext cx="1133301" cy="5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6" t="10738" b="68515"/>
          <a:stretch>
            <a:fillRect/>
          </a:stretch>
        </p:blipFill>
        <p:spPr bwMode="auto">
          <a:xfrm rot="17397238">
            <a:off x="8492727" y="2371433"/>
            <a:ext cx="1207881" cy="28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8723763" y="1633317"/>
            <a:ext cx="1995522" cy="562236"/>
            <a:chOff x="1954963" y="1681045"/>
            <a:chExt cx="2160239" cy="888918"/>
          </a:xfrm>
        </p:grpSpPr>
        <p:sp>
          <p:nvSpPr>
            <p:cNvPr id="10" name="云形标注 9"/>
            <p:cNvSpPr/>
            <p:nvPr/>
          </p:nvSpPr>
          <p:spPr>
            <a:xfrm>
              <a:off x="1954963" y="1681045"/>
              <a:ext cx="2160239" cy="814789"/>
            </a:xfrm>
            <a:prstGeom prst="cloudCallou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2034207" y="1888713"/>
              <a:ext cx="2001752" cy="681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</a:rPr>
                <a:t>License Recognition:</a:t>
              </a:r>
            </a:p>
            <a:p>
              <a:pPr algn="ctr"/>
              <a:r>
                <a:rPr lang="en-US" altLang="zh-CN" sz="11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</a:rPr>
                <a:t>PT03XXX</a:t>
              </a:r>
              <a:endParaRPr lang="zh-CN" altLang="en-US" sz="11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6" t="10738" b="68515"/>
          <a:stretch>
            <a:fillRect/>
          </a:stretch>
        </p:blipFill>
        <p:spPr bwMode="auto">
          <a:xfrm rot="1751016">
            <a:off x="8971580" y="3263047"/>
            <a:ext cx="1320898" cy="24716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84">
                        <a14:foregroundMark x1="30380" y1="28117" x2="35443" y2="37401"/>
                        <a14:foregroundMark x1="28956" y1="16976" x2="64241" y2="15119"/>
                        <a14:foregroundMark x1="23892" y1="16976" x2="62342" y2="14058"/>
                        <a14:foregroundMark x1="21361" y1="18833" x2="25000" y2="17507"/>
                        <a14:foregroundMark x1="36551" y1="13793" x2="60759" y2="13528"/>
                        <a14:foregroundMark x1="33070" y1="14854" x2="36551" y2="13793"/>
                        <a14:foregroundMark x1="74525" y1="23342" x2="77373" y2="32095"/>
                        <a14:foregroundMark x1="58228" y1="22546" x2="60127" y2="26525"/>
                        <a14:foregroundMark x1="87975" y1="33952" x2="90665" y2="36074"/>
                        <a14:foregroundMark x1="91139" y1="36605" x2="93038" y2="37666"/>
                        <a14:foregroundMark x1="92722" y1="40053" x2="93671" y2="44297"/>
                        <a14:foregroundMark x1="85918" y1="32626" x2="88449" y2="35013"/>
                        <a14:foregroundMark x1="85285" y1="33156" x2="86392" y2="33156"/>
                        <a14:foregroundMark x1="9177" y1="64191" x2="11392" y2="68966"/>
                        <a14:foregroundMark x1="11867" y1="68700" x2="18038" y2="72414"/>
                        <a14:foregroundMark x1="11076" y1="68966" x2="18671" y2="72944"/>
                        <a14:foregroundMark x1="12658" y1="35809" x2="18987" y2="24138"/>
                        <a14:foregroundMark x1="64399" y1="64456" x2="77690" y2="61804"/>
                        <a14:foregroundMark x1="59810" y1="70292" x2="57437" y2="81167"/>
                        <a14:foregroundMark x1="20253" y1="75066" x2="27057" y2="78515"/>
                        <a14:backgroundMark x1="24684" y1="84085" x2="38766" y2="87003"/>
                        <a14:backgroundMark x1="47943" y1="88064" x2="53165" y2="89390"/>
                        <a14:backgroundMark x1="64399" y1="72944" x2="81487" y2="66313"/>
                        <a14:backgroundMark x1="71519" y1="67374" x2="75949" y2="66048"/>
                        <a14:backgroundMark x1="85759" y1="69231" x2="88924" y2="70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1" t="10209" r="3184" b="6872"/>
          <a:stretch/>
        </p:blipFill>
        <p:spPr bwMode="auto">
          <a:xfrm>
            <a:off x="7724055" y="3841467"/>
            <a:ext cx="1133301" cy="5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 descr="深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0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4949" y="2928368"/>
            <a:ext cx="279697" cy="86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32"/>
          <p:cNvSpPr txBox="1">
            <a:spLocks noChangeArrowheads="1"/>
          </p:cNvSpPr>
          <p:nvPr/>
        </p:nvSpPr>
        <p:spPr bwMode="auto">
          <a:xfrm>
            <a:off x="238919" y="1675509"/>
            <a:ext cx="30585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0098A8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Tính Năng</a:t>
            </a:r>
            <a:endParaRPr lang="en-US" altLang="zh-CN" sz="2400" b="1" dirty="0">
              <a:solidFill>
                <a:srgbClr val="0098A8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" name="TextBox 33"/>
          <p:cNvSpPr txBox="1">
            <a:spLocks noChangeArrowheads="1"/>
          </p:cNvSpPr>
          <p:nvPr/>
        </p:nvSpPr>
        <p:spPr bwMode="auto">
          <a:xfrm>
            <a:off x="-33540" y="2471203"/>
            <a:ext cx="43338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No </a:t>
            </a:r>
            <a:r>
              <a:rPr lang="en-US" altLang="zh-CN" dirty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need to scan ticket, improve traffic flow with no </a:t>
            </a:r>
            <a:r>
              <a:rPr lang="en-US" altLang="zh-CN" dirty="0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stopping</a:t>
            </a:r>
            <a:endParaRPr lang="en-US" altLang="zh-CN" dirty="0">
              <a:solidFill>
                <a:srgbClr val="1D55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altLang="zh-CN" dirty="0">
              <a:solidFill>
                <a:srgbClr val="1D55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Lắp đặt </a:t>
            </a:r>
            <a:r>
              <a:rPr lang="en-US" altLang="zh-CN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dễ </a:t>
            </a: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dàng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altLang="zh-CN" smtClean="0">
              <a:solidFill>
                <a:srgbClr val="1D55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Phương </a:t>
            </a:r>
            <a:r>
              <a:rPr lang="en-US" altLang="zh-CN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tiện được điều khiển bởi LPR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altLang="zh-CN" dirty="0">
              <a:solidFill>
                <a:srgbClr val="1D55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Nhấn nút khẩ cấp khi có báo động</a:t>
            </a:r>
            <a:endParaRPr lang="zh-CN" altLang="en-US" dirty="0">
              <a:solidFill>
                <a:srgbClr val="1D55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0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9.87654E-7 L 0.33889 -0.1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6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3457E-7 L 0.24827 -0.162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0" y="163513"/>
            <a:ext cx="477838" cy="576262"/>
          </a:xfrm>
          <a:custGeom>
            <a:avLst/>
            <a:gdLst>
              <a:gd name="T0" fmla="*/ 610 w 682"/>
              <a:gd name="T1" fmla="*/ 466 h 818"/>
              <a:gd name="T2" fmla="*/ 354 w 682"/>
              <a:gd name="T3" fmla="*/ 614 h 818"/>
              <a:gd name="T4" fmla="*/ 0 w 682"/>
              <a:gd name="T5" fmla="*/ 818 h 818"/>
              <a:gd name="T6" fmla="*/ 0 w 682"/>
              <a:gd name="T7" fmla="*/ 409 h 818"/>
              <a:gd name="T8" fmla="*/ 0 w 682"/>
              <a:gd name="T9" fmla="*/ 0 h 818"/>
              <a:gd name="T10" fmla="*/ 354 w 682"/>
              <a:gd name="T11" fmla="*/ 205 h 818"/>
              <a:gd name="T12" fmla="*/ 600 w 682"/>
              <a:gd name="T13" fmla="*/ 347 h 818"/>
              <a:gd name="T14" fmla="*/ 610 w 682"/>
              <a:gd name="T15" fmla="*/ 466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TextBox 76"/>
          <p:cNvSpPr txBox="1">
            <a:spLocks noChangeArrowheads="1"/>
          </p:cNvSpPr>
          <p:nvPr/>
        </p:nvSpPr>
        <p:spPr bwMode="auto">
          <a:xfrm>
            <a:off x="477838" y="163513"/>
            <a:ext cx="29306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2800"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zh-CN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 Đỗ Xe Ngầm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0772" y="521285"/>
            <a:ext cx="6622145" cy="614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421" y="1340768"/>
            <a:ext cx="1584176" cy="1139994"/>
          </a:xfrm>
          <a:prstGeom prst="rect">
            <a:avLst/>
          </a:prstGeom>
          <a:noFill/>
        </p:spPr>
      </p:pic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238919" y="1675509"/>
            <a:ext cx="30585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0098A8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Tính Năng</a:t>
            </a:r>
            <a:endParaRPr lang="en-US" altLang="zh-CN" sz="2400" b="1" dirty="0">
              <a:solidFill>
                <a:srgbClr val="0098A8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-33540" y="2471203"/>
            <a:ext cx="43338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Màn hình chỉ hướng sẽ chỉ ra số vụ trí trống ở mỗi hướng.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altLang="zh-CN">
              <a:solidFill>
                <a:srgbClr val="1D5576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mtClean="0">
                <a:solidFill>
                  <a:srgbClr val="1D5576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Camera nhận diện sẽ cho bạn biết chỗ còn trống hay không.</a:t>
            </a:r>
            <a:endParaRPr lang="zh-CN" altLang="en-US" dirty="0">
              <a:solidFill>
                <a:srgbClr val="1D55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01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0" y="163513"/>
            <a:ext cx="477838" cy="576262"/>
          </a:xfrm>
          <a:custGeom>
            <a:avLst/>
            <a:gdLst>
              <a:gd name="T0" fmla="*/ 610 w 682"/>
              <a:gd name="T1" fmla="*/ 466 h 818"/>
              <a:gd name="T2" fmla="*/ 354 w 682"/>
              <a:gd name="T3" fmla="*/ 614 h 818"/>
              <a:gd name="T4" fmla="*/ 0 w 682"/>
              <a:gd name="T5" fmla="*/ 818 h 818"/>
              <a:gd name="T6" fmla="*/ 0 w 682"/>
              <a:gd name="T7" fmla="*/ 409 h 818"/>
              <a:gd name="T8" fmla="*/ 0 w 682"/>
              <a:gd name="T9" fmla="*/ 0 h 818"/>
              <a:gd name="T10" fmla="*/ 354 w 682"/>
              <a:gd name="T11" fmla="*/ 205 h 818"/>
              <a:gd name="T12" fmla="*/ 600 w 682"/>
              <a:gd name="T13" fmla="*/ 347 h 818"/>
              <a:gd name="T14" fmla="*/ 610 w 682"/>
              <a:gd name="T15" fmla="*/ 466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TextBox 76"/>
          <p:cNvSpPr txBox="1">
            <a:spLocks noChangeArrowheads="1"/>
          </p:cNvSpPr>
          <p:nvPr/>
        </p:nvSpPr>
        <p:spPr bwMode="auto">
          <a:xfrm>
            <a:off x="477838" y="163513"/>
            <a:ext cx="29514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2800"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zh-CN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Xe Của Bạn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0158" y="947074"/>
            <a:ext cx="5756999" cy="360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3" y="947074"/>
            <a:ext cx="5514385" cy="360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1201837" y="5157192"/>
            <a:ext cx="10105974" cy="10801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Nhập biển số xe của bạn để tìm vị trí bạn đã đỗ, thiết bị sẽ chỉ cho bạn con đường tốt nhất.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41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payment parking 的图像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55" y="908720"/>
            <a:ext cx="973400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6"/>
          <p:cNvSpPr>
            <a:spLocks/>
          </p:cNvSpPr>
          <p:nvPr/>
        </p:nvSpPr>
        <p:spPr bwMode="auto">
          <a:xfrm>
            <a:off x="0" y="163513"/>
            <a:ext cx="477838" cy="576262"/>
          </a:xfrm>
          <a:custGeom>
            <a:avLst/>
            <a:gdLst>
              <a:gd name="T0" fmla="*/ 610 w 682"/>
              <a:gd name="T1" fmla="*/ 466 h 818"/>
              <a:gd name="T2" fmla="*/ 354 w 682"/>
              <a:gd name="T3" fmla="*/ 614 h 818"/>
              <a:gd name="T4" fmla="*/ 0 w 682"/>
              <a:gd name="T5" fmla="*/ 818 h 818"/>
              <a:gd name="T6" fmla="*/ 0 w 682"/>
              <a:gd name="T7" fmla="*/ 409 h 818"/>
              <a:gd name="T8" fmla="*/ 0 w 682"/>
              <a:gd name="T9" fmla="*/ 0 h 818"/>
              <a:gd name="T10" fmla="*/ 354 w 682"/>
              <a:gd name="T11" fmla="*/ 205 h 818"/>
              <a:gd name="T12" fmla="*/ 600 w 682"/>
              <a:gd name="T13" fmla="*/ 347 h 818"/>
              <a:gd name="T14" fmla="*/ 610 w 682"/>
              <a:gd name="T15" fmla="*/ 466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TextBox 76"/>
          <p:cNvSpPr txBox="1">
            <a:spLocks noChangeArrowheads="1"/>
          </p:cNvSpPr>
          <p:nvPr/>
        </p:nvSpPr>
        <p:spPr bwMode="auto">
          <a:xfrm>
            <a:off x="477838" y="163513"/>
            <a:ext cx="31879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2800"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zh-CN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Chi Trả</a:t>
            </a:r>
            <a:endParaRPr lang="en-US" altLang="zh-C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圆角矩形 6"/>
          <p:cNvSpPr>
            <a:spLocks noChangeArrowheads="1"/>
          </p:cNvSpPr>
          <p:nvPr/>
        </p:nvSpPr>
        <p:spPr bwMode="auto">
          <a:xfrm>
            <a:off x="223297" y="908720"/>
            <a:ext cx="2952328" cy="4536504"/>
          </a:xfrm>
          <a:prstGeom prst="roundRect">
            <a:avLst>
              <a:gd name="adj" fmla="val 4324"/>
            </a:avLst>
          </a:prstGeom>
          <a:solidFill>
            <a:srgbClr val="F2F2F2"/>
          </a:solidFill>
          <a:ln w="9525" cmpd="sng">
            <a:solidFill>
              <a:schemeClr val="accent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None/>
              <a:defRPr/>
            </a:pPr>
            <a:endParaRPr lang="en-US" altLang="zh-CN" sz="1800" dirty="0">
              <a:solidFill>
                <a:srgbClr val="004065"/>
              </a:solidFill>
              <a:latin typeface="微软雅黑" pitchFamily="34" charset="-122"/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225395" y="3284984"/>
            <a:ext cx="27766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>
                <a:solidFill>
                  <a:schemeClr val="bg1"/>
                </a:solidFill>
                <a:latin typeface="Times New Roman" panose="02020603050405020304" pitchFamily="18" charset="0"/>
              </a:rPr>
              <a:t>Hệ thống đỗ xe của Dahua cung cấp máy soát vé, máy thu tiền tại thu tiền cho các khách hàng nước ngoài.</a:t>
            </a:r>
            <a:endParaRPr lang="zh-CN" altLang="en-US" sz="1200" dirty="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Oval 5"/>
          <p:cNvSpPr/>
          <p:nvPr/>
        </p:nvSpPr>
        <p:spPr>
          <a:xfrm>
            <a:off x="913805" y="1704557"/>
            <a:ext cx="1492612" cy="1475595"/>
          </a:xfrm>
          <a:prstGeom prst="ellipse">
            <a:avLst/>
          </a:prstGeom>
          <a:solidFill>
            <a:srgbClr val="D4431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圆角矩形 6"/>
          <p:cNvSpPr>
            <a:spLocks noChangeArrowheads="1"/>
          </p:cNvSpPr>
          <p:nvPr/>
        </p:nvSpPr>
        <p:spPr bwMode="auto">
          <a:xfrm>
            <a:off x="3216307" y="908720"/>
            <a:ext cx="3063058" cy="4536504"/>
          </a:xfrm>
          <a:prstGeom prst="roundRect">
            <a:avLst>
              <a:gd name="adj" fmla="val 4324"/>
            </a:avLst>
          </a:prstGeom>
          <a:solidFill>
            <a:srgbClr val="F2F2F2"/>
          </a:solidFill>
          <a:ln w="9525" cmpd="sng">
            <a:solidFill>
              <a:schemeClr val="accent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1800" smtClean="0">
              <a:solidFill>
                <a:srgbClr val="C4261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" name="TextBox 7"/>
          <p:cNvSpPr txBox="1">
            <a:spLocks noChangeArrowheads="1"/>
          </p:cNvSpPr>
          <p:nvPr/>
        </p:nvSpPr>
        <p:spPr bwMode="auto">
          <a:xfrm>
            <a:off x="3152847" y="3356992"/>
            <a:ext cx="305451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</a:pPr>
            <a:r>
              <a:rPr lang="en-US" altLang="zh-CN" smtClean="0">
                <a:solidFill>
                  <a:schemeClr val="bg1"/>
                </a:solidFill>
                <a:latin typeface="Times New Roman" panose="02020603050405020304" pitchFamily="18" charset="0"/>
              </a:rPr>
              <a:t>Dahua sẽ mở giao thức cho các công ty thanh toán ở bên thứ 3.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Box 16"/>
          <p:cNvSpPr txBox="1">
            <a:spLocks noChangeArrowheads="1"/>
          </p:cNvSpPr>
          <p:nvPr/>
        </p:nvSpPr>
        <p:spPr bwMode="auto">
          <a:xfrm>
            <a:off x="3216307" y="1084674"/>
            <a:ext cx="3458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mtClean="0">
                <a:latin typeface="Times New Roman" panose="02020603050405020304" pitchFamily="18" charset="0"/>
              </a:rPr>
              <a:t>Hợp tác với các bên thứ 3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8" name="Oval 5"/>
          <p:cNvSpPr/>
          <p:nvPr/>
        </p:nvSpPr>
        <p:spPr>
          <a:xfrm>
            <a:off x="4004681" y="1844824"/>
            <a:ext cx="1492612" cy="1475595"/>
          </a:xfrm>
          <a:prstGeom prst="ellipse">
            <a:avLst/>
          </a:prstGeom>
          <a:solidFill>
            <a:srgbClr val="D4431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:\Users\26369\Desktop\handshake_233px_1185641_easyicon.n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11" y="2220690"/>
            <a:ext cx="1116814" cy="79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241091" y="1084674"/>
            <a:ext cx="2969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mtClean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Chế độ vận chuyển 1 chạm</a:t>
            </a:r>
            <a:endParaRPr lang="zh-CN" altLang="en-US" sz="2000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0" y="5445224"/>
            <a:ext cx="12219060" cy="141277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en-US" altLang="zh-CN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Pay with </a:t>
            </a:r>
            <a:r>
              <a:rPr lang="en-US" altLang="zh-CN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ash, Coin, Visa </a:t>
            </a:r>
            <a:r>
              <a:rPr lang="en-US" altLang="zh-CN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card, QR </a:t>
            </a:r>
            <a:r>
              <a:rPr lang="en-US" altLang="zh-CN" sz="24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code,etc</a:t>
            </a:r>
            <a:r>
              <a:rPr lang="en-US" altLang="zh-CN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979" y="1916832"/>
            <a:ext cx="447938" cy="25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26369\Desktop\delivery_771px_1173546_easyicon.net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1" y="2060848"/>
            <a:ext cx="787742" cy="81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3309938" y="1395413"/>
            <a:ext cx="8886825" cy="1881187"/>
          </a:xfrm>
          <a:custGeom>
            <a:avLst/>
            <a:gdLst>
              <a:gd name="T0" fmla="*/ 2147483646 w 11567"/>
              <a:gd name="T1" fmla="*/ 2147483646 h 2441"/>
              <a:gd name="T2" fmla="*/ 0 w 11567"/>
              <a:gd name="T3" fmla="*/ 2147483646 h 2441"/>
              <a:gd name="T4" fmla="*/ 2147483646 w 11567"/>
              <a:gd name="T5" fmla="*/ 0 h 2441"/>
              <a:gd name="T6" fmla="*/ 2147483646 w 11567"/>
              <a:gd name="T7" fmla="*/ 0 h 2441"/>
              <a:gd name="T8" fmla="*/ 2147483646 w 11567"/>
              <a:gd name="T9" fmla="*/ 2147483646 h 24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7" h="2441">
                <a:moveTo>
                  <a:pt x="11567" y="2441"/>
                </a:moveTo>
                <a:lnTo>
                  <a:pt x="0" y="2441"/>
                </a:lnTo>
                <a:lnTo>
                  <a:pt x="1542" y="0"/>
                </a:lnTo>
                <a:lnTo>
                  <a:pt x="11567" y="0"/>
                </a:lnTo>
                <a:lnTo>
                  <a:pt x="11567" y="244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0" y="4075113"/>
            <a:ext cx="5695950" cy="1712912"/>
          </a:xfrm>
          <a:custGeom>
            <a:avLst/>
            <a:gdLst>
              <a:gd name="T0" fmla="*/ 0 w 7413"/>
              <a:gd name="T1" fmla="*/ 0 h 2222"/>
              <a:gd name="T2" fmla="*/ 2147483646 w 7413"/>
              <a:gd name="T3" fmla="*/ 0 h 2222"/>
              <a:gd name="T4" fmla="*/ 2147483646 w 7413"/>
              <a:gd name="T5" fmla="*/ 2147483646 h 2222"/>
              <a:gd name="T6" fmla="*/ 0 w 7413"/>
              <a:gd name="T7" fmla="*/ 2147483646 h 2222"/>
              <a:gd name="T8" fmla="*/ 0 w 7413"/>
              <a:gd name="T9" fmla="*/ 0 h 2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13" h="2222">
                <a:moveTo>
                  <a:pt x="0" y="0"/>
                </a:moveTo>
                <a:lnTo>
                  <a:pt x="7413" y="0"/>
                </a:lnTo>
                <a:lnTo>
                  <a:pt x="6010" y="2222"/>
                </a:lnTo>
                <a:lnTo>
                  <a:pt x="0" y="2222"/>
                </a:lnTo>
                <a:lnTo>
                  <a:pt x="0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0" y="2052638"/>
            <a:ext cx="10733088" cy="2981325"/>
          </a:xfrm>
          <a:custGeom>
            <a:avLst/>
            <a:gdLst>
              <a:gd name="T0" fmla="*/ 0 w 13970"/>
              <a:gd name="T1" fmla="*/ 0 h 3869"/>
              <a:gd name="T2" fmla="*/ 2147483646 w 13970"/>
              <a:gd name="T3" fmla="*/ 0 h 3869"/>
              <a:gd name="T4" fmla="*/ 2147483646 w 13970"/>
              <a:gd name="T5" fmla="*/ 2147483646 h 3869"/>
              <a:gd name="T6" fmla="*/ 0 w 13970"/>
              <a:gd name="T7" fmla="*/ 2147483646 h 3869"/>
              <a:gd name="T8" fmla="*/ 0 w 13970"/>
              <a:gd name="T9" fmla="*/ 0 h 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11231563" y="1908175"/>
            <a:ext cx="557212" cy="900113"/>
          </a:xfrm>
          <a:custGeom>
            <a:avLst/>
            <a:gdLst>
              <a:gd name="T0" fmla="*/ 2147483646 w 725"/>
              <a:gd name="T1" fmla="*/ 2147483646 h 1169"/>
              <a:gd name="T2" fmla="*/ 2147483646 w 725"/>
              <a:gd name="T3" fmla="*/ 2147483646 h 1169"/>
              <a:gd name="T4" fmla="*/ 2147483646 w 725"/>
              <a:gd name="T5" fmla="*/ 2147483646 h 1169"/>
              <a:gd name="T6" fmla="*/ 2147483646 w 725"/>
              <a:gd name="T7" fmla="*/ 2147483646 h 1169"/>
              <a:gd name="T8" fmla="*/ 0 w 725"/>
              <a:gd name="T9" fmla="*/ 2147483646 h 1169"/>
              <a:gd name="T10" fmla="*/ 2147483646 w 725"/>
              <a:gd name="T11" fmla="*/ 2147483646 h 1169"/>
              <a:gd name="T12" fmla="*/ 0 w 725"/>
              <a:gd name="T13" fmla="*/ 2147483646 h 1169"/>
              <a:gd name="T14" fmla="*/ 2147483646 w 725"/>
              <a:gd name="T15" fmla="*/ 0 h 1169"/>
              <a:gd name="T16" fmla="*/ 2147483646 w 725"/>
              <a:gd name="T17" fmla="*/ 2147483646 h 11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0591800" y="6049963"/>
            <a:ext cx="1604963" cy="808037"/>
          </a:xfrm>
          <a:custGeom>
            <a:avLst/>
            <a:gdLst>
              <a:gd name="T0" fmla="*/ 2147483646 w 2088"/>
              <a:gd name="T1" fmla="*/ 0 h 1048"/>
              <a:gd name="T2" fmla="*/ 2147483646 w 2088"/>
              <a:gd name="T3" fmla="*/ 2147483646 h 1048"/>
              <a:gd name="T4" fmla="*/ 0 w 2088"/>
              <a:gd name="T5" fmla="*/ 2147483646 h 1048"/>
              <a:gd name="T6" fmla="*/ 2147483646 w 2088"/>
              <a:gd name="T7" fmla="*/ 0 h 1048"/>
              <a:gd name="T8" fmla="*/ 2147483646 w 2088"/>
              <a:gd name="T9" fmla="*/ 0 h 1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8" h="1048">
                <a:moveTo>
                  <a:pt x="2088" y="0"/>
                </a:moveTo>
                <a:lnTo>
                  <a:pt x="2088" y="1048"/>
                </a:lnTo>
                <a:lnTo>
                  <a:pt x="0" y="1048"/>
                </a:lnTo>
                <a:lnTo>
                  <a:pt x="662" y="0"/>
                </a:lnTo>
                <a:lnTo>
                  <a:pt x="2088" y="0"/>
                </a:ln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10301288" y="6208713"/>
            <a:ext cx="1895475" cy="649287"/>
          </a:xfrm>
          <a:custGeom>
            <a:avLst/>
            <a:gdLst>
              <a:gd name="T0" fmla="*/ 2147483646 w 2467"/>
              <a:gd name="T1" fmla="*/ 0 h 843"/>
              <a:gd name="T2" fmla="*/ 2147483646 w 2467"/>
              <a:gd name="T3" fmla="*/ 2147483646 h 843"/>
              <a:gd name="T4" fmla="*/ 0 w 2467"/>
              <a:gd name="T5" fmla="*/ 2147483646 h 843"/>
              <a:gd name="T6" fmla="*/ 2147483646 w 2467"/>
              <a:gd name="T7" fmla="*/ 0 h 843"/>
              <a:gd name="T8" fmla="*/ 2147483646 w 2467"/>
              <a:gd name="T9" fmla="*/ 0 h 8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709863" y="2568575"/>
            <a:ext cx="30668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 smtClean="0">
                <a:solidFill>
                  <a:srgbClr val="FFFFFF"/>
                </a:solidFill>
                <a:latin typeface="微软雅黑" panose="020B0503020204020204" pitchFamily="34" charset="-122"/>
              </a:rPr>
              <a:t>Điểm Nhấn</a:t>
            </a:r>
            <a:endParaRPr lang="zh-CN" altLang="en-US" sz="40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346200" y="2463800"/>
            <a:ext cx="127631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3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3</a:t>
            </a:r>
            <a:endParaRPr lang="zh-CN" altLang="en-US" sz="13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709863" y="3546446"/>
            <a:ext cx="6264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mtClean="0">
                <a:solidFill>
                  <a:srgbClr val="FFFFFF"/>
                </a:solidFill>
                <a:latin typeface="微软雅黑" panose="020B0503020204020204" pitchFamily="34" charset="-122"/>
              </a:rPr>
              <a:t>Làm Sao Để Thu Hút Khách Hàng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90538" y="3813175"/>
            <a:ext cx="763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Part</a:t>
            </a:r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30469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>
            <a:spLocks noChangeArrowheads="1"/>
          </p:cNvSpPr>
          <p:nvPr/>
        </p:nvSpPr>
        <p:spPr bwMode="auto">
          <a:xfrm>
            <a:off x="477838" y="163513"/>
            <a:ext cx="57342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2800"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zh-CN" sz="3000" b="1" smtClean="0"/>
              <a:t>Nhận Diện Biển Số Bằng Hình Ảnh</a:t>
            </a:r>
            <a:endParaRPr lang="zh-CN" altLang="en-US" sz="3000" b="1" dirty="0"/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0" y="163513"/>
            <a:ext cx="477838" cy="576262"/>
          </a:xfrm>
          <a:custGeom>
            <a:avLst/>
            <a:gdLst>
              <a:gd name="T0" fmla="*/ 2147483646 w 682"/>
              <a:gd name="T1" fmla="*/ 2147483646 h 818"/>
              <a:gd name="T2" fmla="*/ 2147483646 w 682"/>
              <a:gd name="T3" fmla="*/ 2147483646 h 818"/>
              <a:gd name="T4" fmla="*/ 0 w 682"/>
              <a:gd name="T5" fmla="*/ 2147483646 h 818"/>
              <a:gd name="T6" fmla="*/ 0 w 682"/>
              <a:gd name="T7" fmla="*/ 2147483646 h 818"/>
              <a:gd name="T8" fmla="*/ 0 w 682"/>
              <a:gd name="T9" fmla="*/ 0 h 818"/>
              <a:gd name="T10" fmla="*/ 2147483646 w 682"/>
              <a:gd name="T11" fmla="*/ 2147483646 h 818"/>
              <a:gd name="T12" fmla="*/ 2147483646 w 682"/>
              <a:gd name="T13" fmla="*/ 2147483646 h 818"/>
              <a:gd name="T14" fmla="*/ 2147483646 w 682"/>
              <a:gd name="T15" fmla="*/ 2147483646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5234285" y="5163977"/>
            <a:ext cx="43338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600" smtClean="0"/>
              <a:t>Tích hợp n</a:t>
            </a:r>
            <a:r>
              <a:rPr lang="vi-VN" sz="1600" smtClean="0"/>
              <a:t>hận </a:t>
            </a:r>
            <a:r>
              <a:rPr lang="vi-VN" sz="1600"/>
              <a:t>dạng ký tự </a:t>
            </a:r>
            <a:r>
              <a:rPr lang="vi-VN" sz="1600"/>
              <a:t>quang </a:t>
            </a:r>
            <a:r>
              <a:rPr lang="vi-VN" sz="1600" smtClean="0"/>
              <a:t>học</a:t>
            </a:r>
            <a:endParaRPr lang="en-US" sz="1600" smtClean="0"/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altLang="zh-CN" sz="1600" dirty="0">
              <a:solidFill>
                <a:srgbClr val="1D55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600" smtClean="0">
                <a:solidFill>
                  <a:srgbClr val="1D55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Không lặp, </a:t>
            </a:r>
            <a:r>
              <a:rPr lang="en-US" altLang="zh-CN" sz="1600" smtClean="0">
                <a:solidFill>
                  <a:srgbClr val="1D55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đơn giản hóa việc lắp đặt</a:t>
            </a:r>
            <a:endParaRPr lang="en-US" altLang="zh-CN" sz="1600" dirty="0" smtClean="0">
              <a:solidFill>
                <a:srgbClr val="1D55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endParaRPr lang="en-US" altLang="zh-CN" dirty="0" smtClean="0">
              <a:solidFill>
                <a:srgbClr val="1D55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altLang="zh-CN" sz="1600" smtClean="0">
                <a:solidFill>
                  <a:srgbClr val="1D55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Phân tích hình ảnh thu được</a:t>
            </a:r>
            <a:r>
              <a:rPr lang="en-US" altLang="zh-CN" sz="1600" dirty="0">
                <a:solidFill>
                  <a:srgbClr val="1D55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 algn="just" eaLnBrk="1" hangingPunct="1"/>
            <a:endParaRPr lang="zh-CN" altLang="en-US" dirty="0">
              <a:solidFill>
                <a:srgbClr val="1D55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9933" y="739775"/>
            <a:ext cx="4681216" cy="360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13" y="717511"/>
            <a:ext cx="4786206" cy="362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1477" y="4542823"/>
            <a:ext cx="423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rgbClr val="C00000"/>
                </a:solidFill>
                <a:latin typeface="Times New Roman" panose="02020603050405020304" pitchFamily="18" charset="0"/>
              </a:rPr>
              <a:t>Hình ảnh ban ngày, Biển số No.MMF41XX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7072" y="4517646"/>
            <a:ext cx="4266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</a:rPr>
              <a:t>Hình ảnh ban ngày, 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</a:rPr>
              <a:t>Biển </a:t>
            </a:r>
            <a:r>
              <a:rPr lang="en-US" altLang="zh-CN" smtClean="0">
                <a:solidFill>
                  <a:srgbClr val="C00000"/>
                </a:solidFill>
                <a:latin typeface="Times New Roman" panose="02020603050405020304" pitchFamily="18" charset="0"/>
              </a:rPr>
              <a:t>số 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No.MED86XX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993925" y="5445224"/>
            <a:ext cx="2696324" cy="6378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2024798" y="5533309"/>
            <a:ext cx="2665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Ra/Vào</a:t>
            </a:r>
            <a:endParaRPr lang="en-US" altLang="zh-CN" sz="2400" b="1" dirty="0">
              <a:solidFill>
                <a:schemeClr val="accent5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28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>
            <a:spLocks noChangeArrowheads="1"/>
          </p:cNvSpPr>
          <p:nvPr/>
        </p:nvSpPr>
        <p:spPr bwMode="auto">
          <a:xfrm>
            <a:off x="477838" y="163513"/>
            <a:ext cx="39517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2800"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zh-CN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 Dẫn Nhanh Chóng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0" y="163513"/>
            <a:ext cx="477838" cy="576262"/>
          </a:xfrm>
          <a:custGeom>
            <a:avLst/>
            <a:gdLst>
              <a:gd name="T0" fmla="*/ 2147483646 w 682"/>
              <a:gd name="T1" fmla="*/ 2147483646 h 818"/>
              <a:gd name="T2" fmla="*/ 2147483646 w 682"/>
              <a:gd name="T3" fmla="*/ 2147483646 h 818"/>
              <a:gd name="T4" fmla="*/ 0 w 682"/>
              <a:gd name="T5" fmla="*/ 2147483646 h 818"/>
              <a:gd name="T6" fmla="*/ 0 w 682"/>
              <a:gd name="T7" fmla="*/ 2147483646 h 818"/>
              <a:gd name="T8" fmla="*/ 0 w 682"/>
              <a:gd name="T9" fmla="*/ 0 h 818"/>
              <a:gd name="T10" fmla="*/ 2147483646 w 682"/>
              <a:gd name="T11" fmla="*/ 2147483646 h 818"/>
              <a:gd name="T12" fmla="*/ 2147483646 w 682"/>
              <a:gd name="T13" fmla="*/ 2147483646 h 818"/>
              <a:gd name="T14" fmla="*/ 2147483646 w 682"/>
              <a:gd name="T15" fmla="*/ 2147483646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5812" y="739775"/>
            <a:ext cx="6158230" cy="538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肘形连接符 9"/>
          <p:cNvCxnSpPr/>
          <p:nvPr/>
        </p:nvCxnSpPr>
        <p:spPr>
          <a:xfrm rot="10800000" flipV="1">
            <a:off x="3770374" y="1500707"/>
            <a:ext cx="2730876" cy="641268"/>
          </a:xfrm>
          <a:prstGeom prst="bentConnector3">
            <a:avLst>
              <a:gd name="adj1" fmla="val -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>
            <a:endCxn id="19" idx="3"/>
          </p:cNvCxnSpPr>
          <p:nvPr/>
        </p:nvCxnSpPr>
        <p:spPr>
          <a:xfrm rot="10800000" flipV="1">
            <a:off x="3654966" y="2080242"/>
            <a:ext cx="7294741" cy="2598933"/>
          </a:xfrm>
          <a:prstGeom prst="bentConnector3">
            <a:avLst>
              <a:gd name="adj1" fmla="val 26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594326" y="1108822"/>
            <a:ext cx="504056" cy="3759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50509" y="1124744"/>
            <a:ext cx="504056" cy="3759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78701" y="1105193"/>
            <a:ext cx="504056" cy="3759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5315" y="1647434"/>
            <a:ext cx="3129147" cy="1666655"/>
          </a:xfrm>
          <a:prstGeom prst="rect">
            <a:avLst/>
          </a:prstGeom>
          <a:solidFill>
            <a:schemeClr val="tx1">
              <a:lumMod val="40000"/>
              <a:lumOff val="60000"/>
              <a:alpha val="9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mtClean="0">
                <a:solidFill>
                  <a:prstClr val="white"/>
                </a:solidFill>
                <a:latin typeface="Times New Roman" panose="02020603050405020304" pitchFamily="18" charset="0"/>
              </a:rPr>
              <a:t>Màn hình chỉ hướng sẽ chỉ ra số lượng chỗ đỗ xe còn trống và chỉ hướng cho lái xe tới chỗ đỗ thích hợp.</a:t>
            </a: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5818" y="3769112"/>
            <a:ext cx="3129147" cy="1820128"/>
          </a:xfrm>
          <a:prstGeom prst="rect">
            <a:avLst/>
          </a:prstGeom>
          <a:solidFill>
            <a:schemeClr val="tx1">
              <a:lumMod val="40000"/>
              <a:lumOff val="60000"/>
              <a:alpha val="9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mtClean="0">
                <a:solidFill>
                  <a:prstClr val="white"/>
                </a:solidFill>
                <a:latin typeface="Times New Roman" panose="02020603050405020304" pitchFamily="18" charset="0"/>
              </a:rPr>
              <a:t>Lái xe có thể nhận biết vị trí đỗ xe còn trống thông qua đèn báo và màn hình chỉ hướng.</a:t>
            </a:r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2604" y="1187460"/>
            <a:ext cx="3026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Chỉ Hướng Các Vị Trí Trống</a:t>
            </a: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4406" y="3344782"/>
            <a:ext cx="264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Chỉ Ra Vị Trí Chính Xác</a:t>
            </a: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729" y="2051405"/>
            <a:ext cx="1629123" cy="144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6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11"/>
          <p:cNvSpPr>
            <a:spLocks/>
          </p:cNvSpPr>
          <p:nvPr/>
        </p:nvSpPr>
        <p:spPr bwMode="auto">
          <a:xfrm>
            <a:off x="4794250" y="865188"/>
            <a:ext cx="892175" cy="112712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6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339" name="Freeform 10"/>
          <p:cNvSpPr>
            <a:spLocks/>
          </p:cNvSpPr>
          <p:nvPr/>
        </p:nvSpPr>
        <p:spPr bwMode="auto">
          <a:xfrm>
            <a:off x="4630738" y="954088"/>
            <a:ext cx="6692900" cy="701675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4879975" y="865188"/>
            <a:ext cx="720725" cy="738187"/>
          </a:xfrm>
          <a:prstGeom prst="rect">
            <a:avLst/>
          </a:prstGeom>
          <a:solidFill>
            <a:srgbClr val="0095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1" name="Freeform 11"/>
          <p:cNvSpPr>
            <a:spLocks/>
          </p:cNvSpPr>
          <p:nvPr/>
        </p:nvSpPr>
        <p:spPr bwMode="auto">
          <a:xfrm>
            <a:off x="4794250" y="2170113"/>
            <a:ext cx="892175" cy="112712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6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342" name="Freeform 10"/>
          <p:cNvSpPr>
            <a:spLocks/>
          </p:cNvSpPr>
          <p:nvPr/>
        </p:nvSpPr>
        <p:spPr bwMode="auto">
          <a:xfrm>
            <a:off x="4630738" y="2259013"/>
            <a:ext cx="6692900" cy="701675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4879975" y="2170113"/>
            <a:ext cx="720725" cy="738187"/>
          </a:xfrm>
          <a:prstGeom prst="rect">
            <a:avLst/>
          </a:prstGeom>
          <a:solidFill>
            <a:srgbClr val="0095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4" name="Freeform 11"/>
          <p:cNvSpPr>
            <a:spLocks/>
          </p:cNvSpPr>
          <p:nvPr/>
        </p:nvSpPr>
        <p:spPr bwMode="auto">
          <a:xfrm>
            <a:off x="4794250" y="3429000"/>
            <a:ext cx="892175" cy="11271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6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345" name="Freeform 10"/>
          <p:cNvSpPr>
            <a:spLocks/>
          </p:cNvSpPr>
          <p:nvPr/>
        </p:nvSpPr>
        <p:spPr bwMode="auto">
          <a:xfrm>
            <a:off x="4630738" y="3516313"/>
            <a:ext cx="6692900" cy="701675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879975" y="3429000"/>
            <a:ext cx="720725" cy="738188"/>
          </a:xfrm>
          <a:prstGeom prst="rect">
            <a:avLst/>
          </a:prstGeom>
          <a:solidFill>
            <a:srgbClr val="0095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4811713" y="4686300"/>
            <a:ext cx="892175" cy="11271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6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348" name="Freeform 10"/>
          <p:cNvSpPr>
            <a:spLocks/>
          </p:cNvSpPr>
          <p:nvPr/>
        </p:nvSpPr>
        <p:spPr bwMode="auto">
          <a:xfrm>
            <a:off x="4648200" y="4773613"/>
            <a:ext cx="6692900" cy="701675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4897438" y="4686300"/>
            <a:ext cx="720725" cy="738188"/>
          </a:xfrm>
          <a:prstGeom prst="rect">
            <a:avLst/>
          </a:prstGeom>
          <a:solidFill>
            <a:srgbClr val="0095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53" name="TextBox 105"/>
          <p:cNvSpPr txBox="1">
            <a:spLocks noChangeArrowheads="1"/>
          </p:cNvSpPr>
          <p:nvPr/>
        </p:nvSpPr>
        <p:spPr bwMode="auto">
          <a:xfrm>
            <a:off x="5810250" y="1016000"/>
            <a:ext cx="33999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 b="1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Yêu Cầu</a:t>
            </a:r>
            <a:endParaRPr lang="en-US" altLang="zh-CN" sz="3000" b="1" dirty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4" name="TextBox 106"/>
          <p:cNvSpPr txBox="1">
            <a:spLocks noChangeArrowheads="1"/>
          </p:cNvSpPr>
          <p:nvPr/>
        </p:nvSpPr>
        <p:spPr bwMode="auto">
          <a:xfrm>
            <a:off x="4987925" y="908050"/>
            <a:ext cx="500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FFFFFF"/>
                </a:solidFill>
                <a:latin typeface="微软雅黑" panose="020B0503020204020204" pitchFamily="34" charset="-122"/>
              </a:rPr>
              <a:t>1</a:t>
            </a:r>
            <a:endParaRPr lang="zh-CN" altLang="en-US" sz="4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355" name="TextBox 108"/>
          <p:cNvSpPr txBox="1">
            <a:spLocks noChangeArrowheads="1"/>
          </p:cNvSpPr>
          <p:nvPr/>
        </p:nvSpPr>
        <p:spPr bwMode="auto">
          <a:xfrm>
            <a:off x="5810250" y="2351088"/>
            <a:ext cx="18421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 b="1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Pháp</a:t>
            </a:r>
            <a:endParaRPr lang="en-US" altLang="zh-CN" sz="3000" b="1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6" name="TextBox 109"/>
          <p:cNvSpPr txBox="1">
            <a:spLocks noChangeArrowheads="1"/>
          </p:cNvSpPr>
          <p:nvPr/>
        </p:nvSpPr>
        <p:spPr bwMode="auto">
          <a:xfrm>
            <a:off x="4987925" y="2190750"/>
            <a:ext cx="500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FFFFFF"/>
                </a:solidFill>
                <a:latin typeface="微软雅黑" panose="020B0503020204020204" pitchFamily="34" charset="-122"/>
              </a:rPr>
              <a:t>2</a:t>
            </a:r>
            <a:endParaRPr lang="zh-CN" altLang="en-US" sz="4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357" name="TextBox 115"/>
          <p:cNvSpPr txBox="1">
            <a:spLocks noChangeArrowheads="1"/>
          </p:cNvSpPr>
          <p:nvPr/>
        </p:nvSpPr>
        <p:spPr bwMode="auto">
          <a:xfrm>
            <a:off x="5810250" y="3556000"/>
            <a:ext cx="20537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 b="1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Nhấn</a:t>
            </a:r>
            <a:endParaRPr lang="en-US" altLang="zh-CN" sz="3000" b="1" dirty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8" name="TextBox 116"/>
          <p:cNvSpPr txBox="1">
            <a:spLocks noChangeArrowheads="1"/>
          </p:cNvSpPr>
          <p:nvPr/>
        </p:nvSpPr>
        <p:spPr bwMode="auto">
          <a:xfrm>
            <a:off x="4987925" y="3448050"/>
            <a:ext cx="500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FFFFFF"/>
                </a:solidFill>
                <a:latin typeface="微软雅黑" panose="020B0503020204020204" pitchFamily="34" charset="-122"/>
              </a:rPr>
              <a:t>3</a:t>
            </a:r>
            <a:endParaRPr lang="zh-CN" altLang="en-US" sz="4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359" name="TextBox 117"/>
          <p:cNvSpPr txBox="1">
            <a:spLocks noChangeArrowheads="1"/>
          </p:cNvSpPr>
          <p:nvPr/>
        </p:nvSpPr>
        <p:spPr bwMode="auto">
          <a:xfrm>
            <a:off x="5827713" y="4824413"/>
            <a:ext cx="34286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 b="1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Thành Công</a:t>
            </a:r>
            <a:endParaRPr lang="en-US" altLang="zh-CN" sz="3000" b="1" dirty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0" name="TextBox 118"/>
          <p:cNvSpPr txBox="1">
            <a:spLocks noChangeArrowheads="1"/>
          </p:cNvSpPr>
          <p:nvPr/>
        </p:nvSpPr>
        <p:spPr bwMode="auto">
          <a:xfrm>
            <a:off x="5005388" y="4716463"/>
            <a:ext cx="500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FFFFFF"/>
                </a:solidFill>
                <a:latin typeface="微软雅黑" panose="020B0503020204020204" pitchFamily="34" charset="-122"/>
              </a:rPr>
              <a:t>4</a:t>
            </a:r>
            <a:endParaRPr lang="zh-CN" altLang="en-US" sz="4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363" name="Freeform 5"/>
          <p:cNvSpPr>
            <a:spLocks/>
          </p:cNvSpPr>
          <p:nvPr/>
        </p:nvSpPr>
        <p:spPr bwMode="auto">
          <a:xfrm>
            <a:off x="0" y="0"/>
            <a:ext cx="4262438" cy="6872288"/>
          </a:xfrm>
          <a:custGeom>
            <a:avLst/>
            <a:gdLst>
              <a:gd name="T0" fmla="*/ 0 w 5566"/>
              <a:gd name="T1" fmla="*/ 0 h 9000"/>
              <a:gd name="T2" fmla="*/ 2147483646 w 5566"/>
              <a:gd name="T3" fmla="*/ 0 h 9000"/>
              <a:gd name="T4" fmla="*/ 2147483646 w 5566"/>
              <a:gd name="T5" fmla="*/ 2147483646 h 9000"/>
              <a:gd name="T6" fmla="*/ 0 w 5566"/>
              <a:gd name="T7" fmla="*/ 2147483646 h 9000"/>
              <a:gd name="T8" fmla="*/ 0 w 5566"/>
              <a:gd name="T9" fmla="*/ 0 h 9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6" h="9000">
                <a:moveTo>
                  <a:pt x="0" y="0"/>
                </a:moveTo>
                <a:lnTo>
                  <a:pt x="4324" y="0"/>
                </a:lnTo>
                <a:lnTo>
                  <a:pt x="5566" y="9000"/>
                </a:lnTo>
                <a:lnTo>
                  <a:pt x="0" y="9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364" name="Freeform 6"/>
          <p:cNvSpPr>
            <a:spLocks/>
          </p:cNvSpPr>
          <p:nvPr/>
        </p:nvSpPr>
        <p:spPr bwMode="auto">
          <a:xfrm>
            <a:off x="3394075" y="0"/>
            <a:ext cx="1116013" cy="6872288"/>
          </a:xfrm>
          <a:custGeom>
            <a:avLst/>
            <a:gdLst>
              <a:gd name="T0" fmla="*/ 0 w 1457"/>
              <a:gd name="T1" fmla="*/ 0 h 9000"/>
              <a:gd name="T2" fmla="*/ 2147483646 w 1457"/>
              <a:gd name="T3" fmla="*/ 0 h 9000"/>
              <a:gd name="T4" fmla="*/ 2147483646 w 1457"/>
              <a:gd name="T5" fmla="*/ 2147483646 h 9000"/>
              <a:gd name="T6" fmla="*/ 2147483646 w 1457"/>
              <a:gd name="T7" fmla="*/ 2147483646 h 9000"/>
              <a:gd name="T8" fmla="*/ 0 w 1457"/>
              <a:gd name="T9" fmla="*/ 0 h 9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57" h="9000">
                <a:moveTo>
                  <a:pt x="0" y="0"/>
                </a:moveTo>
                <a:lnTo>
                  <a:pt x="224" y="0"/>
                </a:lnTo>
                <a:lnTo>
                  <a:pt x="1457" y="9000"/>
                </a:lnTo>
                <a:lnTo>
                  <a:pt x="1233" y="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4365" name="矩形 12"/>
          <p:cNvSpPr>
            <a:spLocks noChangeArrowheads="1"/>
          </p:cNvSpPr>
          <p:nvPr/>
        </p:nvSpPr>
        <p:spPr bwMode="auto">
          <a:xfrm>
            <a:off x="2641600" y="5938838"/>
            <a:ext cx="1733550" cy="782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67" name="TextBox 104"/>
          <p:cNvSpPr txBox="1">
            <a:spLocks noChangeArrowheads="1"/>
          </p:cNvSpPr>
          <p:nvPr/>
        </p:nvSpPr>
        <p:spPr bwMode="auto">
          <a:xfrm>
            <a:off x="2657475" y="6099175"/>
            <a:ext cx="1611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0235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>
            <a:spLocks noChangeArrowheads="1"/>
          </p:cNvSpPr>
          <p:nvPr/>
        </p:nvSpPr>
        <p:spPr bwMode="auto">
          <a:xfrm>
            <a:off x="477838" y="163513"/>
            <a:ext cx="24513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2800"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zh-CN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 Chi Phí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0" y="163513"/>
            <a:ext cx="477838" cy="576262"/>
          </a:xfrm>
          <a:custGeom>
            <a:avLst/>
            <a:gdLst>
              <a:gd name="T0" fmla="*/ 2147483646 w 682"/>
              <a:gd name="T1" fmla="*/ 2147483646 h 818"/>
              <a:gd name="T2" fmla="*/ 2147483646 w 682"/>
              <a:gd name="T3" fmla="*/ 2147483646 h 818"/>
              <a:gd name="T4" fmla="*/ 0 w 682"/>
              <a:gd name="T5" fmla="*/ 2147483646 h 818"/>
              <a:gd name="T6" fmla="*/ 0 w 682"/>
              <a:gd name="T7" fmla="*/ 2147483646 h 818"/>
              <a:gd name="T8" fmla="*/ 0 w 682"/>
              <a:gd name="T9" fmla="*/ 0 h 818"/>
              <a:gd name="T10" fmla="*/ 2147483646 w 682"/>
              <a:gd name="T11" fmla="*/ 2147483646 h 818"/>
              <a:gd name="T12" fmla="*/ 2147483646 w 682"/>
              <a:gd name="T13" fmla="*/ 2147483646 h 818"/>
              <a:gd name="T14" fmla="*/ 2147483646 w 682"/>
              <a:gd name="T15" fmla="*/ 2147483646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pic>
        <p:nvPicPr>
          <p:cNvPr id="13" name="Picture 2" descr="http://img3.imgtn.bdimg.com/it/u=2331755222,1656887497&amp;fm=23&amp;gp=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546" y="980728"/>
            <a:ext cx="2688673" cy="2016505"/>
          </a:xfrm>
          <a:prstGeom prst="rect">
            <a:avLst/>
          </a:prstGeom>
          <a:noFill/>
        </p:spPr>
      </p:pic>
      <p:pic>
        <p:nvPicPr>
          <p:cNvPr id="37" name="Picture 2" descr="http://img3.imgtn.bdimg.com/it/u=2331755222,1656887497&amp;fm=23&amp;gp=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0892" y="1015845"/>
            <a:ext cx="2688673" cy="2016505"/>
          </a:xfrm>
          <a:prstGeom prst="rect">
            <a:avLst/>
          </a:prstGeom>
          <a:noFill/>
        </p:spPr>
      </p:pic>
      <p:sp>
        <p:nvSpPr>
          <p:cNvPr id="66" name="矩形 65"/>
          <p:cNvSpPr/>
          <p:nvPr/>
        </p:nvSpPr>
        <p:spPr>
          <a:xfrm>
            <a:off x="-520350" y="692695"/>
            <a:ext cx="4216463" cy="874475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Kết nối truyền thống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067097" y="682317"/>
            <a:ext cx="4216463" cy="874475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Cách kết nối mới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5429" y="3933056"/>
            <a:ext cx="11803592" cy="253906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altLang="zh-CN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 Giản Hóa Cách Lắp Đặt và Chi Phí</a:t>
            </a:r>
            <a:endParaRPr lang="zh-CN" altLang="en-US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chi phí cáp </a:t>
            </a:r>
            <a:r>
              <a:rPr lang="en-US" altLang="zh-CN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UTP </a:t>
            </a:r>
            <a:r>
              <a:rPr lang="en-US" altLang="zh-CN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dùng </a:t>
            </a:r>
            <a:r>
              <a: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83%</a:t>
            </a:r>
            <a:r>
              <a: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số lượng switch</a:t>
            </a:r>
            <a:endParaRPr lang="en-US" altLang="zh-CN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chi phí các bộ chia</a:t>
            </a:r>
            <a:r>
              <a:rPr lang="zh-CN" altLang="en-US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63% </a:t>
            </a:r>
            <a:r>
              <a: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zh-CN" altLang="en-US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985813" y="2305466"/>
            <a:ext cx="839799" cy="474668"/>
            <a:chOff x="409518" y="2463004"/>
            <a:chExt cx="839799" cy="474668"/>
          </a:xfrm>
        </p:grpSpPr>
        <p:cxnSp>
          <p:nvCxnSpPr>
            <p:cNvPr id="79" name="直接连接符 78"/>
            <p:cNvCxnSpPr/>
            <p:nvPr/>
          </p:nvCxnSpPr>
          <p:spPr>
            <a:xfrm rot="5400000">
              <a:off x="246004" y="2626519"/>
              <a:ext cx="327823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409518" y="2790828"/>
              <a:ext cx="839799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rot="5400000">
              <a:off x="1175497" y="2863853"/>
              <a:ext cx="14605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组合 81"/>
          <p:cNvGrpSpPr/>
          <p:nvPr/>
        </p:nvGrpSpPr>
        <p:grpSpPr>
          <a:xfrm>
            <a:off x="1898638" y="2230854"/>
            <a:ext cx="2812297" cy="548488"/>
            <a:chOff x="-1562978" y="2755109"/>
            <a:chExt cx="2812297" cy="548488"/>
          </a:xfrm>
        </p:grpSpPr>
        <p:cxnSp>
          <p:nvCxnSpPr>
            <p:cNvPr id="83" name="直接连接符 82"/>
            <p:cNvCxnSpPr/>
            <p:nvPr/>
          </p:nvCxnSpPr>
          <p:spPr>
            <a:xfrm>
              <a:off x="-1562978" y="2755109"/>
              <a:ext cx="2812295" cy="7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rot="5400000">
              <a:off x="975073" y="3029351"/>
              <a:ext cx="547696" cy="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1788306" y="2232440"/>
            <a:ext cx="2265394" cy="548488"/>
            <a:chOff x="-1016076" y="2610643"/>
            <a:chExt cx="2265394" cy="548488"/>
          </a:xfrm>
        </p:grpSpPr>
        <p:cxnSp>
          <p:nvCxnSpPr>
            <p:cNvPr id="86" name="直接连接符 85"/>
            <p:cNvCxnSpPr/>
            <p:nvPr/>
          </p:nvCxnSpPr>
          <p:spPr>
            <a:xfrm rot="5400000">
              <a:off x="-1051796" y="2646363"/>
              <a:ext cx="7302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-1015283" y="2719389"/>
              <a:ext cx="2263806" cy="7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rot="5400000">
              <a:off x="1029049" y="2938863"/>
              <a:ext cx="438949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组合 88"/>
          <p:cNvGrpSpPr/>
          <p:nvPr/>
        </p:nvGrpSpPr>
        <p:grpSpPr>
          <a:xfrm>
            <a:off x="1386662" y="2377699"/>
            <a:ext cx="1534340" cy="327028"/>
            <a:chOff x="-66739" y="2610644"/>
            <a:chExt cx="1534340" cy="327028"/>
          </a:xfrm>
        </p:grpSpPr>
        <p:cxnSp>
          <p:nvCxnSpPr>
            <p:cNvPr id="90" name="直接连接符 89"/>
            <p:cNvCxnSpPr/>
            <p:nvPr/>
          </p:nvCxnSpPr>
          <p:spPr>
            <a:xfrm rot="5400000">
              <a:off x="-120715" y="2664620"/>
              <a:ext cx="10954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-65151" y="2718594"/>
              <a:ext cx="1532752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rot="5400000">
              <a:off x="1357269" y="2827340"/>
              <a:ext cx="2190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861" y="2747351"/>
            <a:ext cx="792088" cy="569997"/>
          </a:xfrm>
          <a:prstGeom prst="rect">
            <a:avLst/>
          </a:prstGeom>
          <a:noFill/>
        </p:spPr>
      </p:pic>
      <p:pic>
        <p:nvPicPr>
          <p:cNvPr id="94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6175" y="2786995"/>
            <a:ext cx="792088" cy="569997"/>
          </a:xfrm>
          <a:prstGeom prst="rect">
            <a:avLst/>
          </a:prstGeom>
          <a:noFill/>
        </p:spPr>
      </p:pic>
      <p:pic>
        <p:nvPicPr>
          <p:cNvPr id="95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56" y="2780929"/>
            <a:ext cx="792088" cy="569997"/>
          </a:xfrm>
          <a:prstGeom prst="rect">
            <a:avLst/>
          </a:prstGeom>
          <a:noFill/>
        </p:spPr>
      </p:pic>
      <p:pic>
        <p:nvPicPr>
          <p:cNvPr id="96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9744" y="2780929"/>
            <a:ext cx="792088" cy="569997"/>
          </a:xfrm>
          <a:prstGeom prst="rect">
            <a:avLst/>
          </a:prstGeom>
          <a:noFill/>
        </p:spPr>
      </p:pic>
      <p:grpSp>
        <p:nvGrpSpPr>
          <p:cNvPr id="97" name="组合 96"/>
          <p:cNvGrpSpPr/>
          <p:nvPr/>
        </p:nvGrpSpPr>
        <p:grpSpPr>
          <a:xfrm>
            <a:off x="7250509" y="2378268"/>
            <a:ext cx="403232" cy="474668"/>
            <a:chOff x="738135" y="2463004"/>
            <a:chExt cx="403232" cy="474668"/>
          </a:xfrm>
        </p:grpSpPr>
        <p:cxnSp>
          <p:nvCxnSpPr>
            <p:cNvPr id="98" name="直接连接符 97"/>
            <p:cNvCxnSpPr/>
            <p:nvPr/>
          </p:nvCxnSpPr>
          <p:spPr>
            <a:xfrm rot="5400000">
              <a:off x="574621" y="2626519"/>
              <a:ext cx="327823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738135" y="2791621"/>
              <a:ext cx="401643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rot="5400000">
              <a:off x="1067547" y="2863853"/>
              <a:ext cx="14605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组合 100"/>
          <p:cNvGrpSpPr/>
          <p:nvPr/>
        </p:nvGrpSpPr>
        <p:grpSpPr>
          <a:xfrm>
            <a:off x="7834717" y="2706885"/>
            <a:ext cx="512771" cy="146051"/>
            <a:chOff x="628596" y="2791621"/>
            <a:chExt cx="512771" cy="146051"/>
          </a:xfrm>
        </p:grpSpPr>
        <p:cxnSp>
          <p:nvCxnSpPr>
            <p:cNvPr id="102" name="直接连接符 101"/>
            <p:cNvCxnSpPr/>
            <p:nvPr/>
          </p:nvCxnSpPr>
          <p:spPr>
            <a:xfrm rot="5400000">
              <a:off x="555573" y="2864646"/>
              <a:ext cx="14604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628596" y="2791621"/>
              <a:ext cx="511182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rot="5400000">
              <a:off x="1067547" y="2863853"/>
              <a:ext cx="14605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组合 104"/>
          <p:cNvGrpSpPr/>
          <p:nvPr/>
        </p:nvGrpSpPr>
        <p:grpSpPr>
          <a:xfrm>
            <a:off x="8455438" y="2706885"/>
            <a:ext cx="512771" cy="146051"/>
            <a:chOff x="628596" y="2791621"/>
            <a:chExt cx="512771" cy="146051"/>
          </a:xfrm>
        </p:grpSpPr>
        <p:cxnSp>
          <p:nvCxnSpPr>
            <p:cNvPr id="106" name="直接连接符 105"/>
            <p:cNvCxnSpPr/>
            <p:nvPr/>
          </p:nvCxnSpPr>
          <p:spPr>
            <a:xfrm rot="5400000">
              <a:off x="555573" y="2864646"/>
              <a:ext cx="14604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628596" y="2791621"/>
              <a:ext cx="511182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rot="5400000">
              <a:off x="1067547" y="2863853"/>
              <a:ext cx="14605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组合 108"/>
          <p:cNvGrpSpPr/>
          <p:nvPr/>
        </p:nvGrpSpPr>
        <p:grpSpPr>
          <a:xfrm>
            <a:off x="9122717" y="2706885"/>
            <a:ext cx="512771" cy="146051"/>
            <a:chOff x="628596" y="2791621"/>
            <a:chExt cx="512771" cy="146051"/>
          </a:xfrm>
        </p:grpSpPr>
        <p:cxnSp>
          <p:nvCxnSpPr>
            <p:cNvPr id="110" name="直接连接符 109"/>
            <p:cNvCxnSpPr/>
            <p:nvPr/>
          </p:nvCxnSpPr>
          <p:spPr>
            <a:xfrm rot="5400000">
              <a:off x="555573" y="2864646"/>
              <a:ext cx="14604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628596" y="2791621"/>
              <a:ext cx="511182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rot="5400000">
              <a:off x="1067547" y="2863853"/>
              <a:ext cx="14605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组合 112"/>
          <p:cNvGrpSpPr/>
          <p:nvPr/>
        </p:nvGrpSpPr>
        <p:grpSpPr>
          <a:xfrm>
            <a:off x="9770789" y="2706885"/>
            <a:ext cx="512771" cy="146051"/>
            <a:chOff x="628596" y="2791621"/>
            <a:chExt cx="512771" cy="146051"/>
          </a:xfrm>
        </p:grpSpPr>
        <p:cxnSp>
          <p:nvCxnSpPr>
            <p:cNvPr id="114" name="直接连接符 113"/>
            <p:cNvCxnSpPr/>
            <p:nvPr/>
          </p:nvCxnSpPr>
          <p:spPr>
            <a:xfrm rot="5400000">
              <a:off x="555573" y="2864646"/>
              <a:ext cx="14604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628596" y="2791621"/>
              <a:ext cx="511182" cy="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rot="5400000">
              <a:off x="1067547" y="2863853"/>
              <a:ext cx="14605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7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8220" y="2827769"/>
            <a:ext cx="792088" cy="569997"/>
          </a:xfrm>
          <a:prstGeom prst="rect">
            <a:avLst/>
          </a:prstGeom>
          <a:noFill/>
        </p:spPr>
      </p:pic>
      <p:pic>
        <p:nvPicPr>
          <p:cNvPr id="118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9396" y="2852935"/>
            <a:ext cx="792088" cy="569997"/>
          </a:xfrm>
          <a:prstGeom prst="rect">
            <a:avLst/>
          </a:prstGeom>
          <a:noFill/>
        </p:spPr>
      </p:pic>
      <p:pic>
        <p:nvPicPr>
          <p:cNvPr id="119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6227" y="2845696"/>
            <a:ext cx="792088" cy="569997"/>
          </a:xfrm>
          <a:prstGeom prst="rect">
            <a:avLst/>
          </a:prstGeom>
          <a:noFill/>
        </p:spPr>
      </p:pic>
      <p:pic>
        <p:nvPicPr>
          <p:cNvPr id="120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210" y="2852937"/>
            <a:ext cx="792088" cy="569997"/>
          </a:xfrm>
          <a:prstGeom prst="rect">
            <a:avLst/>
          </a:prstGeom>
          <a:noFill/>
        </p:spPr>
      </p:pic>
      <p:pic>
        <p:nvPicPr>
          <p:cNvPr id="121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7643" y="2852937"/>
            <a:ext cx="792088" cy="569997"/>
          </a:xfrm>
          <a:prstGeom prst="rect">
            <a:avLst/>
          </a:prstGeom>
          <a:noFill/>
        </p:spPr>
      </p:pic>
      <p:sp>
        <p:nvSpPr>
          <p:cNvPr id="122" name="TextBox 121"/>
          <p:cNvSpPr txBox="1"/>
          <p:nvPr/>
        </p:nvSpPr>
        <p:spPr>
          <a:xfrm>
            <a:off x="4514205" y="766445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</a:rPr>
              <a:t>VS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 rotWithShape="1">
          <a:blip r:embed="rId4"/>
          <a:srcRect t="39647" r="10380" b="1"/>
          <a:stretch/>
        </p:blipFill>
        <p:spPr bwMode="auto">
          <a:xfrm>
            <a:off x="6994091" y="4229556"/>
            <a:ext cx="2299121" cy="147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 rotWithShape="1">
          <a:blip r:embed="rId4"/>
          <a:srcRect t="39647" r="12804" b="1"/>
          <a:stretch/>
        </p:blipFill>
        <p:spPr bwMode="auto">
          <a:xfrm flipH="1">
            <a:off x="8776227" y="4229557"/>
            <a:ext cx="2236920" cy="147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7599" y="4967861"/>
            <a:ext cx="810709" cy="5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矩形 125"/>
          <p:cNvSpPr/>
          <p:nvPr/>
        </p:nvSpPr>
        <p:spPr>
          <a:xfrm>
            <a:off x="6981436" y="5596024"/>
            <a:ext cx="4216463" cy="874475"/>
          </a:xfrm>
          <a:prstGeom prst="rect">
            <a:avLst/>
          </a:prstGeom>
          <a:noFill/>
        </p:spPr>
        <p:txBody>
          <a:bodyPr wrap="square" lIns="91438" tIns="45719" rIns="91438" bIns="45719" anchor="ctr" anchorCtr="1">
            <a:noAutofit/>
          </a:bodyPr>
          <a:lstStyle>
            <a:defPPr>
              <a:defRPr lang="zh-CN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Quan sát được nhiều vị trí hơn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>
            <a:spLocks noChangeArrowheads="1"/>
          </p:cNvSpPr>
          <p:nvPr/>
        </p:nvSpPr>
        <p:spPr bwMode="auto">
          <a:xfrm>
            <a:off x="477838" y="163513"/>
            <a:ext cx="35069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2800"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zh-CN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 Lý Tập Trung</a:t>
            </a:r>
            <a:endParaRPr lang="en-US" altLang="zh-C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0" y="163513"/>
            <a:ext cx="477838" cy="576262"/>
          </a:xfrm>
          <a:custGeom>
            <a:avLst/>
            <a:gdLst>
              <a:gd name="T0" fmla="*/ 2147483646 w 682"/>
              <a:gd name="T1" fmla="*/ 2147483646 h 818"/>
              <a:gd name="T2" fmla="*/ 2147483646 w 682"/>
              <a:gd name="T3" fmla="*/ 2147483646 h 818"/>
              <a:gd name="T4" fmla="*/ 0 w 682"/>
              <a:gd name="T5" fmla="*/ 2147483646 h 818"/>
              <a:gd name="T6" fmla="*/ 0 w 682"/>
              <a:gd name="T7" fmla="*/ 2147483646 h 818"/>
              <a:gd name="T8" fmla="*/ 0 w 682"/>
              <a:gd name="T9" fmla="*/ 0 h 818"/>
              <a:gd name="T10" fmla="*/ 2147483646 w 682"/>
              <a:gd name="T11" fmla="*/ 2147483646 h 818"/>
              <a:gd name="T12" fmla="*/ 2147483646 w 682"/>
              <a:gd name="T13" fmla="*/ 2147483646 h 818"/>
              <a:gd name="T14" fmla="*/ 2147483646 w 682"/>
              <a:gd name="T15" fmla="*/ 2147483646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962477" y="4212575"/>
            <a:ext cx="3312368" cy="8006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b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Tìm Kiếm Lịch Sử Ra Vào</a:t>
            </a:r>
            <a:endParaRPr lang="en-US" altLang="zh-CN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2959" y="2945045"/>
            <a:ext cx="5461920" cy="3767708"/>
            <a:chOff x="3534571" y="1417662"/>
            <a:chExt cx="4397855" cy="300445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571" y="1417662"/>
              <a:ext cx="4397855" cy="3004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571" y="1816575"/>
              <a:ext cx="3066805" cy="260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圆角矩形 7"/>
          <p:cNvSpPr/>
          <p:nvPr/>
        </p:nvSpPr>
        <p:spPr>
          <a:xfrm>
            <a:off x="1417861" y="1842933"/>
            <a:ext cx="3221784" cy="79397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b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Hiển Thị Chỗ Đỗ Xe</a:t>
            </a:r>
            <a:endParaRPr lang="en-US" altLang="zh-CN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30" y="451644"/>
            <a:ext cx="5212266" cy="350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3309938" y="1395413"/>
            <a:ext cx="8886825" cy="1881187"/>
          </a:xfrm>
          <a:custGeom>
            <a:avLst/>
            <a:gdLst>
              <a:gd name="T0" fmla="*/ 2147483646 w 11567"/>
              <a:gd name="T1" fmla="*/ 2147483646 h 2441"/>
              <a:gd name="T2" fmla="*/ 0 w 11567"/>
              <a:gd name="T3" fmla="*/ 2147483646 h 2441"/>
              <a:gd name="T4" fmla="*/ 2147483646 w 11567"/>
              <a:gd name="T5" fmla="*/ 0 h 2441"/>
              <a:gd name="T6" fmla="*/ 2147483646 w 11567"/>
              <a:gd name="T7" fmla="*/ 0 h 2441"/>
              <a:gd name="T8" fmla="*/ 2147483646 w 11567"/>
              <a:gd name="T9" fmla="*/ 2147483646 h 24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7" h="2441">
                <a:moveTo>
                  <a:pt x="11567" y="2441"/>
                </a:moveTo>
                <a:lnTo>
                  <a:pt x="0" y="2441"/>
                </a:lnTo>
                <a:lnTo>
                  <a:pt x="1542" y="0"/>
                </a:lnTo>
                <a:lnTo>
                  <a:pt x="11567" y="0"/>
                </a:lnTo>
                <a:lnTo>
                  <a:pt x="11567" y="244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0" y="4075113"/>
            <a:ext cx="5695950" cy="1712912"/>
          </a:xfrm>
          <a:custGeom>
            <a:avLst/>
            <a:gdLst>
              <a:gd name="T0" fmla="*/ 0 w 7413"/>
              <a:gd name="T1" fmla="*/ 0 h 2222"/>
              <a:gd name="T2" fmla="*/ 2147483646 w 7413"/>
              <a:gd name="T3" fmla="*/ 0 h 2222"/>
              <a:gd name="T4" fmla="*/ 2147483646 w 7413"/>
              <a:gd name="T5" fmla="*/ 2147483646 h 2222"/>
              <a:gd name="T6" fmla="*/ 0 w 7413"/>
              <a:gd name="T7" fmla="*/ 2147483646 h 2222"/>
              <a:gd name="T8" fmla="*/ 0 w 7413"/>
              <a:gd name="T9" fmla="*/ 0 h 2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13" h="2222">
                <a:moveTo>
                  <a:pt x="0" y="0"/>
                </a:moveTo>
                <a:lnTo>
                  <a:pt x="7413" y="0"/>
                </a:lnTo>
                <a:lnTo>
                  <a:pt x="6010" y="2222"/>
                </a:lnTo>
                <a:lnTo>
                  <a:pt x="0" y="2222"/>
                </a:lnTo>
                <a:lnTo>
                  <a:pt x="0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0" y="2052638"/>
            <a:ext cx="10733088" cy="2981325"/>
          </a:xfrm>
          <a:custGeom>
            <a:avLst/>
            <a:gdLst>
              <a:gd name="T0" fmla="*/ 0 w 13970"/>
              <a:gd name="T1" fmla="*/ 0 h 3869"/>
              <a:gd name="T2" fmla="*/ 2147483646 w 13970"/>
              <a:gd name="T3" fmla="*/ 0 h 3869"/>
              <a:gd name="T4" fmla="*/ 2147483646 w 13970"/>
              <a:gd name="T5" fmla="*/ 2147483646 h 3869"/>
              <a:gd name="T6" fmla="*/ 0 w 13970"/>
              <a:gd name="T7" fmla="*/ 2147483646 h 3869"/>
              <a:gd name="T8" fmla="*/ 0 w 13970"/>
              <a:gd name="T9" fmla="*/ 0 h 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11231563" y="1908175"/>
            <a:ext cx="557212" cy="900113"/>
          </a:xfrm>
          <a:custGeom>
            <a:avLst/>
            <a:gdLst>
              <a:gd name="T0" fmla="*/ 2147483646 w 725"/>
              <a:gd name="T1" fmla="*/ 2147483646 h 1169"/>
              <a:gd name="T2" fmla="*/ 2147483646 w 725"/>
              <a:gd name="T3" fmla="*/ 2147483646 h 1169"/>
              <a:gd name="T4" fmla="*/ 2147483646 w 725"/>
              <a:gd name="T5" fmla="*/ 2147483646 h 1169"/>
              <a:gd name="T6" fmla="*/ 2147483646 w 725"/>
              <a:gd name="T7" fmla="*/ 2147483646 h 1169"/>
              <a:gd name="T8" fmla="*/ 0 w 725"/>
              <a:gd name="T9" fmla="*/ 2147483646 h 1169"/>
              <a:gd name="T10" fmla="*/ 2147483646 w 725"/>
              <a:gd name="T11" fmla="*/ 2147483646 h 1169"/>
              <a:gd name="T12" fmla="*/ 0 w 725"/>
              <a:gd name="T13" fmla="*/ 2147483646 h 1169"/>
              <a:gd name="T14" fmla="*/ 2147483646 w 725"/>
              <a:gd name="T15" fmla="*/ 0 h 1169"/>
              <a:gd name="T16" fmla="*/ 2147483646 w 725"/>
              <a:gd name="T17" fmla="*/ 2147483646 h 11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0591800" y="6049963"/>
            <a:ext cx="1604963" cy="808037"/>
          </a:xfrm>
          <a:custGeom>
            <a:avLst/>
            <a:gdLst>
              <a:gd name="T0" fmla="*/ 2147483646 w 2088"/>
              <a:gd name="T1" fmla="*/ 0 h 1048"/>
              <a:gd name="T2" fmla="*/ 2147483646 w 2088"/>
              <a:gd name="T3" fmla="*/ 2147483646 h 1048"/>
              <a:gd name="T4" fmla="*/ 0 w 2088"/>
              <a:gd name="T5" fmla="*/ 2147483646 h 1048"/>
              <a:gd name="T6" fmla="*/ 2147483646 w 2088"/>
              <a:gd name="T7" fmla="*/ 0 h 1048"/>
              <a:gd name="T8" fmla="*/ 2147483646 w 2088"/>
              <a:gd name="T9" fmla="*/ 0 h 1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8" h="1048">
                <a:moveTo>
                  <a:pt x="2088" y="0"/>
                </a:moveTo>
                <a:lnTo>
                  <a:pt x="2088" y="1048"/>
                </a:lnTo>
                <a:lnTo>
                  <a:pt x="0" y="1048"/>
                </a:lnTo>
                <a:lnTo>
                  <a:pt x="662" y="0"/>
                </a:lnTo>
                <a:lnTo>
                  <a:pt x="2088" y="0"/>
                </a:ln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10301288" y="6208713"/>
            <a:ext cx="1895475" cy="649287"/>
          </a:xfrm>
          <a:custGeom>
            <a:avLst/>
            <a:gdLst>
              <a:gd name="T0" fmla="*/ 2147483646 w 2467"/>
              <a:gd name="T1" fmla="*/ 0 h 843"/>
              <a:gd name="T2" fmla="*/ 2147483646 w 2467"/>
              <a:gd name="T3" fmla="*/ 2147483646 h 843"/>
              <a:gd name="T4" fmla="*/ 0 w 2467"/>
              <a:gd name="T5" fmla="*/ 2147483646 h 843"/>
              <a:gd name="T6" fmla="*/ 2147483646 w 2467"/>
              <a:gd name="T7" fmla="*/ 0 h 843"/>
              <a:gd name="T8" fmla="*/ 2147483646 w 2467"/>
              <a:gd name="T9" fmla="*/ 0 h 8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709863" y="2568575"/>
            <a:ext cx="45163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Thành Công</a:t>
            </a:r>
            <a:endParaRPr lang="zh-CN" alt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346200" y="2463800"/>
            <a:ext cx="127631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3800" b="1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4</a:t>
            </a:r>
            <a:endParaRPr lang="zh-CN" altLang="en-US" sz="13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709863" y="3507921"/>
            <a:ext cx="626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Dự Án Thành Công Chúng Tôi Đã Thực Hiện Gần Đây</a:t>
            </a:r>
            <a:endParaRPr lang="zh-CN" alt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90538" y="3813175"/>
            <a:ext cx="763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Part</a:t>
            </a:r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0417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7257" y="-2192"/>
            <a:ext cx="12189506" cy="3647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481757" y="4005064"/>
            <a:ext cx="3634740" cy="2010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lang="en-US" sz="2000" spc="-1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Dự Án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spcBef>
                <a:spcPts val="765"/>
              </a:spcBef>
              <a:buFont typeface="Wingdings" pitchFamily="2" charset="2"/>
              <a:buChar char="Ø"/>
            </a:pPr>
            <a:r>
              <a:rPr lang="en-US" altLang="zh-C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Khụ vực thương mại, quảng trường lớn bao gồm khu dân dư, mua sắm và khách sạn.</a:t>
            </a:r>
          </a:p>
          <a:p>
            <a:pPr marL="298450" indent="-285750">
              <a:lnSpc>
                <a:spcPct val="100000"/>
              </a:lnSpc>
              <a:spcBef>
                <a:spcPts val="765"/>
              </a:spcBef>
              <a:buFont typeface="Wingdings" pitchFamily="2" charset="2"/>
              <a:buChar char="Ø"/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nhận diện giúp xe không cần dừng lại khu vực lối ra/vào.</a:t>
            </a:r>
          </a:p>
          <a:p>
            <a:pPr marL="298450" indent="-285750">
              <a:lnSpc>
                <a:spcPct val="100000"/>
              </a:lnSpc>
              <a:spcBef>
                <a:spcPts val="765"/>
              </a:spcBef>
              <a:buFont typeface="Wingdings" pitchFamily="2" charset="2"/>
              <a:buChar char="Ø"/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đỗ xe và chỉ dẫn tìm xe.</a:t>
            </a:r>
          </a:p>
          <a:p>
            <a:pPr marL="298450" indent="-285750">
              <a:lnSpc>
                <a:spcPct val="100000"/>
              </a:lnSpc>
              <a:spcBef>
                <a:spcPts val="765"/>
              </a:spcBef>
              <a:buFont typeface="Wingdings" pitchFamily="2" charset="2"/>
              <a:buChar char="Ø"/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động trả và quản lý phí đỗ xe.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6530429" y="4006379"/>
            <a:ext cx="4520565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Wingdings" pitchFamily="2" charset="2"/>
              <a:buChar char="n"/>
              <a:tabLst>
                <a:tab pos="355600" algn="l"/>
                <a:tab pos="356235" algn="l"/>
              </a:tabLst>
            </a:pPr>
            <a:r>
              <a:rPr lang="en-US" altLang="zh-CN" sz="2000" spc="-15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Mô Dự Án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chỗ đỗ xe, 750 camera nhận diện.</a:t>
            </a: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camera ANPR/110 màn hình chỉ hướng/ 17 ki ốt.</a:t>
            </a: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tâm quản lý.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57" y="0"/>
            <a:ext cx="8971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spc="-5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Plaza Thương Mại Jiantao ở Thượng Hải</a:t>
            </a:r>
            <a:endParaRPr lang="zh-CN" altLang="en-US" sz="3200" b="1" spc="-5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2196762" cy="378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altLang="zh-CN" sz="3200" b="1" spc="-5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Macalline</a:t>
            </a:r>
            <a:r>
              <a:rPr lang="en-US" altLang="zh-CN" sz="3200" b="1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spc="-5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Plaza </a:t>
            </a:r>
            <a:r>
              <a:rPr lang="en-US" altLang="zh-CN" sz="3200" b="1" spc="-5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ở Quế Dương</a:t>
            </a:r>
            <a:endParaRPr sz="3200" b="1" spc="-5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6791235" y="4005064"/>
            <a:ext cx="3483610" cy="2533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lang="en-US" sz="2000" spc="-15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Quan Dự Án</a:t>
            </a:r>
            <a:endParaRPr sz="2000" spc="-1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19000"/>
              </a:lnSpc>
              <a:spcBef>
                <a:spcPts val="445"/>
              </a:spcBef>
            </a:pPr>
            <a:r>
              <a:rPr lang="en-US" sz="1400" spc="-5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 án trung tâm thương mại “Đôi” đầu tiên ở Quế Dương, quảng bá sự hiệu quả của hệ thống kiểm soát ra/vào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92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3000 chỗ đỗ xe/1020 Camera nhận diện /5 ki ốt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91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camera </a:t>
            </a:r>
            <a:r>
              <a:rPr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ANPR,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 hình chỉ hướng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92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camera</a:t>
            </a:r>
            <a:r>
              <a:rPr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CCTV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5733" y="4022596"/>
            <a:ext cx="6096000" cy="1531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"/>
              <a:tabLst>
                <a:tab pos="299085" algn="l"/>
                <a:tab pos="299720" algn="l"/>
              </a:tabLst>
            </a:pPr>
            <a:r>
              <a:rPr lang="en-US" altLang="zh-CN" sz="2000" spc="-15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Dự Án</a:t>
            </a:r>
            <a:endParaRPr lang="en-US" altLang="zh-CN" sz="2000" spc="-1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445770" indent="-342900">
              <a:spcBef>
                <a:spcPts val="45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altLang="zh-C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diện biển số để xe có thể ra vào mà không cần dừng lại</a:t>
            </a:r>
          </a:p>
          <a:p>
            <a:pPr marL="355600" marR="445770" indent="-342900">
              <a:spcBef>
                <a:spcPts val="45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altLang="zh-C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hiển thị chỉ dẫn đỗ xe và tìm xe</a:t>
            </a:r>
          </a:p>
          <a:p>
            <a:pPr marL="355600" marR="445770" indent="-342900">
              <a:spcBef>
                <a:spcPts val="45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altLang="zh-C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quản lý tập trung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284480" indent="-342900">
              <a:spcBef>
                <a:spcPts val="6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>
            <a:spLocks/>
          </p:cNvSpPr>
          <p:nvPr/>
        </p:nvSpPr>
        <p:spPr>
          <a:xfrm>
            <a:off x="4899604" y="2749673"/>
            <a:ext cx="34310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12700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en-US" sz="3600" b="1" spc="-14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6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3600" spc="-6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14"/>
          <p:cNvSpPr txBox="1"/>
          <p:nvPr/>
        </p:nvSpPr>
        <p:spPr>
          <a:xfrm>
            <a:off x="5721543" y="3763158"/>
            <a:ext cx="347318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www.dahuasecurity.com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15"/>
          <p:cNvSpPr/>
          <p:nvPr/>
        </p:nvSpPr>
        <p:spPr>
          <a:xfrm>
            <a:off x="3506093" y="3645024"/>
            <a:ext cx="2016224" cy="559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3309938" y="1395413"/>
            <a:ext cx="8886825" cy="1881187"/>
          </a:xfrm>
          <a:custGeom>
            <a:avLst/>
            <a:gdLst>
              <a:gd name="T0" fmla="*/ 2147483646 w 11567"/>
              <a:gd name="T1" fmla="*/ 2147483646 h 2441"/>
              <a:gd name="T2" fmla="*/ 0 w 11567"/>
              <a:gd name="T3" fmla="*/ 2147483646 h 2441"/>
              <a:gd name="T4" fmla="*/ 2147483646 w 11567"/>
              <a:gd name="T5" fmla="*/ 0 h 2441"/>
              <a:gd name="T6" fmla="*/ 2147483646 w 11567"/>
              <a:gd name="T7" fmla="*/ 0 h 2441"/>
              <a:gd name="T8" fmla="*/ 2147483646 w 11567"/>
              <a:gd name="T9" fmla="*/ 2147483646 h 24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7" h="2441">
                <a:moveTo>
                  <a:pt x="11567" y="2441"/>
                </a:moveTo>
                <a:lnTo>
                  <a:pt x="0" y="2441"/>
                </a:lnTo>
                <a:lnTo>
                  <a:pt x="1542" y="0"/>
                </a:lnTo>
                <a:lnTo>
                  <a:pt x="11567" y="0"/>
                </a:lnTo>
                <a:lnTo>
                  <a:pt x="11567" y="244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0" y="4075113"/>
            <a:ext cx="5695950" cy="1712912"/>
          </a:xfrm>
          <a:custGeom>
            <a:avLst/>
            <a:gdLst>
              <a:gd name="T0" fmla="*/ 0 w 7413"/>
              <a:gd name="T1" fmla="*/ 0 h 2222"/>
              <a:gd name="T2" fmla="*/ 2147483646 w 7413"/>
              <a:gd name="T3" fmla="*/ 0 h 2222"/>
              <a:gd name="T4" fmla="*/ 2147483646 w 7413"/>
              <a:gd name="T5" fmla="*/ 2147483646 h 2222"/>
              <a:gd name="T6" fmla="*/ 0 w 7413"/>
              <a:gd name="T7" fmla="*/ 2147483646 h 2222"/>
              <a:gd name="T8" fmla="*/ 0 w 7413"/>
              <a:gd name="T9" fmla="*/ 0 h 2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13" h="2222">
                <a:moveTo>
                  <a:pt x="0" y="0"/>
                </a:moveTo>
                <a:lnTo>
                  <a:pt x="7413" y="0"/>
                </a:lnTo>
                <a:lnTo>
                  <a:pt x="6010" y="2222"/>
                </a:lnTo>
                <a:lnTo>
                  <a:pt x="0" y="2222"/>
                </a:lnTo>
                <a:lnTo>
                  <a:pt x="0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0" y="2052638"/>
            <a:ext cx="10733088" cy="2981325"/>
          </a:xfrm>
          <a:custGeom>
            <a:avLst/>
            <a:gdLst>
              <a:gd name="T0" fmla="*/ 0 w 13970"/>
              <a:gd name="T1" fmla="*/ 0 h 3869"/>
              <a:gd name="T2" fmla="*/ 2147483646 w 13970"/>
              <a:gd name="T3" fmla="*/ 0 h 3869"/>
              <a:gd name="T4" fmla="*/ 2147483646 w 13970"/>
              <a:gd name="T5" fmla="*/ 2147483646 h 3869"/>
              <a:gd name="T6" fmla="*/ 0 w 13970"/>
              <a:gd name="T7" fmla="*/ 2147483646 h 3869"/>
              <a:gd name="T8" fmla="*/ 0 w 13970"/>
              <a:gd name="T9" fmla="*/ 0 h 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11231563" y="1908175"/>
            <a:ext cx="557212" cy="900113"/>
          </a:xfrm>
          <a:custGeom>
            <a:avLst/>
            <a:gdLst>
              <a:gd name="T0" fmla="*/ 2147483646 w 725"/>
              <a:gd name="T1" fmla="*/ 2147483646 h 1169"/>
              <a:gd name="T2" fmla="*/ 2147483646 w 725"/>
              <a:gd name="T3" fmla="*/ 2147483646 h 1169"/>
              <a:gd name="T4" fmla="*/ 2147483646 w 725"/>
              <a:gd name="T5" fmla="*/ 2147483646 h 1169"/>
              <a:gd name="T6" fmla="*/ 2147483646 w 725"/>
              <a:gd name="T7" fmla="*/ 2147483646 h 1169"/>
              <a:gd name="T8" fmla="*/ 0 w 725"/>
              <a:gd name="T9" fmla="*/ 2147483646 h 1169"/>
              <a:gd name="T10" fmla="*/ 2147483646 w 725"/>
              <a:gd name="T11" fmla="*/ 2147483646 h 1169"/>
              <a:gd name="T12" fmla="*/ 0 w 725"/>
              <a:gd name="T13" fmla="*/ 2147483646 h 1169"/>
              <a:gd name="T14" fmla="*/ 2147483646 w 725"/>
              <a:gd name="T15" fmla="*/ 0 h 1169"/>
              <a:gd name="T16" fmla="*/ 2147483646 w 725"/>
              <a:gd name="T17" fmla="*/ 2147483646 h 11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0591800" y="6049963"/>
            <a:ext cx="1604963" cy="808037"/>
          </a:xfrm>
          <a:custGeom>
            <a:avLst/>
            <a:gdLst>
              <a:gd name="T0" fmla="*/ 2147483646 w 2088"/>
              <a:gd name="T1" fmla="*/ 0 h 1048"/>
              <a:gd name="T2" fmla="*/ 2147483646 w 2088"/>
              <a:gd name="T3" fmla="*/ 2147483646 h 1048"/>
              <a:gd name="T4" fmla="*/ 0 w 2088"/>
              <a:gd name="T5" fmla="*/ 2147483646 h 1048"/>
              <a:gd name="T6" fmla="*/ 2147483646 w 2088"/>
              <a:gd name="T7" fmla="*/ 0 h 1048"/>
              <a:gd name="T8" fmla="*/ 2147483646 w 2088"/>
              <a:gd name="T9" fmla="*/ 0 h 1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8" h="1048">
                <a:moveTo>
                  <a:pt x="2088" y="0"/>
                </a:moveTo>
                <a:lnTo>
                  <a:pt x="2088" y="1048"/>
                </a:lnTo>
                <a:lnTo>
                  <a:pt x="0" y="1048"/>
                </a:lnTo>
                <a:lnTo>
                  <a:pt x="662" y="0"/>
                </a:lnTo>
                <a:lnTo>
                  <a:pt x="2088" y="0"/>
                </a:ln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10301288" y="6208713"/>
            <a:ext cx="1895475" cy="649287"/>
          </a:xfrm>
          <a:custGeom>
            <a:avLst/>
            <a:gdLst>
              <a:gd name="T0" fmla="*/ 2147483646 w 2467"/>
              <a:gd name="T1" fmla="*/ 0 h 843"/>
              <a:gd name="T2" fmla="*/ 2147483646 w 2467"/>
              <a:gd name="T3" fmla="*/ 2147483646 h 843"/>
              <a:gd name="T4" fmla="*/ 0 w 2467"/>
              <a:gd name="T5" fmla="*/ 2147483646 h 843"/>
              <a:gd name="T6" fmla="*/ 2147483646 w 2467"/>
              <a:gd name="T7" fmla="*/ 0 h 843"/>
              <a:gd name="T8" fmla="*/ 2147483646 w 2467"/>
              <a:gd name="T9" fmla="*/ 0 h 8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709863" y="2568575"/>
            <a:ext cx="44732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Yêu Cầu</a:t>
            </a:r>
            <a:endParaRPr lang="zh-CN" alt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346200" y="2463800"/>
            <a:ext cx="12763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3800" b="1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1</a:t>
            </a:r>
            <a:endParaRPr lang="zh-CN" altLang="en-US" sz="13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709863" y="3507921"/>
            <a:ext cx="6264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Bãi Đỗ Xe Trong Siêu Thị Ngày Càng Lớn</a:t>
            </a:r>
            <a:endParaRPr lang="zh-CN" alt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90538" y="3813175"/>
            <a:ext cx="763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Part</a:t>
            </a:r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95838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6"/>
          <p:cNvSpPr txBox="1">
            <a:spLocks noChangeArrowheads="1"/>
          </p:cNvSpPr>
          <p:nvPr/>
        </p:nvSpPr>
        <p:spPr bwMode="auto">
          <a:xfrm>
            <a:off x="477838" y="163513"/>
            <a:ext cx="6020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3000"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zh-CN" b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Bãi Đỗ Xe Siêu Thị Ngày Càng Lớn</a:t>
            </a:r>
            <a:endParaRPr lang="zh-CN" alt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195" name="Freeform 6"/>
          <p:cNvSpPr>
            <a:spLocks/>
          </p:cNvSpPr>
          <p:nvPr/>
        </p:nvSpPr>
        <p:spPr bwMode="auto">
          <a:xfrm>
            <a:off x="0" y="163513"/>
            <a:ext cx="477838" cy="576262"/>
          </a:xfrm>
          <a:custGeom>
            <a:avLst/>
            <a:gdLst>
              <a:gd name="T0" fmla="*/ 2147483647 w 682"/>
              <a:gd name="T1" fmla="*/ 2147483647 h 818"/>
              <a:gd name="T2" fmla="*/ 2147483647 w 682"/>
              <a:gd name="T3" fmla="*/ 2147483647 h 818"/>
              <a:gd name="T4" fmla="*/ 0 w 682"/>
              <a:gd name="T5" fmla="*/ 2147483647 h 818"/>
              <a:gd name="T6" fmla="*/ 0 w 682"/>
              <a:gd name="T7" fmla="*/ 2147483647 h 818"/>
              <a:gd name="T8" fmla="*/ 0 w 682"/>
              <a:gd name="T9" fmla="*/ 0 h 818"/>
              <a:gd name="T10" fmla="*/ 2147483647 w 682"/>
              <a:gd name="T11" fmla="*/ 2147483647 h 818"/>
              <a:gd name="T12" fmla="*/ 2147483647 w 682"/>
              <a:gd name="T13" fmla="*/ 2147483647 h 818"/>
              <a:gd name="T14" fmla="*/ 2147483647 w 682"/>
              <a:gd name="T15" fmla="*/ 2147483647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 smtClean="0">
              <a:solidFill>
                <a:srgbClr val="006794"/>
              </a:solidFill>
              <a:latin typeface="Candara" panose="020E0502030303020204" pitchFamily="34" charset="0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5773" y="494116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mtClean="0">
                <a:solidFill>
                  <a:srgbClr val="292929"/>
                </a:solidFill>
                <a:latin typeface="Times New Roman" panose="02020603050405020304" pitchFamily="18" charset="0"/>
                <a:ea typeface="+mj-ea"/>
              </a:rPr>
              <a:t>Lượng xe được sản xuất và bán ra trên toàn cầu tăng mạnh mỗi năm.</a:t>
            </a:r>
            <a:endParaRPr lang="en-US" altLang="zh-CN" dirty="0">
              <a:solidFill>
                <a:srgbClr val="292929"/>
              </a:solidFill>
              <a:latin typeface="Times New Roman" panose="02020603050405020304" pitchFamily="18" charset="0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mtClean="0">
                <a:solidFill>
                  <a:srgbClr val="292929"/>
                </a:solidFill>
                <a:latin typeface="Times New Roman" panose="02020603050405020304" pitchFamily="18" charset="0"/>
                <a:ea typeface="+mj-ea"/>
              </a:rPr>
              <a:t>Nhu cầu cho bãi đỗ xe sẽ là xu hướng của thị trường trong thời gian tới.</a:t>
            </a:r>
            <a:endParaRPr lang="zh-CN" altLang="en-US" dirty="0">
              <a:solidFill>
                <a:srgbClr val="292929"/>
              </a:solidFill>
              <a:latin typeface="Times New Roman" panose="02020603050405020304" pitchFamily="18" charset="0"/>
              <a:ea typeface="+mj-ea"/>
            </a:endParaRPr>
          </a:p>
        </p:txBody>
      </p:sp>
      <p:pic>
        <p:nvPicPr>
          <p:cNvPr id="1030" name="Picture 6" descr="C:\Users\26369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5" y="1328259"/>
            <a:ext cx="49053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26369\Desktop\图片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34" y="1313072"/>
            <a:ext cx="50292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1797" y="836712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 Liệu Của OICA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6155523" y="4941168"/>
            <a:ext cx="5199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mtClean="0">
                <a:solidFill>
                  <a:srgbClr val="292929"/>
                </a:solidFill>
                <a:latin typeface="Times New Roman" panose="02020603050405020304" pitchFamily="18" charset="0"/>
                <a:ea typeface="+mj-ea"/>
              </a:rPr>
              <a:t>Các bãi đỗ xe trong nhà sẽ chiếm đến 70% thị phần thị trường bãi đỗ xe.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mtClean="0">
                <a:solidFill>
                  <a:srgbClr val="292929"/>
                </a:solidFill>
                <a:latin typeface="Times New Roman" panose="02020603050405020304" pitchFamily="18" charset="0"/>
                <a:ea typeface="+mj-ea"/>
              </a:rPr>
              <a:t>Xu hướng này sẽ phát triển mạnh trong những năm tới.</a:t>
            </a:r>
            <a:endParaRPr lang="zh-CN" altLang="en-US" dirty="0">
              <a:solidFill>
                <a:srgbClr val="292929"/>
              </a:solidFill>
              <a:latin typeface="Times New Roman" panose="02020603050405020304" pitchFamily="18" charset="0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73035" y="827420"/>
            <a:ext cx="4311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u="sng" dirty="0">
                <a:latin typeface="Times New Roman" panose="02020603050405020304" pitchFamily="18" charset="0"/>
              </a:rPr>
              <a:t>http://www.oica.net/category/sales-statistics/</a:t>
            </a:r>
            <a:endParaRPr lang="zh-CN" altLang="en-US" u="sng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738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301435" y="1137110"/>
            <a:ext cx="5169575" cy="4750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3361223" y="2887933"/>
            <a:ext cx="144016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altLang="zh-CN" b="1" smtClean="0">
                <a:latin typeface="Times New Roman" panose="02020603050405020304" pitchFamily="18" charset="0"/>
              </a:rPr>
              <a:t>Hiệu quả </a:t>
            </a:r>
          </a:p>
          <a:p>
            <a:pPr algn="ctr"/>
            <a:r>
              <a:rPr lang="en-US" altLang="zh-CN" b="1" smtClean="0">
                <a:latin typeface="Times New Roman" panose="02020603050405020304" pitchFamily="18" charset="0"/>
              </a:rPr>
              <a:t>thấp</a:t>
            </a: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object 18"/>
          <p:cNvSpPr/>
          <p:nvPr/>
        </p:nvSpPr>
        <p:spPr>
          <a:xfrm>
            <a:off x="2569989" y="15792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501" y="0"/>
                </a:lnTo>
              </a:path>
            </a:pathLst>
          </a:custGeom>
          <a:ln w="13675">
            <a:solidFill>
              <a:srgbClr val="505A5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</a:endParaRPr>
          </a:p>
        </p:txBody>
      </p:sp>
      <p:sp>
        <p:nvSpPr>
          <p:cNvPr id="6" name="object 39"/>
          <p:cNvSpPr txBox="1"/>
          <p:nvPr/>
        </p:nvSpPr>
        <p:spPr>
          <a:xfrm>
            <a:off x="6798046" y="1727991"/>
            <a:ext cx="161191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altLang="zh-CN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Thiếu </a:t>
            </a:r>
          </a:p>
          <a:p>
            <a:pPr algn="ctr"/>
            <a:r>
              <a:rPr lang="en-US" altLang="zh-CN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chỉ dẫn</a:t>
            </a: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object 57"/>
          <p:cNvSpPr/>
          <p:nvPr/>
        </p:nvSpPr>
        <p:spPr>
          <a:xfrm>
            <a:off x="7705385" y="10474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20265" y="0"/>
                </a:moveTo>
                <a:lnTo>
                  <a:pt x="20265" y="0"/>
                </a:lnTo>
                <a:lnTo>
                  <a:pt x="0" y="0"/>
                </a:lnTo>
              </a:path>
            </a:pathLst>
          </a:custGeom>
          <a:ln w="14235">
            <a:solidFill>
              <a:srgbClr val="505A5D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</a:endParaRPr>
          </a:p>
        </p:txBody>
      </p:sp>
      <p:sp>
        <p:nvSpPr>
          <p:cNvPr id="8" name="object 81"/>
          <p:cNvSpPr txBox="1"/>
          <p:nvPr/>
        </p:nvSpPr>
        <p:spPr>
          <a:xfrm>
            <a:off x="5450309" y="3284984"/>
            <a:ext cx="147623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altLang="zh-CN" sz="2400" b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Thách Thức</a:t>
            </a:r>
            <a:endParaRPr lang="en-US" altLang="zh-CN" sz="2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18960" y="4509120"/>
            <a:ext cx="1677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Các vụ va chạm thiếu bằng chứng</a:t>
            </a: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3301435" cy="2348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35" y="1727991"/>
            <a:ext cx="552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文本框 2"/>
          <p:cNvSpPr txBox="1"/>
          <p:nvPr/>
        </p:nvSpPr>
        <p:spPr>
          <a:xfrm>
            <a:off x="-94307" y="450912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400" b="1" smtClean="0">
                <a:latin typeface="Times New Roman" panose="02020603050405020304" pitchFamily="18" charset="0"/>
              </a:rPr>
              <a:t>Tắc nghẽn ở lối ra/vào</a:t>
            </a:r>
            <a:endParaRPr lang="en-US" altLang="zh-CN" sz="14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400" b="1" smtClean="0">
                <a:latin typeface="Times New Roman" panose="02020603050405020304" pitchFamily="18" charset="0"/>
              </a:rPr>
              <a:t>Mất hoặc làm hư hại thẻ</a:t>
            </a:r>
            <a:endParaRPr lang="en-US" altLang="zh-CN" sz="1400" b="1" dirty="0">
              <a:latin typeface="Times New Roman" panose="02020603050405020304" pitchFamily="18" charset="0"/>
            </a:endParaRPr>
          </a:p>
        </p:txBody>
      </p:sp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18" y="125107"/>
            <a:ext cx="3388011" cy="241236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2"/>
          <p:cNvSpPr txBox="1"/>
          <p:nvPr/>
        </p:nvSpPr>
        <p:spPr>
          <a:xfrm>
            <a:off x="8475652" y="259834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400" b="1" smtClean="0">
                <a:latin typeface="Times New Roman" panose="02020603050405020304" pitchFamily="18" charset="0"/>
              </a:rPr>
              <a:t>Khó tìm chỗ đỗ trống</a:t>
            </a:r>
            <a:endParaRPr lang="en-US" altLang="zh-CN" sz="1400" b="1" dirty="0" smtClean="0">
              <a:latin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400" b="1" smtClean="0">
                <a:latin typeface="Times New Roman" panose="02020603050405020304" pitchFamily="18" charset="0"/>
              </a:rPr>
              <a:t>Khó tìm vị trí của xe</a:t>
            </a:r>
            <a:endParaRPr lang="zh-CN" altLang="zh-CN" sz="1400" b="1" dirty="0">
              <a:latin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18" y="4280482"/>
            <a:ext cx="3388011" cy="2399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文本框 2"/>
          <p:cNvSpPr txBox="1"/>
          <p:nvPr/>
        </p:nvSpPr>
        <p:spPr>
          <a:xfrm>
            <a:off x="8474645" y="362586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400" b="1" smtClean="0">
                <a:latin typeface="Times New Roman" panose="02020603050405020304" pitchFamily="18" charset="0"/>
              </a:rPr>
              <a:t>Khó tìm chứng cứ khi va chạm</a:t>
            </a:r>
            <a:endParaRPr lang="zh-CN" altLang="zh-CN" sz="14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400" b="1" smtClean="0">
                <a:latin typeface="Times New Roman" panose="02020603050405020304" pitchFamily="18" charset="0"/>
              </a:rPr>
              <a:t>Không tránh khỏi tranh cãi</a:t>
            </a:r>
            <a:endParaRPr lang="en-US" altLang="zh-CN" sz="1400" b="1" dirty="0">
              <a:latin typeface="Times New Roman" panose="02020603050405020304" pitchFamily="18" charset="0"/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H="1" flipV="1">
            <a:off x="8186613" y="2598344"/>
            <a:ext cx="476710" cy="523220"/>
          </a:xfrm>
          <a:prstGeom prst="line">
            <a:avLst/>
          </a:pr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8690669" y="3140968"/>
            <a:ext cx="3168352" cy="9458"/>
          </a:xfrm>
          <a:prstGeom prst="line">
            <a:avLst/>
          </a:pr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8762677" y="4139622"/>
            <a:ext cx="3168352" cy="9458"/>
          </a:xfrm>
          <a:prstGeom prst="line">
            <a:avLst/>
          </a:pr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>
            <a:off x="8243800" y="4139622"/>
            <a:ext cx="476710" cy="354188"/>
          </a:xfrm>
          <a:prstGeom prst="line">
            <a:avLst/>
          </a:pr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0" y="163513"/>
            <a:ext cx="477838" cy="576262"/>
          </a:xfrm>
          <a:custGeom>
            <a:avLst/>
            <a:gdLst>
              <a:gd name="T0" fmla="*/ 2147483647 w 682"/>
              <a:gd name="T1" fmla="*/ 2147483647 h 818"/>
              <a:gd name="T2" fmla="*/ 2147483647 w 682"/>
              <a:gd name="T3" fmla="*/ 2147483647 h 818"/>
              <a:gd name="T4" fmla="*/ 0 w 682"/>
              <a:gd name="T5" fmla="*/ 2147483647 h 818"/>
              <a:gd name="T6" fmla="*/ 0 w 682"/>
              <a:gd name="T7" fmla="*/ 2147483647 h 818"/>
              <a:gd name="T8" fmla="*/ 0 w 682"/>
              <a:gd name="T9" fmla="*/ 0 h 818"/>
              <a:gd name="T10" fmla="*/ 2147483647 w 682"/>
              <a:gd name="T11" fmla="*/ 2147483647 h 818"/>
              <a:gd name="T12" fmla="*/ 2147483647 w 682"/>
              <a:gd name="T13" fmla="*/ 2147483647 h 818"/>
              <a:gd name="T14" fmla="*/ 2147483647 w 682"/>
              <a:gd name="T15" fmla="*/ 2147483647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 smtClean="0">
              <a:solidFill>
                <a:srgbClr val="006794"/>
              </a:solidFill>
              <a:latin typeface="Candara" panose="020E0502030303020204" pitchFamily="34" charset="0"/>
              <a:ea typeface="+mj-ea"/>
            </a:endParaRPr>
          </a:p>
        </p:txBody>
      </p:sp>
      <p:sp>
        <p:nvSpPr>
          <p:cNvPr id="23" name="TextBox 76"/>
          <p:cNvSpPr txBox="1">
            <a:spLocks noChangeArrowheads="1"/>
          </p:cNvSpPr>
          <p:nvPr/>
        </p:nvSpPr>
        <p:spPr bwMode="auto">
          <a:xfrm>
            <a:off x="477838" y="163513"/>
            <a:ext cx="61775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3000"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zh-CN" b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 Trạng Các Bãi Đỗ Xe Hiện Tại</a:t>
            </a:r>
            <a:endParaRPr lang="zh-CN" alt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3506093" y="4035942"/>
            <a:ext cx="446162" cy="977234"/>
          </a:xfrm>
          <a:prstGeom prst="line">
            <a:avLst/>
          </a:pr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-1" y="5013176"/>
            <a:ext cx="3506093" cy="0"/>
          </a:xfrm>
          <a:prstGeom prst="line">
            <a:avLst/>
          </a:pr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1" name="下箭头 10"/>
          <p:cNvSpPr/>
          <p:nvPr/>
        </p:nvSpPr>
        <p:spPr bwMode="auto">
          <a:xfrm rot="13290902">
            <a:off x="6594550" y="2558262"/>
            <a:ext cx="452463" cy="33021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" name="下箭头 26"/>
          <p:cNvSpPr/>
          <p:nvPr/>
        </p:nvSpPr>
        <p:spPr bwMode="auto">
          <a:xfrm rot="19332914">
            <a:off x="6568973" y="4121016"/>
            <a:ext cx="452463" cy="26161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下箭头 27"/>
          <p:cNvSpPr/>
          <p:nvPr/>
        </p:nvSpPr>
        <p:spPr bwMode="auto">
          <a:xfrm rot="4017493">
            <a:off x="4961214" y="3154180"/>
            <a:ext cx="452463" cy="26161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35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6"/>
          <p:cNvSpPr txBox="1">
            <a:spLocks noChangeArrowheads="1"/>
          </p:cNvSpPr>
          <p:nvPr/>
        </p:nvSpPr>
        <p:spPr bwMode="auto">
          <a:xfrm>
            <a:off x="477838" y="163513"/>
            <a:ext cx="5856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3000"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zh-CN" b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Bãi Đỗ Xe Thế Hệ Cũ Và Hiện Đại</a:t>
            </a:r>
            <a:endParaRPr lang="zh-CN" alt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459" name="Freeform 6"/>
          <p:cNvSpPr>
            <a:spLocks/>
          </p:cNvSpPr>
          <p:nvPr/>
        </p:nvSpPr>
        <p:spPr bwMode="auto">
          <a:xfrm>
            <a:off x="0" y="163513"/>
            <a:ext cx="477838" cy="576262"/>
          </a:xfrm>
          <a:custGeom>
            <a:avLst/>
            <a:gdLst>
              <a:gd name="T0" fmla="*/ 299448883 w 682"/>
              <a:gd name="T1" fmla="*/ 231269862 h 818"/>
              <a:gd name="T2" fmla="*/ 173778190 w 682"/>
              <a:gd name="T3" fmla="*/ 304720724 h 818"/>
              <a:gd name="T4" fmla="*/ 0 w 682"/>
              <a:gd name="T5" fmla="*/ 405963194 h 818"/>
              <a:gd name="T6" fmla="*/ 0 w 682"/>
              <a:gd name="T7" fmla="*/ 202981597 h 818"/>
              <a:gd name="T8" fmla="*/ 0 w 682"/>
              <a:gd name="T9" fmla="*/ 0 h 818"/>
              <a:gd name="T10" fmla="*/ 173778190 w 682"/>
              <a:gd name="T11" fmla="*/ 101739127 h 818"/>
              <a:gd name="T12" fmla="*/ 294539483 w 682"/>
              <a:gd name="T13" fmla="*/ 172211460 h 818"/>
              <a:gd name="T14" fmla="*/ 299448883 w 682"/>
              <a:gd name="T15" fmla="*/ 231269862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10246" name="组合 6"/>
          <p:cNvGrpSpPr>
            <a:grpSpLocks/>
          </p:cNvGrpSpPr>
          <p:nvPr/>
        </p:nvGrpSpPr>
        <p:grpSpPr bwMode="auto">
          <a:xfrm>
            <a:off x="5660156" y="2750017"/>
            <a:ext cx="5838825" cy="1327055"/>
            <a:chOff x="2778919" y="2720711"/>
            <a:chExt cx="5839742" cy="1327055"/>
          </a:xfrm>
        </p:grpSpPr>
        <p:cxnSp>
          <p:nvCxnSpPr>
            <p:cNvPr id="10254" name="直接连接符 3"/>
            <p:cNvCxnSpPr>
              <a:cxnSpLocks noChangeShapeType="1"/>
            </p:cNvCxnSpPr>
            <p:nvPr/>
          </p:nvCxnSpPr>
          <p:spPr bwMode="auto">
            <a:xfrm flipH="1">
              <a:off x="6335293" y="3356992"/>
              <a:ext cx="228336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55" name="直接连接符 4"/>
            <p:cNvCxnSpPr>
              <a:cxnSpLocks noChangeShapeType="1"/>
            </p:cNvCxnSpPr>
            <p:nvPr/>
          </p:nvCxnSpPr>
          <p:spPr bwMode="auto">
            <a:xfrm flipH="1" flipV="1">
              <a:off x="2778919" y="3356992"/>
              <a:ext cx="2472422" cy="692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56" name="椭圆 5"/>
            <p:cNvSpPr>
              <a:spLocks noChangeArrowheads="1"/>
            </p:cNvSpPr>
            <p:nvPr/>
          </p:nvSpPr>
          <p:spPr bwMode="auto">
            <a:xfrm>
              <a:off x="5078312" y="2720711"/>
              <a:ext cx="1372996" cy="1327055"/>
            </a:xfrm>
            <a:prstGeom prst="ellipse">
              <a:avLst/>
            </a:prstGeom>
            <a:solidFill>
              <a:srgbClr val="43957F"/>
            </a:solidFill>
            <a:ln w="9525">
              <a:solidFill>
                <a:srgbClr val="F8F8F8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C4261D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7" name="TextBox 18"/>
            <p:cNvSpPr txBox="1">
              <a:spLocks noChangeArrowheads="1"/>
            </p:cNvSpPr>
            <p:nvPr/>
          </p:nvSpPr>
          <p:spPr bwMode="auto">
            <a:xfrm>
              <a:off x="5358769" y="2999517"/>
              <a:ext cx="76507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200" smtClean="0">
                  <a:solidFill>
                    <a:srgbClr val="F8F8F8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Thay</a:t>
              </a:r>
            </a:p>
            <a:p>
              <a:pPr algn="ctr" eaLnBrk="1" hangingPunct="1"/>
              <a:r>
                <a:rPr lang="en-US" altLang="zh-CN" sz="2200" smtClean="0">
                  <a:solidFill>
                    <a:srgbClr val="F8F8F8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Đổi</a:t>
              </a:r>
              <a:endParaRPr lang="zh-CN" altLang="en-US" sz="2200" dirty="0">
                <a:solidFill>
                  <a:srgbClr val="F8F8F8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06981" y="92681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rgbClr val="0098A8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Bãi Đỗ Cũ:</a:t>
            </a:r>
            <a:endParaRPr lang="en-US" altLang="zh-CN" b="1" dirty="0">
              <a:solidFill>
                <a:srgbClr val="0098A8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6717" y="37322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rgbClr val="0098A8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Bãi Đỗ Hiện Đại:</a:t>
            </a:r>
            <a:endParaRPr lang="en-US" altLang="zh-CN" b="1" dirty="0">
              <a:solidFill>
                <a:srgbClr val="0098A8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625772" y="4213897"/>
            <a:ext cx="55422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zh-CN" smtClean="0">
                <a:solidFill>
                  <a:schemeClr val="bg1"/>
                </a:solidFill>
                <a:latin typeface="Times New Roman" panose="02020603050405020304" pitchFamily="18" charset="0"/>
              </a:rPr>
              <a:t> Kiểm Soát Ra Vào: LPR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Font typeface="Wingdings" pitchFamily="2" charset="2"/>
              <a:buChar char="u"/>
              <a:defRPr/>
            </a:pPr>
            <a:r>
              <a:rPr lang="en-US" altLang="zh-CN" smtClean="0">
                <a:solidFill>
                  <a:schemeClr val="bg1"/>
                </a:solidFill>
                <a:latin typeface="Times New Roman" panose="02020603050405020304" pitchFamily="18" charset="0"/>
              </a:rPr>
              <a:t> Chỉ </a:t>
            </a:r>
            <a:r>
              <a:rPr lang="en-US" altLang="zh-CN">
                <a:solidFill>
                  <a:schemeClr val="bg1"/>
                </a:solidFill>
                <a:latin typeface="Times New Roman" panose="02020603050405020304" pitchFamily="18" charset="0"/>
              </a:rPr>
              <a:t>Dẫn Đỗ </a:t>
            </a:r>
            <a:r>
              <a:rPr lang="en-US" altLang="zh-CN" smtClean="0">
                <a:solidFill>
                  <a:schemeClr val="bg1"/>
                </a:solidFill>
                <a:latin typeface="Times New Roman" panose="02020603050405020304" pitchFamily="18" charset="0"/>
              </a:rPr>
              <a:t>Xe: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Camera 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altLang="zh-CN" smtClean="0">
                <a:solidFill>
                  <a:schemeClr val="bg1"/>
                </a:solidFill>
                <a:latin typeface="Times New Roman" panose="02020603050405020304" pitchFamily="18" charset="0"/>
              </a:rPr>
              <a:t> Vị Trí Đỗ Xe: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LPR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Font typeface="Wingdings" pitchFamily="2" charset="2"/>
              <a:buChar char="u"/>
              <a:defRPr/>
            </a:pPr>
            <a:r>
              <a:rPr lang="en-US" altLang="zh-CN" smtClean="0">
                <a:solidFill>
                  <a:schemeClr val="bg1"/>
                </a:solidFill>
                <a:latin typeface="Times New Roman" panose="02020603050405020304" pitchFamily="18" charset="0"/>
              </a:rPr>
              <a:t> Tự Chi Trả: LPR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553765" y="1621265"/>
            <a:ext cx="45365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u"/>
              <a:defRPr/>
            </a:pPr>
            <a:r>
              <a:rPr lang="en-US" altLang="zh-CN" smtClean="0">
                <a:solidFill>
                  <a:schemeClr val="bg1"/>
                </a:solidFill>
                <a:latin typeface="Times New Roman" panose="02020603050405020304" pitchFamily="18" charset="0"/>
              </a:rPr>
              <a:t> Kiểm Soát Ra Vào: Thẻ RFID, Kích Hoạt Vòng Lặp,Vé Giấy.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altLang="zh-CN" smtClean="0">
                <a:solidFill>
                  <a:schemeClr val="bg1"/>
                </a:solidFill>
                <a:latin typeface="Times New Roman" panose="02020603050405020304" pitchFamily="18" charset="0"/>
              </a:rPr>
              <a:t> Chỉ Dẫn Đỗ Xe: Cảm Biến Siêu Âm.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Font typeface="Wingdings" pitchFamily="2" charset="2"/>
              <a:buChar char="u"/>
              <a:defRPr/>
            </a:pPr>
            <a:r>
              <a:rPr lang="en-US" altLang="zh-CN" smtClean="0">
                <a:solidFill>
                  <a:schemeClr val="bg1"/>
                </a:solidFill>
                <a:latin typeface="Times New Roman" panose="02020603050405020304" pitchFamily="18" charset="0"/>
              </a:rPr>
              <a:t> Chi Trả Thủ Công: Tiền, Thẻ, Vé.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591" y="1249977"/>
            <a:ext cx="1593842" cy="105659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17" y="4759294"/>
            <a:ext cx="1909881" cy="51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图片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841" y="4591758"/>
            <a:ext cx="1949842" cy="7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69" y="1058376"/>
            <a:ext cx="8286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5738341" y="739775"/>
            <a:ext cx="5982526" cy="18799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5660471" y="4077072"/>
            <a:ext cx="5982526" cy="18799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2" name="Picture 2" descr="C:\Users\17120\Documents\Tencent Files\525588687\FileRecv\PS\6-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14970" y="4695865"/>
            <a:ext cx="1003463" cy="72210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60" y="1370184"/>
            <a:ext cx="1266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969757"/>
      </p:ext>
    </p:extLst>
  </p:cSld>
  <p:clrMapOvr>
    <a:masterClrMapping/>
  </p:clrMapOvr>
  <p:transition spd="slow" advTm="100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>
            <a:spLocks noChangeArrowheads="1"/>
          </p:cNvSpPr>
          <p:nvPr/>
        </p:nvSpPr>
        <p:spPr bwMode="auto">
          <a:xfrm>
            <a:off x="631748" y="190034"/>
            <a:ext cx="42175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2800"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zh-CN" sz="3000" b="1" smtClean="0"/>
              <a:t>Chúng Tôi Có Thể Làm Gì</a:t>
            </a:r>
            <a:endParaRPr lang="zh-CN" altLang="en-US" sz="3000" b="1" dirty="0"/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625023" y="3747516"/>
            <a:ext cx="3757218" cy="36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 sz="18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endParaRPr lang="en-US" altLang="zh-CN" sz="1600" dirty="0" smtClean="0">
              <a:solidFill>
                <a:srgbClr val="004065"/>
              </a:solidFill>
            </a:endParaRPr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0" y="163513"/>
            <a:ext cx="477838" cy="576262"/>
          </a:xfrm>
          <a:custGeom>
            <a:avLst/>
            <a:gdLst>
              <a:gd name="T0" fmla="*/ 2147483647 w 682"/>
              <a:gd name="T1" fmla="*/ 2147483647 h 818"/>
              <a:gd name="T2" fmla="*/ 2147483647 w 682"/>
              <a:gd name="T3" fmla="*/ 2147483647 h 818"/>
              <a:gd name="T4" fmla="*/ 0 w 682"/>
              <a:gd name="T5" fmla="*/ 2147483647 h 818"/>
              <a:gd name="T6" fmla="*/ 0 w 682"/>
              <a:gd name="T7" fmla="*/ 2147483647 h 818"/>
              <a:gd name="T8" fmla="*/ 0 w 682"/>
              <a:gd name="T9" fmla="*/ 0 h 818"/>
              <a:gd name="T10" fmla="*/ 2147483647 w 682"/>
              <a:gd name="T11" fmla="*/ 2147483647 h 818"/>
              <a:gd name="T12" fmla="*/ 2147483647 w 682"/>
              <a:gd name="T13" fmla="*/ 2147483647 h 818"/>
              <a:gd name="T14" fmla="*/ 2147483647 w 682"/>
              <a:gd name="T15" fmla="*/ 2147483647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椭圆 14"/>
          <p:cNvSpPr>
            <a:spLocks noChangeAspect="1" noChangeArrowheads="1"/>
          </p:cNvSpPr>
          <p:nvPr/>
        </p:nvSpPr>
        <p:spPr bwMode="auto">
          <a:xfrm>
            <a:off x="6732396" y="3215313"/>
            <a:ext cx="709469" cy="683255"/>
          </a:xfrm>
          <a:prstGeom prst="ellipse">
            <a:avLst/>
          </a:prstGeom>
          <a:solidFill>
            <a:srgbClr val="D74B4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6" name="Picture 3" descr="C:\Users\33724\Desktop\traffic_908px_1168219_easyicon.net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626" y="3337470"/>
            <a:ext cx="462970" cy="44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16"/>
          <p:cNvSpPr txBox="1">
            <a:spLocks noChangeArrowheads="1"/>
          </p:cNvSpPr>
          <p:nvPr/>
        </p:nvSpPr>
        <p:spPr bwMode="auto">
          <a:xfrm>
            <a:off x="2786012" y="1159702"/>
            <a:ext cx="3672409" cy="39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 sz="18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>
              <a:buNone/>
            </a:pPr>
            <a:r>
              <a:rPr lang="en-US" altLang="zh-CN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Tăng hiệu quả của khu vực lối ra vào.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" name="TextBox 16"/>
          <p:cNvSpPr txBox="1">
            <a:spLocks noChangeArrowheads="1"/>
          </p:cNvSpPr>
          <p:nvPr/>
        </p:nvSpPr>
        <p:spPr bwMode="auto">
          <a:xfrm>
            <a:off x="3048502" y="2610861"/>
            <a:ext cx="3757218" cy="39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 sz="18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>
              <a:buNone/>
            </a:pPr>
            <a:r>
              <a:rPr lang="en-US" altLang="zh-CN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Hệ giống thông minh và trực quan.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3460885" y="4146614"/>
            <a:ext cx="398098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 sz="18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>
              <a:buNone/>
            </a:pPr>
            <a:r>
              <a:rPr lang="en-US" altLang="zh-CN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Hiệu quả, dễ dàng điều hành và quản lý.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2" name="椭圆 14"/>
          <p:cNvSpPr>
            <a:spLocks noChangeAspect="1" noChangeArrowheads="1"/>
          </p:cNvSpPr>
          <p:nvPr/>
        </p:nvSpPr>
        <p:spPr bwMode="auto">
          <a:xfrm>
            <a:off x="6656796" y="1639485"/>
            <a:ext cx="709469" cy="683255"/>
          </a:xfrm>
          <a:prstGeom prst="ellipse">
            <a:avLst/>
          </a:prstGeom>
          <a:solidFill>
            <a:srgbClr val="D74B4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Picture 2" descr="C:\Users\26369\Desktop\barrier_396px_1148070_easyicon.ne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20" y="1827218"/>
            <a:ext cx="478155" cy="31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椭圆 14"/>
          <p:cNvSpPr>
            <a:spLocks noChangeAspect="1" noChangeArrowheads="1"/>
          </p:cNvSpPr>
          <p:nvPr/>
        </p:nvSpPr>
        <p:spPr bwMode="auto">
          <a:xfrm>
            <a:off x="6712757" y="4700055"/>
            <a:ext cx="709469" cy="683255"/>
          </a:xfrm>
          <a:prstGeom prst="ellipse">
            <a:avLst/>
          </a:prstGeom>
          <a:solidFill>
            <a:srgbClr val="D74B4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Picture 3" descr="C:\Users\26369\Desktop\admin_star_256px_1110483_easyicon.n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180" y="4713826"/>
            <a:ext cx="577900" cy="5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oup 19"/>
          <p:cNvGrpSpPr>
            <a:grpSpLocks/>
          </p:cNvGrpSpPr>
          <p:nvPr/>
        </p:nvGrpSpPr>
        <p:grpSpPr bwMode="auto">
          <a:xfrm>
            <a:off x="2724301" y="1962578"/>
            <a:ext cx="3932495" cy="3122606"/>
            <a:chOff x="1858" y="1674"/>
            <a:chExt cx="2947" cy="1909"/>
          </a:xfrm>
        </p:grpSpPr>
        <p:sp>
          <p:nvSpPr>
            <p:cNvPr id="65" name="Line 20"/>
            <p:cNvSpPr>
              <a:spLocks noChangeShapeType="1"/>
            </p:cNvSpPr>
            <p:nvPr/>
          </p:nvSpPr>
          <p:spPr bwMode="auto">
            <a:xfrm flipH="1">
              <a:off x="2538" y="3568"/>
              <a:ext cx="2267" cy="15"/>
            </a:xfrm>
            <a:prstGeom prst="line">
              <a:avLst/>
            </a:pr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triangl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66" name="Line 21"/>
            <p:cNvSpPr>
              <a:spLocks noChangeShapeType="1"/>
            </p:cNvSpPr>
            <p:nvPr/>
          </p:nvSpPr>
          <p:spPr bwMode="auto">
            <a:xfrm flipH="1" flipV="1">
              <a:off x="1858" y="1674"/>
              <a:ext cx="2947" cy="0"/>
            </a:xfrm>
            <a:prstGeom prst="line">
              <a:avLst/>
            </a:pr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triangl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zh-CN" altLang="en-US" b="1" ker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 flipH="1" flipV="1">
              <a:off x="2221" y="2622"/>
              <a:ext cx="2584" cy="7"/>
            </a:xfrm>
            <a:prstGeom prst="line">
              <a:avLst/>
            </a:prstGeom>
            <a:noFill/>
            <a:ln w="254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 type="triangl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6286" y="1183400"/>
            <a:ext cx="2846603" cy="4779232"/>
            <a:chOff x="611560" y="967383"/>
            <a:chExt cx="2187159" cy="3535053"/>
          </a:xfrm>
        </p:grpSpPr>
        <p:grpSp>
          <p:nvGrpSpPr>
            <p:cNvPr id="68" name="Group 4"/>
            <p:cNvGrpSpPr>
              <a:grpSpLocks/>
            </p:cNvGrpSpPr>
            <p:nvPr/>
          </p:nvGrpSpPr>
          <p:grpSpPr bwMode="auto">
            <a:xfrm>
              <a:off x="611560" y="2935982"/>
              <a:ext cx="2187159" cy="1566454"/>
              <a:chOff x="1728" y="3024"/>
              <a:chExt cx="2304" cy="1080"/>
            </a:xfrm>
          </p:grpSpPr>
          <p:sp>
            <p:nvSpPr>
              <p:cNvPr id="69" name="Freeform 5"/>
              <p:cNvSpPr>
                <a:spLocks/>
              </p:cNvSpPr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76767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1" name="Group 8"/>
            <p:cNvGrpSpPr>
              <a:grpSpLocks/>
            </p:cNvGrpSpPr>
            <p:nvPr/>
          </p:nvGrpSpPr>
          <p:grpSpPr bwMode="auto">
            <a:xfrm>
              <a:off x="964710" y="1921668"/>
              <a:ext cx="1484593" cy="1354132"/>
              <a:chOff x="2016" y="1944"/>
              <a:chExt cx="1728" cy="936"/>
            </a:xfrm>
          </p:grpSpPr>
          <p:sp>
            <p:nvSpPr>
              <p:cNvPr id="72" name="Freeform 9"/>
              <p:cNvSpPr>
                <a:spLocks/>
              </p:cNvSpPr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76767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1248360" y="967383"/>
              <a:ext cx="895703" cy="1127793"/>
            </a:xfrm>
            <a:custGeom>
              <a:avLst/>
              <a:gdLst>
                <a:gd name="T0" fmla="*/ 576 w 576"/>
                <a:gd name="T1" fmla="*/ 576 h 648"/>
                <a:gd name="T2" fmla="*/ 576 w 576"/>
                <a:gd name="T3" fmla="*/ 576 h 648"/>
                <a:gd name="T4" fmla="*/ 574 w 576"/>
                <a:gd name="T5" fmla="*/ 584 h 648"/>
                <a:gd name="T6" fmla="*/ 570 w 576"/>
                <a:gd name="T7" fmla="*/ 590 h 648"/>
                <a:gd name="T8" fmla="*/ 564 w 576"/>
                <a:gd name="T9" fmla="*/ 598 h 648"/>
                <a:gd name="T10" fmla="*/ 554 w 576"/>
                <a:gd name="T11" fmla="*/ 604 h 648"/>
                <a:gd name="T12" fmla="*/ 542 w 576"/>
                <a:gd name="T13" fmla="*/ 610 h 648"/>
                <a:gd name="T14" fmla="*/ 526 w 576"/>
                <a:gd name="T15" fmla="*/ 616 h 648"/>
                <a:gd name="T16" fmla="*/ 492 w 576"/>
                <a:gd name="T17" fmla="*/ 626 h 648"/>
                <a:gd name="T18" fmla="*/ 450 w 576"/>
                <a:gd name="T19" fmla="*/ 636 h 648"/>
                <a:gd name="T20" fmla="*/ 400 w 576"/>
                <a:gd name="T21" fmla="*/ 642 h 648"/>
                <a:gd name="T22" fmla="*/ 346 w 576"/>
                <a:gd name="T23" fmla="*/ 646 h 648"/>
                <a:gd name="T24" fmla="*/ 288 w 576"/>
                <a:gd name="T25" fmla="*/ 648 h 648"/>
                <a:gd name="T26" fmla="*/ 288 w 576"/>
                <a:gd name="T27" fmla="*/ 648 h 648"/>
                <a:gd name="T28" fmla="*/ 230 w 576"/>
                <a:gd name="T29" fmla="*/ 646 h 648"/>
                <a:gd name="T30" fmla="*/ 176 w 576"/>
                <a:gd name="T31" fmla="*/ 642 h 648"/>
                <a:gd name="T32" fmla="*/ 126 w 576"/>
                <a:gd name="T33" fmla="*/ 636 h 648"/>
                <a:gd name="T34" fmla="*/ 84 w 576"/>
                <a:gd name="T35" fmla="*/ 626 h 648"/>
                <a:gd name="T36" fmla="*/ 50 w 576"/>
                <a:gd name="T37" fmla="*/ 616 h 648"/>
                <a:gd name="T38" fmla="*/ 34 w 576"/>
                <a:gd name="T39" fmla="*/ 610 h 648"/>
                <a:gd name="T40" fmla="*/ 22 w 576"/>
                <a:gd name="T41" fmla="*/ 604 h 648"/>
                <a:gd name="T42" fmla="*/ 12 w 576"/>
                <a:gd name="T43" fmla="*/ 598 h 648"/>
                <a:gd name="T44" fmla="*/ 6 w 576"/>
                <a:gd name="T45" fmla="*/ 590 h 648"/>
                <a:gd name="T46" fmla="*/ 2 w 576"/>
                <a:gd name="T47" fmla="*/ 584 h 648"/>
                <a:gd name="T48" fmla="*/ 0 w 576"/>
                <a:gd name="T49" fmla="*/ 576 h 648"/>
                <a:gd name="T50" fmla="*/ 288 w 576"/>
                <a:gd name="T51" fmla="*/ 0 h 648"/>
                <a:gd name="T52" fmla="*/ 576 w 576"/>
                <a:gd name="T53" fmla="*/ 576 h 6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6"/>
                <a:gd name="T82" fmla="*/ 0 h 648"/>
                <a:gd name="T83" fmla="*/ 576 w 576"/>
                <a:gd name="T84" fmla="*/ 648 h 6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6" h="648">
                  <a:moveTo>
                    <a:pt x="576" y="576"/>
                  </a:moveTo>
                  <a:lnTo>
                    <a:pt x="576" y="576"/>
                  </a:lnTo>
                  <a:lnTo>
                    <a:pt x="574" y="584"/>
                  </a:lnTo>
                  <a:lnTo>
                    <a:pt x="570" y="590"/>
                  </a:lnTo>
                  <a:lnTo>
                    <a:pt x="564" y="598"/>
                  </a:lnTo>
                  <a:lnTo>
                    <a:pt x="554" y="604"/>
                  </a:lnTo>
                  <a:lnTo>
                    <a:pt x="542" y="610"/>
                  </a:lnTo>
                  <a:lnTo>
                    <a:pt x="526" y="616"/>
                  </a:lnTo>
                  <a:lnTo>
                    <a:pt x="492" y="626"/>
                  </a:lnTo>
                  <a:lnTo>
                    <a:pt x="450" y="636"/>
                  </a:lnTo>
                  <a:lnTo>
                    <a:pt x="400" y="642"/>
                  </a:lnTo>
                  <a:lnTo>
                    <a:pt x="346" y="646"/>
                  </a:lnTo>
                  <a:lnTo>
                    <a:pt x="288" y="648"/>
                  </a:lnTo>
                  <a:lnTo>
                    <a:pt x="230" y="646"/>
                  </a:lnTo>
                  <a:lnTo>
                    <a:pt x="176" y="642"/>
                  </a:lnTo>
                  <a:lnTo>
                    <a:pt x="126" y="636"/>
                  </a:lnTo>
                  <a:lnTo>
                    <a:pt x="84" y="626"/>
                  </a:lnTo>
                  <a:lnTo>
                    <a:pt x="50" y="616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2" y="598"/>
                  </a:lnTo>
                  <a:lnTo>
                    <a:pt x="6" y="590"/>
                  </a:lnTo>
                  <a:lnTo>
                    <a:pt x="2" y="584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576" y="576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6" name="圆角矩形 75"/>
          <p:cNvSpPr/>
          <p:nvPr/>
        </p:nvSpPr>
        <p:spPr>
          <a:xfrm>
            <a:off x="8035467" y="4437112"/>
            <a:ext cx="2455402" cy="1403458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7970589" y="4437112"/>
            <a:ext cx="2482455" cy="1416809"/>
          </a:xfrm>
          <a:prstGeom prst="roundRect">
            <a:avLst>
              <a:gd name="adj" fmla="val 15600"/>
            </a:avLst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7970589" y="2780928"/>
            <a:ext cx="2482455" cy="1416809"/>
          </a:xfrm>
          <a:prstGeom prst="roundRect">
            <a:avLst>
              <a:gd name="adj" fmla="val 15600"/>
            </a:avLst>
          </a:prstGeom>
          <a:blipFill>
            <a:blip r:embed="rId6"/>
            <a:stretch>
              <a:fillRect/>
            </a:stretch>
          </a:blip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9" name="圆角矩形 78"/>
          <p:cNvSpPr/>
          <p:nvPr/>
        </p:nvSpPr>
        <p:spPr>
          <a:xfrm>
            <a:off x="7952278" y="1118813"/>
            <a:ext cx="2482455" cy="1416809"/>
          </a:xfrm>
          <a:prstGeom prst="roundRect">
            <a:avLst>
              <a:gd name="adj" fmla="val 15600"/>
            </a:avLst>
          </a:prstGeom>
          <a:blipFill>
            <a:blip r:embed="rId7"/>
            <a:stretch>
              <a:fillRect/>
            </a:stretch>
          </a:blip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99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>
            <a:spLocks noChangeArrowheads="1"/>
          </p:cNvSpPr>
          <p:nvPr/>
        </p:nvSpPr>
        <p:spPr bwMode="auto">
          <a:xfrm>
            <a:off x="631748" y="190034"/>
            <a:ext cx="33672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buFontTx/>
              <a:buNone/>
              <a:defRPr sz="2800"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zh-CN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Thực Tế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0" y="163513"/>
            <a:ext cx="477838" cy="576262"/>
          </a:xfrm>
          <a:custGeom>
            <a:avLst/>
            <a:gdLst>
              <a:gd name="T0" fmla="*/ 2147483647 w 682"/>
              <a:gd name="T1" fmla="*/ 2147483647 h 818"/>
              <a:gd name="T2" fmla="*/ 2147483647 w 682"/>
              <a:gd name="T3" fmla="*/ 2147483647 h 818"/>
              <a:gd name="T4" fmla="*/ 0 w 682"/>
              <a:gd name="T5" fmla="*/ 2147483647 h 818"/>
              <a:gd name="T6" fmla="*/ 0 w 682"/>
              <a:gd name="T7" fmla="*/ 2147483647 h 818"/>
              <a:gd name="T8" fmla="*/ 0 w 682"/>
              <a:gd name="T9" fmla="*/ 0 h 818"/>
              <a:gd name="T10" fmla="*/ 2147483647 w 682"/>
              <a:gd name="T11" fmla="*/ 2147483647 h 818"/>
              <a:gd name="T12" fmla="*/ 2147483647 w 682"/>
              <a:gd name="T13" fmla="*/ 2147483647 h 818"/>
              <a:gd name="T14" fmla="*/ 2147483647 w 682"/>
              <a:gd name="T15" fmla="*/ 2147483647 h 8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818">
                <a:moveTo>
                  <a:pt x="610" y="466"/>
                </a:moveTo>
                <a:lnTo>
                  <a:pt x="354" y="614"/>
                </a:lnTo>
                <a:lnTo>
                  <a:pt x="0" y="818"/>
                </a:lnTo>
                <a:lnTo>
                  <a:pt x="0" y="409"/>
                </a:lnTo>
                <a:lnTo>
                  <a:pt x="0" y="0"/>
                </a:lnTo>
                <a:lnTo>
                  <a:pt x="354" y="205"/>
                </a:lnTo>
                <a:cubicBezTo>
                  <a:pt x="436" y="252"/>
                  <a:pt x="518" y="299"/>
                  <a:pt x="600" y="347"/>
                </a:cubicBezTo>
                <a:cubicBezTo>
                  <a:pt x="682" y="388"/>
                  <a:pt x="668" y="427"/>
                  <a:pt x="610" y="4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4" y="3833014"/>
            <a:ext cx="4575484" cy="30249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" y="6331527"/>
            <a:ext cx="2036618" cy="5264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mtClean="0">
                <a:solidFill>
                  <a:prstClr val="white"/>
                </a:solidFill>
                <a:latin typeface="Times New Roman" panose="02020603050405020304" pitchFamily="18" charset="0"/>
              </a:rPr>
              <a:t>Sân bay/Cảng biển</a:t>
            </a: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5" y="3838638"/>
            <a:ext cx="4281067" cy="301936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766692" y="6337854"/>
            <a:ext cx="2119745" cy="5264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mtClean="0">
                <a:solidFill>
                  <a:prstClr val="white"/>
                </a:solidFill>
                <a:latin typeface="Times New Roman" panose="02020603050405020304" pitchFamily="18" charset="0"/>
              </a:rPr>
              <a:t>Khách sạn/</a:t>
            </a:r>
          </a:p>
          <a:p>
            <a:r>
              <a:rPr lang="en-US" altLang="zh-CN" smtClean="0">
                <a:solidFill>
                  <a:prstClr val="white"/>
                </a:solidFill>
                <a:latin typeface="Times New Roman" panose="02020603050405020304" pitchFamily="18" charset="0"/>
              </a:rPr>
              <a:t>Khu dân cư</a:t>
            </a: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 rot="10800000" flipV="1">
            <a:off x="854760" y="3156239"/>
            <a:ext cx="10911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Improved traffic flow with no delays for customers </a:t>
            </a:r>
            <a:r>
              <a:rPr lang="en-US" altLang="zh-CN" dirty="0" smtClean="0">
                <a:solidFill>
                  <a:schemeClr val="bg1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to enter </a:t>
            </a:r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or </a:t>
            </a:r>
            <a:r>
              <a:rPr lang="en-US" altLang="zh-CN" dirty="0" smtClean="0">
                <a:solidFill>
                  <a:schemeClr val="bg1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exit </a:t>
            </a:r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the </a:t>
            </a:r>
            <a:r>
              <a:rPr lang="en-US" altLang="zh-CN" dirty="0" smtClean="0">
                <a:solidFill>
                  <a:schemeClr val="bg1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access control facilities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bg1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License </a:t>
            </a:r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plate </a:t>
            </a:r>
            <a:r>
              <a:rPr lang="en-US" altLang="zh-CN" dirty="0" smtClean="0">
                <a:solidFill>
                  <a:schemeClr val="bg1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recognition </a:t>
            </a:r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and </a:t>
            </a:r>
            <a:r>
              <a:rPr lang="en-US" altLang="zh-CN" dirty="0" smtClean="0">
                <a:solidFill>
                  <a:schemeClr val="bg1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flexible </a:t>
            </a:r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payment solution eliminates </a:t>
            </a:r>
            <a:r>
              <a:rPr lang="en-US" altLang="zh-CN" dirty="0" smtClean="0">
                <a:solidFill>
                  <a:schemeClr val="bg1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the need </a:t>
            </a:r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for </a:t>
            </a:r>
            <a:r>
              <a:rPr lang="en-US" altLang="zh-CN" dirty="0" smtClean="0">
                <a:solidFill>
                  <a:schemeClr val="bg1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cards or tickets</a:t>
            </a:r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776"/>
            <a:ext cx="12192000" cy="298801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3484" y="3112166"/>
            <a:ext cx="12222545" cy="112997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b="1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 rot="10800000" flipV="1">
            <a:off x="614369" y="3156242"/>
            <a:ext cx="10911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Segoe UI" panose="020B0502040204020203" pitchFamily="34" charset="0"/>
              </a:rPr>
              <a:t>Cải thiện lưu lượng giao thông giúp khách hàng không phải dừng lại khi đi qua các khu vực kiểm soát ra vào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Segoe UI" panose="020B0502040204020203" pitchFamily="34" charset="0"/>
              </a:rPr>
              <a:t>Hệ thống hướng dẫn hiệu quả với LPR, hình ảnh và video dùng để quản lý.</a:t>
            </a:r>
            <a:endParaRPr lang="en-US" altLang="zh-CN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Yu Gothic Light" panose="020B0300000000000000" pitchFamily="34" charset="-128"/>
              <a:cs typeface="Segoe UI" panose="020B0502040204020203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1245" y="4242145"/>
            <a:ext cx="4140755" cy="261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8051245" y="6337854"/>
            <a:ext cx="2119745" cy="5264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mtClean="0">
                <a:solidFill>
                  <a:prstClr val="white"/>
                </a:solidFill>
                <a:latin typeface="Times New Roman" panose="02020603050405020304" pitchFamily="18" charset="0"/>
              </a:rPr>
              <a:t>Trung tâm mua sắm/ Siêu thị</a:t>
            </a: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3309938" y="1395413"/>
            <a:ext cx="8886825" cy="1881187"/>
          </a:xfrm>
          <a:custGeom>
            <a:avLst/>
            <a:gdLst>
              <a:gd name="T0" fmla="*/ 2147483646 w 11567"/>
              <a:gd name="T1" fmla="*/ 2147483646 h 2441"/>
              <a:gd name="T2" fmla="*/ 0 w 11567"/>
              <a:gd name="T3" fmla="*/ 2147483646 h 2441"/>
              <a:gd name="T4" fmla="*/ 2147483646 w 11567"/>
              <a:gd name="T5" fmla="*/ 0 h 2441"/>
              <a:gd name="T6" fmla="*/ 2147483646 w 11567"/>
              <a:gd name="T7" fmla="*/ 0 h 2441"/>
              <a:gd name="T8" fmla="*/ 2147483646 w 11567"/>
              <a:gd name="T9" fmla="*/ 2147483646 h 24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7" h="2441">
                <a:moveTo>
                  <a:pt x="11567" y="2441"/>
                </a:moveTo>
                <a:lnTo>
                  <a:pt x="0" y="2441"/>
                </a:lnTo>
                <a:lnTo>
                  <a:pt x="1542" y="0"/>
                </a:lnTo>
                <a:lnTo>
                  <a:pt x="11567" y="0"/>
                </a:lnTo>
                <a:lnTo>
                  <a:pt x="11567" y="244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0" y="4075113"/>
            <a:ext cx="5695950" cy="1712912"/>
          </a:xfrm>
          <a:custGeom>
            <a:avLst/>
            <a:gdLst>
              <a:gd name="T0" fmla="*/ 0 w 7413"/>
              <a:gd name="T1" fmla="*/ 0 h 2222"/>
              <a:gd name="T2" fmla="*/ 2147483646 w 7413"/>
              <a:gd name="T3" fmla="*/ 0 h 2222"/>
              <a:gd name="T4" fmla="*/ 2147483646 w 7413"/>
              <a:gd name="T5" fmla="*/ 2147483646 h 2222"/>
              <a:gd name="T6" fmla="*/ 0 w 7413"/>
              <a:gd name="T7" fmla="*/ 2147483646 h 2222"/>
              <a:gd name="T8" fmla="*/ 0 w 7413"/>
              <a:gd name="T9" fmla="*/ 0 h 2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13" h="2222">
                <a:moveTo>
                  <a:pt x="0" y="0"/>
                </a:moveTo>
                <a:lnTo>
                  <a:pt x="7413" y="0"/>
                </a:lnTo>
                <a:lnTo>
                  <a:pt x="6010" y="2222"/>
                </a:lnTo>
                <a:lnTo>
                  <a:pt x="0" y="2222"/>
                </a:lnTo>
                <a:lnTo>
                  <a:pt x="0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0" y="2052638"/>
            <a:ext cx="10733088" cy="2981325"/>
          </a:xfrm>
          <a:custGeom>
            <a:avLst/>
            <a:gdLst>
              <a:gd name="T0" fmla="*/ 0 w 13970"/>
              <a:gd name="T1" fmla="*/ 0 h 3869"/>
              <a:gd name="T2" fmla="*/ 2147483646 w 13970"/>
              <a:gd name="T3" fmla="*/ 0 h 3869"/>
              <a:gd name="T4" fmla="*/ 2147483646 w 13970"/>
              <a:gd name="T5" fmla="*/ 2147483646 h 3869"/>
              <a:gd name="T6" fmla="*/ 0 w 13970"/>
              <a:gd name="T7" fmla="*/ 2147483646 h 3869"/>
              <a:gd name="T8" fmla="*/ 0 w 13970"/>
              <a:gd name="T9" fmla="*/ 0 h 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11231563" y="1908175"/>
            <a:ext cx="557212" cy="900113"/>
          </a:xfrm>
          <a:custGeom>
            <a:avLst/>
            <a:gdLst>
              <a:gd name="T0" fmla="*/ 2147483646 w 725"/>
              <a:gd name="T1" fmla="*/ 2147483646 h 1169"/>
              <a:gd name="T2" fmla="*/ 2147483646 w 725"/>
              <a:gd name="T3" fmla="*/ 2147483646 h 1169"/>
              <a:gd name="T4" fmla="*/ 2147483646 w 725"/>
              <a:gd name="T5" fmla="*/ 2147483646 h 1169"/>
              <a:gd name="T6" fmla="*/ 2147483646 w 725"/>
              <a:gd name="T7" fmla="*/ 2147483646 h 1169"/>
              <a:gd name="T8" fmla="*/ 0 w 725"/>
              <a:gd name="T9" fmla="*/ 2147483646 h 1169"/>
              <a:gd name="T10" fmla="*/ 2147483646 w 725"/>
              <a:gd name="T11" fmla="*/ 2147483646 h 1169"/>
              <a:gd name="T12" fmla="*/ 0 w 725"/>
              <a:gd name="T13" fmla="*/ 2147483646 h 1169"/>
              <a:gd name="T14" fmla="*/ 2147483646 w 725"/>
              <a:gd name="T15" fmla="*/ 0 h 1169"/>
              <a:gd name="T16" fmla="*/ 2147483646 w 725"/>
              <a:gd name="T17" fmla="*/ 2147483646 h 11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0591800" y="6049963"/>
            <a:ext cx="1604963" cy="808037"/>
          </a:xfrm>
          <a:custGeom>
            <a:avLst/>
            <a:gdLst>
              <a:gd name="T0" fmla="*/ 2147483646 w 2088"/>
              <a:gd name="T1" fmla="*/ 0 h 1048"/>
              <a:gd name="T2" fmla="*/ 2147483646 w 2088"/>
              <a:gd name="T3" fmla="*/ 2147483646 h 1048"/>
              <a:gd name="T4" fmla="*/ 0 w 2088"/>
              <a:gd name="T5" fmla="*/ 2147483646 h 1048"/>
              <a:gd name="T6" fmla="*/ 2147483646 w 2088"/>
              <a:gd name="T7" fmla="*/ 0 h 1048"/>
              <a:gd name="T8" fmla="*/ 2147483646 w 2088"/>
              <a:gd name="T9" fmla="*/ 0 h 1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8" h="1048">
                <a:moveTo>
                  <a:pt x="2088" y="0"/>
                </a:moveTo>
                <a:lnTo>
                  <a:pt x="2088" y="1048"/>
                </a:lnTo>
                <a:lnTo>
                  <a:pt x="0" y="1048"/>
                </a:lnTo>
                <a:lnTo>
                  <a:pt x="662" y="0"/>
                </a:lnTo>
                <a:lnTo>
                  <a:pt x="2088" y="0"/>
                </a:ln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10301288" y="6208713"/>
            <a:ext cx="1895475" cy="649287"/>
          </a:xfrm>
          <a:custGeom>
            <a:avLst/>
            <a:gdLst>
              <a:gd name="T0" fmla="*/ 2147483646 w 2467"/>
              <a:gd name="T1" fmla="*/ 0 h 843"/>
              <a:gd name="T2" fmla="*/ 2147483646 w 2467"/>
              <a:gd name="T3" fmla="*/ 2147483646 h 843"/>
              <a:gd name="T4" fmla="*/ 0 w 2467"/>
              <a:gd name="T5" fmla="*/ 2147483646 h 843"/>
              <a:gd name="T6" fmla="*/ 2147483646 w 2467"/>
              <a:gd name="T7" fmla="*/ 0 h 843"/>
              <a:gd name="T8" fmla="*/ 2147483646 w 2467"/>
              <a:gd name="T9" fmla="*/ 0 h 8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709863" y="2568575"/>
            <a:ext cx="23936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Pháp</a:t>
            </a:r>
            <a:endParaRPr lang="zh-CN" alt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346200" y="2463800"/>
            <a:ext cx="12763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3800" b="1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2</a:t>
            </a:r>
            <a:endParaRPr lang="zh-CN" altLang="en-US" sz="13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709863" y="3509132"/>
            <a:ext cx="6264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Soát Ra Vào Và Hướng Dẫn Đỗ Xe</a:t>
            </a:r>
            <a:endParaRPr lang="zh-CN" alt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90538" y="3813175"/>
            <a:ext cx="763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Part</a:t>
            </a:r>
            <a:endParaRPr lang="zh-CN" altLang="en-US" sz="280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19070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默认设计模板">
  <a:themeElements>
    <a:clrScheme name="">
      <a:dk1>
        <a:srgbClr val="006794"/>
      </a:dk1>
      <a:lt1>
        <a:srgbClr val="0098A8"/>
      </a:lt1>
      <a:dk2>
        <a:srgbClr val="F0AD1E"/>
      </a:dk2>
      <a:lt2>
        <a:srgbClr val="D44318"/>
      </a:lt2>
      <a:accent1>
        <a:srgbClr val="777777"/>
      </a:accent1>
      <a:accent2>
        <a:srgbClr val="292929"/>
      </a:accent2>
      <a:accent3>
        <a:srgbClr val="AACAD1"/>
      </a:accent3>
      <a:accent4>
        <a:srgbClr val="00577E"/>
      </a:accent4>
      <a:accent5>
        <a:srgbClr val="BDBDBD"/>
      </a:accent5>
      <a:accent6>
        <a:srgbClr val="242424"/>
      </a:accent6>
      <a:hlink>
        <a:srgbClr val="292929"/>
      </a:hlink>
      <a:folHlink>
        <a:srgbClr val="F0AD1E"/>
      </a:folHlink>
    </a:clrScheme>
    <a:fontScheme name="2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默认设计模板">
  <a:themeElements>
    <a:clrScheme name="">
      <a:dk1>
        <a:srgbClr val="006794"/>
      </a:dk1>
      <a:lt1>
        <a:srgbClr val="0098A8"/>
      </a:lt1>
      <a:dk2>
        <a:srgbClr val="F0AD1E"/>
      </a:dk2>
      <a:lt2>
        <a:srgbClr val="D44318"/>
      </a:lt2>
      <a:accent1>
        <a:srgbClr val="777777"/>
      </a:accent1>
      <a:accent2>
        <a:srgbClr val="292929"/>
      </a:accent2>
      <a:accent3>
        <a:srgbClr val="AACAD1"/>
      </a:accent3>
      <a:accent4>
        <a:srgbClr val="00577E"/>
      </a:accent4>
      <a:accent5>
        <a:srgbClr val="BDBDBD"/>
      </a:accent5>
      <a:accent6>
        <a:srgbClr val="242424"/>
      </a:accent6>
      <a:hlink>
        <a:srgbClr val="292929"/>
      </a:hlink>
      <a:folHlink>
        <a:srgbClr val="F0AD1E"/>
      </a:folHlink>
    </a:clrScheme>
    <a:fontScheme name="3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6794"/>
    </a:dk1>
    <a:lt1>
      <a:srgbClr val="0098A8"/>
    </a:lt1>
    <a:dk2>
      <a:srgbClr val="F0AD1E"/>
    </a:dk2>
    <a:lt2>
      <a:srgbClr val="D44318"/>
    </a:lt2>
    <a:accent1>
      <a:srgbClr val="777777"/>
    </a:accent1>
    <a:accent2>
      <a:srgbClr val="292929"/>
    </a:accent2>
    <a:accent3>
      <a:srgbClr val="AACAD1"/>
    </a:accent3>
    <a:accent4>
      <a:srgbClr val="00577E"/>
    </a:accent4>
    <a:accent5>
      <a:srgbClr val="BDBDBD"/>
    </a:accent5>
    <a:accent6>
      <a:srgbClr val="242424"/>
    </a:accent6>
    <a:hlink>
      <a:srgbClr val="292929"/>
    </a:hlink>
    <a:folHlink>
      <a:srgbClr val="F0AD1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4354</TotalTime>
  <Words>1183</Words>
  <Application>Microsoft Office PowerPoint</Application>
  <PresentationFormat>Custom</PresentationFormat>
  <Paragraphs>207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2_默认设计模板</vt:lpstr>
      <vt:lpstr>3_默认设计模板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30280</dc:creator>
  <cp:lastModifiedBy>Administrator</cp:lastModifiedBy>
  <cp:revision>184</cp:revision>
  <dcterms:modified xsi:type="dcterms:W3CDTF">2017-05-24T07:19:10Z</dcterms:modified>
</cp:coreProperties>
</file>