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1" r:id="rId17"/>
    <p:sldMasterId id="2147483853" r:id="rId18"/>
    <p:sldMasterId id="2147483865" r:id="rId19"/>
    <p:sldMasterId id="2147483877" r:id="rId20"/>
    <p:sldMasterId id="2147483889" r:id="rId21"/>
    <p:sldMasterId id="2147483901" r:id="rId22"/>
    <p:sldMasterId id="2147483913" r:id="rId23"/>
    <p:sldMasterId id="2147483925" r:id="rId24"/>
    <p:sldMasterId id="2147483937" r:id="rId25"/>
    <p:sldMasterId id="2147483949" r:id="rId26"/>
    <p:sldMasterId id="2147483961" r:id="rId27"/>
  </p:sldMasterIdLst>
  <p:notesMasterIdLst>
    <p:notesMasterId r:id="rId90"/>
  </p:notesMasterIdLst>
  <p:sldIdLst>
    <p:sldId id="256" r:id="rId28"/>
    <p:sldId id="257" r:id="rId29"/>
    <p:sldId id="384" r:id="rId30"/>
    <p:sldId id="351" r:id="rId31"/>
    <p:sldId id="258" r:id="rId32"/>
    <p:sldId id="382" r:id="rId33"/>
    <p:sldId id="349" r:id="rId34"/>
    <p:sldId id="373" r:id="rId35"/>
    <p:sldId id="362" r:id="rId36"/>
    <p:sldId id="374" r:id="rId37"/>
    <p:sldId id="364" r:id="rId38"/>
    <p:sldId id="365" r:id="rId39"/>
    <p:sldId id="376" r:id="rId40"/>
    <p:sldId id="367" r:id="rId41"/>
    <p:sldId id="368" r:id="rId42"/>
    <p:sldId id="371" r:id="rId43"/>
    <p:sldId id="355" r:id="rId44"/>
    <p:sldId id="356" r:id="rId45"/>
    <p:sldId id="357" r:id="rId46"/>
    <p:sldId id="358" r:id="rId47"/>
    <p:sldId id="359" r:id="rId48"/>
    <p:sldId id="377" r:id="rId49"/>
    <p:sldId id="372" r:id="rId50"/>
    <p:sldId id="370" r:id="rId51"/>
    <p:sldId id="379" r:id="rId52"/>
    <p:sldId id="378" r:id="rId53"/>
    <p:sldId id="381" r:id="rId54"/>
    <p:sldId id="380" r:id="rId55"/>
    <p:sldId id="350"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259" r:id="rId69"/>
    <p:sldId id="322" r:id="rId70"/>
    <p:sldId id="323" r:id="rId71"/>
    <p:sldId id="324" r:id="rId72"/>
    <p:sldId id="325" r:id="rId73"/>
    <p:sldId id="326" r:id="rId74"/>
    <p:sldId id="265" r:id="rId75"/>
    <p:sldId id="327" r:id="rId76"/>
    <p:sldId id="328" r:id="rId77"/>
    <p:sldId id="329" r:id="rId78"/>
    <p:sldId id="330" r:id="rId79"/>
    <p:sldId id="331" r:id="rId80"/>
    <p:sldId id="332" r:id="rId81"/>
    <p:sldId id="333" r:id="rId82"/>
    <p:sldId id="354" r:id="rId83"/>
    <p:sldId id="334" r:id="rId84"/>
    <p:sldId id="383" r:id="rId85"/>
    <p:sldId id="305" r:id="rId86"/>
    <p:sldId id="306" r:id="rId87"/>
    <p:sldId id="307" r:id="rId88"/>
    <p:sldId id="308" r:id="rId8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63" autoAdjust="0"/>
  </p:normalViewPr>
  <p:slideViewPr>
    <p:cSldViewPr snapToGrid="0">
      <p:cViewPr varScale="1">
        <p:scale>
          <a:sx n="108" d="100"/>
          <a:sy n="108" d="100"/>
        </p:scale>
        <p:origin x="6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23A74-6FD0-4B6D-B5F3-DA6152F04EBB}" type="datetimeFigureOut">
              <a:rPr lang="zh-CN" altLang="en-US" smtClean="0"/>
              <a:t>2021/9/7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1EC84-8093-4556-A080-59C3B31D9039}" type="slidenum">
              <a:rPr lang="zh-CN" altLang="en-US" smtClean="0"/>
              <a:t>‹#›</a:t>
            </a:fld>
            <a:endParaRPr lang="zh-CN" altLang="en-US"/>
          </a:p>
        </p:txBody>
      </p:sp>
    </p:spTree>
    <p:extLst>
      <p:ext uri="{BB962C8B-B14F-4D97-AF65-F5344CB8AC3E}">
        <p14:creationId xmlns:p14="http://schemas.microsoft.com/office/powerpoint/2010/main" val="250187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1</a:t>
            </a:fld>
            <a:endParaRPr lang="zh-CN" altLang="en-US"/>
          </a:p>
        </p:txBody>
      </p:sp>
    </p:spTree>
    <p:extLst>
      <p:ext uri="{BB962C8B-B14F-4D97-AF65-F5344CB8AC3E}">
        <p14:creationId xmlns:p14="http://schemas.microsoft.com/office/powerpoint/2010/main" val="3004438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81EC84-8093-4556-A080-59C3B31D9039}" type="slidenum">
              <a:rPr lang="zh-CN" altLang="en-US" smtClean="0"/>
              <a:t>12</a:t>
            </a:fld>
            <a:endParaRPr lang="zh-CN" altLang="en-US"/>
          </a:p>
        </p:txBody>
      </p:sp>
    </p:spTree>
    <p:extLst>
      <p:ext uri="{BB962C8B-B14F-4D97-AF65-F5344CB8AC3E}">
        <p14:creationId xmlns:p14="http://schemas.microsoft.com/office/powerpoint/2010/main" val="318692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94376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0"/>
              </a:spcAft>
            </a:pPr>
            <a:r>
              <a:rPr lang="en-US"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rPr>
              <a:t>2.8mm; 108°(H), 56°(V), 128°(D)</a:t>
            </a:r>
            <a:endParaRPr lang="zh-CN"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endParaRPr>
          </a:p>
          <a:p>
            <a:pPr algn="just">
              <a:spcAft>
                <a:spcPts val="0"/>
              </a:spcAft>
            </a:pPr>
            <a:r>
              <a:rPr lang="en-US"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rPr>
              <a:t>3.6mm: 88°(H), 46°(V), 104°(D)</a:t>
            </a:r>
            <a:endParaRPr lang="zh-CN"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endParaRPr>
          </a:p>
          <a:p>
            <a:pPr algn="just">
              <a:spcAft>
                <a:spcPts val="0"/>
              </a:spcAft>
            </a:pPr>
            <a:r>
              <a:rPr lang="en-US"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rPr>
              <a:t>6mm: 54°(H), 29°(V), 63°(D)</a:t>
            </a:r>
            <a:endParaRPr lang="zh-CN"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9097A0DB-B55A-4E7C-9414-1AB8F6E496DE}" type="slidenum">
              <a:rPr lang="zh-CN" altLang="en-US" smtClean="0"/>
              <a:t>15</a:t>
            </a:fld>
            <a:endParaRPr lang="zh-CN" altLang="en-US"/>
          </a:p>
        </p:txBody>
      </p:sp>
    </p:spTree>
    <p:extLst>
      <p:ext uri="{BB962C8B-B14F-4D97-AF65-F5344CB8AC3E}">
        <p14:creationId xmlns:p14="http://schemas.microsoft.com/office/powerpoint/2010/main" val="32473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87315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solidFill>
                  <a:schemeClr val="bg1">
                    <a:lumMod val="50000"/>
                  </a:schemeClr>
                </a:solidFill>
                <a:latin typeface="华文细黑" panose="02010600040101010101" pitchFamily="2" charset="-122"/>
                <a:ea typeface="华文细黑" panose="02010600040101010101" pitchFamily="2" charset="-122"/>
              </a:rPr>
              <a:t>All-metal Casing</a:t>
            </a:r>
            <a:endParaRPr lang="zh-CN" altLang="en-US" dirty="0" smtClean="0">
              <a:solidFill>
                <a:schemeClr val="bg1">
                  <a:lumMod val="50000"/>
                </a:schemeClr>
              </a:solidFill>
              <a:latin typeface="华文细黑" panose="02010600040101010101" pitchFamily="2" charset="-122"/>
              <a:ea typeface="华文细黑"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9097A0DB-B55A-4E7C-9414-1AB8F6E496DE}" type="slidenum">
              <a:rPr lang="zh-CN" altLang="en-US" smtClean="0"/>
              <a:t>19</a:t>
            </a:fld>
            <a:endParaRPr lang="zh-CN" altLang="en-US"/>
          </a:p>
        </p:txBody>
      </p:sp>
    </p:spTree>
    <p:extLst>
      <p:ext uri="{BB962C8B-B14F-4D97-AF65-F5344CB8AC3E}">
        <p14:creationId xmlns:p14="http://schemas.microsoft.com/office/powerpoint/2010/main" val="3250293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97A0DB-B55A-4E7C-9414-1AB8F6E496DE}" type="slidenum">
              <a:rPr lang="zh-CN" altLang="en-US" smtClean="0"/>
              <a:t>20</a:t>
            </a:fld>
            <a:endParaRPr lang="zh-CN" altLang="en-US"/>
          </a:p>
        </p:txBody>
      </p:sp>
    </p:spTree>
    <p:extLst>
      <p:ext uri="{BB962C8B-B14F-4D97-AF65-F5344CB8AC3E}">
        <p14:creationId xmlns:p14="http://schemas.microsoft.com/office/powerpoint/2010/main" val="1656785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97A0DB-B55A-4E7C-9414-1AB8F6E496DE}" type="slidenum">
              <a:rPr lang="zh-CN" altLang="en-US" smtClean="0"/>
              <a:t>21</a:t>
            </a:fld>
            <a:endParaRPr lang="zh-CN" altLang="en-US"/>
          </a:p>
        </p:txBody>
      </p:sp>
    </p:spTree>
    <p:extLst>
      <p:ext uri="{BB962C8B-B14F-4D97-AF65-F5344CB8AC3E}">
        <p14:creationId xmlns:p14="http://schemas.microsoft.com/office/powerpoint/2010/main" val="1369667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0"/>
              </a:spcAft>
            </a:pPr>
            <a:r>
              <a:rPr lang="en-US"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rPr>
              <a:t>2.8mm; 108°(H), 56°(V), 128°(D)</a:t>
            </a:r>
            <a:endParaRPr lang="zh-CN"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endParaRPr>
          </a:p>
          <a:p>
            <a:pPr algn="just">
              <a:spcAft>
                <a:spcPts val="0"/>
              </a:spcAft>
            </a:pPr>
            <a:r>
              <a:rPr lang="en-US"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rPr>
              <a:t>3.6mm: 88°(H), 46°(V), 104°(D)</a:t>
            </a:r>
            <a:endParaRPr lang="zh-CN"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endParaRPr>
          </a:p>
          <a:p>
            <a:pPr algn="just">
              <a:spcAft>
                <a:spcPts val="0"/>
              </a:spcAft>
            </a:pPr>
            <a:r>
              <a:rPr lang="en-US"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rPr>
              <a:t>6mm: 54°(H), 29°(V), 63°(D)</a:t>
            </a:r>
            <a:endParaRPr lang="zh-CN" altLang="zh-CN" sz="1200" kern="100" dirty="0" smtClean="0">
              <a:solidFill>
                <a:schemeClr val="tx1">
                  <a:lumMod val="75000"/>
                  <a:lumOff val="25000"/>
                </a:schemeClr>
              </a:solidFill>
              <a:effectLst/>
              <a:latin typeface="华文细黑" panose="02010600040101010101" pitchFamily="2" charset="-122"/>
              <a:ea typeface="华文细黑" panose="02010600040101010101" pitchFamily="2" charset="-122"/>
              <a:cs typeface="Times New Roman" panose="02020603050405020304" pitchFamily="18" charset="0"/>
            </a:endParaRPr>
          </a:p>
          <a:p>
            <a:r>
              <a:rPr lang="en-US" altLang="zh-CN" dirty="0" smtClean="0"/>
              <a:t>Full color night vision with big aperture: F1.2 (3.6mm); F1.0 (6mm)</a:t>
            </a:r>
          </a:p>
          <a:p>
            <a:r>
              <a:rPr lang="en-US" altLang="zh-CN" dirty="0" smtClean="0"/>
              <a:t>/Bullet</a:t>
            </a:r>
            <a:r>
              <a:rPr lang="en-US" altLang="zh-CN" baseline="0" dirty="0" smtClean="0"/>
              <a:t> 2E 4MP</a:t>
            </a:r>
            <a:endParaRPr lang="zh-CN" altLang="en-US" dirty="0"/>
          </a:p>
        </p:txBody>
      </p:sp>
      <p:sp>
        <p:nvSpPr>
          <p:cNvPr id="4" name="灯片编号占位符 3"/>
          <p:cNvSpPr>
            <a:spLocks noGrp="1"/>
          </p:cNvSpPr>
          <p:nvPr>
            <p:ph type="sldNum" sz="quarter" idx="10"/>
          </p:nvPr>
        </p:nvSpPr>
        <p:spPr/>
        <p:txBody>
          <a:bodyPr/>
          <a:lstStyle/>
          <a:p>
            <a:fld id="{9097A0DB-B55A-4E7C-9414-1AB8F6E496DE}" type="slidenum">
              <a:rPr lang="zh-CN" altLang="en-US" smtClean="0"/>
              <a:t>22</a:t>
            </a:fld>
            <a:endParaRPr lang="zh-CN" altLang="en-US"/>
          </a:p>
        </p:txBody>
      </p:sp>
    </p:spTree>
    <p:extLst>
      <p:ext uri="{BB962C8B-B14F-4D97-AF65-F5344CB8AC3E}">
        <p14:creationId xmlns:p14="http://schemas.microsoft.com/office/powerpoint/2010/main" val="148929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376778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80476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2</a:t>
            </a:fld>
            <a:endParaRPr lang="zh-CN" altLang="en-US"/>
          </a:p>
        </p:txBody>
      </p:sp>
    </p:spTree>
    <p:extLst>
      <p:ext uri="{BB962C8B-B14F-4D97-AF65-F5344CB8AC3E}">
        <p14:creationId xmlns:p14="http://schemas.microsoft.com/office/powerpoint/2010/main" val="1103341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28</a:t>
            </a:fld>
            <a:endParaRPr lang="zh-CN" altLang="en-US"/>
          </a:p>
        </p:txBody>
      </p:sp>
    </p:spTree>
    <p:extLst>
      <p:ext uri="{BB962C8B-B14F-4D97-AF65-F5344CB8AC3E}">
        <p14:creationId xmlns:p14="http://schemas.microsoft.com/office/powerpoint/2010/main" val="129563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546489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能否套套子</a:t>
            </a:r>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latin typeface="Calibri" panose="020F0502020204030204"/>
                <a:ea typeface="宋体" panose="02010600030101010101" pitchFamily="2" charset="-122"/>
              </a:rPr>
              <a:pPr/>
              <a:t>30</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440263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97A0DB-B55A-4E7C-9414-1AB8F6E496DE}" type="slidenum">
              <a:rPr lang="zh-CN" altLang="en-US" smtClean="0">
                <a:solidFill>
                  <a:prstClr val="black"/>
                </a:solidFill>
                <a:latin typeface="Calibri" panose="020F0502020204030204"/>
                <a:ea typeface="宋体" panose="02010600030101010101" pitchFamily="2" charset="-122"/>
              </a:rPr>
              <a:pPr/>
              <a:t>41</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785297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42</a:t>
            </a:fld>
            <a:endParaRPr lang="zh-CN" altLang="en-US"/>
          </a:p>
        </p:txBody>
      </p:sp>
    </p:spTree>
    <p:extLst>
      <p:ext uri="{BB962C8B-B14F-4D97-AF65-F5344CB8AC3E}">
        <p14:creationId xmlns:p14="http://schemas.microsoft.com/office/powerpoint/2010/main" val="1711561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2541235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2118849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58</a:t>
            </a:fld>
            <a:endParaRPr lang="zh-CN" altLang="en-US"/>
          </a:p>
        </p:txBody>
      </p:sp>
    </p:spTree>
    <p:extLst>
      <p:ext uri="{BB962C8B-B14F-4D97-AF65-F5344CB8AC3E}">
        <p14:creationId xmlns:p14="http://schemas.microsoft.com/office/powerpoint/2010/main" val="2777263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AB56F-3352-4655-9CBF-329DEB7F611D}" type="slidenum">
              <a:rPr lang="zh-CN" altLang="en-US" smtClean="0"/>
              <a:t>60</a:t>
            </a:fld>
            <a:endParaRPr lang="zh-CN" altLang="en-US"/>
          </a:p>
        </p:txBody>
      </p:sp>
    </p:spTree>
    <p:extLst>
      <p:ext uri="{BB962C8B-B14F-4D97-AF65-F5344CB8AC3E}">
        <p14:creationId xmlns:p14="http://schemas.microsoft.com/office/powerpoint/2010/main" val="265553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3</a:t>
            </a:fld>
            <a:endParaRPr lang="zh-CN" altLang="en-US"/>
          </a:p>
        </p:txBody>
      </p:sp>
    </p:spTree>
    <p:extLst>
      <p:ext uri="{BB962C8B-B14F-4D97-AF65-F5344CB8AC3E}">
        <p14:creationId xmlns:p14="http://schemas.microsoft.com/office/powerpoint/2010/main" val="1245486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78836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2MP</a:t>
            </a:r>
            <a:r>
              <a:rPr lang="zh-CN" altLang="en-US" dirty="0" smtClean="0"/>
              <a:t>芯片供货紧张，市场需求往</a:t>
            </a:r>
            <a:r>
              <a:rPr lang="en-US" altLang="zh-CN" dirty="0" smtClean="0"/>
              <a:t>4MP</a:t>
            </a:r>
            <a:r>
              <a:rPr lang="zh-CN" altLang="en-US" dirty="0" smtClean="0"/>
              <a:t>上引导</a:t>
            </a:r>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5</a:t>
            </a:fld>
            <a:endParaRPr lang="zh-CN" altLang="en-US"/>
          </a:p>
        </p:txBody>
      </p:sp>
    </p:spTree>
    <p:extLst>
      <p:ext uri="{BB962C8B-B14F-4D97-AF65-F5344CB8AC3E}">
        <p14:creationId xmlns:p14="http://schemas.microsoft.com/office/powerpoint/2010/main" val="3289778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t>6</a:t>
            </a:fld>
            <a:endParaRPr lang="zh-CN" altLang="en-US"/>
          </a:p>
        </p:txBody>
      </p:sp>
    </p:spTree>
    <p:extLst>
      <p:ext uri="{BB962C8B-B14F-4D97-AF65-F5344CB8AC3E}">
        <p14:creationId xmlns:p14="http://schemas.microsoft.com/office/powerpoint/2010/main" val="405204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Rex/Rex</a:t>
            </a:r>
            <a:r>
              <a:rPr lang="en-US" altLang="zh-CN" baseline="0" dirty="0" smtClean="0"/>
              <a:t> 4MP </a:t>
            </a:r>
            <a:r>
              <a:rPr lang="en-US" altLang="zh-CN" baseline="0" dirty="0" err="1" smtClean="0"/>
              <a:t>ra</a:t>
            </a:r>
            <a:r>
              <a:rPr lang="en-US" altLang="zh-CN" baseline="0" dirty="0" smtClean="0"/>
              <a:t> </a:t>
            </a:r>
            <a:r>
              <a:rPr lang="en-US" altLang="zh-CN" baseline="0" dirty="0" err="1" smtClean="0"/>
              <a:t>mắt</a:t>
            </a:r>
            <a:r>
              <a:rPr lang="en-US" altLang="zh-CN" baseline="0" dirty="0" smtClean="0"/>
              <a:t> </a:t>
            </a:r>
            <a:r>
              <a:rPr lang="en-US" altLang="zh-CN" baseline="0" dirty="0" err="1" smtClean="0"/>
              <a:t>cách</a:t>
            </a:r>
            <a:r>
              <a:rPr lang="en-US" altLang="zh-CN" baseline="0" dirty="0" smtClean="0"/>
              <a:t> </a:t>
            </a:r>
            <a:r>
              <a:rPr lang="en-US" altLang="zh-CN" baseline="0" dirty="0" err="1" smtClean="0"/>
              <a:t>đây</a:t>
            </a:r>
            <a:r>
              <a:rPr lang="en-US" altLang="zh-CN" baseline="0" dirty="0" smtClean="0"/>
              <a:t> </a:t>
            </a:r>
            <a:r>
              <a:rPr lang="en-US" altLang="zh-CN" baseline="0" dirty="0" err="1" smtClean="0"/>
              <a:t>khoảng</a:t>
            </a:r>
            <a:r>
              <a:rPr lang="en-US" altLang="zh-CN" baseline="0" dirty="0" smtClean="0"/>
              <a:t> 2 </a:t>
            </a:r>
            <a:r>
              <a:rPr lang="en-US" altLang="zh-CN" baseline="0" dirty="0" err="1" smtClean="0"/>
              <a:t>tháng</a:t>
            </a:r>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4230486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42861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CAB56F-3352-4655-9CBF-329DEB7F611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64330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3057906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1851497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1147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703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722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1258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374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8598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208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9137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39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7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38742697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3544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30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395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085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6568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760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3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703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3066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328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7365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01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3995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5935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8325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7956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7383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21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84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322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5699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523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4940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4188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637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318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9909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62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501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8316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534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862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2225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0958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8358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171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9202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414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818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394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2471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2135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70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516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4258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45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1990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853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346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054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12256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47102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30246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3466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7491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72067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07473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2274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48293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89080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6035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26945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44838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2901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092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216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79304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39701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7450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42274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23812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77025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00119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2421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32137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637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295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36296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96994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56974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86818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91724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7085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35614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2893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20044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2664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7035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51620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49334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21024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23381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20523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27746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09090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18548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32884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586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410696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8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201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09159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65319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5403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60847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3972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75313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58580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09954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708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454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10345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78842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64670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6435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30461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42586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47155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01431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6771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417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088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42291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83688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88322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94002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62784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9359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4655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34314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20208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234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9393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57278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330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04567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1260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59164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3960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35714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6769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5624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5755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55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45477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5483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21609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63218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6643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61212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8255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916539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06490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0348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5515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66466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78641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03021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82733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01698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26542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17293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67522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18583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9042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6242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6380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18584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26962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1028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59795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10386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02656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89830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43167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0288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5999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50303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93609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8297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98657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955232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9545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63276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4750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66341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7704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9021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89087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542338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73631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63395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84131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81918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48164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88441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4517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6576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2424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66909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59882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2218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785960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400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77502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662819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94135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0628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345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3305166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8329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2632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882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475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9514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6822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060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1235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60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968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2463072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36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821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469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1502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1845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97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21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946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9185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1833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604825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830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6814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7851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752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23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317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0734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4198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2379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364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5233358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134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809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4130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71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4087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3692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78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9155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779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1814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2333601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4651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598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109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473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166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4237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526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2635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9978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8025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28114466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366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379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643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9072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433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0336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917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4907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504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677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2CBA2A66-D98C-498E-8021-A9BBD75ACE5C}"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900414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0910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65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9319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0701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76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232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53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7218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1504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74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27.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A2A66-D98C-498E-8021-A9BBD75ACE5C}" type="datetimeFigureOut">
              <a:rPr lang="zh-CN" altLang="en-US" smtClean="0"/>
              <a:t>2021/9/7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A73D4-70A1-4140-88F1-E30E6F835A86}" type="slidenum">
              <a:rPr lang="zh-CN" altLang="en-US" smtClean="0"/>
              <a:t>‹#›</a:t>
            </a:fld>
            <a:endParaRPr lang="zh-CN" altLang="en-US"/>
          </a:p>
        </p:txBody>
      </p:sp>
    </p:spTree>
    <p:extLst>
      <p:ext uri="{BB962C8B-B14F-4D97-AF65-F5344CB8AC3E}">
        <p14:creationId xmlns:p14="http://schemas.microsoft.com/office/powerpoint/2010/main" val="1445997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369694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754306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899502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516401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416566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380864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395321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4380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50920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78514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36584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09602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531690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506478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084686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810012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72192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D30C0-6449-4200-A91E-7D1A03C6FC88}"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C7F3-249D-4DDE-8F3F-22F94FD7DD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628691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A2A66-D98C-498E-8021-A9BBD75ACE5C}"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A73D4-70A1-4140-88F1-E30E6F835A86}"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GSEDS_d46a6755_2d0f4877_1_7"/>
          <p:cNvSpPr txBox="1">
            <a:spLocks noChangeAspect="1"/>
          </p:cNvSpPr>
          <p:nvPr userDrawn="1"/>
        </p:nvSpPr>
        <p:spPr>
          <a:xfrm rot="18900000">
            <a:off x="2156460" y="3013502"/>
            <a:ext cx="7879080" cy="830997"/>
          </a:xfrm>
          <a:prstGeom prst="rect">
            <a:avLst/>
          </a:prstGeom>
          <a:noFill/>
        </p:spPr>
        <p:txBody>
          <a:bodyPr vert="horz" wrap="none" rtlCol="0" anchor="ctr" anchorCtr="1">
            <a:spAutoFit/>
          </a:bodyPr>
          <a:lstStyle/>
          <a:p>
            <a:r>
              <a:rPr lang="en-US" altLang="zh-CN" sz="4800" smtClean="0">
                <a:solidFill>
                  <a:srgbClr val="808080">
                    <a:alpha val="3137"/>
                  </a:srgbClr>
                </a:solidFill>
                <a:latin typeface="宋体" panose="02010600030101010101" pitchFamily="2" charset="-122"/>
                <a:ea typeface="宋体" panose="02010600030101010101" pitchFamily="2" charset="-122"/>
                <a:sym typeface="宋体" panose="02010600030101010101" pitchFamily="2" charset="-122"/>
              </a:rPr>
              <a:t>25638  da hua  2021-04-27</a:t>
            </a:r>
            <a:endParaRPr lang="zh-CN" altLang="en-US" sz="4800">
              <a:solidFill>
                <a:srgbClr val="808080">
                  <a:alpha val="3137"/>
                </a:srgbClr>
              </a:solidFill>
              <a:latin typeface="宋体" panose="02010600030101010101" pitchFamily="2" charset="-122"/>
              <a:ea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306263589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16375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6544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8280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503821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22718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282059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95AE-C89C-49D5-B094-291F9F082A1D}" type="datetimeFigureOut">
              <a:rPr lang="zh-CN" altLang="en-US" smtClean="0">
                <a:solidFill>
                  <a:prstClr val="black">
                    <a:tint val="75000"/>
                  </a:prstClr>
                </a:solidFill>
              </a:rPr>
              <a:pPr/>
              <a:t>2021/9/7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4345-F237-4CF0-A5FB-76DA856660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75043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89.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89.xml"/><Relationship Id="rId5" Type="http://schemas.openxmlformats.org/officeDocument/2006/relationships/image" Target="../media/image26.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8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89.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89.xml"/><Relationship Id="rId5" Type="http://schemas.openxmlformats.org/officeDocument/2006/relationships/image" Target="../media/image2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8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89.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89.xml"/><Relationship Id="rId5" Type="http://schemas.openxmlformats.org/officeDocument/2006/relationships/image" Target="../media/image4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9.xml"/><Relationship Id="rId6" Type="http://schemas.openxmlformats.org/officeDocument/2006/relationships/image" Target="../media/image26.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94.xml"/><Relationship Id="rId5" Type="http://schemas.openxmlformats.org/officeDocument/2006/relationships/image" Target="../media/image2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94.xml"/><Relationship Id="rId5" Type="http://schemas.openxmlformats.org/officeDocument/2006/relationships/image" Target="../media/image26.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94.xml"/><Relationship Id="rId6" Type="http://schemas.openxmlformats.org/officeDocument/2006/relationships/image" Target="../media/image26.png"/><Relationship Id="rId5" Type="http://schemas.openxmlformats.org/officeDocument/2006/relationships/image" Target="../media/image59.pn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89.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8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89.xml"/><Relationship Id="rId5" Type="http://schemas.openxmlformats.org/officeDocument/2006/relationships/image" Target="../media/image32.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89.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89.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289.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89.xml"/><Relationship Id="rId6" Type="http://schemas.openxmlformats.org/officeDocument/2006/relationships/image" Target="../media/image38.png"/><Relationship Id="rId5" Type="http://schemas.openxmlformats.org/officeDocument/2006/relationships/image" Target="../media/image60.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89.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57.xml"/><Relationship Id="rId6" Type="http://schemas.openxmlformats.org/officeDocument/2006/relationships/image" Target="../media/image69.png"/><Relationship Id="rId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6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78.jpg"/><Relationship Id="rId1" Type="http://schemas.openxmlformats.org/officeDocument/2006/relationships/slideLayout" Target="../slideLayouts/slideLayout184.xml"/><Relationship Id="rId6" Type="http://schemas.openxmlformats.org/officeDocument/2006/relationships/image" Target="../media/image73.png"/><Relationship Id="rId5" Type="http://schemas.openxmlformats.org/officeDocument/2006/relationships/image" Target="../media/image8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95.xml"/><Relationship Id="rId5" Type="http://schemas.openxmlformats.org/officeDocument/2006/relationships/image" Target="../media/image85.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6.jpeg"/><Relationship Id="rId1" Type="http://schemas.openxmlformats.org/officeDocument/2006/relationships/slideLayout" Target="../slideLayouts/slideLayout206.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microsoft.com/office/2007/relationships/hdphoto" Target="../media/hdphoto5.wdp"/><Relationship Id="rId2" Type="http://schemas.openxmlformats.org/officeDocument/2006/relationships/image" Target="../media/image88.jpeg"/><Relationship Id="rId1" Type="http://schemas.openxmlformats.org/officeDocument/2006/relationships/slideLayout" Target="../slideLayouts/slideLayout217.xml"/><Relationship Id="rId6" Type="http://schemas.openxmlformats.org/officeDocument/2006/relationships/image" Target="../media/image91.png"/><Relationship Id="rId11" Type="http://schemas.openxmlformats.org/officeDocument/2006/relationships/image" Target="../media/image7.png"/><Relationship Id="rId5" Type="http://schemas.openxmlformats.org/officeDocument/2006/relationships/image" Target="../media/image90.png"/><Relationship Id="rId10" Type="http://schemas.openxmlformats.org/officeDocument/2006/relationships/image" Target="../media/image94.png"/><Relationship Id="rId4" Type="http://schemas.microsoft.com/office/2007/relationships/hdphoto" Target="../media/hdphoto3.wdp"/><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5.jpg"/><Relationship Id="rId1" Type="http://schemas.openxmlformats.org/officeDocument/2006/relationships/slideLayout" Target="../slideLayouts/slideLayout228.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87.png"/><Relationship Id="rId2" Type="http://schemas.openxmlformats.org/officeDocument/2006/relationships/image" Target="../media/image96.png"/><Relationship Id="rId1" Type="http://schemas.openxmlformats.org/officeDocument/2006/relationships/slideLayout" Target="../slideLayouts/slideLayout239.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50.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2.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6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4.png"/><Relationship Id="rId1" Type="http://schemas.openxmlformats.org/officeDocument/2006/relationships/slideLayout" Target="../slideLayouts/slideLayout272.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83.xml"/><Relationship Id="rId6" Type="http://schemas.openxmlformats.org/officeDocument/2006/relationships/image" Target="../media/image87.png"/><Relationship Id="rId5" Type="http://schemas.openxmlformats.org/officeDocument/2006/relationships/image" Target="../media/image107.pn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8.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9.png"/><Relationship Id="rId7" Type="http://schemas.openxmlformats.org/officeDocument/2006/relationships/image" Target="../media/image73.png"/><Relationship Id="rId2" Type="http://schemas.openxmlformats.org/officeDocument/2006/relationships/image" Target="../media/image78.jpg"/><Relationship Id="rId1" Type="http://schemas.openxmlformats.org/officeDocument/2006/relationships/slideLayout" Target="../slideLayouts/slideLayout41.xml"/><Relationship Id="rId6" Type="http://schemas.openxmlformats.org/officeDocument/2006/relationships/image" Target="../media/image80.png"/><Relationship Id="rId5" Type="http://schemas.openxmlformats.org/officeDocument/2006/relationships/image" Target="../media/image111.png"/><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2.xml"/><Relationship Id="rId5" Type="http://schemas.openxmlformats.org/officeDocument/2006/relationships/image" Target="../media/image26.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6.jpeg"/><Relationship Id="rId1" Type="http://schemas.openxmlformats.org/officeDocument/2006/relationships/slideLayout" Target="../slideLayouts/slideLayout6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hdphoto" Target="../media/hdphoto6.wdp"/><Relationship Id="rId7" Type="http://schemas.openxmlformats.org/officeDocument/2006/relationships/image" Target="../media/image92.png"/><Relationship Id="rId2" Type="http://schemas.openxmlformats.org/officeDocument/2006/relationships/image" Target="../media/image11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14.png"/><Relationship Id="rId10" Type="http://schemas.openxmlformats.org/officeDocument/2006/relationships/image" Target="../media/image7.png"/><Relationship Id="rId4" Type="http://schemas.openxmlformats.org/officeDocument/2006/relationships/image" Target="../media/image113.png"/><Relationship Id="rId9" Type="http://schemas.openxmlformats.org/officeDocument/2006/relationships/image" Target="../media/image115.pn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7.jpg"/><Relationship Id="rId7"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4.xml"/><Relationship Id="rId6" Type="http://schemas.openxmlformats.org/officeDocument/2006/relationships/image" Target="../media/image119.png"/><Relationship Id="rId5" Type="http://schemas.microsoft.com/office/2007/relationships/hdphoto" Target="../media/hdphoto8.wdp"/><Relationship Id="rId4" Type="http://schemas.openxmlformats.org/officeDocument/2006/relationships/image" Target="../media/image118.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wdp"/><Relationship Id="rId18" Type="http://schemas.openxmlformats.org/officeDocument/2006/relationships/image" Target="../media/image22.png"/><Relationship Id="rId3" Type="http://schemas.openxmlformats.org/officeDocument/2006/relationships/image" Target="../media/image8.jpe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5.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26.png"/><Relationship Id="rId2" Type="http://schemas.openxmlformats.org/officeDocument/2006/relationships/image" Target="../media/image121.jpg"/><Relationship Id="rId1" Type="http://schemas.openxmlformats.org/officeDocument/2006/relationships/slideLayout" Target="../slideLayouts/slideLayout96.xml"/><Relationship Id="rId6" Type="http://schemas.openxmlformats.org/officeDocument/2006/relationships/image" Target="../media/image124.png"/><Relationship Id="rId5" Type="http://schemas.openxmlformats.org/officeDocument/2006/relationships/image" Target="../media/image73.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25.xml"/><Relationship Id="rId1" Type="http://schemas.openxmlformats.org/officeDocument/2006/relationships/slideLayout" Target="../slideLayouts/slideLayout107.xml"/><Relationship Id="rId5" Type="http://schemas.openxmlformats.org/officeDocument/2006/relationships/image" Target="../media/image26.png"/><Relationship Id="rId4" Type="http://schemas.openxmlformats.org/officeDocument/2006/relationships/image" Target="../media/image126.jpe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gif"/><Relationship Id="rId1" Type="http://schemas.openxmlformats.org/officeDocument/2006/relationships/slideLayout" Target="../slideLayouts/slideLayout118.xml"/><Relationship Id="rId6" Type="http://schemas.openxmlformats.org/officeDocument/2006/relationships/image" Target="../media/image26.png"/><Relationship Id="rId5" Type="http://schemas.openxmlformats.org/officeDocument/2006/relationships/image" Target="../media/image129.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9.xml"/><Relationship Id="rId6" Type="http://schemas.openxmlformats.org/officeDocument/2006/relationships/image" Target="../media/image26.png"/><Relationship Id="rId5" Type="http://schemas.openxmlformats.org/officeDocument/2006/relationships/image" Target="../media/image7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3.jpg"/><Relationship Id="rId1" Type="http://schemas.openxmlformats.org/officeDocument/2006/relationships/slideLayout" Target="../slideLayouts/slideLayout140.xml"/></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40.xml"/><Relationship Id="rId5" Type="http://schemas.openxmlformats.org/officeDocument/2006/relationships/image" Target="../media/image26.png"/><Relationship Id="rId4" Type="http://schemas.openxmlformats.org/officeDocument/2006/relationships/image" Target="../media/image136.jpe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46.xml"/><Relationship Id="rId6" Type="http://schemas.openxmlformats.org/officeDocument/2006/relationships/image" Target="../media/image87.png"/><Relationship Id="rId5" Type="http://schemas.openxmlformats.org/officeDocument/2006/relationships/image" Target="../media/image137.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5.xml"/></Relationships>
</file>

<file path=ppt/slides/_rels/slide59.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9.wdp"/><Relationship Id="rId7" Type="http://schemas.openxmlformats.org/officeDocument/2006/relationships/image" Target="../media/image142.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87.png"/></Relationships>
</file>

<file path=ppt/slides/_rels/slide61.xml.rels><?xml version="1.0" encoding="UTF-8" standalone="yes"?>
<Relationships xmlns="http://schemas.openxmlformats.org/package/2006/relationships"><Relationship Id="rId8" Type="http://schemas.openxmlformats.org/officeDocument/2006/relationships/hyperlink" Target="https://apps.apple.com/cn/app/easy4ip/id1071165451" TargetMode="External"/><Relationship Id="rId13" Type="http://schemas.openxmlformats.org/officeDocument/2006/relationships/image" Target="../media/image156.jpeg"/><Relationship Id="rId3" Type="http://schemas.openxmlformats.org/officeDocument/2006/relationships/image" Target="../media/image150.emf"/><Relationship Id="rId7" Type="http://schemas.openxmlformats.org/officeDocument/2006/relationships/image" Target="../media/image152.png"/><Relationship Id="rId12" Type="http://schemas.openxmlformats.org/officeDocument/2006/relationships/image" Target="cid:image001.jpg@01D43093.2A056770" TargetMode="External"/><Relationship Id="rId17" Type="http://schemas.openxmlformats.org/officeDocument/2006/relationships/image" Target="../media/image7.png"/><Relationship Id="rId2" Type="http://schemas.openxmlformats.org/officeDocument/2006/relationships/image" Target="../media/image149.jpeg"/><Relationship Id="rId16" Type="http://schemas.openxmlformats.org/officeDocument/2006/relationships/hyperlink" Target="https://www.youtube.com/c/ImouGlobal" TargetMode="External"/><Relationship Id="rId1" Type="http://schemas.openxmlformats.org/officeDocument/2006/relationships/slideLayout" Target="../slideLayouts/slideLayout12.xml"/><Relationship Id="rId6" Type="http://schemas.openxmlformats.org/officeDocument/2006/relationships/hyperlink" Target="https://en.imoulife.com/support/download/app" TargetMode="External"/><Relationship Id="rId11" Type="http://schemas.openxmlformats.org/officeDocument/2006/relationships/image" Target="../media/image155.jpeg"/><Relationship Id="rId5" Type="http://schemas.openxmlformats.org/officeDocument/2006/relationships/image" Target="../media/image151.png"/><Relationship Id="rId15" Type="http://schemas.openxmlformats.org/officeDocument/2006/relationships/hyperlink" Target="https://www.facebook.com/imouglobal/" TargetMode="External"/><Relationship Id="rId10" Type="http://schemas.openxmlformats.org/officeDocument/2006/relationships/image" Target="../media/image154.png"/><Relationship Id="rId4" Type="http://schemas.openxmlformats.org/officeDocument/2006/relationships/hyperlink" Target=".google.com/store/apps/details?id=com.mm.android.smartlifeiot" TargetMode="External"/><Relationship Id="rId9" Type="http://schemas.openxmlformats.org/officeDocument/2006/relationships/image" Target="../media/image153.png"/><Relationship Id="rId14" Type="http://schemas.openxmlformats.org/officeDocument/2006/relationships/image" Target="cid:image002.jpg@01D43093.2A05677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8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89.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r="2837" b="13585"/>
          <a:stretch/>
        </p:blipFill>
        <p:spPr>
          <a:xfrm>
            <a:off x="1121563" y="3442363"/>
            <a:ext cx="11066579" cy="3432999"/>
          </a:xfrm>
          <a:prstGeom prst="rect">
            <a:avLst/>
          </a:prstGeom>
        </p:spPr>
      </p:pic>
      <p:sp>
        <p:nvSpPr>
          <p:cNvPr id="24" name="矩形 23"/>
          <p:cNvSpPr/>
          <p:nvPr/>
        </p:nvSpPr>
        <p:spPr>
          <a:xfrm>
            <a:off x="0" y="-17361"/>
            <a:ext cx="12192000" cy="6858001"/>
          </a:xfrm>
          <a:prstGeom prst="rect">
            <a:avLst/>
          </a:prstGeom>
          <a:gradFill>
            <a:gsLst>
              <a:gs pos="80000">
                <a:srgbClr val="FFB52F">
                  <a:alpha val="20000"/>
                </a:srgbClr>
              </a:gs>
              <a:gs pos="100000">
                <a:srgbClr val="FF550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cs typeface="Segoe UI" panose="020B0502040204020203" pitchFamily="34" charset="0"/>
            </a:endParaRPr>
          </a:p>
        </p:txBody>
      </p:sp>
      <p:grpSp>
        <p:nvGrpSpPr>
          <p:cNvPr id="2" name="组合 1"/>
          <p:cNvGrpSpPr/>
          <p:nvPr/>
        </p:nvGrpSpPr>
        <p:grpSpPr>
          <a:xfrm>
            <a:off x="97343" y="6203848"/>
            <a:ext cx="1280471" cy="453463"/>
            <a:chOff x="8592912" y="3342953"/>
            <a:chExt cx="1916322" cy="678644"/>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61754" r="62728"/>
            <a:stretch/>
          </p:blipFill>
          <p:spPr>
            <a:xfrm>
              <a:off x="8592912" y="3342953"/>
              <a:ext cx="1056903" cy="321449"/>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38325" t="59482" b="1"/>
            <a:stretch/>
          </p:blipFill>
          <p:spPr>
            <a:xfrm>
              <a:off x="8760341" y="3681060"/>
              <a:ext cx="1748893" cy="340537"/>
            </a:xfrm>
            <a:prstGeom prst="rect">
              <a:avLst/>
            </a:prstGeom>
          </p:spPr>
        </p:pic>
      </p:grpSp>
      <p:sp>
        <p:nvSpPr>
          <p:cNvPr id="14" name="矩形 13"/>
          <p:cNvSpPr/>
          <p:nvPr/>
        </p:nvSpPr>
        <p:spPr>
          <a:xfrm>
            <a:off x="2743960" y="2344942"/>
            <a:ext cx="6704079" cy="923330"/>
          </a:xfrm>
          <a:prstGeom prst="rect">
            <a:avLst/>
          </a:prstGeom>
        </p:spPr>
        <p:txBody>
          <a:bodyPr wrap="none">
            <a:spAutoFit/>
          </a:bodyPr>
          <a:lstStyle/>
          <a:p>
            <a:r>
              <a:rPr lang="en-US" altLang="zh-CN" sz="5400"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Giới</a:t>
            </a:r>
            <a:r>
              <a:rPr lang="en-US" altLang="zh-CN" sz="5400"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sz="5400"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thiệu</a:t>
            </a:r>
            <a:r>
              <a:rPr lang="en-US" altLang="zh-CN" sz="5400"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sz="5400"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5400"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sz="5400"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phẩm</a:t>
            </a:r>
            <a:endParaRPr lang="zh-CN" altLang="en-US" sz="5400"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5615" y="1551548"/>
            <a:ext cx="3720768" cy="679716"/>
          </a:xfrm>
          <a:prstGeom prst="rect">
            <a:avLst/>
          </a:prstGeom>
        </p:spPr>
      </p:pic>
    </p:spTree>
    <p:extLst>
      <p:ext uri="{BB962C8B-B14F-4D97-AF65-F5344CB8AC3E}">
        <p14:creationId xmlns:p14="http://schemas.microsoft.com/office/powerpoint/2010/main" val="11020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624630"/>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乐橙</a:t>
            </a:r>
          </a:p>
        </p:txBody>
      </p:sp>
      <p:sp>
        <p:nvSpPr>
          <p:cNvPr id="22" name="矩形 21"/>
          <p:cNvSpPr/>
          <p:nvPr/>
        </p:nvSpPr>
        <p:spPr>
          <a:xfrm flipV="1">
            <a:off x="218149" y="792809"/>
            <a:ext cx="453140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17280" y="230435"/>
            <a:ext cx="4861636" cy="584775"/>
          </a:xfrm>
          <a:prstGeom prst="rect">
            <a:avLst/>
          </a:prstGeom>
          <a:noFill/>
        </p:spPr>
        <p:txBody>
          <a:bodyPr wrap="square" rtlCol="0">
            <a:spAutoFit/>
          </a:bodyPr>
          <a:lstStyle/>
          <a:p>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Bullet 2</a:t>
            </a:r>
            <a:r>
              <a:rPr lang="vi-VN"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E</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endParaRPr lang="en-US" altLang="zh-CN" sz="32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
        <p:nvSpPr>
          <p:cNvPr id="12" name="矩形 29"/>
          <p:cNvSpPr/>
          <p:nvPr/>
        </p:nvSpPr>
        <p:spPr>
          <a:xfrm>
            <a:off x="5224750" y="5106061"/>
            <a:ext cx="2109439" cy="646331"/>
          </a:xfrm>
          <a:prstGeom prst="rect">
            <a:avLst/>
          </a:prstGeom>
        </p:spPr>
        <p:txBody>
          <a:bodyPr wrap="squar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a:t>
            </a:r>
            <a:r>
              <a:rPr lang="vi-VN"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E</a:t>
            </a:r>
            <a:endPar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a:t>
            </a:r>
            <a:r>
              <a:rPr lang="vi-VN"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E</a:t>
            </a:r>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4MP</a:t>
            </a:r>
          </a:p>
        </p:txBody>
      </p:sp>
      <p:sp>
        <p:nvSpPr>
          <p:cNvPr id="2" name="TextBox 1"/>
          <p:cNvSpPr txBox="1"/>
          <p:nvPr/>
        </p:nvSpPr>
        <p:spPr>
          <a:xfrm>
            <a:off x="117280" y="871727"/>
            <a:ext cx="4150495" cy="646331"/>
          </a:xfrm>
          <a:prstGeom prst="rect">
            <a:avLst/>
          </a:prstGeom>
          <a:noFill/>
        </p:spPr>
        <p:txBody>
          <a:bodyPr wrap="none" rtlCol="0">
            <a:spAutoFit/>
          </a:bodyPr>
          <a:lstStyle/>
          <a:p>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1080P</a:t>
            </a:r>
            <a:r>
              <a:rPr lang="vi-VN"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4MP</a:t>
            </a:r>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H.265 Bullet Wi-Fi Camera</a:t>
            </a:r>
          </a:p>
          <a:p>
            <a:endParaRPr lang="en-US" dirty="0"/>
          </a:p>
        </p:txBody>
      </p:sp>
      <p:pic>
        <p:nvPicPr>
          <p:cNvPr id="10"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3064" t="15905" r="18263" b="9262"/>
          <a:stretch/>
        </p:blipFill>
        <p:spPr>
          <a:xfrm>
            <a:off x="3474482" y="1540553"/>
            <a:ext cx="4094037" cy="3439749"/>
          </a:xfrm>
          <a:prstGeom prst="rect">
            <a:avLst/>
          </a:prstGeom>
        </p:spPr>
      </p:pic>
    </p:spTree>
    <p:extLst>
      <p:ext uri="{BB962C8B-B14F-4D97-AF65-F5344CB8AC3E}">
        <p14:creationId xmlns:p14="http://schemas.microsoft.com/office/powerpoint/2010/main" val="84297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9298" y="1405510"/>
            <a:ext cx="4519822" cy="4555669"/>
            <a:chOff x="6454775" y="1235321"/>
            <a:chExt cx="5129404" cy="5129404"/>
          </a:xfrm>
        </p:grpSpPr>
        <p:sp>
          <p:nvSpPr>
            <p:cNvPr id="11" name="椭圆 10"/>
            <p:cNvSpPr/>
            <p:nvPr/>
          </p:nvSpPr>
          <p:spPr>
            <a:xfrm>
              <a:off x="6454775" y="1235321"/>
              <a:ext cx="5129404" cy="5129404"/>
            </a:xfrm>
            <a:prstGeom prst="ellipse">
              <a:avLst/>
            </a:prstGeom>
            <a:noFill/>
            <a:ln w="88900">
              <a:solidFill>
                <a:srgbClr val="F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5" name="椭圆 24"/>
            <p:cNvSpPr/>
            <p:nvPr/>
          </p:nvSpPr>
          <p:spPr>
            <a:xfrm>
              <a:off x="6563132" y="5092891"/>
              <a:ext cx="1029208" cy="1029208"/>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sp>
        <p:nvSpPr>
          <p:cNvPr id="16" name="文本框 15"/>
          <p:cNvSpPr txBox="1"/>
          <p:nvPr/>
        </p:nvSpPr>
        <p:spPr>
          <a:xfrm>
            <a:off x="5180082" y="1061572"/>
            <a:ext cx="5499756" cy="1200329"/>
          </a:xfrm>
          <a:prstGeom prst="rect">
            <a:avLst/>
          </a:prstGeom>
          <a:noFill/>
        </p:spPr>
        <p:txBody>
          <a:bodyPr wrap="square" rtlCol="0">
            <a:spAutoFit/>
          </a:bodyPr>
          <a:lstStyle/>
          <a:p>
            <a:r>
              <a:rPr lang="en-US"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Bullet 2E</a:t>
            </a:r>
            <a:r>
              <a:rPr lang="vi-VN"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36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Bullet </a:t>
            </a:r>
            <a:r>
              <a:rPr lang="en-US"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2E</a:t>
            </a:r>
            <a:r>
              <a:rPr lang="vi-VN"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4MP</a:t>
            </a:r>
            <a:endParaRPr lang="zh-CN" altLang="en-US" sz="36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a:p>
            <a:endParaRPr lang="zh-CN" altLang="en-US" sz="36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2" name="矩形 11"/>
          <p:cNvSpPr/>
          <p:nvPr/>
        </p:nvSpPr>
        <p:spPr>
          <a:xfrm>
            <a:off x="5219447" y="2068074"/>
            <a:ext cx="6530596" cy="1384995"/>
          </a:xfrm>
          <a:prstGeom prst="rect">
            <a:avLst/>
          </a:prstGeom>
        </p:spPr>
        <p:txBody>
          <a:bodyPr wrap="square">
            <a:spAutoFit/>
          </a:bodyPr>
          <a:lstStyle/>
          <a:p>
            <a:r>
              <a:rPr lang="vi-VN" sz="1400" dirty="0">
                <a:latin typeface="Segoe UI" panose="020B0502040204020203" pitchFamily="34" charset="0"/>
                <a:cs typeface="Segoe UI" panose="020B0502040204020203" pitchFamily="34" charset="0"/>
              </a:rPr>
              <a:t>Bullet </a:t>
            </a:r>
            <a:r>
              <a:rPr lang="vi-VN" sz="1400" dirty="0" smtClean="0">
                <a:latin typeface="Segoe UI" panose="020B0502040204020203" pitchFamily="34" charset="0"/>
                <a:cs typeface="Segoe UI" panose="020B0502040204020203" pitchFamily="34" charset="0"/>
              </a:rPr>
              <a:t>2E/ Bullet 2E 4MP cung </a:t>
            </a:r>
            <a:r>
              <a:rPr lang="vi-VN" sz="1400" dirty="0">
                <a:latin typeface="Segoe UI" panose="020B0502040204020203" pitchFamily="34" charset="0"/>
                <a:cs typeface="Segoe UI" panose="020B0502040204020203" pitchFamily="34" charset="0"/>
              </a:rPr>
              <a:t>cấp khả năng giám sát trực tiếp </a:t>
            </a:r>
            <a:r>
              <a:rPr lang="vi-VN" sz="1400" dirty="0" smtClean="0">
                <a:latin typeface="Segoe UI" panose="020B0502040204020203" pitchFamily="34" charset="0"/>
                <a:cs typeface="Segoe UI" panose="020B0502040204020203" pitchFamily="34" charset="0"/>
              </a:rPr>
              <a:t>2MP/ 4MP </a:t>
            </a:r>
            <a:r>
              <a:rPr lang="vi-VN" sz="1400" dirty="0">
                <a:latin typeface="Segoe UI" panose="020B0502040204020203" pitchFamily="34" charset="0"/>
                <a:cs typeface="Segoe UI" panose="020B0502040204020203" pitchFamily="34" charset="0"/>
              </a:rPr>
              <a:t>với lựa chọn ống kính 2,8mm / 3,6mm / 6mm, nó hỗ trợ bốn chế độ nhìn ban đêm cho độ rõ nét như ban ngày ngay cả trong bóng tối. Phát hiện con người cho phép bạn theo dõi những gì quan trọng mà không nhận được cảnh báo sai gây phiền nhiễu. Với chứng nhận IP67</a:t>
            </a:r>
            <a:r>
              <a:rPr lang="vi-VN" sz="1400">
                <a:latin typeface="Segoe UI" panose="020B0502040204020203" pitchFamily="34" charset="0"/>
                <a:cs typeface="Segoe UI" panose="020B0502040204020203" pitchFamily="34" charset="0"/>
              </a:rPr>
              <a:t>, </a:t>
            </a:r>
            <a:r>
              <a:rPr lang="en-US" sz="1400" smtClean="0">
                <a:latin typeface="Segoe UI" panose="020B0502040204020203" pitchFamily="34" charset="0"/>
                <a:cs typeface="Segoe UI" panose="020B0502040204020203" pitchFamily="34" charset="0"/>
              </a:rPr>
              <a:t>camera </a:t>
            </a:r>
            <a:r>
              <a:rPr lang="vi-VN" sz="1400" smtClean="0">
                <a:latin typeface="Segoe UI" panose="020B0502040204020203" pitchFamily="34" charset="0"/>
                <a:cs typeface="Segoe UI" panose="020B0502040204020203" pitchFamily="34" charset="0"/>
              </a:rPr>
              <a:t>có </a:t>
            </a:r>
            <a:r>
              <a:rPr lang="vi-VN" sz="1400" dirty="0">
                <a:latin typeface="Segoe UI" panose="020B0502040204020203" pitchFamily="34" charset="0"/>
                <a:cs typeface="Segoe UI" panose="020B0502040204020203" pitchFamily="34" charset="0"/>
              </a:rPr>
              <a:t>thể được sử dụng ngoài trời với các điều kiện thời tiết khác nhau. </a:t>
            </a:r>
            <a:endParaRPr lang="zh-CN" altLang="en-US" sz="900" dirty="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3064" t="15905" r="18263" b="9262"/>
          <a:stretch/>
        </p:blipFill>
        <p:spPr>
          <a:xfrm>
            <a:off x="660260" y="1443733"/>
            <a:ext cx="4094037" cy="3439749"/>
          </a:xfrm>
          <a:prstGeom prst="rect">
            <a:avLst/>
          </a:prstGeom>
        </p:spPr>
      </p:pic>
      <p:sp>
        <p:nvSpPr>
          <p:cNvPr id="13" name="文本框 12"/>
          <p:cNvSpPr txBox="1"/>
          <p:nvPr/>
        </p:nvSpPr>
        <p:spPr>
          <a:xfrm>
            <a:off x="5219447" y="1642693"/>
            <a:ext cx="3178829" cy="338554"/>
          </a:xfrm>
          <a:prstGeom prst="rect">
            <a:avLst/>
          </a:prstGeom>
          <a:noFill/>
        </p:spPr>
        <p:txBody>
          <a:bodyPr wrap="square" rtlCol="0">
            <a:spAutoFit/>
          </a:bodyPr>
          <a:lstStyle/>
          <a:p>
            <a:r>
              <a:rPr lang="en-US" altLang="zh-CN" sz="1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Model: IPC-F22FP/IPC-F</a:t>
            </a:r>
            <a:r>
              <a:rPr lang="vi-VN" altLang="zh-CN" sz="1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4</a:t>
            </a:r>
            <a:r>
              <a:rPr lang="en-US" altLang="zh-CN" sz="1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2F</a:t>
            </a:r>
            <a:r>
              <a:rPr lang="vi-VN" altLang="zh-CN" sz="1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a:t>
            </a:r>
            <a:endParaRPr lang="zh-CN" altLang="en-US" sz="16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 name="图片 2"/>
          <p:cNvPicPr>
            <a:picLocks noChangeAspect="1"/>
          </p:cNvPicPr>
          <p:nvPr/>
        </p:nvPicPr>
        <p:blipFill>
          <a:blip r:embed="rId3"/>
          <a:stretch>
            <a:fillRect/>
          </a:stretch>
        </p:blipFill>
        <p:spPr>
          <a:xfrm>
            <a:off x="5219447" y="3497113"/>
            <a:ext cx="6656520" cy="2175718"/>
          </a:xfrm>
          <a:prstGeom prst="rect">
            <a:avLst/>
          </a:prstGeom>
        </p:spPr>
      </p:pic>
      <p:pic>
        <p:nvPicPr>
          <p:cNvPr id="6" name="图片 5"/>
          <p:cNvPicPr>
            <a:picLocks noChangeAspect="1"/>
          </p:cNvPicPr>
          <p:nvPr/>
        </p:nvPicPr>
        <p:blipFill>
          <a:blip r:embed="rId4">
            <a:extLst/>
          </a:blip>
          <a:stretch>
            <a:fillRect/>
          </a:stretch>
        </p:blipFill>
        <p:spPr>
          <a:xfrm>
            <a:off x="1942473" y="4755589"/>
            <a:ext cx="1717855" cy="807222"/>
          </a:xfrm>
          <a:prstGeom prst="rect">
            <a:avLst/>
          </a:prstGeom>
        </p:spPr>
      </p:pic>
      <p:sp>
        <p:nvSpPr>
          <p:cNvPr id="14" name="矩形 16"/>
          <p:cNvSpPr/>
          <p:nvPr/>
        </p:nvSpPr>
        <p:spPr>
          <a:xfrm>
            <a:off x="319597" y="629098"/>
            <a:ext cx="285145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Segoe UI" panose="020B0502040204020203" pitchFamily="34" charset="0"/>
              <a:cs typeface="Segoe UI" panose="020B0502040204020203" pitchFamily="34" charset="0"/>
            </a:endParaRPr>
          </a:p>
        </p:txBody>
      </p:sp>
      <p:sp>
        <p:nvSpPr>
          <p:cNvPr id="19" name="文本框 17"/>
          <p:cNvSpPr txBox="1"/>
          <p:nvPr/>
        </p:nvSpPr>
        <p:spPr>
          <a:xfrm>
            <a:off x="216224" y="167433"/>
            <a:ext cx="3095919" cy="461665"/>
          </a:xfrm>
          <a:prstGeom prst="rect">
            <a:avLst/>
          </a:prstGeom>
          <a:noFill/>
        </p:spPr>
        <p:txBody>
          <a:bodyPr wrap="square" rtlCol="0">
            <a:spAutoFit/>
          </a:bodyPr>
          <a:lstStyle/>
          <a:p>
            <a:r>
              <a:rPr lang="vi-VN" altLang="zh-CN" sz="24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Giới thiệu sản phẩm</a:t>
            </a:r>
            <a:endParaRPr lang="zh-CN" altLang="en-US" sz="24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21" name="Rectangle 20"/>
          <p:cNvSpPr/>
          <p:nvPr/>
        </p:nvSpPr>
        <p:spPr>
          <a:xfrm>
            <a:off x="5730942" y="3670768"/>
            <a:ext cx="1349395" cy="166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000" dirty="0" smtClean="0">
                <a:solidFill>
                  <a:schemeClr val="accent2">
                    <a:lumMod val="75000"/>
                  </a:schemeClr>
                </a:solidFill>
                <a:latin typeface="Segoe UI" panose="020B0502040204020203" pitchFamily="34" charset="0"/>
                <a:cs typeface="Segoe UI" panose="020B0502040204020203" pitchFamily="34" charset="0"/>
              </a:rPr>
              <a:t>Full HD/ QHD Video </a:t>
            </a:r>
            <a:endParaRPr lang="en-US" sz="1000" dirty="0">
              <a:solidFill>
                <a:schemeClr val="accent2">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30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526826278"/>
              </p:ext>
            </p:extLst>
          </p:nvPr>
        </p:nvGraphicFramePr>
        <p:xfrm>
          <a:off x="706788" y="1127462"/>
          <a:ext cx="10889175" cy="5628172"/>
        </p:xfrm>
        <a:graphic>
          <a:graphicData uri="http://schemas.openxmlformats.org/drawingml/2006/table">
            <a:tbl>
              <a:tblPr firstRow="1" firstCol="1" bandRow="1">
                <a:tableStyleId>{5C22544A-7EE6-4342-B048-85BDC9FD1C3A}</a:tableStyleId>
              </a:tblPr>
              <a:tblGrid>
                <a:gridCol w="1764008">
                  <a:extLst>
                    <a:ext uri="{9D8B030D-6E8A-4147-A177-3AD203B41FA5}">
                      <a16:colId xmlns:a16="http://schemas.microsoft.com/office/drawing/2014/main" val="4269333753"/>
                    </a:ext>
                  </a:extLst>
                </a:gridCol>
                <a:gridCol w="3313060">
                  <a:extLst>
                    <a:ext uri="{9D8B030D-6E8A-4147-A177-3AD203B41FA5}">
                      <a16:colId xmlns:a16="http://schemas.microsoft.com/office/drawing/2014/main" val="564396414"/>
                    </a:ext>
                  </a:extLst>
                </a:gridCol>
                <a:gridCol w="3009632">
                  <a:extLst>
                    <a:ext uri="{9D8B030D-6E8A-4147-A177-3AD203B41FA5}">
                      <a16:colId xmlns:a16="http://schemas.microsoft.com/office/drawing/2014/main" val="1389021306"/>
                    </a:ext>
                  </a:extLst>
                </a:gridCol>
                <a:gridCol w="2802475">
                  <a:extLst>
                    <a:ext uri="{9D8B030D-6E8A-4147-A177-3AD203B41FA5}">
                      <a16:colId xmlns:a16="http://schemas.microsoft.com/office/drawing/2014/main" val="3249435818"/>
                    </a:ext>
                  </a:extLst>
                </a:gridCol>
              </a:tblGrid>
              <a:tr h="214251">
                <a:tc>
                  <a:txBody>
                    <a:bodyPr/>
                    <a:lstStyle/>
                    <a:p>
                      <a:pPr algn="l">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Mã</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sản phẩm</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Lite</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2C</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2E</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71464168"/>
                  </a:ext>
                </a:extLst>
              </a:tr>
              <a:tr h="21425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Độ</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phân giải</a:t>
                      </a: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 </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1080P/4MP</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1080P</a:t>
                      </a:r>
                      <a:r>
                        <a:rPr lang="vi-VN"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/4MP</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1080P</a:t>
                      </a:r>
                      <a:r>
                        <a:rPr lang="vi-VN"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/4MP</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84969575"/>
                  </a:ext>
                </a:extLst>
              </a:tr>
              <a:tr h="918217">
                <a:tc>
                  <a:txBody>
                    <a:bodyPr/>
                    <a:lstStyle/>
                    <a:p>
                      <a:pPr algn="l">
                        <a:lnSpc>
                          <a:spcPct val="300000"/>
                        </a:lnSpc>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Góc</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nhìn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Bullet </a:t>
                      </a:r>
                      <a:r>
                        <a:rPr lang="en-US" sz="12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Lite:2.8mm:114.6</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62.3</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135</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3.6mm:87.5</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47</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103.8</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Bullet Lite 4MP:</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2.8mm:101</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54</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123</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3.6mm:80</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44</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95</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2.8mm; 102</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54</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120</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3.6mm: 89</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46</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108</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6mm: 53</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30</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60</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2.8mm; 102°(H), 54°(V), 120°(D)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3.6mm: 89°(H), 46°(V), 108°(D)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6mm: 53°(H), 30°(V), 60°(D)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65838076"/>
                  </a:ext>
                </a:extLst>
              </a:tr>
              <a:tr h="428501">
                <a:tc>
                  <a:txBody>
                    <a:bodyPr/>
                    <a:lstStyle/>
                    <a:p>
                      <a:pPr algn="just">
                        <a:lnSpc>
                          <a:spcPct val="100000"/>
                        </a:lnSpc>
                        <a:spcAft>
                          <a:spcPts val="0"/>
                        </a:spcAft>
                      </a:pPr>
                      <a:r>
                        <a:rPr lang="en-US" altLang="zh-CN" sz="1400" kern="100" smtClean="0">
                          <a:effectLst/>
                          <a:latin typeface="Segoe UI" panose="020B0502040204020203" pitchFamily="34" charset="0"/>
                          <a:ea typeface="华文细黑" panose="02010600040101010101" pitchFamily="2" charset="-122"/>
                          <a:cs typeface="Segoe UI" panose="020B0502040204020203" pitchFamily="34" charset="0"/>
                        </a:rPr>
                        <a:t>Tầm</a:t>
                      </a:r>
                      <a:r>
                        <a:rPr lang="en-US" altLang="zh-CN" sz="1400" kern="100" baseline="0" smtClean="0">
                          <a:effectLst/>
                          <a:latin typeface="Segoe UI" panose="020B0502040204020203" pitchFamily="34" charset="0"/>
                          <a:ea typeface="华文细黑" panose="02010600040101010101" pitchFamily="2" charset="-122"/>
                          <a:cs typeface="Segoe UI" panose="020B0502040204020203" pitchFamily="34" charset="0"/>
                        </a:rPr>
                        <a:t> nhìn ban đêm</a:t>
                      </a:r>
                    </a:p>
                    <a:p>
                      <a:pPr algn="just">
                        <a:lnSpc>
                          <a:spcPct val="100000"/>
                        </a:lnSpc>
                        <a:spcAft>
                          <a:spcPts val="0"/>
                        </a:spcAft>
                      </a:pPr>
                      <a:r>
                        <a:rPr lang="en-US" altLang="zh-CN" sz="1400" kern="100" baseline="0" smtClean="0">
                          <a:effectLst/>
                          <a:latin typeface="Segoe UI" panose="020B0502040204020203" pitchFamily="34" charset="0"/>
                          <a:ea typeface="华文细黑" panose="02010600040101010101" pitchFamily="2" charset="-122"/>
                          <a:cs typeface="Segoe UI" panose="020B0502040204020203" pitchFamily="34" charset="0"/>
                        </a:rPr>
                        <a:t>Hồng ngoại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30m(98ft) Distance</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30m(98ft) Distance</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30m(98ft) IR Distance</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15m(49ft) Spotlight Distance</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55461475"/>
                  </a:ext>
                </a:extLst>
              </a:tr>
              <a:tr h="21425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Chuẩn</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nén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8409765"/>
                  </a:ext>
                </a:extLst>
              </a:tr>
              <a:tr h="428501">
                <a:tc>
                  <a:txBody>
                    <a:bodyPr/>
                    <a:lstStyle/>
                    <a:p>
                      <a:pPr algn="just">
                        <a:spcAft>
                          <a:spcPts val="0"/>
                        </a:spcAft>
                      </a:pPr>
                      <a:r>
                        <a:rPr lang="en-US" altLang="zh-CN" sz="1400" kern="100" smtClean="0">
                          <a:effectLst/>
                          <a:latin typeface="Segoe UI" panose="020B0502040204020203" pitchFamily="34" charset="0"/>
                          <a:ea typeface="华文细黑" panose="02010600040101010101" pitchFamily="2" charset="-122"/>
                          <a:cs typeface="Segoe UI" panose="020B0502040204020203" pitchFamily="34" charset="0"/>
                        </a:rPr>
                        <a:t>Tầm</a:t>
                      </a:r>
                      <a:r>
                        <a:rPr lang="en-US" altLang="zh-CN" sz="1400" kern="100" baseline="0" smtClean="0">
                          <a:effectLst/>
                          <a:latin typeface="Segoe UI" panose="020B0502040204020203" pitchFamily="34" charset="0"/>
                          <a:ea typeface="华文细黑" panose="02010600040101010101" pitchFamily="2" charset="-122"/>
                          <a:cs typeface="Segoe UI" panose="020B0502040204020203" pitchFamily="34" charset="0"/>
                        </a:rPr>
                        <a:t> nhìn ban đêm có màu</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Four Smart Night Vision Modes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6274251"/>
                  </a:ext>
                </a:extLst>
              </a:tr>
              <a:tr h="21425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Tích</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hợp Spotlight</a:t>
                      </a:r>
                      <a:endParaRPr lang="zh-CN" sz="1400" kern="10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157985"/>
                  </a:ext>
                </a:extLst>
              </a:tr>
              <a:tr h="214251">
                <a:tc>
                  <a:txBody>
                    <a:bodyPr/>
                    <a:lstStyle/>
                    <a:p>
                      <a:pPr algn="just">
                        <a:spcAft>
                          <a:spcPts val="0"/>
                        </a:spcAft>
                      </a:pPr>
                      <a:r>
                        <a:rPr lang="en-US" altLang="zh-CN" sz="1400" kern="100" smtClean="0">
                          <a:effectLst/>
                          <a:latin typeface="Segoe UI" panose="020B0502040204020203" pitchFamily="34" charset="0"/>
                          <a:ea typeface="华文细黑" panose="02010600040101010101" pitchFamily="2" charset="-122"/>
                          <a:cs typeface="Segoe UI" panose="020B0502040204020203" pitchFamily="34" charset="0"/>
                        </a:rPr>
                        <a:t>Âm</a:t>
                      </a:r>
                      <a:r>
                        <a:rPr lang="en-US" altLang="zh-CN" sz="1400" kern="100" baseline="0" smtClean="0">
                          <a:effectLst/>
                          <a:latin typeface="Segoe UI" panose="020B0502040204020203" pitchFamily="34" charset="0"/>
                          <a:ea typeface="华文细黑" panose="02010600040101010101" pitchFamily="2" charset="-122"/>
                          <a:cs typeface="Segoe UI" panose="020B0502040204020203" pitchFamily="34" charset="0"/>
                        </a:rPr>
                        <a:t> thanh</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Built-in Micro</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Built-in Micro</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Built-in Micro</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71629902"/>
                  </a:ext>
                </a:extLst>
              </a:tr>
              <a:tr h="214251">
                <a:tc>
                  <a:txBody>
                    <a:bodyPr/>
                    <a:lstStyle/>
                    <a:p>
                      <a:pPr algn="just">
                        <a:spcAft>
                          <a:spcPts val="0"/>
                        </a:spcAft>
                      </a:pPr>
                      <a:r>
                        <a:rPr lang="en-US" sz="1400" kern="100">
                          <a:effectLst/>
                          <a:latin typeface="Segoe UI" panose="020B0502040204020203" pitchFamily="34" charset="0"/>
                          <a:ea typeface="华文细黑" panose="02010600040101010101" pitchFamily="2" charset="-122"/>
                          <a:cs typeface="Segoe UI" panose="020B0502040204020203" pitchFamily="34" charset="0"/>
                        </a:rPr>
                        <a:t>Zoom</a:t>
                      </a:r>
                      <a:endParaRPr lang="zh-CN" sz="1400" kern="10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95786048"/>
                  </a:ext>
                </a:extLst>
              </a:tr>
              <a:tr h="21425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Phát</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hiện chuyển động</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79196662"/>
                  </a:ext>
                </a:extLst>
              </a:tr>
              <a:tr h="21425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Phát</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hiện con người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4018366"/>
                  </a:ext>
                </a:extLst>
              </a:tr>
              <a:tr h="214251">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Antenna Wi-Fi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External Single-Antenna Wi-Fi</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33638534"/>
                  </a:ext>
                </a:extLst>
              </a:tr>
              <a:tr h="214251">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Wi-Fi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55631383"/>
                  </a:ext>
                </a:extLst>
              </a:tr>
              <a:tr h="857003">
                <a:tc>
                  <a:txBody>
                    <a:bodyPr/>
                    <a:lstStyle/>
                    <a:p>
                      <a:pPr algn="just">
                        <a:lnSpc>
                          <a:spcPct val="300000"/>
                        </a:lnSpc>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Lưu</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trữ</a:t>
                      </a: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 </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24211556"/>
                  </a:ext>
                </a:extLst>
              </a:tr>
              <a:tr h="21425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Bảo</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vệ</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61291536"/>
                  </a:ext>
                </a:extLst>
              </a:tr>
              <a:tr h="21425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Tích</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hợp</a:t>
                      </a: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 </a:t>
                      </a: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Hotspot</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49722" marR="4972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97565800"/>
                  </a:ext>
                </a:extLst>
              </a:tr>
            </a:tbl>
          </a:graphicData>
        </a:graphic>
      </p:graphicFrame>
      <p:pic>
        <p:nvPicPr>
          <p:cNvPr id="42"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5885" y="4380160"/>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6005" y="2664118"/>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3041" y="6093222"/>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6005" y="4603921"/>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6005" y="3079438"/>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6005" y="4370190"/>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7"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655" y="-67384"/>
            <a:ext cx="17970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6"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235" y="21516"/>
            <a:ext cx="16446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p:nvPr/>
        </p:nvPicPr>
        <p:blipFill rotWithShape="1">
          <a:blip r:embed="rId6" cstate="print">
            <a:extLst>
              <a:ext uri="{28A0092B-C50C-407E-A947-70E740481C1C}">
                <a14:useLocalDpi xmlns:a14="http://schemas.microsoft.com/office/drawing/2010/main" val="0"/>
              </a:ext>
            </a:extLst>
          </a:blip>
          <a:srcRect l="16312" t="14484" r="12524"/>
          <a:stretch/>
        </p:blipFill>
        <p:spPr bwMode="auto">
          <a:xfrm>
            <a:off x="9327743" y="97716"/>
            <a:ext cx="1395730" cy="1104900"/>
          </a:xfrm>
          <a:prstGeom prst="rect">
            <a:avLst/>
          </a:prstGeom>
          <a:ln>
            <a:noFill/>
          </a:ln>
          <a:extLst>
            <a:ext uri="{53640926-AAD7-44D8-BBD7-CCE9431645EC}">
              <a14:shadowObscured xmlns:a14="http://schemas.microsoft.com/office/drawing/2010/main"/>
            </a:ext>
          </a:extLst>
        </p:spPr>
      </p:pic>
      <p:pic>
        <p:nvPicPr>
          <p:cNvPr id="49"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3041" y="3517750"/>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5885" y="4613185"/>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5885" y="6093222"/>
            <a:ext cx="582148" cy="5110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0139" y="158683"/>
            <a:ext cx="1585801" cy="289459"/>
          </a:xfrm>
          <a:prstGeom prst="rect">
            <a:avLst/>
          </a:prstGeom>
        </p:spPr>
      </p:pic>
      <p:sp>
        <p:nvSpPr>
          <p:cNvPr id="20"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1"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347834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624630"/>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乐橙</a:t>
            </a:r>
          </a:p>
        </p:txBody>
      </p:sp>
      <p:sp>
        <p:nvSpPr>
          <p:cNvPr id="22" name="矩形 21"/>
          <p:cNvSpPr/>
          <p:nvPr/>
        </p:nvSpPr>
        <p:spPr>
          <a:xfrm flipV="1">
            <a:off x="218149" y="792808"/>
            <a:ext cx="428283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17280" y="230435"/>
            <a:ext cx="4861636" cy="584775"/>
          </a:xfrm>
          <a:prstGeom prst="rect">
            <a:avLst/>
          </a:prstGeom>
          <a:noFill/>
        </p:spPr>
        <p:txBody>
          <a:bodyPr wrap="square" rtlCol="0">
            <a:spAutoFit/>
          </a:bodyPr>
          <a:lstStyle/>
          <a:p>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Bullet 2</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endParaRPr lang="en-US" altLang="zh-CN" sz="32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
        <p:nvSpPr>
          <p:cNvPr id="12" name="矩形 29"/>
          <p:cNvSpPr/>
          <p:nvPr/>
        </p:nvSpPr>
        <p:spPr>
          <a:xfrm>
            <a:off x="5215872" y="5106061"/>
            <a:ext cx="2109439" cy="646331"/>
          </a:xfrm>
          <a:prstGeom prst="rect">
            <a:avLst/>
          </a:prstGeom>
        </p:spPr>
        <p:txBody>
          <a:bodyPr wrap="squar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a:t>
            </a: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 4MP</a:t>
            </a:r>
          </a:p>
        </p:txBody>
      </p:sp>
      <p:sp>
        <p:nvSpPr>
          <p:cNvPr id="2" name="TextBox 1"/>
          <p:cNvSpPr txBox="1"/>
          <p:nvPr/>
        </p:nvSpPr>
        <p:spPr>
          <a:xfrm>
            <a:off x="117280" y="871727"/>
            <a:ext cx="4150495" cy="646331"/>
          </a:xfrm>
          <a:prstGeom prst="rect">
            <a:avLst/>
          </a:prstGeom>
          <a:noFill/>
        </p:spPr>
        <p:txBody>
          <a:bodyPr wrap="none" rtlCol="0">
            <a:spAutoFit/>
          </a:bodyPr>
          <a:lstStyle/>
          <a:p>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1080P</a:t>
            </a:r>
            <a:r>
              <a:rPr lang="vi-VN"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4MP</a:t>
            </a:r>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H.265 Bullet Wi-Fi Camera</a:t>
            </a:r>
          </a:p>
          <a:p>
            <a:endParaRPr lang="en-US" dirty="0"/>
          </a:p>
        </p:txBody>
      </p:sp>
      <p:pic>
        <p:nvPicPr>
          <p:cNvPr id="10"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3064" t="15905" r="18263" b="9262"/>
          <a:stretch/>
        </p:blipFill>
        <p:spPr>
          <a:xfrm>
            <a:off x="3474482" y="1540553"/>
            <a:ext cx="4094037" cy="3439749"/>
          </a:xfrm>
          <a:prstGeom prst="rect">
            <a:avLst/>
          </a:prstGeom>
        </p:spPr>
      </p:pic>
    </p:spTree>
    <p:extLst>
      <p:ext uri="{BB962C8B-B14F-4D97-AF65-F5344CB8AC3E}">
        <p14:creationId xmlns:p14="http://schemas.microsoft.com/office/powerpoint/2010/main" val="11487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9298" y="1405510"/>
            <a:ext cx="4519822" cy="4555669"/>
            <a:chOff x="6454775" y="1235321"/>
            <a:chExt cx="5129404" cy="5129404"/>
          </a:xfrm>
        </p:grpSpPr>
        <p:sp>
          <p:nvSpPr>
            <p:cNvPr id="11" name="椭圆 10"/>
            <p:cNvSpPr/>
            <p:nvPr/>
          </p:nvSpPr>
          <p:spPr>
            <a:xfrm>
              <a:off x="6454775" y="1235321"/>
              <a:ext cx="5129404" cy="5129404"/>
            </a:xfrm>
            <a:prstGeom prst="ellipse">
              <a:avLst/>
            </a:prstGeom>
            <a:noFill/>
            <a:ln w="88900">
              <a:solidFill>
                <a:srgbClr val="F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5" name="椭圆 24"/>
            <p:cNvSpPr/>
            <p:nvPr/>
          </p:nvSpPr>
          <p:spPr>
            <a:xfrm>
              <a:off x="6563132" y="5092891"/>
              <a:ext cx="1029208" cy="1029208"/>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sp>
        <p:nvSpPr>
          <p:cNvPr id="16" name="文本框 15"/>
          <p:cNvSpPr txBox="1"/>
          <p:nvPr/>
        </p:nvSpPr>
        <p:spPr>
          <a:xfrm>
            <a:off x="5180082" y="1103087"/>
            <a:ext cx="5482000" cy="707886"/>
          </a:xfrm>
          <a:prstGeom prst="rect">
            <a:avLst/>
          </a:prstGeom>
          <a:noFill/>
        </p:spPr>
        <p:txBody>
          <a:bodyPr wrap="square" rtlCol="0">
            <a:spAutoFit/>
          </a:bodyPr>
          <a:lstStyle/>
          <a:p>
            <a:r>
              <a:rPr lang="en-US" altLang="zh-CN" sz="4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Bullet 2</a:t>
            </a:r>
            <a:r>
              <a:rPr lang="vi-VN" altLang="zh-CN" sz="4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40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Bullet </a:t>
            </a:r>
            <a:r>
              <a:rPr lang="en-US" altLang="zh-CN" sz="4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a:t>
            </a:r>
            <a:r>
              <a:rPr lang="vi-VN" altLang="zh-CN" sz="4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4MP</a:t>
            </a:r>
            <a:endParaRPr lang="zh-CN" altLang="en-US" sz="40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2" name="矩形 11"/>
          <p:cNvSpPr/>
          <p:nvPr/>
        </p:nvSpPr>
        <p:spPr>
          <a:xfrm>
            <a:off x="5219447" y="2096896"/>
            <a:ext cx="6646316" cy="1384995"/>
          </a:xfrm>
          <a:prstGeom prst="rect">
            <a:avLst/>
          </a:prstGeom>
        </p:spPr>
        <p:txBody>
          <a:bodyPr wrap="square">
            <a:spAutoFit/>
          </a:bodyPr>
          <a:lstStyle/>
          <a:p>
            <a:r>
              <a:rPr lang="vi-VN" sz="1400" dirty="0">
                <a:latin typeface="Segoe UI" panose="020B0502040204020203" pitchFamily="34" charset="0"/>
                <a:cs typeface="Segoe UI" panose="020B0502040204020203" pitchFamily="34" charset="0"/>
              </a:rPr>
              <a:t>Bullet 2 </a:t>
            </a:r>
            <a:r>
              <a:rPr lang="vi-VN" sz="1400" dirty="0" smtClean="0">
                <a:latin typeface="Segoe UI" panose="020B0502040204020203" pitchFamily="34" charset="0"/>
                <a:cs typeface="Segoe UI" panose="020B0502040204020203" pitchFamily="34" charset="0"/>
              </a:rPr>
              <a:t>/ Bullet 2 4MP cung </a:t>
            </a:r>
            <a:r>
              <a:rPr lang="vi-VN" sz="1400" dirty="0">
                <a:latin typeface="Segoe UI" panose="020B0502040204020203" pitchFamily="34" charset="0"/>
                <a:cs typeface="Segoe UI" panose="020B0502040204020203" pitchFamily="34" charset="0"/>
              </a:rPr>
              <a:t>cấp khả năng giám sát trực tiếp </a:t>
            </a:r>
            <a:r>
              <a:rPr lang="vi-VN" sz="1400" dirty="0" smtClean="0">
                <a:latin typeface="Segoe UI" panose="020B0502040204020203" pitchFamily="34" charset="0"/>
                <a:cs typeface="Segoe UI" panose="020B0502040204020203" pitchFamily="34" charset="0"/>
              </a:rPr>
              <a:t>2MP/ 4MP </a:t>
            </a:r>
            <a:r>
              <a:rPr lang="vi-VN" sz="1400" dirty="0">
                <a:latin typeface="Segoe UI" panose="020B0502040204020203" pitchFamily="34" charset="0"/>
                <a:cs typeface="Segoe UI" panose="020B0502040204020203" pitchFamily="34" charset="0"/>
              </a:rPr>
              <a:t>với lựa chọn ống kính 2,8mm / 3,6mm / 6mm, nó hỗ trợ bốn chế độ nhìn ban đêm cho độ rõ nét như ban ngày ngay cả trong bóng tối. Với chứng nhận IP67, máy ảnh có thể được sử dụng ngoài trời với các điều kiện thời tiết khác nhau. Với đèn chiếu tích hợp và còi báo động an ninh 110dB, Bullet 2 chủ động ngăn những vị khách không chào đón khỏi những gì bạn quan tâm. </a:t>
            </a:r>
            <a:endParaRPr lang="zh-CN" altLang="en-US" sz="900" dirty="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0260" y="1443733"/>
            <a:ext cx="4094037" cy="3439749"/>
          </a:xfrm>
          <a:prstGeom prst="rect">
            <a:avLst/>
          </a:prstGeom>
        </p:spPr>
      </p:pic>
      <p:sp>
        <p:nvSpPr>
          <p:cNvPr id="13" name="文本框 12"/>
          <p:cNvSpPr txBox="1"/>
          <p:nvPr/>
        </p:nvSpPr>
        <p:spPr>
          <a:xfrm>
            <a:off x="5219447" y="1752601"/>
            <a:ext cx="2972053" cy="307777"/>
          </a:xfrm>
          <a:prstGeom prst="rect">
            <a:avLst/>
          </a:prstGeom>
          <a:noFill/>
        </p:spPr>
        <p:txBody>
          <a:bodyPr wrap="square" rtlCol="0">
            <a:spAutoFit/>
          </a:bodyPr>
          <a:lstStyle/>
          <a:p>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Model: IPC-F22FEP/</a:t>
            </a:r>
            <a:r>
              <a:rPr lang="vi-VN"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IPC-F</a:t>
            </a:r>
            <a:r>
              <a:rPr lang="vi-VN" altLang="zh-CN"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4</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2FE</a:t>
            </a:r>
            <a:r>
              <a:rPr lang="vi-VN"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a:t>
            </a:r>
            <a:endParaRPr lang="zh-CN" altLang="en-US"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473" y="4755589"/>
            <a:ext cx="1717855" cy="80722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082" y="3518409"/>
            <a:ext cx="6867789" cy="2306783"/>
          </a:xfrm>
          <a:prstGeom prst="rect">
            <a:avLst/>
          </a:prstGeom>
        </p:spPr>
      </p:pic>
      <p:sp>
        <p:nvSpPr>
          <p:cNvPr id="14" name="矩形 16"/>
          <p:cNvSpPr/>
          <p:nvPr/>
        </p:nvSpPr>
        <p:spPr>
          <a:xfrm>
            <a:off x="319597" y="629098"/>
            <a:ext cx="285145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Segoe UI" panose="020B0502040204020203" pitchFamily="34" charset="0"/>
              <a:cs typeface="Segoe UI" panose="020B0502040204020203" pitchFamily="34" charset="0"/>
            </a:endParaRPr>
          </a:p>
        </p:txBody>
      </p:sp>
      <p:sp>
        <p:nvSpPr>
          <p:cNvPr id="19" name="文本框 17"/>
          <p:cNvSpPr txBox="1"/>
          <p:nvPr/>
        </p:nvSpPr>
        <p:spPr>
          <a:xfrm>
            <a:off x="216224" y="167433"/>
            <a:ext cx="3095919" cy="461665"/>
          </a:xfrm>
          <a:prstGeom prst="rect">
            <a:avLst/>
          </a:prstGeom>
          <a:noFill/>
        </p:spPr>
        <p:txBody>
          <a:bodyPr wrap="square" rtlCol="0">
            <a:spAutoFit/>
          </a:bodyPr>
          <a:lstStyle/>
          <a:p>
            <a:r>
              <a:rPr lang="vi-VN" altLang="zh-CN" sz="24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Giới thiệu sản phẩm</a:t>
            </a:r>
            <a:endParaRPr lang="zh-CN" altLang="en-US" sz="24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0" name="Rectangle 19"/>
          <p:cNvSpPr/>
          <p:nvPr/>
        </p:nvSpPr>
        <p:spPr>
          <a:xfrm>
            <a:off x="5608535" y="3657944"/>
            <a:ext cx="1349395" cy="166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000" dirty="0" smtClean="0">
                <a:solidFill>
                  <a:schemeClr val="accent2">
                    <a:lumMod val="75000"/>
                  </a:schemeClr>
                </a:solidFill>
                <a:latin typeface="Segoe UI" panose="020B0502040204020203" pitchFamily="34" charset="0"/>
                <a:cs typeface="Segoe UI" panose="020B0502040204020203" pitchFamily="34" charset="0"/>
              </a:rPr>
              <a:t>Full HD/ QHD Video </a:t>
            </a:r>
            <a:endParaRPr lang="en-US" sz="1000" dirty="0">
              <a:solidFill>
                <a:schemeClr val="accent2">
                  <a:lumMod val="75000"/>
                </a:schemeClr>
              </a:solidFill>
              <a:latin typeface="Segoe UI" panose="020B0502040204020203" pitchFamily="34" charset="0"/>
              <a:cs typeface="Segoe UI" panose="020B0502040204020203"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4839" y="158683"/>
            <a:ext cx="2051101" cy="374391"/>
          </a:xfrm>
          <a:prstGeom prst="rect">
            <a:avLst/>
          </a:prstGeom>
        </p:spPr>
      </p:pic>
    </p:spTree>
    <p:extLst>
      <p:ext uri="{BB962C8B-B14F-4D97-AF65-F5344CB8AC3E}">
        <p14:creationId xmlns:p14="http://schemas.microsoft.com/office/powerpoint/2010/main" val="231533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929957291"/>
              </p:ext>
            </p:extLst>
          </p:nvPr>
        </p:nvGraphicFramePr>
        <p:xfrm>
          <a:off x="752059" y="1149096"/>
          <a:ext cx="10449341" cy="5212080"/>
        </p:xfrm>
        <a:graphic>
          <a:graphicData uri="http://schemas.openxmlformats.org/drawingml/2006/table">
            <a:tbl>
              <a:tblPr firstRow="1" firstCol="1" bandRow="1">
                <a:tableStyleId>{5C22544A-7EE6-4342-B048-85BDC9FD1C3A}</a:tableStyleId>
              </a:tblPr>
              <a:tblGrid>
                <a:gridCol w="1705391">
                  <a:extLst>
                    <a:ext uri="{9D8B030D-6E8A-4147-A177-3AD203B41FA5}">
                      <a16:colId xmlns:a16="http://schemas.microsoft.com/office/drawing/2014/main" val="4269333753"/>
                    </a:ext>
                  </a:extLst>
                </a:gridCol>
                <a:gridCol w="3048000">
                  <a:extLst>
                    <a:ext uri="{9D8B030D-6E8A-4147-A177-3AD203B41FA5}">
                      <a16:colId xmlns:a16="http://schemas.microsoft.com/office/drawing/2014/main" val="1389021306"/>
                    </a:ext>
                  </a:extLst>
                </a:gridCol>
                <a:gridCol w="2809875">
                  <a:extLst>
                    <a:ext uri="{9D8B030D-6E8A-4147-A177-3AD203B41FA5}">
                      <a16:colId xmlns:a16="http://schemas.microsoft.com/office/drawing/2014/main" val="3249435818"/>
                    </a:ext>
                  </a:extLst>
                </a:gridCol>
                <a:gridCol w="2886075">
                  <a:extLst>
                    <a:ext uri="{9D8B030D-6E8A-4147-A177-3AD203B41FA5}">
                      <a16:colId xmlns:a16="http://schemas.microsoft.com/office/drawing/2014/main" val="20003"/>
                    </a:ext>
                  </a:extLst>
                </a:gridCol>
              </a:tblGrid>
              <a:tr h="175260">
                <a:tc>
                  <a:txBody>
                    <a:bodyPr/>
                    <a:lstStyle/>
                    <a:p>
                      <a:pPr algn="l">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Model</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a:t>
                      </a:r>
                      <a:r>
                        <a:rPr lang="en-US" sz="1400" kern="100" dirty="0" smtClean="0">
                          <a:effectLst/>
                          <a:latin typeface="Segoe UI" panose="020B0502040204020203" pitchFamily="34" charset="0"/>
                          <a:ea typeface="华文细黑" panose="02010600040101010101" pitchFamily="2" charset="-122"/>
                          <a:cs typeface="Segoe UI" panose="020B0502040204020203" pitchFamily="34" charset="0"/>
                        </a:rPr>
                        <a:t>2C</a:t>
                      </a:r>
                      <a:r>
                        <a:rPr lang="vi-VN" sz="1400" kern="100" dirty="0" smtClean="0">
                          <a:effectLst/>
                          <a:latin typeface="Segoe UI" panose="020B0502040204020203" pitchFamily="34" charset="0"/>
                          <a:ea typeface="华文细黑" panose="02010600040101010101" pitchFamily="2" charset="-122"/>
                          <a:cs typeface="Segoe UI" panose="020B0502040204020203" pitchFamily="34" charset="0"/>
                        </a:rPr>
                        <a:t>/ Bullet</a:t>
                      </a:r>
                      <a:r>
                        <a:rPr lang="vi-VN" sz="1400" kern="100" baseline="0" dirty="0" smtClean="0">
                          <a:effectLst/>
                          <a:latin typeface="Segoe UI" panose="020B0502040204020203" pitchFamily="34" charset="0"/>
                          <a:ea typeface="华文细黑" panose="02010600040101010101" pitchFamily="2" charset="-122"/>
                          <a:cs typeface="Segoe UI" panose="020B0502040204020203" pitchFamily="34" charset="0"/>
                        </a:rPr>
                        <a:t> 2 4MP</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a:t>
                      </a:r>
                      <a:r>
                        <a:rPr lang="en-US" sz="1400" kern="100" dirty="0" smtClean="0">
                          <a:effectLst/>
                          <a:latin typeface="Segoe UI" panose="020B0502040204020203" pitchFamily="34" charset="0"/>
                          <a:ea typeface="华文细黑" panose="02010600040101010101" pitchFamily="2" charset="-122"/>
                          <a:cs typeface="Segoe UI" panose="020B0502040204020203" pitchFamily="34" charset="0"/>
                        </a:rPr>
                        <a:t>2E</a:t>
                      </a:r>
                      <a:r>
                        <a:rPr lang="vi-VN" sz="1400" kern="100" dirty="0" smtClean="0">
                          <a:effectLst/>
                          <a:latin typeface="Segoe UI" panose="020B0502040204020203" pitchFamily="34" charset="0"/>
                          <a:ea typeface="华文细黑" panose="02010600040101010101" pitchFamily="2" charset="-122"/>
                          <a:cs typeface="Segoe UI" panose="020B0502040204020203" pitchFamily="34" charset="0"/>
                        </a:rPr>
                        <a:t>/ Bullet 2E 4MP</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a:t>
                      </a:r>
                      <a:r>
                        <a:rPr lang="en-US" sz="1400" kern="100" dirty="0" smtClean="0">
                          <a:effectLst/>
                          <a:latin typeface="Segoe UI" panose="020B0502040204020203" pitchFamily="34" charset="0"/>
                          <a:ea typeface="华文细黑" panose="02010600040101010101" pitchFamily="2" charset="-122"/>
                          <a:cs typeface="Segoe UI" panose="020B0502040204020203" pitchFamily="34" charset="0"/>
                        </a:rPr>
                        <a:t>2</a:t>
                      </a:r>
                      <a:r>
                        <a:rPr lang="vi-VN" sz="1400" kern="100" dirty="0" smtClean="0">
                          <a:effectLst/>
                          <a:latin typeface="Segoe UI" panose="020B0502040204020203" pitchFamily="34" charset="0"/>
                          <a:ea typeface="华文细黑" panose="02010600040101010101" pitchFamily="2" charset="-122"/>
                          <a:cs typeface="Segoe UI" panose="020B0502040204020203" pitchFamily="34" charset="0"/>
                        </a:rPr>
                        <a:t>/ Bullet 2</a:t>
                      </a:r>
                      <a:r>
                        <a:rPr lang="vi-VN" sz="1400" kern="100" baseline="0" dirty="0" smtClean="0">
                          <a:effectLst/>
                          <a:latin typeface="Segoe UI" panose="020B0502040204020203" pitchFamily="34" charset="0"/>
                          <a:ea typeface="华文细黑" panose="02010600040101010101" pitchFamily="2" charset="-122"/>
                          <a:cs typeface="Segoe UI" panose="020B0502040204020203" pitchFamily="34" charset="0"/>
                        </a:rPr>
                        <a:t> 4MP</a:t>
                      </a:r>
                      <a:r>
                        <a:rPr lang="vi-VN" sz="1400" kern="100" dirty="0" smtClean="0">
                          <a:effectLst/>
                          <a:latin typeface="Segoe UI" panose="020B0502040204020203" pitchFamily="34" charset="0"/>
                          <a:ea typeface="华文细黑" panose="02010600040101010101" pitchFamily="2" charset="-122"/>
                          <a:cs typeface="Segoe UI" panose="020B0502040204020203" pitchFamily="34" charset="0"/>
                        </a:rPr>
                        <a:t> </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71464168"/>
                  </a:ext>
                </a:extLst>
              </a:tr>
              <a:tr h="115534">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Resolution </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1080P</a:t>
                      </a:r>
                      <a:r>
                        <a:rPr lang="vi-VN"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 4MP</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1080P</a:t>
                      </a:r>
                      <a:r>
                        <a:rPr lang="vi-VN"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 4MP</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1080P</a:t>
                      </a:r>
                      <a:r>
                        <a:rPr lang="vi-VN"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vi-VN" sz="1400" kern="100" baseline="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 4MP</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84969575"/>
                  </a:ext>
                </a:extLst>
              </a:tr>
              <a:tr h="693207">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Field of View</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2.8mm; 102</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54</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120</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3.6mm: 89</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46</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108</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6mm: 53</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 30</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(V), 60</a:t>
                      </a:r>
                      <a:r>
                        <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a:t>
                      </a: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2.8mm; 102°(H), 54°(V), 120°(D)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3.6mm: 89°(H), 46°(V), 108°(D)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6mm: 53°(H), 30°(V), 60°(D)</a:t>
                      </a: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2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2.8mm; 108°(H), 56°(V), 128°(D)</a:t>
                      </a:r>
                      <a:endParaRPr lang="zh-CN" altLang="zh-CN" sz="12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altLang="zh-CN" sz="12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3.6mm: 88°(H), 46°(V), 104°(D)</a:t>
                      </a:r>
                      <a:endParaRPr lang="zh-CN" altLang="zh-CN" sz="12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altLang="zh-CN" sz="12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6mm: 54°(H), 29°(V), 63°(D)</a:t>
                      </a:r>
                      <a:endParaRPr lang="zh-CN" altLang="zh-CN" sz="12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endParaRPr lang="zh-CN" sz="12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65838076"/>
                  </a:ext>
                </a:extLst>
              </a:tr>
              <a:tr h="231069">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Night Vision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30m(98ft) Distance</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30m(98ft) IR Distance</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15m(49ft) Spotlight Distance</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30m(98ft) IR Distance</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400" kern="100" dirty="0" smtClean="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30m(98ft</a:t>
                      </a: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 Spotlight Distance</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55461475"/>
                  </a:ext>
                </a:extLst>
              </a:tr>
              <a:tr h="150837">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Video Compression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400" kern="10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8409765"/>
                  </a:ext>
                </a:extLst>
              </a:tr>
              <a:tr h="134332">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Full Color Night Vision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Four Smart Night Vision Modes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Four Smart Night Vision Modes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6274251"/>
                  </a:ext>
                </a:extLst>
              </a:tr>
              <a:tr h="176969">
                <a:tc>
                  <a:txBody>
                    <a:bodyPr/>
                    <a:lstStyle/>
                    <a:p>
                      <a:pPr algn="just">
                        <a:spcAft>
                          <a:spcPts val="0"/>
                        </a:spcAft>
                      </a:pPr>
                      <a:r>
                        <a:rPr lang="en-US" sz="1400" kern="100">
                          <a:effectLst/>
                          <a:latin typeface="Segoe UI" panose="020B0502040204020203" pitchFamily="34" charset="0"/>
                          <a:ea typeface="华文细黑" panose="02010600040101010101" pitchFamily="2" charset="-122"/>
                          <a:cs typeface="Segoe UI" panose="020B0502040204020203" pitchFamily="34" charset="0"/>
                        </a:rPr>
                        <a:t>Built-in Spotlight</a:t>
                      </a:r>
                      <a:endParaRPr lang="zh-CN" sz="1400" kern="10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NA</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157985"/>
                  </a:ext>
                </a:extLst>
              </a:tr>
              <a:tr h="202185">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Audio</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Built-in </a:t>
                      </a:r>
                      <a:r>
                        <a:rPr lang="en-US"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Built-in </a:t>
                      </a:r>
                      <a:r>
                        <a:rPr lang="en-US"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400" kern="100" dirty="0" smtClean="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Two-way Talk</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71629902"/>
                  </a:ext>
                </a:extLst>
              </a:tr>
              <a:tr h="193933">
                <a:tc>
                  <a:txBody>
                    <a:bodyPr/>
                    <a:lstStyle/>
                    <a:p>
                      <a:pPr algn="just">
                        <a:spcAft>
                          <a:spcPts val="0"/>
                        </a:spcAft>
                      </a:pPr>
                      <a:r>
                        <a:rPr lang="en-US" sz="1400" kern="100">
                          <a:effectLst/>
                          <a:latin typeface="Segoe UI" panose="020B0502040204020203" pitchFamily="34" charset="0"/>
                          <a:ea typeface="华文细黑" panose="02010600040101010101" pitchFamily="2" charset="-122"/>
                          <a:cs typeface="Segoe UI" panose="020B0502040204020203" pitchFamily="34" charset="0"/>
                        </a:rPr>
                        <a:t>Zoom</a:t>
                      </a:r>
                      <a:endParaRPr lang="zh-CN" sz="1400" kern="10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95786048"/>
                  </a:ext>
                </a:extLst>
              </a:tr>
              <a:tr h="193933">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Motion Detection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79196662"/>
                  </a:ext>
                </a:extLst>
              </a:tr>
              <a:tr h="207228">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Human Detection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4018366"/>
                  </a:ext>
                </a:extLst>
              </a:tr>
              <a:tr h="149461">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Antenna Wi-Fi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33638534"/>
                  </a:ext>
                </a:extLst>
              </a:tr>
              <a:tr h="149461">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Wi-Fi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55631383"/>
                  </a:ext>
                </a:extLst>
              </a:tr>
              <a:tr h="597386">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Storage </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24211556"/>
                  </a:ext>
                </a:extLst>
              </a:tr>
              <a:tr h="183846">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Weatherproof</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400" kern="100" dirty="0">
                        <a:solidFill>
                          <a:schemeClr val="tx1">
                            <a:lumMod val="75000"/>
                            <a:lumOff val="25000"/>
                          </a:schemeClr>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61291536"/>
                  </a:ext>
                </a:extLst>
              </a:tr>
              <a:tr h="106680">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Built-in Hotspot</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400" kern="1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97565800"/>
                  </a:ext>
                </a:extLst>
              </a:tr>
            </a:tbl>
          </a:graphicData>
        </a:graphic>
      </p:graphicFrame>
      <p:pic>
        <p:nvPicPr>
          <p:cNvPr id="42"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430" y="4382198"/>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75" y="2464695"/>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75" y="6089773"/>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75" y="4636848"/>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75" y="3260118"/>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75" y="4389536"/>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图片 6"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780" y="163512"/>
            <a:ext cx="16446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p:nvPr/>
        </p:nvPicPr>
        <p:blipFill rotWithShape="1">
          <a:blip r:embed="rId5" cstate="print">
            <a:extLst>
              <a:ext uri="{28A0092B-C50C-407E-A947-70E740481C1C}">
                <a14:useLocalDpi xmlns:a14="http://schemas.microsoft.com/office/drawing/2010/main" val="0"/>
              </a:ext>
            </a:extLst>
          </a:blip>
          <a:srcRect/>
          <a:stretch/>
        </p:blipFill>
        <p:spPr bwMode="auto">
          <a:xfrm>
            <a:off x="6040166" y="150812"/>
            <a:ext cx="1395730" cy="1104900"/>
          </a:xfrm>
          <a:prstGeom prst="rect">
            <a:avLst/>
          </a:prstGeom>
          <a:ln>
            <a:noFill/>
          </a:ln>
          <a:extLst>
            <a:ext uri="{53640926-AAD7-44D8-BBD7-CCE9431645EC}">
              <a14:shadowObscured xmlns:a14="http://schemas.microsoft.com/office/drawing/2010/main"/>
            </a:ext>
          </a:extLst>
        </p:spPr>
      </p:pic>
      <p:pic>
        <p:nvPicPr>
          <p:cNvPr id="49"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75" y="3550707"/>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430" y="4627068"/>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430" y="6117208"/>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459"/>
          <a:stretch/>
        </p:blipFill>
        <p:spPr>
          <a:xfrm>
            <a:off x="11036742" y="6395205"/>
            <a:ext cx="938406" cy="256738"/>
          </a:xfrm>
          <a:prstGeom prst="rect">
            <a:avLst/>
          </a:prstGeom>
        </p:spPr>
      </p:pic>
      <p:pic>
        <p:nvPicPr>
          <p:cNvPr id="21"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425" y="2464695"/>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425" y="6089773"/>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425" y="4636848"/>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425" y="3260118"/>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425" y="4389536"/>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425" y="3550707"/>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425" y="3781711"/>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p:cNvPicPr/>
          <p:nvPr/>
        </p:nvPicPr>
        <p:blipFill rotWithShape="1">
          <a:blip r:embed="rId5" cstate="print">
            <a:extLst>
              <a:ext uri="{28A0092B-C50C-407E-A947-70E740481C1C}">
                <a14:useLocalDpi xmlns:a14="http://schemas.microsoft.com/office/drawing/2010/main" val="0"/>
              </a:ext>
            </a:extLst>
          </a:blip>
          <a:srcRect/>
          <a:stretch/>
        </p:blipFill>
        <p:spPr bwMode="auto">
          <a:xfrm>
            <a:off x="8945291" y="163512"/>
            <a:ext cx="1395730" cy="1104900"/>
          </a:xfrm>
          <a:prstGeom prst="rect">
            <a:avLst/>
          </a:prstGeom>
          <a:ln>
            <a:noFill/>
          </a:ln>
          <a:extLst>
            <a:ext uri="{53640926-AAD7-44D8-BBD7-CCE9431645EC}">
              <a14:shadowObscured xmlns:a14="http://schemas.microsoft.com/office/drawing/2010/main"/>
            </a:ext>
          </a:extLst>
        </p:spPr>
      </p:pic>
      <p:sp>
        <p:nvSpPr>
          <p:cNvPr id="30"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31"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0139" y="158683"/>
            <a:ext cx="1585801" cy="289459"/>
          </a:xfrm>
          <a:prstGeom prst="rect">
            <a:avLst/>
          </a:prstGeom>
        </p:spPr>
      </p:pic>
    </p:spTree>
    <p:extLst>
      <p:ext uri="{BB962C8B-B14F-4D97-AF65-F5344CB8AC3E}">
        <p14:creationId xmlns:p14="http://schemas.microsoft.com/office/powerpoint/2010/main" val="18772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624630"/>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乐橙</a:t>
            </a:r>
          </a:p>
        </p:txBody>
      </p:sp>
      <p:sp>
        <p:nvSpPr>
          <p:cNvPr id="22" name="矩形 21"/>
          <p:cNvSpPr/>
          <p:nvPr/>
        </p:nvSpPr>
        <p:spPr>
          <a:xfrm flipV="1">
            <a:off x="218149" y="792809"/>
            <a:ext cx="453140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17280" y="230435"/>
            <a:ext cx="4861636" cy="584775"/>
          </a:xfrm>
          <a:prstGeom prst="rect">
            <a:avLst/>
          </a:prstGeom>
          <a:noFill/>
        </p:spPr>
        <p:txBody>
          <a:bodyPr wrap="square" rtlCol="0">
            <a:spAutoFit/>
          </a:bodyPr>
          <a:lstStyle/>
          <a:p>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Bullet 2S</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endParaRPr lang="en-US" altLang="zh-CN" sz="32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33" name="矩形 32"/>
          <p:cNvSpPr/>
          <p:nvPr/>
        </p:nvSpPr>
        <p:spPr>
          <a:xfrm rot="20486377">
            <a:off x="5200298" y="1759056"/>
            <a:ext cx="1062737" cy="33746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prstClr val="white"/>
                </a:solidFill>
                <a:latin typeface="Segoe UI" panose="020B0502040204020203" pitchFamily="34" charset="0"/>
                <a:cs typeface="Segoe UI" panose="020B0502040204020203" pitchFamily="34" charset="0"/>
              </a:rPr>
              <a:t>NEW</a:t>
            </a:r>
            <a:endParaRPr lang="zh-CN" altLang="en-US" sz="1200" dirty="0">
              <a:solidFill>
                <a:prstClr val="white"/>
              </a:solidFill>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0002" y="1972256"/>
            <a:ext cx="3679587" cy="3018350"/>
          </a:xfrm>
          <a:prstGeom prst="rect">
            <a:avLst/>
          </a:prstGeom>
        </p:spPr>
      </p:pic>
      <p:sp>
        <p:nvSpPr>
          <p:cNvPr id="12" name="矩形 29"/>
          <p:cNvSpPr/>
          <p:nvPr/>
        </p:nvSpPr>
        <p:spPr>
          <a:xfrm>
            <a:off x="5250150" y="5153695"/>
            <a:ext cx="2109439" cy="646331"/>
          </a:xfrm>
          <a:prstGeom prst="rect">
            <a:avLst/>
          </a:prstGeom>
        </p:spPr>
        <p:txBody>
          <a:bodyPr wrap="squar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2S</a:t>
            </a: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2S 4MP</a:t>
            </a:r>
          </a:p>
        </p:txBody>
      </p:sp>
      <p:sp>
        <p:nvSpPr>
          <p:cNvPr id="13" name="TextBox 12"/>
          <p:cNvSpPr txBox="1"/>
          <p:nvPr/>
        </p:nvSpPr>
        <p:spPr>
          <a:xfrm>
            <a:off x="117280" y="871727"/>
            <a:ext cx="4150495" cy="646331"/>
          </a:xfrm>
          <a:prstGeom prst="rect">
            <a:avLst/>
          </a:prstGeom>
          <a:noFill/>
        </p:spPr>
        <p:txBody>
          <a:bodyPr wrap="none" rtlCol="0">
            <a:spAutoFit/>
          </a:bodyPr>
          <a:lstStyle/>
          <a:p>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1080P</a:t>
            </a:r>
            <a:r>
              <a:rPr lang="vi-VN"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4MP</a:t>
            </a:r>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H.265 Bullet Wi-Fi Camera</a:t>
            </a:r>
          </a:p>
          <a:p>
            <a:endParaRPr lang="en-US" dirty="0"/>
          </a:p>
        </p:txBody>
      </p:sp>
    </p:spTree>
    <p:extLst>
      <p:ext uri="{BB962C8B-B14F-4D97-AF65-F5344CB8AC3E}">
        <p14:creationId xmlns:p14="http://schemas.microsoft.com/office/powerpoint/2010/main" val="290647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9298" y="1405510"/>
            <a:ext cx="4519822" cy="4555669"/>
            <a:chOff x="6454775" y="1235321"/>
            <a:chExt cx="5129404" cy="5129404"/>
          </a:xfrm>
        </p:grpSpPr>
        <p:sp>
          <p:nvSpPr>
            <p:cNvPr id="11" name="椭圆 10"/>
            <p:cNvSpPr/>
            <p:nvPr/>
          </p:nvSpPr>
          <p:spPr>
            <a:xfrm>
              <a:off x="6454775" y="1235321"/>
              <a:ext cx="5129404" cy="5129404"/>
            </a:xfrm>
            <a:prstGeom prst="ellipse">
              <a:avLst/>
            </a:prstGeom>
            <a:noFill/>
            <a:ln w="88900">
              <a:solidFill>
                <a:srgbClr val="F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5" name="椭圆 24"/>
            <p:cNvSpPr/>
            <p:nvPr/>
          </p:nvSpPr>
          <p:spPr>
            <a:xfrm>
              <a:off x="6563132" y="5092891"/>
              <a:ext cx="1029208" cy="1029208"/>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sp>
        <p:nvSpPr>
          <p:cNvPr id="17" name="矩形 16"/>
          <p:cNvSpPr/>
          <p:nvPr/>
        </p:nvSpPr>
        <p:spPr>
          <a:xfrm>
            <a:off x="319597" y="629098"/>
            <a:ext cx="285145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Segoe UI" panose="020B0502040204020203" pitchFamily="34" charset="0"/>
              <a:cs typeface="Segoe UI" panose="020B0502040204020203" pitchFamily="34" charset="0"/>
            </a:endParaRPr>
          </a:p>
        </p:txBody>
      </p:sp>
      <p:sp>
        <p:nvSpPr>
          <p:cNvPr id="18" name="文本框 17"/>
          <p:cNvSpPr txBox="1"/>
          <p:nvPr/>
        </p:nvSpPr>
        <p:spPr>
          <a:xfrm>
            <a:off x="216224" y="167433"/>
            <a:ext cx="3095919" cy="461665"/>
          </a:xfrm>
          <a:prstGeom prst="rect">
            <a:avLst/>
          </a:prstGeom>
          <a:noFill/>
        </p:spPr>
        <p:txBody>
          <a:bodyPr wrap="square" rtlCol="0">
            <a:spAutoFit/>
          </a:bodyPr>
          <a:lstStyle/>
          <a:p>
            <a:r>
              <a:rPr lang="vi-VN" altLang="zh-CN" sz="24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Giới thiệu sản phẩm</a:t>
            </a:r>
            <a:endParaRPr lang="zh-CN" altLang="en-US" sz="24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6" name="文本框 15"/>
          <p:cNvSpPr txBox="1"/>
          <p:nvPr/>
        </p:nvSpPr>
        <p:spPr>
          <a:xfrm>
            <a:off x="5180082" y="1215584"/>
            <a:ext cx="7238121" cy="646331"/>
          </a:xfrm>
          <a:prstGeom prst="rect">
            <a:avLst/>
          </a:prstGeom>
          <a:noFill/>
        </p:spPr>
        <p:txBody>
          <a:bodyPr wrap="square" rtlCol="0">
            <a:spAutoFit/>
          </a:bodyPr>
          <a:lstStyle/>
          <a:p>
            <a:r>
              <a:rPr lang="en-US"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Bullet 2S/ Bullet 2S 4MP</a:t>
            </a:r>
            <a:endParaRPr lang="zh-CN" altLang="en-US" sz="36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2" name="矩形 11"/>
          <p:cNvSpPr/>
          <p:nvPr/>
        </p:nvSpPr>
        <p:spPr>
          <a:xfrm>
            <a:off x="5220336" y="2172006"/>
            <a:ext cx="6646316" cy="1384995"/>
          </a:xfrm>
          <a:prstGeom prst="rect">
            <a:avLst/>
          </a:prstGeom>
        </p:spPr>
        <p:txBody>
          <a:bodyPr wrap="square">
            <a:spAutoFit/>
          </a:bodyPr>
          <a:lstStyle/>
          <a:p>
            <a:r>
              <a:rPr lang="vi-VN" sz="1400" dirty="0">
                <a:latin typeface="Segoe UI" panose="020B0502040204020203" pitchFamily="34" charset="0"/>
                <a:cs typeface="Segoe UI" panose="020B0502040204020203" pitchFamily="34" charset="0"/>
              </a:rPr>
              <a:t>Bullet 2S / Bullet 2S 4MP cung cấp khả năng giám sát trực tiếp 2MP / 4MP với lựa chọn ống kính 3.6mm / 6mm, hỗ trợ tầm nhìn ban đêm đầy đủ màu sắc cho độ rõ nét như ban ngày ngay cả trong bóng tối. Với chứng nhận IP67, </a:t>
            </a:r>
            <a:r>
              <a:rPr lang="vi-VN" sz="1400" dirty="0" smtClean="0">
                <a:latin typeface="Segoe UI" panose="020B0502040204020203" pitchFamily="34" charset="0"/>
                <a:cs typeface="Segoe UI" panose="020B0502040204020203" pitchFamily="34" charset="0"/>
              </a:rPr>
              <a:t>camera có </a:t>
            </a:r>
            <a:r>
              <a:rPr lang="vi-VN" sz="1400" dirty="0">
                <a:latin typeface="Segoe UI" panose="020B0502040204020203" pitchFamily="34" charset="0"/>
                <a:cs typeface="Segoe UI" panose="020B0502040204020203" pitchFamily="34" charset="0"/>
              </a:rPr>
              <a:t>thể được sử dụng ngoài trời với các điều kiện thời tiết khác nhau. Với đèn chiếu tích hợp và còi báo động an ninh 110dB, Bullet 2S chủ động ngăn những vị khách không chào đón khỏi </a:t>
            </a:r>
            <a:r>
              <a:rPr lang="vi-VN" sz="1400" dirty="0" smtClean="0">
                <a:latin typeface="Segoe UI" panose="020B0502040204020203" pitchFamily="34" charset="0"/>
                <a:cs typeface="Segoe UI" panose="020B0502040204020203" pitchFamily="34" charset="0"/>
              </a:rPr>
              <a:t>ngôi nhà của bạn. </a:t>
            </a:r>
            <a:endParaRPr lang="zh-CN" altLang="en-US" sz="900" dirty="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文本框 12"/>
          <p:cNvSpPr txBox="1"/>
          <p:nvPr/>
        </p:nvSpPr>
        <p:spPr>
          <a:xfrm>
            <a:off x="5219447" y="1791075"/>
            <a:ext cx="5445128" cy="307777"/>
          </a:xfrm>
          <a:prstGeom prst="rect">
            <a:avLst/>
          </a:prstGeom>
          <a:noFill/>
        </p:spPr>
        <p:txBody>
          <a:bodyPr wrap="square" rtlCol="0">
            <a:spAutoFit/>
          </a:bodyPr>
          <a:lstStyle/>
          <a:p>
            <a:r>
              <a:rPr lang="vi-VN"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Mã</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IPC-F26FP</a:t>
            </a:r>
            <a:r>
              <a:rPr lang="vi-VN" altLang="zh-CN"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vi-VN"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&amp;</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IPC-F46FP</a:t>
            </a:r>
            <a:endParaRPr lang="zh-CN" altLang="en-US"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2473" y="4755589"/>
            <a:ext cx="1717855" cy="807222"/>
          </a:xfrm>
          <a:prstGeom prst="rect">
            <a:avLst/>
          </a:prstGeom>
        </p:spPr>
      </p:pic>
      <p:pic>
        <p:nvPicPr>
          <p:cNvPr id="2" name="图片 1"/>
          <p:cNvPicPr>
            <a:picLocks noChangeAspect="1"/>
          </p:cNvPicPr>
          <p:nvPr/>
        </p:nvPicPr>
        <p:blipFill>
          <a:blip r:embed="rId3"/>
          <a:stretch>
            <a:fillRect/>
          </a:stretch>
        </p:blipFill>
        <p:spPr>
          <a:xfrm>
            <a:off x="5245096" y="3683344"/>
            <a:ext cx="6523041" cy="220720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05" y="1861915"/>
            <a:ext cx="3679587" cy="3018350"/>
          </a:xfrm>
          <a:prstGeom prst="rect">
            <a:avLst/>
          </a:prstGeom>
        </p:spPr>
      </p:pic>
    </p:spTree>
    <p:extLst>
      <p:ext uri="{BB962C8B-B14F-4D97-AF65-F5344CB8AC3E}">
        <p14:creationId xmlns:p14="http://schemas.microsoft.com/office/powerpoint/2010/main" val="293916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8156683" y="3989900"/>
            <a:ext cx="0" cy="1509324"/>
          </a:xfrm>
          <a:prstGeom prst="line">
            <a:avLst/>
          </a:prstGeom>
          <a:ln>
            <a:solidFill>
              <a:srgbClr val="E9E9E9"/>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4036757" y="2402797"/>
            <a:ext cx="1712475" cy="0"/>
          </a:xfrm>
          <a:prstGeom prst="straightConnector1">
            <a:avLst/>
          </a:prstGeom>
          <a:ln>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photographer_345123"/>
          <p:cNvSpPr>
            <a:spLocks noChangeAspect="1"/>
          </p:cNvSpPr>
          <p:nvPr/>
        </p:nvSpPr>
        <p:spPr bwMode="auto">
          <a:xfrm>
            <a:off x="3271217" y="1595573"/>
            <a:ext cx="474375" cy="473658"/>
          </a:xfrm>
          <a:custGeom>
            <a:avLst/>
            <a:gdLst>
              <a:gd name="connsiteX0" fmla="*/ 272171 w 607639"/>
              <a:gd name="connsiteY0" fmla="*/ 367293 h 606722"/>
              <a:gd name="connsiteX1" fmla="*/ 464532 w 607639"/>
              <a:gd name="connsiteY1" fmla="*/ 478142 h 606722"/>
              <a:gd name="connsiteX2" fmla="*/ 272171 w 607639"/>
              <a:gd name="connsiteY2" fmla="*/ 538678 h 606722"/>
              <a:gd name="connsiteX3" fmla="*/ 232513 w 607639"/>
              <a:gd name="connsiteY3" fmla="*/ 307948 h 606722"/>
              <a:gd name="connsiteX4" fmla="*/ 232513 w 607639"/>
              <a:gd name="connsiteY4" fmla="*/ 529876 h 606722"/>
              <a:gd name="connsiteX5" fmla="*/ 83902 w 607639"/>
              <a:gd name="connsiteY5" fmla="*/ 393626 h 606722"/>
              <a:gd name="connsiteX6" fmla="*/ 535881 w 607639"/>
              <a:gd name="connsiteY6" fmla="*/ 251778 h 606722"/>
              <a:gd name="connsiteX7" fmla="*/ 491910 w 607639"/>
              <a:gd name="connsiteY7" fmla="*/ 448373 h 606722"/>
              <a:gd name="connsiteX8" fmla="*/ 343442 w 607639"/>
              <a:gd name="connsiteY8" fmla="*/ 362696 h 606722"/>
              <a:gd name="connsiteX9" fmla="*/ 535881 w 607639"/>
              <a:gd name="connsiteY9" fmla="*/ 251778 h 606722"/>
              <a:gd name="connsiteX10" fmla="*/ 115640 w 607639"/>
              <a:gd name="connsiteY10" fmla="*/ 158349 h 606722"/>
              <a:gd name="connsiteX11" fmla="*/ 264197 w 607639"/>
              <a:gd name="connsiteY11" fmla="*/ 244026 h 606722"/>
              <a:gd name="connsiteX12" fmla="*/ 71758 w 607639"/>
              <a:gd name="connsiteY12" fmla="*/ 354944 h 606722"/>
              <a:gd name="connsiteX13" fmla="*/ 115640 w 607639"/>
              <a:gd name="connsiteY13" fmla="*/ 158349 h 606722"/>
              <a:gd name="connsiteX14" fmla="*/ 375055 w 607639"/>
              <a:gd name="connsiteY14" fmla="*/ 76846 h 606722"/>
              <a:gd name="connsiteX15" fmla="*/ 523666 w 607639"/>
              <a:gd name="connsiteY15" fmla="*/ 213096 h 606722"/>
              <a:gd name="connsiteX16" fmla="*/ 375055 w 607639"/>
              <a:gd name="connsiteY16" fmla="*/ 298774 h 606722"/>
              <a:gd name="connsiteX17" fmla="*/ 283155 w 607639"/>
              <a:gd name="connsiteY17" fmla="*/ 66806 h 606722"/>
              <a:gd name="connsiteX18" fmla="*/ 335468 w 607639"/>
              <a:gd name="connsiteY18" fmla="*/ 68062 h 606722"/>
              <a:gd name="connsiteX19" fmla="*/ 335468 w 607639"/>
              <a:gd name="connsiteY19" fmla="*/ 239429 h 606722"/>
              <a:gd name="connsiteX20" fmla="*/ 143107 w 607639"/>
              <a:gd name="connsiteY20" fmla="*/ 128503 h 606722"/>
              <a:gd name="connsiteX21" fmla="*/ 283155 w 607639"/>
              <a:gd name="connsiteY21" fmla="*/ 66806 h 606722"/>
              <a:gd name="connsiteX22" fmla="*/ 303775 w 607639"/>
              <a:gd name="connsiteY22" fmla="*/ 39547 h 606722"/>
              <a:gd name="connsiteX23" fmla="*/ 39607 w 607639"/>
              <a:gd name="connsiteY23" fmla="*/ 303317 h 606722"/>
              <a:gd name="connsiteX24" fmla="*/ 303775 w 607639"/>
              <a:gd name="connsiteY24" fmla="*/ 567086 h 606722"/>
              <a:gd name="connsiteX25" fmla="*/ 567943 w 607639"/>
              <a:gd name="connsiteY25" fmla="*/ 303317 h 606722"/>
              <a:gd name="connsiteX26" fmla="*/ 303775 w 607639"/>
              <a:gd name="connsiteY26" fmla="*/ 39547 h 606722"/>
              <a:gd name="connsiteX27" fmla="*/ 303775 w 607639"/>
              <a:gd name="connsiteY27" fmla="*/ 0 h 606722"/>
              <a:gd name="connsiteX28" fmla="*/ 607639 w 607639"/>
              <a:gd name="connsiteY28" fmla="*/ 303317 h 606722"/>
              <a:gd name="connsiteX29" fmla="*/ 303775 w 607639"/>
              <a:gd name="connsiteY29" fmla="*/ 606722 h 606722"/>
              <a:gd name="connsiteX30" fmla="*/ 0 w 607639"/>
              <a:gd name="connsiteY30" fmla="*/ 303317 h 606722"/>
              <a:gd name="connsiteX31" fmla="*/ 303775 w 607639"/>
              <a:gd name="connsiteY3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639" h="606722">
                <a:moveTo>
                  <a:pt x="272171" y="367293"/>
                </a:moveTo>
                <a:cubicBezTo>
                  <a:pt x="311961" y="390227"/>
                  <a:pt x="455809" y="473164"/>
                  <a:pt x="464532" y="478142"/>
                </a:cubicBezTo>
                <a:cubicBezTo>
                  <a:pt x="412370" y="526055"/>
                  <a:pt x="342315" y="548011"/>
                  <a:pt x="272171" y="538678"/>
                </a:cubicBezTo>
                <a:close/>
                <a:moveTo>
                  <a:pt x="232513" y="307948"/>
                </a:moveTo>
                <a:lnTo>
                  <a:pt x="232513" y="529876"/>
                </a:lnTo>
                <a:cubicBezTo>
                  <a:pt x="165108" y="508634"/>
                  <a:pt x="110614" y="458241"/>
                  <a:pt x="83902" y="393626"/>
                </a:cubicBezTo>
                <a:close/>
                <a:moveTo>
                  <a:pt x="535881" y="251778"/>
                </a:moveTo>
                <a:cubicBezTo>
                  <a:pt x="550834" y="318791"/>
                  <a:pt x="536326" y="390959"/>
                  <a:pt x="491910" y="448373"/>
                </a:cubicBezTo>
                <a:lnTo>
                  <a:pt x="343442" y="362696"/>
                </a:lnTo>
                <a:cubicBezTo>
                  <a:pt x="383051" y="339855"/>
                  <a:pt x="527158" y="256755"/>
                  <a:pt x="535881" y="251778"/>
                </a:cubicBezTo>
                <a:close/>
                <a:moveTo>
                  <a:pt x="115640" y="158349"/>
                </a:moveTo>
                <a:lnTo>
                  <a:pt x="264197" y="244026"/>
                </a:lnTo>
                <a:cubicBezTo>
                  <a:pt x="224588" y="266868"/>
                  <a:pt x="80481" y="349878"/>
                  <a:pt x="71758" y="354944"/>
                </a:cubicBezTo>
                <a:cubicBezTo>
                  <a:pt x="56805" y="287931"/>
                  <a:pt x="71224" y="215764"/>
                  <a:pt x="115640" y="158349"/>
                </a:cubicBezTo>
                <a:close/>
                <a:moveTo>
                  <a:pt x="375055" y="76846"/>
                </a:moveTo>
                <a:cubicBezTo>
                  <a:pt x="442420" y="97999"/>
                  <a:pt x="496970" y="148393"/>
                  <a:pt x="523666" y="213096"/>
                </a:cubicBezTo>
                <a:lnTo>
                  <a:pt x="375055" y="298774"/>
                </a:lnTo>
                <a:close/>
                <a:moveTo>
                  <a:pt x="283155" y="66806"/>
                </a:moveTo>
                <a:cubicBezTo>
                  <a:pt x="300402" y="65318"/>
                  <a:pt x="317932" y="65706"/>
                  <a:pt x="335468" y="68062"/>
                </a:cubicBezTo>
                <a:lnTo>
                  <a:pt x="335468" y="239429"/>
                </a:lnTo>
                <a:cubicBezTo>
                  <a:pt x="306538" y="222719"/>
                  <a:pt x="146045" y="130191"/>
                  <a:pt x="143107" y="128503"/>
                </a:cubicBezTo>
                <a:cubicBezTo>
                  <a:pt x="182229" y="92638"/>
                  <a:pt x="231416" y="71273"/>
                  <a:pt x="283155" y="66806"/>
                </a:cubicBezTo>
                <a:close/>
                <a:moveTo>
                  <a:pt x="303775" y="39547"/>
                </a:moveTo>
                <a:cubicBezTo>
                  <a:pt x="158163" y="39547"/>
                  <a:pt x="39607" y="157924"/>
                  <a:pt x="39607" y="303317"/>
                </a:cubicBezTo>
                <a:cubicBezTo>
                  <a:pt x="39607" y="448799"/>
                  <a:pt x="158163" y="567086"/>
                  <a:pt x="303775" y="567086"/>
                </a:cubicBezTo>
                <a:cubicBezTo>
                  <a:pt x="449477" y="567086"/>
                  <a:pt x="567943" y="448799"/>
                  <a:pt x="567943" y="303317"/>
                </a:cubicBezTo>
                <a:cubicBezTo>
                  <a:pt x="567943" y="157924"/>
                  <a:pt x="449477" y="39547"/>
                  <a:pt x="303775" y="39547"/>
                </a:cubicBezTo>
                <a:close/>
                <a:moveTo>
                  <a:pt x="303775" y="0"/>
                </a:moveTo>
                <a:cubicBezTo>
                  <a:pt x="471728" y="0"/>
                  <a:pt x="607639" y="135706"/>
                  <a:pt x="607639" y="303317"/>
                </a:cubicBezTo>
                <a:cubicBezTo>
                  <a:pt x="607639" y="471016"/>
                  <a:pt x="471728" y="606722"/>
                  <a:pt x="303775" y="606722"/>
                </a:cubicBezTo>
                <a:cubicBezTo>
                  <a:pt x="135911" y="606722"/>
                  <a:pt x="0" y="471016"/>
                  <a:pt x="0" y="303317"/>
                </a:cubicBezTo>
                <a:cubicBezTo>
                  <a:pt x="0" y="135706"/>
                  <a:pt x="135911" y="0"/>
                  <a:pt x="303775" y="0"/>
                </a:cubicBezTo>
                <a:close/>
              </a:path>
            </a:pathLst>
          </a:custGeom>
          <a:solidFill>
            <a:schemeClr val="tx1">
              <a:lumMod val="50000"/>
              <a:lumOff val="50000"/>
            </a:schemeClr>
          </a:solidFill>
          <a:ln>
            <a:noFill/>
          </a:ln>
        </p:spPr>
      </p:sp>
      <p:sp>
        <p:nvSpPr>
          <p:cNvPr id="17" name="shutter-camera_2088"/>
          <p:cNvSpPr>
            <a:spLocks noChangeAspect="1"/>
          </p:cNvSpPr>
          <p:nvPr/>
        </p:nvSpPr>
        <p:spPr bwMode="auto">
          <a:xfrm>
            <a:off x="8032621" y="1595573"/>
            <a:ext cx="474375" cy="473567"/>
          </a:xfrm>
          <a:custGeom>
            <a:avLst/>
            <a:gdLst>
              <a:gd name="connsiteX0" fmla="*/ 545944 w 608908"/>
              <a:gd name="connsiteY0" fmla="*/ 393329 h 607872"/>
              <a:gd name="connsiteX1" fmla="*/ 424802 w 608908"/>
              <a:gd name="connsiteY1" fmla="*/ 528844 h 607872"/>
              <a:gd name="connsiteX2" fmla="*/ 297199 w 608908"/>
              <a:gd name="connsiteY2" fmla="*/ 441727 h 607872"/>
              <a:gd name="connsiteX3" fmla="*/ 200292 w 608908"/>
              <a:gd name="connsiteY3" fmla="*/ 393329 h 607872"/>
              <a:gd name="connsiteX4" fmla="*/ 410171 w 608908"/>
              <a:gd name="connsiteY4" fmla="*/ 535250 h 607872"/>
              <a:gd name="connsiteX5" fmla="*/ 227738 w 608908"/>
              <a:gd name="connsiteY5" fmla="*/ 546539 h 607872"/>
              <a:gd name="connsiteX6" fmla="*/ 166374 w 608908"/>
              <a:gd name="connsiteY6" fmla="*/ 293572 h 607872"/>
              <a:gd name="connsiteX7" fmla="*/ 213248 w 608908"/>
              <a:gd name="connsiteY7" fmla="*/ 541799 h 607872"/>
              <a:gd name="connsiteX8" fmla="*/ 77474 w 608908"/>
              <a:gd name="connsiteY8" fmla="*/ 420909 h 607872"/>
              <a:gd name="connsiteX9" fmla="*/ 209879 w 608908"/>
              <a:gd name="connsiteY9" fmla="*/ 200033 h 607872"/>
              <a:gd name="connsiteX10" fmla="*/ 67715 w 608908"/>
              <a:gd name="connsiteY10" fmla="*/ 409653 h 607872"/>
              <a:gd name="connsiteX11" fmla="*/ 58022 w 608908"/>
              <a:gd name="connsiteY11" fmla="*/ 229057 h 607872"/>
              <a:gd name="connsiteX12" fmla="*/ 539332 w 608908"/>
              <a:gd name="connsiteY12" fmla="*/ 196664 h 607872"/>
              <a:gd name="connsiteX13" fmla="*/ 550637 w 608908"/>
              <a:gd name="connsiteY13" fmla="*/ 378823 h 607872"/>
              <a:gd name="connsiteX14" fmla="*/ 397215 w 608908"/>
              <a:gd name="connsiteY14" fmla="*/ 407839 h 607872"/>
              <a:gd name="connsiteX15" fmla="*/ 182551 w 608908"/>
              <a:gd name="connsiteY15" fmla="*/ 77474 h 607872"/>
              <a:gd name="connsiteX16" fmla="*/ 310154 w 608908"/>
              <a:gd name="connsiteY16" fmla="*/ 166034 h 607872"/>
              <a:gd name="connsiteX17" fmla="*/ 61409 w 608908"/>
              <a:gd name="connsiteY17" fmla="*/ 212729 h 607872"/>
              <a:gd name="connsiteX18" fmla="*/ 182551 w 608908"/>
              <a:gd name="connsiteY18" fmla="*/ 77474 h 607872"/>
              <a:gd name="connsiteX19" fmla="*/ 394106 w 608908"/>
              <a:gd name="connsiteY19" fmla="*/ 64518 h 607872"/>
              <a:gd name="connsiteX20" fmla="*/ 529880 w 608908"/>
              <a:gd name="connsiteY20" fmla="*/ 186992 h 607872"/>
              <a:gd name="connsiteX21" fmla="*/ 442597 w 608908"/>
              <a:gd name="connsiteY21" fmla="*/ 314300 h 607872"/>
              <a:gd name="connsiteX22" fmla="*/ 328827 w 608908"/>
              <a:gd name="connsiteY22" fmla="*/ 49843 h 607872"/>
              <a:gd name="connsiteX23" fmla="*/ 379528 w 608908"/>
              <a:gd name="connsiteY23" fmla="*/ 61333 h 607872"/>
              <a:gd name="connsiteX24" fmla="*/ 408616 w 608908"/>
              <a:gd name="connsiteY24" fmla="*/ 214543 h 607872"/>
              <a:gd name="connsiteX25" fmla="*/ 196923 w 608908"/>
              <a:gd name="connsiteY25" fmla="*/ 71010 h 607872"/>
              <a:gd name="connsiteX26" fmla="*/ 328827 w 608908"/>
              <a:gd name="connsiteY26" fmla="*/ 49843 h 607872"/>
              <a:gd name="connsiteX27" fmla="*/ 305262 w 608908"/>
              <a:gd name="connsiteY27" fmla="*/ 24186 h 607872"/>
              <a:gd name="connsiteX28" fmla="*/ 24227 w 608908"/>
              <a:gd name="connsiteY28" fmla="*/ 304742 h 607872"/>
              <a:gd name="connsiteX29" fmla="*/ 305262 w 608908"/>
              <a:gd name="connsiteY29" fmla="*/ 585299 h 607872"/>
              <a:gd name="connsiteX30" fmla="*/ 586296 w 608908"/>
              <a:gd name="connsiteY30" fmla="*/ 304742 h 607872"/>
              <a:gd name="connsiteX31" fmla="*/ 305262 w 608908"/>
              <a:gd name="connsiteY31" fmla="*/ 24186 h 607872"/>
              <a:gd name="connsiteX32" fmla="*/ 305262 w 608908"/>
              <a:gd name="connsiteY32" fmla="*/ 0 h 607872"/>
              <a:gd name="connsiteX33" fmla="*/ 608908 w 608908"/>
              <a:gd name="connsiteY33" fmla="*/ 304742 h 607872"/>
              <a:gd name="connsiteX34" fmla="*/ 305262 w 608908"/>
              <a:gd name="connsiteY34" fmla="*/ 607872 h 607872"/>
              <a:gd name="connsiteX35" fmla="*/ 0 w 608908"/>
              <a:gd name="connsiteY35" fmla="*/ 304742 h 607872"/>
              <a:gd name="connsiteX36" fmla="*/ 305262 w 608908"/>
              <a:gd name="connsiteY36" fmla="*/ 0 h 60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908" h="607872">
                <a:moveTo>
                  <a:pt x="545944" y="393329"/>
                </a:moveTo>
                <a:cubicBezTo>
                  <a:pt x="500718" y="501418"/>
                  <a:pt x="424802" y="528844"/>
                  <a:pt x="424802" y="528844"/>
                </a:cubicBezTo>
                <a:lnTo>
                  <a:pt x="297199" y="441727"/>
                </a:lnTo>
                <a:close/>
                <a:moveTo>
                  <a:pt x="200292" y="393329"/>
                </a:moveTo>
                <a:lnTo>
                  <a:pt x="410171" y="535250"/>
                </a:lnTo>
                <a:cubicBezTo>
                  <a:pt x="302003" y="580406"/>
                  <a:pt x="227738" y="546539"/>
                  <a:pt x="227738" y="546539"/>
                </a:cubicBezTo>
                <a:close/>
                <a:moveTo>
                  <a:pt x="166374" y="293572"/>
                </a:moveTo>
                <a:lnTo>
                  <a:pt x="213248" y="541799"/>
                </a:lnTo>
                <a:cubicBezTo>
                  <a:pt x="104952" y="496667"/>
                  <a:pt x="77474" y="420909"/>
                  <a:pt x="77474" y="420909"/>
                </a:cubicBezTo>
                <a:close/>
                <a:moveTo>
                  <a:pt x="209879" y="200033"/>
                </a:moveTo>
                <a:lnTo>
                  <a:pt x="67715" y="409653"/>
                </a:lnTo>
                <a:cubicBezTo>
                  <a:pt x="24097" y="303231"/>
                  <a:pt x="58022" y="229057"/>
                  <a:pt x="58022" y="229057"/>
                </a:cubicBezTo>
                <a:close/>
                <a:moveTo>
                  <a:pt x="539332" y="196664"/>
                </a:moveTo>
                <a:cubicBezTo>
                  <a:pt x="584551" y="304670"/>
                  <a:pt x="550637" y="378823"/>
                  <a:pt x="550637" y="378823"/>
                </a:cubicBezTo>
                <a:lnTo>
                  <a:pt x="397215" y="407839"/>
                </a:lnTo>
                <a:close/>
                <a:moveTo>
                  <a:pt x="182551" y="77474"/>
                </a:moveTo>
                <a:lnTo>
                  <a:pt x="310154" y="166034"/>
                </a:lnTo>
                <a:lnTo>
                  <a:pt x="61409" y="212729"/>
                </a:lnTo>
                <a:cubicBezTo>
                  <a:pt x="106635" y="106457"/>
                  <a:pt x="182551" y="77474"/>
                  <a:pt x="182551" y="77474"/>
                </a:cubicBezTo>
                <a:close/>
                <a:moveTo>
                  <a:pt x="394106" y="64518"/>
                </a:moveTo>
                <a:cubicBezTo>
                  <a:pt x="502402" y="109640"/>
                  <a:pt x="529880" y="186992"/>
                  <a:pt x="529880" y="186992"/>
                </a:cubicBezTo>
                <a:lnTo>
                  <a:pt x="442597" y="314300"/>
                </a:lnTo>
                <a:close/>
                <a:moveTo>
                  <a:pt x="328827" y="49843"/>
                </a:moveTo>
                <a:cubicBezTo>
                  <a:pt x="360944" y="52867"/>
                  <a:pt x="379528" y="61333"/>
                  <a:pt x="379528" y="61333"/>
                </a:cubicBezTo>
                <a:lnTo>
                  <a:pt x="408616" y="214543"/>
                </a:lnTo>
                <a:lnTo>
                  <a:pt x="196923" y="71010"/>
                </a:lnTo>
                <a:cubicBezTo>
                  <a:pt x="251058" y="49238"/>
                  <a:pt x="296709" y="46819"/>
                  <a:pt x="328827" y="49843"/>
                </a:cubicBezTo>
                <a:close/>
                <a:moveTo>
                  <a:pt x="305262" y="24186"/>
                </a:moveTo>
                <a:cubicBezTo>
                  <a:pt x="150208" y="24186"/>
                  <a:pt x="24227" y="149953"/>
                  <a:pt x="24227" y="304742"/>
                </a:cubicBezTo>
                <a:cubicBezTo>
                  <a:pt x="24227" y="459532"/>
                  <a:pt x="150208" y="585299"/>
                  <a:pt x="305262" y="585299"/>
                </a:cubicBezTo>
                <a:cubicBezTo>
                  <a:pt x="460315" y="585299"/>
                  <a:pt x="586296" y="459532"/>
                  <a:pt x="586296" y="304742"/>
                </a:cubicBezTo>
                <a:cubicBezTo>
                  <a:pt x="586296" y="149953"/>
                  <a:pt x="460315" y="24186"/>
                  <a:pt x="305262" y="24186"/>
                </a:cubicBezTo>
                <a:close/>
                <a:moveTo>
                  <a:pt x="305262" y="0"/>
                </a:moveTo>
                <a:cubicBezTo>
                  <a:pt x="473236" y="0"/>
                  <a:pt x="608908" y="135441"/>
                  <a:pt x="608908" y="304742"/>
                </a:cubicBezTo>
                <a:cubicBezTo>
                  <a:pt x="608908" y="472431"/>
                  <a:pt x="473236" y="607872"/>
                  <a:pt x="305262" y="607872"/>
                </a:cubicBezTo>
                <a:cubicBezTo>
                  <a:pt x="135672" y="607872"/>
                  <a:pt x="0" y="472431"/>
                  <a:pt x="0" y="304742"/>
                </a:cubicBezTo>
                <a:cubicBezTo>
                  <a:pt x="0" y="135441"/>
                  <a:pt x="135672" y="0"/>
                  <a:pt x="305262" y="0"/>
                </a:cubicBezTo>
                <a:close/>
              </a:path>
            </a:pathLst>
          </a:custGeom>
          <a:solidFill>
            <a:schemeClr val="tx1">
              <a:lumMod val="50000"/>
              <a:lumOff val="50000"/>
            </a:schemeClr>
          </a:solidFill>
          <a:ln>
            <a:noFill/>
          </a:ln>
        </p:spPr>
      </p:sp>
      <p:sp>
        <p:nvSpPr>
          <p:cNvPr id="20" name="文本框 21"/>
          <p:cNvSpPr txBox="1"/>
          <p:nvPr/>
        </p:nvSpPr>
        <p:spPr>
          <a:xfrm>
            <a:off x="2762765" y="501799"/>
            <a:ext cx="9889366" cy="523220"/>
          </a:xfrm>
          <a:prstGeom prst="rect">
            <a:avLst/>
          </a:prstGeom>
          <a:noFill/>
        </p:spPr>
        <p:txBody>
          <a:bodyPr wrap="square" rtlCol="0">
            <a:spAutoFit/>
          </a:bodyPr>
          <a:lstStyle>
            <a:defPPr>
              <a:defRPr lang="zh-CN"/>
            </a:defPPr>
            <a:lvl1pPr>
              <a:defRPr sz="2800" b="1">
                <a:solidFill>
                  <a:srgbClr val="FF9800"/>
                </a:solidFill>
                <a:latin typeface="华文细黑" panose="02010600040101010101" pitchFamily="2" charset="-122"/>
                <a:ea typeface="华文细黑" panose="02010600040101010101" pitchFamily="2" charset="-122"/>
              </a:defRPr>
            </a:lvl1pPr>
          </a:lstStyle>
          <a:p>
            <a:r>
              <a:rPr lang="vi-VN" dirty="0">
                <a:latin typeface="Segoe UI" panose="020B0502040204020203" pitchFamily="34" charset="0"/>
                <a:cs typeface="Segoe UI" panose="020B0502040204020203" pitchFamily="34" charset="0"/>
              </a:rPr>
              <a:t>Khẩu độ lớn F1.0, Giữ màu trong đêm tối </a:t>
            </a:r>
            <a:endParaRPr lang="zh-CN" altLang="en-US" dirty="0">
              <a:latin typeface="Segoe UI" panose="020B0502040204020203" pitchFamily="34" charset="0"/>
              <a:cs typeface="Segoe UI" panose="020B0502040204020203" pitchFamily="34" charset="0"/>
            </a:endParaRPr>
          </a:p>
        </p:txBody>
      </p:sp>
      <p:sp>
        <p:nvSpPr>
          <p:cNvPr id="22" name="文本框 22"/>
          <p:cNvSpPr txBox="1"/>
          <p:nvPr/>
        </p:nvSpPr>
        <p:spPr>
          <a:xfrm>
            <a:off x="3568691" y="1648705"/>
            <a:ext cx="1198053" cy="338554"/>
          </a:xfrm>
          <a:prstGeom prst="rect">
            <a:avLst/>
          </a:prstGeom>
          <a:noFill/>
        </p:spPr>
        <p:txBody>
          <a:bodyPr wrap="square" rtlCol="0">
            <a:spAutoFit/>
          </a:bodyPr>
          <a:lstStyle/>
          <a:p>
            <a:pPr algn="ctr"/>
            <a:r>
              <a:rPr lang="en-US" altLang="zh-CN" sz="16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F1.6</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23" name="文本框 22"/>
          <p:cNvSpPr txBox="1"/>
          <p:nvPr/>
        </p:nvSpPr>
        <p:spPr>
          <a:xfrm>
            <a:off x="8506997" y="1648705"/>
            <a:ext cx="1918261" cy="338554"/>
          </a:xfrm>
          <a:prstGeom prst="rect">
            <a:avLst/>
          </a:prstGeom>
          <a:noFill/>
        </p:spPr>
        <p:txBody>
          <a:bodyPr wrap="square" rtlCol="0">
            <a:spAutoFit/>
          </a:bodyPr>
          <a:lstStyle/>
          <a:p>
            <a:pPr algn="ctr"/>
            <a:r>
              <a:rPr lang="en-US" altLang="zh-CN" sz="16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F1.0 (Bullet 2S)</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76953" y="2255218"/>
            <a:ext cx="3448305" cy="221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2608" y="2255218"/>
            <a:ext cx="3493447" cy="221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79461" y="4587744"/>
            <a:ext cx="3492000" cy="217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84055" y="4587744"/>
            <a:ext cx="3492000" cy="219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文本框 22"/>
          <p:cNvSpPr txBox="1"/>
          <p:nvPr/>
        </p:nvSpPr>
        <p:spPr>
          <a:xfrm>
            <a:off x="558232" y="2964675"/>
            <a:ext cx="1198053" cy="646331"/>
          </a:xfrm>
          <a:prstGeom prst="rect">
            <a:avLst/>
          </a:prstGeom>
          <a:noFill/>
        </p:spPr>
        <p:txBody>
          <a:bodyPr wrap="square" rtlCol="0">
            <a:spAutoFit/>
          </a:bodyPr>
          <a:lstStyle/>
          <a:p>
            <a:pPr algn="ctr"/>
            <a:r>
              <a:rPr lang="vi-VN"/>
              <a:t>Đèn </a:t>
            </a:r>
            <a:r>
              <a:rPr lang="en-US" smtClean="0"/>
              <a:t>LED</a:t>
            </a:r>
            <a:r>
              <a:rPr lang="vi-VN" smtClean="0"/>
              <a:t> </a:t>
            </a:r>
            <a:r>
              <a:rPr lang="vi-VN" dirty="0"/>
              <a:t>tắt </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19" name="文本框 22"/>
          <p:cNvSpPr txBox="1"/>
          <p:nvPr/>
        </p:nvSpPr>
        <p:spPr>
          <a:xfrm>
            <a:off x="558231" y="4744562"/>
            <a:ext cx="1198053" cy="646331"/>
          </a:xfrm>
          <a:prstGeom prst="rect">
            <a:avLst/>
          </a:prstGeom>
          <a:noFill/>
        </p:spPr>
        <p:txBody>
          <a:bodyPr wrap="square" rtlCol="0">
            <a:spAutoFit/>
          </a:bodyPr>
          <a:lstStyle/>
          <a:p>
            <a:pPr algn="ctr"/>
            <a:r>
              <a:rPr lang="vi-VN"/>
              <a:t>Đèn </a:t>
            </a:r>
            <a:r>
              <a:rPr lang="en-US" smtClean="0"/>
              <a:t>LED</a:t>
            </a:r>
            <a:r>
              <a:rPr lang="vi-VN" smtClean="0"/>
              <a:t> </a:t>
            </a:r>
            <a:r>
              <a:rPr lang="vi-VN" dirty="0" smtClean="0"/>
              <a:t>bật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27" name="矩形 26"/>
          <p:cNvSpPr/>
          <p:nvPr/>
        </p:nvSpPr>
        <p:spPr>
          <a:xfrm>
            <a:off x="2891661" y="956664"/>
            <a:ext cx="6925670" cy="646331"/>
          </a:xfrm>
          <a:prstGeom prst="rect">
            <a:avLst/>
          </a:prstGeom>
        </p:spPr>
        <p:txBody>
          <a:bodyPr wrap="square">
            <a:spAutoFit/>
          </a:bodyPr>
          <a:lstStyle/>
          <a:p>
            <a:pPr algn="ctr"/>
            <a:r>
              <a:rPr lang="vi-VN" dirty="0">
                <a:latin typeface="Segoe UI" panose="020B0502040204020203" pitchFamily="34" charset="0"/>
                <a:cs typeface="Segoe UI" panose="020B0502040204020203" pitchFamily="34" charset="0"/>
              </a:rPr>
              <a:t>Với khẩu độ lớn F1.0, Bullet 2S có thể cung cấp </a:t>
            </a:r>
            <a:r>
              <a:rPr lang="vi-VN">
                <a:latin typeface="Segoe UI" panose="020B0502040204020203" pitchFamily="34" charset="0"/>
                <a:cs typeface="Segoe UI" panose="020B0502040204020203" pitchFamily="34" charset="0"/>
              </a:rPr>
              <a:t>hình </a:t>
            </a:r>
            <a:r>
              <a:rPr lang="vi-VN" smtClean="0">
                <a:latin typeface="Segoe UI" panose="020B0502040204020203" pitchFamily="34" charset="0"/>
                <a:cs typeface="Segoe UI" panose="020B0502040204020203" pitchFamily="34" charset="0"/>
              </a:rPr>
              <a:t>ảnh</a:t>
            </a:r>
            <a:r>
              <a:rPr lang="en-US" smtClean="0">
                <a:latin typeface="Segoe UI" panose="020B0502040204020203" pitchFamily="34" charset="0"/>
                <a:cs typeface="Segoe UI" panose="020B0502040204020203" pitchFamily="34" charset="0"/>
              </a:rPr>
              <a:t> </a:t>
            </a:r>
            <a:r>
              <a:rPr lang="vi-VN" smtClean="0">
                <a:latin typeface="Segoe UI" panose="020B0502040204020203" pitchFamily="34" charset="0"/>
                <a:cs typeface="Segoe UI" panose="020B0502040204020203" pitchFamily="34" charset="0"/>
              </a:rPr>
              <a:t>ban </a:t>
            </a:r>
            <a:r>
              <a:rPr lang="vi-VN" dirty="0">
                <a:latin typeface="Segoe UI" panose="020B0502040204020203" pitchFamily="34" charset="0"/>
                <a:cs typeface="Segoe UI" panose="020B0502040204020203" pitchFamily="34" charset="0"/>
              </a:rPr>
              <a:t>đêm chất lượng cao với đủ chi tiết và độ sáng. </a:t>
            </a:r>
            <a:endParaRPr lang="en-US" altLang="zh-CN" sz="1600" dirty="0">
              <a:solidFill>
                <a:schemeClr val="tx1">
                  <a:lumMod val="50000"/>
                  <a:lumOff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8" name="矩形 27"/>
          <p:cNvSpPr/>
          <p:nvPr/>
        </p:nvSpPr>
        <p:spPr>
          <a:xfrm>
            <a:off x="2147158" y="2136692"/>
            <a:ext cx="8414676" cy="4721308"/>
          </a:xfrm>
          <a:prstGeom prst="rect">
            <a:avLst/>
          </a:prstGeom>
          <a:noFill/>
          <a:ln w="28575">
            <a:solidFill>
              <a:srgbClr val="FF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26"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9"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164467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04"/>
            <a:ext cx="12192000" cy="692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1266853" y="2854965"/>
            <a:ext cx="3817205" cy="923330"/>
          </a:xfrm>
          <a:prstGeom prst="rect">
            <a:avLst/>
          </a:prstGeom>
        </p:spPr>
        <p:txBody>
          <a:bodyPr wrap="square">
            <a:spAutoFit/>
          </a:bodyPr>
          <a:lstStyle/>
          <a:p>
            <a:r>
              <a:rPr lang="vi-VN">
                <a:latin typeface="Segoe UI" panose="020B0502040204020203" pitchFamily="34" charset="0"/>
                <a:cs typeface="Segoe UI" panose="020B0502040204020203" pitchFamily="34" charset="0"/>
              </a:rPr>
              <a:t>Bullet 2S được </a:t>
            </a:r>
            <a:r>
              <a:rPr lang="en-US" smtClean="0">
                <a:latin typeface="Segoe UI" panose="020B0502040204020203" pitchFamily="34" charset="0"/>
                <a:cs typeface="Segoe UI" panose="020B0502040204020203" pitchFamily="34" charset="0"/>
              </a:rPr>
              <a:t>chống bụi, nước </a:t>
            </a:r>
            <a:r>
              <a:rPr lang="vi-VN" smtClean="0">
                <a:latin typeface="Segoe UI" panose="020B0502040204020203" pitchFamily="34" charset="0"/>
                <a:cs typeface="Segoe UI" panose="020B0502040204020203" pitchFamily="34" charset="0"/>
              </a:rPr>
              <a:t>IP67 </a:t>
            </a:r>
            <a:r>
              <a:rPr lang="vi-VN">
                <a:latin typeface="Segoe UI" panose="020B0502040204020203" pitchFamily="34" charset="0"/>
                <a:cs typeface="Segoe UI" panose="020B0502040204020203" pitchFamily="34" charset="0"/>
              </a:rPr>
              <a:t>để sử dụng trong điều </a:t>
            </a:r>
            <a:r>
              <a:rPr lang="vi-VN" smtClean="0">
                <a:latin typeface="Segoe UI" panose="020B0502040204020203" pitchFamily="34" charset="0"/>
                <a:cs typeface="Segoe UI" panose="020B0502040204020203" pitchFamily="34" charset="0"/>
              </a:rPr>
              <a:t>kiện</a:t>
            </a:r>
            <a:r>
              <a:rPr lang="en-US" smtClean="0">
                <a:latin typeface="Segoe UI" panose="020B0502040204020203" pitchFamily="34" charset="0"/>
                <a:cs typeface="Segoe UI" panose="020B0502040204020203" pitchFamily="34" charset="0"/>
              </a:rPr>
              <a:t> thời tiết</a:t>
            </a:r>
            <a:r>
              <a:rPr lang="vi-VN" smtClean="0">
                <a:latin typeface="Segoe UI" panose="020B0502040204020203" pitchFamily="34" charset="0"/>
                <a:cs typeface="Segoe UI" panose="020B0502040204020203" pitchFamily="34" charset="0"/>
              </a:rPr>
              <a:t> </a:t>
            </a:r>
            <a:r>
              <a:rPr lang="vi-VN">
                <a:latin typeface="Segoe UI" panose="020B0502040204020203" pitchFamily="34" charset="0"/>
                <a:cs typeface="Segoe UI" panose="020B0502040204020203" pitchFamily="34" charset="0"/>
              </a:rPr>
              <a:t>ngoài trời khắc nghiệt. </a:t>
            </a:r>
            <a:endParaRPr lang="en-US" altLang="zh-CN" dirty="0" smtClean="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8" name="TextBox 6"/>
          <p:cNvSpPr txBox="1"/>
          <p:nvPr/>
        </p:nvSpPr>
        <p:spPr>
          <a:xfrm>
            <a:off x="1251960" y="2348899"/>
            <a:ext cx="4814611" cy="523220"/>
          </a:xfrm>
          <a:prstGeom prst="rect">
            <a:avLst/>
          </a:prstGeom>
          <a:noFill/>
        </p:spPr>
        <p:txBody>
          <a:bodyPr wrap="square" rtlCol="0">
            <a:spAutoFit/>
          </a:bodyPr>
          <a:lstStyle/>
          <a:p>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Weatherproof</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54233" y="705234"/>
            <a:ext cx="6016752" cy="5294376"/>
          </a:xfrm>
          <a:prstGeom prst="rect">
            <a:avLst/>
          </a:prstGeom>
        </p:spPr>
      </p:pic>
      <p:sp>
        <p:nvSpPr>
          <p:cNvPr id="12" name="矩形 11"/>
          <p:cNvSpPr/>
          <p:nvPr/>
        </p:nvSpPr>
        <p:spPr>
          <a:xfrm>
            <a:off x="1251960" y="4693580"/>
            <a:ext cx="4702273" cy="923330"/>
          </a:xfrm>
          <a:prstGeom prst="rect">
            <a:avLst/>
          </a:prstGeom>
        </p:spPr>
        <p:txBody>
          <a:bodyPr wrap="square">
            <a:spAutoFit/>
          </a:bodyPr>
          <a:lstStyle/>
          <a:p>
            <a:r>
              <a:rPr lang="vi-VN">
                <a:latin typeface="Segoe UI" panose="020B0502040204020203" pitchFamily="34" charset="0"/>
                <a:cs typeface="Segoe UI" panose="020B0502040204020203" pitchFamily="34" charset="0"/>
              </a:rPr>
              <a:t>Vỏ hoàn toàn bằng kim loại giúp </a:t>
            </a:r>
            <a:r>
              <a:rPr lang="en-US" smtClean="0">
                <a:latin typeface="Segoe UI" panose="020B0502040204020203" pitchFamily="34" charset="0"/>
                <a:cs typeface="Segoe UI" panose="020B0502040204020203" pitchFamily="34" charset="0"/>
              </a:rPr>
              <a:t>camera </a:t>
            </a:r>
            <a:r>
              <a:rPr lang="vi-VN" smtClean="0">
                <a:latin typeface="Segoe UI" panose="020B0502040204020203" pitchFamily="34" charset="0"/>
                <a:cs typeface="Segoe UI" panose="020B0502040204020203" pitchFamily="34" charset="0"/>
              </a:rPr>
              <a:t>được </a:t>
            </a:r>
            <a:r>
              <a:rPr lang="vi-VN">
                <a:latin typeface="Segoe UI" panose="020B0502040204020203" pitchFamily="34" charset="0"/>
                <a:cs typeface="Segoe UI" panose="020B0502040204020203" pitchFamily="34" charset="0"/>
              </a:rPr>
              <a:t>bảo vệ và tản nhiệt tốt hơn, </a:t>
            </a:r>
            <a:r>
              <a:rPr lang="vi-VN" smtClean="0">
                <a:latin typeface="Segoe UI" panose="020B0502040204020203" pitchFamily="34" charset="0"/>
                <a:cs typeface="Segoe UI" panose="020B0502040204020203" pitchFamily="34" charset="0"/>
              </a:rPr>
              <a:t>có </a:t>
            </a:r>
            <a:r>
              <a:rPr lang="vi-VN">
                <a:latin typeface="Segoe UI" panose="020B0502040204020203" pitchFamily="34" charset="0"/>
                <a:cs typeface="Segoe UI" panose="020B0502040204020203" pitchFamily="34" charset="0"/>
              </a:rPr>
              <a:t>thể hoạt động ở những nơi có nhiệt độ cao hơn. </a:t>
            </a:r>
            <a:endParaRPr lang="en-US" altLang="zh-CN" dirty="0" smtClean="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TextBox 6"/>
          <p:cNvSpPr txBox="1"/>
          <p:nvPr/>
        </p:nvSpPr>
        <p:spPr>
          <a:xfrm>
            <a:off x="1251960" y="3865853"/>
            <a:ext cx="4814611" cy="830997"/>
          </a:xfrm>
          <a:prstGeom prst="rect">
            <a:avLst/>
          </a:prstGeom>
          <a:noFill/>
        </p:spPr>
        <p:txBody>
          <a:bodyPr wrap="square" rtlCol="0">
            <a:spAutoFit/>
          </a:bodyPr>
          <a:lstStyle/>
          <a:p>
            <a:r>
              <a:rPr lang="vi-VN" sz="2400" b="1" smtClean="0">
                <a:solidFill>
                  <a:schemeClr val="accent2"/>
                </a:solidFill>
                <a:latin typeface="Segoe UI" panose="020B0502040204020203" pitchFamily="34" charset="0"/>
                <a:cs typeface="Segoe UI" panose="020B0502040204020203" pitchFamily="34" charset="0"/>
              </a:rPr>
              <a:t>Vỏ hoàn </a:t>
            </a:r>
            <a:r>
              <a:rPr lang="vi-VN" sz="2400" b="1">
                <a:solidFill>
                  <a:schemeClr val="accent2"/>
                </a:solidFill>
                <a:latin typeface="Segoe UI" panose="020B0502040204020203" pitchFamily="34" charset="0"/>
                <a:cs typeface="Segoe UI" panose="020B0502040204020203" pitchFamily="34" charset="0"/>
              </a:rPr>
              <a:t>toàn </a:t>
            </a:r>
            <a:r>
              <a:rPr lang="vi-VN" sz="2400" b="1" smtClean="0">
                <a:solidFill>
                  <a:schemeClr val="accent2"/>
                </a:solidFill>
                <a:latin typeface="Segoe UI" panose="020B0502040204020203" pitchFamily="34" charset="0"/>
                <a:cs typeface="Segoe UI" panose="020B0502040204020203" pitchFamily="34" charset="0"/>
              </a:rPr>
              <a:t>bằng</a:t>
            </a:r>
            <a:endParaRPr lang="en-US" sz="2400" b="1" smtClean="0">
              <a:solidFill>
                <a:schemeClr val="accent2"/>
              </a:solidFill>
              <a:latin typeface="Segoe UI" panose="020B0502040204020203" pitchFamily="34" charset="0"/>
              <a:cs typeface="Segoe UI" panose="020B0502040204020203" pitchFamily="34" charset="0"/>
            </a:endParaRPr>
          </a:p>
          <a:p>
            <a:r>
              <a:rPr lang="vi-VN" sz="2400" b="1" smtClean="0">
                <a:solidFill>
                  <a:schemeClr val="accent2"/>
                </a:solidFill>
                <a:latin typeface="Segoe UI" panose="020B0502040204020203" pitchFamily="34" charset="0"/>
                <a:cs typeface="Segoe UI" panose="020B0502040204020203" pitchFamily="34" charset="0"/>
              </a:rPr>
              <a:t>kim </a:t>
            </a:r>
            <a:r>
              <a:rPr lang="vi-VN" sz="2400" b="1">
                <a:solidFill>
                  <a:schemeClr val="accent2"/>
                </a:solidFill>
                <a:latin typeface="Segoe UI" panose="020B0502040204020203" pitchFamily="34" charset="0"/>
                <a:cs typeface="Segoe UI" panose="020B0502040204020203" pitchFamily="34" charset="0"/>
              </a:rPr>
              <a:t>loại </a:t>
            </a:r>
            <a:endParaRPr lang="en-US" altLang="zh-CN" sz="36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15"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73723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383018" y="-1385096"/>
            <a:ext cx="9762206" cy="9762206"/>
          </a:xfrm>
          <a:prstGeom prst="ellipse">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 name="文本框 9"/>
          <p:cNvSpPr txBox="1"/>
          <p:nvPr/>
        </p:nvSpPr>
        <p:spPr>
          <a:xfrm>
            <a:off x="227785" y="3321718"/>
            <a:ext cx="2218877" cy="646331"/>
          </a:xfrm>
          <a:prstGeom prst="rect">
            <a:avLst/>
          </a:prstGeom>
          <a:noFill/>
        </p:spPr>
        <p:txBody>
          <a:bodyPr wrap="none" rtlCol="0">
            <a:spAutoFit/>
          </a:bodyPr>
          <a:lstStyle/>
          <a:p>
            <a:r>
              <a:rPr lang="en-US" altLang="zh-CN" sz="3600" b="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Nội dung</a:t>
            </a:r>
            <a:endParaRPr lang="zh-CN" altLang="en-US" sz="3600"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4" name="椭圆 23"/>
          <p:cNvSpPr/>
          <p:nvPr/>
        </p:nvSpPr>
        <p:spPr>
          <a:xfrm>
            <a:off x="3000320" y="6066972"/>
            <a:ext cx="554491" cy="554491"/>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 name="椭圆 10"/>
          <p:cNvSpPr/>
          <p:nvPr/>
        </p:nvSpPr>
        <p:spPr>
          <a:xfrm>
            <a:off x="1101886" y="-762000"/>
            <a:ext cx="2631127" cy="2631127"/>
          </a:xfrm>
          <a:prstGeom prst="ellipse">
            <a:avLst/>
          </a:prstGeom>
          <a:gradFill>
            <a:gsLst>
              <a:gs pos="0">
                <a:srgbClr val="FFB52F"/>
              </a:gs>
              <a:gs pos="100000">
                <a:srgbClr val="FF7E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nvGrpSpPr>
          <p:cNvPr id="2" name="组合 1"/>
          <p:cNvGrpSpPr/>
          <p:nvPr/>
        </p:nvGrpSpPr>
        <p:grpSpPr>
          <a:xfrm>
            <a:off x="4610953" y="2359753"/>
            <a:ext cx="5609103" cy="523220"/>
            <a:chOff x="4659749" y="1499115"/>
            <a:chExt cx="3138510" cy="523220"/>
          </a:xfrm>
        </p:grpSpPr>
        <p:sp>
          <p:nvSpPr>
            <p:cNvPr id="20" name="文本框 19"/>
            <p:cNvSpPr txBox="1"/>
            <p:nvPr/>
          </p:nvSpPr>
          <p:spPr>
            <a:xfrm>
              <a:off x="4659749" y="1499115"/>
              <a:ext cx="334739" cy="523220"/>
            </a:xfrm>
            <a:prstGeom prst="rect">
              <a:avLst/>
            </a:prstGeom>
            <a:noFill/>
          </p:spPr>
          <p:txBody>
            <a:bodyPr wrap="none" rtlCol="0">
              <a:spAutoFit/>
            </a:bodyPr>
            <a:lstStyle/>
            <a:p>
              <a:pPr algn="ctr"/>
              <a:r>
                <a:rPr lang="en-US" altLang="zh-CN"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01</a:t>
              </a:r>
              <a:endParaRPr lang="zh-CN" altLang="en-US"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9" name="文本框 18"/>
            <p:cNvSpPr txBox="1"/>
            <p:nvPr/>
          </p:nvSpPr>
          <p:spPr>
            <a:xfrm>
              <a:off x="5037216" y="1499115"/>
              <a:ext cx="2761043" cy="523220"/>
            </a:xfrm>
            <a:prstGeom prst="rect">
              <a:avLst/>
            </a:prstGeom>
            <a:noFill/>
          </p:spPr>
          <p:txBody>
            <a:bodyPr wrap="square" rtlCol="0">
              <a:spAutoFit/>
            </a:bodyPr>
            <a:lstStyle/>
            <a:p>
              <a:r>
                <a:rPr lang="en-US" altLang="zh-CN" sz="2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Tổng</a:t>
              </a: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quan</a:t>
              </a: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về</a:t>
              </a: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Camera </a:t>
              </a:r>
              <a:r>
                <a:rPr lang="en-US" altLang="zh-CN" sz="2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Imou</a:t>
              </a:r>
              <a:endParaRPr lang="zh-CN" altLang="en-US"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grpSp>
      <p:grpSp>
        <p:nvGrpSpPr>
          <p:cNvPr id="3" name="组合 2"/>
          <p:cNvGrpSpPr/>
          <p:nvPr/>
        </p:nvGrpSpPr>
        <p:grpSpPr>
          <a:xfrm>
            <a:off x="4610953" y="2984255"/>
            <a:ext cx="4981070" cy="2246769"/>
            <a:chOff x="4587750" y="2293768"/>
            <a:chExt cx="3986091" cy="2246769"/>
          </a:xfrm>
        </p:grpSpPr>
        <p:sp>
          <p:nvSpPr>
            <p:cNvPr id="21" name="文本框 20"/>
            <p:cNvSpPr txBox="1"/>
            <p:nvPr/>
          </p:nvSpPr>
          <p:spPr>
            <a:xfrm>
              <a:off x="4587750" y="2293768"/>
              <a:ext cx="478741" cy="523220"/>
            </a:xfrm>
            <a:prstGeom prst="rect">
              <a:avLst/>
            </a:prstGeom>
            <a:noFill/>
          </p:spPr>
          <p:txBody>
            <a:bodyPr wrap="none" rtlCol="0">
              <a:spAutoFit/>
            </a:bodyPr>
            <a:lstStyle/>
            <a:p>
              <a:pPr algn="ctr"/>
              <a:r>
                <a:rPr lang="en-US" altLang="zh-CN"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02</a:t>
              </a:r>
              <a:endParaRPr lang="zh-CN" altLang="en-US"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5" name="文本框 24"/>
            <p:cNvSpPr txBox="1"/>
            <p:nvPr/>
          </p:nvSpPr>
          <p:spPr>
            <a:xfrm>
              <a:off x="5160950" y="2293768"/>
              <a:ext cx="3412891" cy="2246769"/>
            </a:xfrm>
            <a:prstGeom prst="rect">
              <a:avLst/>
            </a:prstGeom>
            <a:noFill/>
          </p:spPr>
          <p:txBody>
            <a:bodyPr wrap="square" rtlCol="0">
              <a:spAutoFit/>
            </a:bodyPr>
            <a:lstStyle/>
            <a:p>
              <a:r>
                <a:rPr lang="en-US" altLang="zh-CN" sz="2800" b="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Sản phẩm mới</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Bullet</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Ranger</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Cruiser</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Rex</a:t>
              </a:r>
              <a:endParaRPr lang="en-US" altLang="zh-CN" sz="2800" b="1">
                <a:solidFill>
                  <a:srgbClr val="FF0000"/>
                </a:solidFill>
                <a:latin typeface="Segoe UI" panose="020B0502040204020203" pitchFamily="34" charset="0"/>
                <a:ea typeface="华文细黑" panose="02010600040101010101" pitchFamily="2" charset="-122"/>
                <a:cs typeface="Segoe UI" panose="020B0502040204020203" pitchFamily="34" charset="0"/>
              </a:endParaRPr>
            </a:p>
          </p:txBody>
        </p:sp>
      </p:grpSp>
      <p:grpSp>
        <p:nvGrpSpPr>
          <p:cNvPr id="4" name="组合 3"/>
          <p:cNvGrpSpPr/>
          <p:nvPr/>
        </p:nvGrpSpPr>
        <p:grpSpPr>
          <a:xfrm>
            <a:off x="4638109" y="5332306"/>
            <a:ext cx="4953911" cy="528728"/>
            <a:chOff x="4547032" y="3007547"/>
            <a:chExt cx="3628194" cy="528728"/>
          </a:xfrm>
        </p:grpSpPr>
        <p:sp>
          <p:nvSpPr>
            <p:cNvPr id="13" name="文本框 12"/>
            <p:cNvSpPr txBox="1"/>
            <p:nvPr/>
          </p:nvSpPr>
          <p:spPr>
            <a:xfrm>
              <a:off x="4547032" y="3013055"/>
              <a:ext cx="438146" cy="523220"/>
            </a:xfrm>
            <a:prstGeom prst="rect">
              <a:avLst/>
            </a:prstGeom>
            <a:noFill/>
          </p:spPr>
          <p:txBody>
            <a:bodyPr wrap="none" rtlCol="0">
              <a:spAutoFit/>
            </a:bodyPr>
            <a:lstStyle/>
            <a:p>
              <a:pPr algn="ct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03</a:t>
              </a:r>
              <a:endParaRPr lang="zh-CN" altLang="en-US"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4" name="文本框 13"/>
            <p:cNvSpPr txBox="1"/>
            <p:nvPr/>
          </p:nvSpPr>
          <p:spPr>
            <a:xfrm>
              <a:off x="5037321" y="3007547"/>
              <a:ext cx="3137905" cy="523220"/>
            </a:xfrm>
            <a:prstGeom prst="rect">
              <a:avLst/>
            </a:prstGeom>
            <a:noFill/>
          </p:spPr>
          <p:txBody>
            <a:bodyPr wrap="square" rtlCol="0">
              <a:spAutoFit/>
            </a:bodyPr>
            <a:lstStyle/>
            <a:p>
              <a:r>
                <a:rPr lang="en-US" altLang="zh-CN" sz="2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Ứng</a:t>
              </a: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Cloud</a:t>
              </a:r>
              <a:endParaRPr lang="zh-CN" altLang="en-US"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1705" y="159496"/>
            <a:ext cx="2460524" cy="449124"/>
          </a:xfrm>
          <a:prstGeom prst="rect">
            <a:avLst/>
          </a:prstGeom>
        </p:spPr>
      </p:pic>
    </p:spTree>
    <p:extLst>
      <p:ext uri="{BB962C8B-B14F-4D97-AF65-F5344CB8AC3E}">
        <p14:creationId xmlns:p14="http://schemas.microsoft.com/office/powerpoint/2010/main" val="230751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34658\Desktop\PQW123-01_K36F_渲染图_Bottom-logo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934" y="2330395"/>
            <a:ext cx="5351829" cy="2911395"/>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459"/>
          <a:stretch/>
        </p:blipFill>
        <p:spPr>
          <a:xfrm>
            <a:off x="11036742" y="6395205"/>
            <a:ext cx="938406" cy="256738"/>
          </a:xfrm>
          <a:prstGeom prst="rect">
            <a:avLst/>
          </a:prstGeom>
        </p:spPr>
      </p:pic>
      <p:sp>
        <p:nvSpPr>
          <p:cNvPr id="5" name="TextBox 6"/>
          <p:cNvSpPr txBox="1"/>
          <p:nvPr/>
        </p:nvSpPr>
        <p:spPr>
          <a:xfrm>
            <a:off x="3354281" y="884397"/>
            <a:ext cx="613258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b="1" dirty="0">
                <a:solidFill>
                  <a:schemeClr val="accent2"/>
                </a:solidFill>
                <a:latin typeface="Segoe UI" panose="020B0502040204020203" pitchFamily="34" charset="0"/>
                <a:cs typeface="Segoe UI" panose="020B0502040204020203" pitchFamily="34" charset="0"/>
              </a:rPr>
              <a:t>Nút </a:t>
            </a:r>
            <a:r>
              <a:rPr lang="vi-VN" sz="2400" b="1" dirty="0" smtClean="0">
                <a:solidFill>
                  <a:schemeClr val="accent2"/>
                </a:solidFill>
                <a:latin typeface="Segoe UI" panose="020B0502040204020203" pitchFamily="34" charset="0"/>
                <a:cs typeface="Segoe UI" panose="020B0502040204020203" pitchFamily="34" charset="0"/>
              </a:rPr>
              <a:t>Reset chống </a:t>
            </a:r>
            <a:r>
              <a:rPr lang="vi-VN" sz="2400" b="1" dirty="0">
                <a:solidFill>
                  <a:schemeClr val="accent2"/>
                </a:solidFill>
                <a:latin typeface="Segoe UI" panose="020B0502040204020203" pitchFamily="34" charset="0"/>
                <a:cs typeface="Segoe UI" panose="020B0502040204020203" pitchFamily="34" charset="0"/>
              </a:rPr>
              <a:t>nước bên ngoài </a:t>
            </a:r>
            <a:endParaRPr lang="en-US" altLang="zh-CN" sz="36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6" name="矩形 5"/>
          <p:cNvSpPr/>
          <p:nvPr/>
        </p:nvSpPr>
        <p:spPr>
          <a:xfrm>
            <a:off x="944583" y="1346062"/>
            <a:ext cx="10330543" cy="424732"/>
          </a:xfrm>
          <a:prstGeom prst="rect">
            <a:avLst/>
          </a:prstGeom>
        </p:spPr>
        <p:txBody>
          <a:bodyPr wrap="square">
            <a:spAutoFit/>
          </a:bodyPr>
          <a:lstStyle/>
          <a:p>
            <a:pPr algn="ctr">
              <a:lnSpc>
                <a:spcPct val="120000"/>
              </a:lnSpc>
            </a:pPr>
            <a:r>
              <a:rPr lang="vi-VN" b="1" dirty="0">
                <a:latin typeface="Segoe UI Semibold" panose="020B0702040204020203" pitchFamily="34" charset="0"/>
                <a:cs typeface="Segoe UI Semibold" panose="020B0702040204020203" pitchFamily="34" charset="0"/>
              </a:rPr>
              <a:t>Nhấn và giữ trong 10 giây </a:t>
            </a:r>
            <a:r>
              <a:rPr lang="vi-VN" b="1">
                <a:latin typeface="Segoe UI Semibold" panose="020B0702040204020203" pitchFamily="34" charset="0"/>
                <a:cs typeface="Segoe UI Semibold" panose="020B0702040204020203" pitchFamily="34" charset="0"/>
              </a:rPr>
              <a:t>để </a:t>
            </a:r>
            <a:r>
              <a:rPr lang="en-US" b="1" smtClean="0">
                <a:latin typeface="Segoe UI Semibold" panose="020B0702040204020203" pitchFamily="34" charset="0"/>
                <a:cs typeface="Segoe UI Semibold" panose="020B0702040204020203" pitchFamily="34" charset="0"/>
              </a:rPr>
              <a:t>reset</a:t>
            </a:r>
            <a:r>
              <a:rPr lang="vi-VN" b="1" smtClean="0">
                <a:latin typeface="Segoe UI Semibold" panose="020B0702040204020203" pitchFamily="34" charset="0"/>
                <a:cs typeface="Segoe UI Semibold" panose="020B0702040204020203" pitchFamily="34" charset="0"/>
              </a:rPr>
              <a:t>. </a:t>
            </a:r>
            <a:r>
              <a:rPr lang="vi-VN" b="1" dirty="0">
                <a:latin typeface="Segoe UI Semibold" panose="020B0702040204020203" pitchFamily="34" charset="0"/>
                <a:cs typeface="Segoe UI Semibold" panose="020B0702040204020203" pitchFamily="34" charset="0"/>
              </a:rPr>
              <a:t>Không cần mở nắp và thao tác thuận tiện hơn. </a:t>
            </a:r>
            <a:endParaRPr lang="en-US" altLang="zh-CN" b="1" dirty="0">
              <a:solidFill>
                <a:schemeClr val="bg1">
                  <a:lumMod val="50000"/>
                </a:schemeClr>
              </a:solidFill>
              <a:latin typeface="Segoe UI Semibold" panose="020B0702040204020203" pitchFamily="34" charset="0"/>
              <a:ea typeface="华文细黑" panose="02010600040101010101" pitchFamily="2" charset="-122"/>
              <a:cs typeface="Segoe UI Semibold" panose="020B0702040204020203" pitchFamily="34" charset="0"/>
            </a:endParaRPr>
          </a:p>
        </p:txBody>
      </p:sp>
      <p:cxnSp>
        <p:nvCxnSpPr>
          <p:cNvPr id="10" name="直接连接符 9"/>
          <p:cNvCxnSpPr/>
          <p:nvPr/>
        </p:nvCxnSpPr>
        <p:spPr>
          <a:xfrm flipV="1">
            <a:off x="5932967" y="3116621"/>
            <a:ext cx="1803699" cy="30616"/>
          </a:xfrm>
          <a:prstGeom prst="line">
            <a:avLst/>
          </a:prstGeom>
          <a:ln w="28575">
            <a:solidFill>
              <a:srgbClr val="FF9800"/>
            </a:solidFill>
            <a:prstDash val="dash"/>
          </a:ln>
        </p:spPr>
        <p:style>
          <a:lnRef idx="1">
            <a:schemeClr val="accent1"/>
          </a:lnRef>
          <a:fillRef idx="0">
            <a:schemeClr val="accent1"/>
          </a:fillRef>
          <a:effectRef idx="0">
            <a:schemeClr val="accent1"/>
          </a:effectRef>
          <a:fontRef idx="minor">
            <a:schemeClr val="tx1"/>
          </a:fontRef>
        </p:style>
      </p:cxnSp>
      <p:sp>
        <p:nvSpPr>
          <p:cNvPr id="12" name="TextBox 6"/>
          <p:cNvSpPr txBox="1"/>
          <p:nvPr/>
        </p:nvSpPr>
        <p:spPr>
          <a:xfrm>
            <a:off x="7868222" y="2855011"/>
            <a:ext cx="1869566" cy="523220"/>
          </a:xfrm>
          <a:prstGeom prst="rect">
            <a:avLst/>
          </a:prstGeom>
          <a:noFill/>
          <a:ln w="19050">
            <a:solidFill>
              <a:srgbClr val="FF9800"/>
            </a:solidFill>
            <a:prstDash val="lg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Nút </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Reset</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15"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13058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组合 87"/>
          <p:cNvGrpSpPr/>
          <p:nvPr/>
        </p:nvGrpSpPr>
        <p:grpSpPr>
          <a:xfrm>
            <a:off x="2321926" y="1716604"/>
            <a:ext cx="4331088" cy="2772550"/>
            <a:chOff x="4336863" y="1019505"/>
            <a:chExt cx="4998530" cy="3199813"/>
          </a:xfrm>
        </p:grpSpPr>
        <p:cxnSp>
          <p:nvCxnSpPr>
            <p:cNvPr id="52" name="直接连接符 51"/>
            <p:cNvCxnSpPr/>
            <p:nvPr/>
          </p:nvCxnSpPr>
          <p:spPr>
            <a:xfrm flipV="1">
              <a:off x="4408913" y="1199817"/>
              <a:ext cx="3905395" cy="1395387"/>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421631" y="2599411"/>
              <a:ext cx="3903372" cy="1575335"/>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336863" y="1674671"/>
              <a:ext cx="15201" cy="202879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395129" y="1185815"/>
              <a:ext cx="2557766" cy="1425118"/>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428810" y="2664503"/>
              <a:ext cx="2588114" cy="1518021"/>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6952895" y="1019505"/>
              <a:ext cx="1178343" cy="426248"/>
            </a:xfrm>
            <a:prstGeom prst="rect">
              <a:avLst/>
            </a:prstGeom>
            <a:noFill/>
          </p:spPr>
          <p:txBody>
            <a:bodyPr wrap="square" rtlCol="0">
              <a:spAutoFit/>
            </a:bodyPr>
            <a:lstStyle/>
            <a:p>
              <a:pPr algn="ctr"/>
              <a:r>
                <a:rPr lang="en-US" altLang="zh-CN" dirty="0" smtClean="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rPr>
                <a:t>3.6mm</a:t>
              </a:r>
            </a:p>
          </p:txBody>
        </p:sp>
        <p:sp>
          <p:nvSpPr>
            <p:cNvPr id="58" name="文本框 57"/>
            <p:cNvSpPr txBox="1"/>
            <p:nvPr/>
          </p:nvSpPr>
          <p:spPr>
            <a:xfrm>
              <a:off x="5180427" y="2469545"/>
              <a:ext cx="2458147" cy="390727"/>
            </a:xfrm>
            <a:prstGeom prst="rect">
              <a:avLst/>
            </a:prstGeom>
            <a:noFill/>
          </p:spPr>
          <p:txBody>
            <a:bodyPr wrap="square" rtlCol="0">
              <a:spAutoFit/>
            </a:bodyPr>
            <a:lstStyle/>
            <a:p>
              <a:r>
                <a:rPr lang="vi-VN" sz="1600" dirty="0" smtClean="0">
                  <a:latin typeface="Segoe UI" panose="020B0502040204020203" pitchFamily="34" charset="0"/>
                  <a:cs typeface="Segoe UI" panose="020B0502040204020203" pitchFamily="34" charset="0"/>
                </a:rPr>
                <a:t>Góc nhìn (H</a:t>
              </a:r>
              <a:r>
                <a:rPr lang="vi-VN" sz="1600" dirty="0">
                  <a:latin typeface="Segoe UI" panose="020B0502040204020203" pitchFamily="34" charset="0"/>
                  <a:cs typeface="Segoe UI" panose="020B0502040204020203" pitchFamily="34" charset="0"/>
                </a:rPr>
                <a:t>) </a:t>
              </a:r>
              <a:endParaRPr lang="zh-CN" altLang="en-US" sz="1400" dirty="0">
                <a:latin typeface="Segoe UI" panose="020B0502040204020203" pitchFamily="34" charset="0"/>
                <a:ea typeface="华文细黑" panose="02010600040101010101" pitchFamily="2" charset="-122"/>
                <a:cs typeface="Segoe UI" panose="020B0502040204020203" pitchFamily="34" charset="0"/>
              </a:endParaRPr>
            </a:p>
          </p:txBody>
        </p:sp>
        <p:cxnSp>
          <p:nvCxnSpPr>
            <p:cNvPr id="66" name="直接连接符 65"/>
            <p:cNvCxnSpPr/>
            <p:nvPr/>
          </p:nvCxnSpPr>
          <p:spPr>
            <a:xfrm flipH="1">
              <a:off x="6952895" y="1184343"/>
              <a:ext cx="18530" cy="2990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8315693" y="1184343"/>
              <a:ext cx="0" cy="303497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8157050" y="1019505"/>
              <a:ext cx="1178343" cy="426248"/>
            </a:xfrm>
            <a:prstGeom prst="rect">
              <a:avLst/>
            </a:prstGeom>
            <a:noFill/>
          </p:spPr>
          <p:txBody>
            <a:bodyPr wrap="square" rtlCol="0">
              <a:spAutoFit/>
            </a:bodyPr>
            <a:lstStyle/>
            <a:p>
              <a:pPr algn="ctr"/>
              <a:r>
                <a:rPr lang="en-US" altLang="zh-CN" dirty="0" smtClean="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rPr>
                <a:t>6mm</a:t>
              </a:r>
            </a:p>
          </p:txBody>
        </p:sp>
      </p:grpSp>
      <p:sp>
        <p:nvSpPr>
          <p:cNvPr id="89" name="矩形 88"/>
          <p:cNvSpPr/>
          <p:nvPr/>
        </p:nvSpPr>
        <p:spPr>
          <a:xfrm>
            <a:off x="327855" y="4373474"/>
            <a:ext cx="6390010" cy="2354491"/>
          </a:xfrm>
          <a:prstGeom prst="rect">
            <a:avLst/>
          </a:prstGeom>
        </p:spPr>
        <p:txBody>
          <a:bodyPr wrap="square">
            <a:spAutoFit/>
          </a:bodyPr>
          <a:lstStyle/>
          <a:p>
            <a:pPr>
              <a:lnSpc>
                <a:spcPct val="150000"/>
              </a:lnSpc>
            </a:pPr>
            <a:r>
              <a:rPr lang="vi-VN" sz="1400" dirty="0">
                <a:latin typeface="Segoe UI" panose="020B0502040204020203" pitchFamily="34" charset="0"/>
                <a:cs typeface="Segoe UI" panose="020B0502040204020203" pitchFamily="34" charset="0"/>
              </a:rPr>
              <a:t>Mục tiêu: 2m (</a:t>
            </a:r>
            <a:r>
              <a:rPr lang="vi-VN" sz="1400">
                <a:latin typeface="Segoe UI" panose="020B0502040204020203" pitchFamily="34" charset="0"/>
                <a:cs typeface="Segoe UI" panose="020B0502040204020203" pitchFamily="34" charset="0"/>
              </a:rPr>
              <a:t>6,5ft</a:t>
            </a:r>
            <a:r>
              <a:rPr lang="vi-VN" sz="1400" smtClean="0">
                <a:latin typeface="Segoe UI" panose="020B0502040204020203" pitchFamily="34" charset="0"/>
                <a:cs typeface="Segoe UI" panose="020B0502040204020203" pitchFamily="34" charset="0"/>
              </a:rPr>
              <a:t>)</a:t>
            </a:r>
            <a:r>
              <a:rPr lang="en-US" sz="1400" smtClean="0">
                <a:latin typeface="Segoe UI" panose="020B0502040204020203" pitchFamily="34" charset="0"/>
                <a:cs typeface="Segoe UI" panose="020B0502040204020203" pitchFamily="34" charset="0"/>
              </a:rPr>
              <a:t>,</a:t>
            </a:r>
            <a:r>
              <a:rPr lang="vi-VN" sz="1400" smtClean="0">
                <a:latin typeface="Segoe UI" panose="020B0502040204020203" pitchFamily="34" charset="0"/>
                <a:cs typeface="Segoe UI" panose="020B0502040204020203" pitchFamily="34" charset="0"/>
              </a:rPr>
              <a:t> Chiều </a:t>
            </a:r>
            <a:r>
              <a:rPr lang="vi-VN" sz="1400" dirty="0">
                <a:latin typeface="Segoe UI" panose="020B0502040204020203" pitchFamily="34" charset="0"/>
                <a:cs typeface="Segoe UI" panose="020B0502040204020203" pitchFamily="34" charset="0"/>
              </a:rPr>
              <a:t>cao lắp đặt: 3m (</a:t>
            </a:r>
            <a:r>
              <a:rPr lang="vi-VN" sz="1400">
                <a:latin typeface="Segoe UI" panose="020B0502040204020203" pitchFamily="34" charset="0"/>
                <a:cs typeface="Segoe UI" panose="020B0502040204020203" pitchFamily="34" charset="0"/>
              </a:rPr>
              <a:t>9,8ft</a:t>
            </a:r>
            <a:r>
              <a:rPr lang="vi-VN" sz="1400" smtClean="0">
                <a:latin typeface="Segoe UI" panose="020B0502040204020203" pitchFamily="34" charset="0"/>
                <a:cs typeface="Segoe UI" panose="020B0502040204020203" pitchFamily="34" charset="0"/>
              </a:rPr>
              <a:t>)</a:t>
            </a:r>
            <a:endParaRPr lang="en-US" sz="1400" smtClean="0">
              <a:latin typeface="Segoe UI" panose="020B0502040204020203" pitchFamily="34" charset="0"/>
              <a:cs typeface="Segoe UI" panose="020B0502040204020203" pitchFamily="34" charset="0"/>
            </a:endParaRPr>
          </a:p>
          <a:p>
            <a:pPr>
              <a:lnSpc>
                <a:spcPct val="150000"/>
              </a:lnSpc>
            </a:pPr>
            <a:r>
              <a:rPr lang="vi-VN" sz="1400" smtClean="0">
                <a:latin typeface="Segoe UI" panose="020B0502040204020203" pitchFamily="34" charset="0"/>
                <a:cs typeface="Segoe UI" panose="020B0502040204020203" pitchFamily="34" charset="0"/>
              </a:rPr>
              <a:t>Bullet </a:t>
            </a:r>
            <a:r>
              <a:rPr lang="vi-VN" sz="1400">
                <a:latin typeface="Segoe UI" panose="020B0502040204020203" pitchFamily="34" charset="0"/>
                <a:cs typeface="Segoe UI" panose="020B0502040204020203" pitchFamily="34" charset="0"/>
              </a:rPr>
              <a:t>2S </a:t>
            </a:r>
            <a:r>
              <a:rPr lang="vi-VN" sz="1400" smtClean="0">
                <a:latin typeface="Segoe UI" panose="020B0502040204020203" pitchFamily="34" charset="0"/>
                <a:cs typeface="Segoe UI" panose="020B0502040204020203" pitchFamily="34" charset="0"/>
              </a:rPr>
              <a:t>4MP</a:t>
            </a:r>
            <a:endParaRPr lang="en-US" sz="1400" smtClean="0">
              <a:latin typeface="Segoe UI" panose="020B0502040204020203" pitchFamily="34" charset="0"/>
              <a:cs typeface="Segoe UI" panose="020B0502040204020203" pitchFamily="34" charset="0"/>
            </a:endParaRPr>
          </a:p>
          <a:p>
            <a:pPr>
              <a:lnSpc>
                <a:spcPct val="150000"/>
              </a:lnSpc>
            </a:pPr>
            <a:r>
              <a:rPr lang="vi-VN" sz="1400" smtClean="0">
                <a:latin typeface="Segoe UI" panose="020B0502040204020203" pitchFamily="34" charset="0"/>
                <a:cs typeface="Segoe UI" panose="020B0502040204020203" pitchFamily="34" charset="0"/>
              </a:rPr>
              <a:t>3,6mm</a:t>
            </a:r>
            <a:r>
              <a:rPr lang="vi-VN" sz="1400" dirty="0">
                <a:latin typeface="Segoe UI" panose="020B0502040204020203" pitchFamily="34" charset="0"/>
                <a:cs typeface="Segoe UI" panose="020B0502040204020203" pitchFamily="34" charset="0"/>
              </a:rPr>
              <a:t>: phát hiện mục tiêu ở 105,6m (346,5ft</a:t>
            </a:r>
            <a:r>
              <a:rPr lang="vi-VN" sz="1400">
                <a:latin typeface="Segoe UI" panose="020B0502040204020203" pitchFamily="34" charset="0"/>
                <a:cs typeface="Segoe UI" panose="020B0502040204020203" pitchFamily="34" charset="0"/>
              </a:rPr>
              <a:t>), </a:t>
            </a:r>
            <a:r>
              <a:rPr lang="en-US" sz="1400" smtClean="0">
                <a:latin typeface="Segoe UI" panose="020B0502040204020203" pitchFamily="34" charset="0"/>
                <a:cs typeface="Segoe UI" panose="020B0502040204020203" pitchFamily="34" charset="0"/>
              </a:rPr>
              <a:t>góc</a:t>
            </a:r>
            <a:r>
              <a:rPr lang="vi-VN" sz="1400" smtClean="0">
                <a:latin typeface="Segoe UI" panose="020B0502040204020203" pitchFamily="34" charset="0"/>
                <a:cs typeface="Segoe UI" panose="020B0502040204020203" pitchFamily="34" charset="0"/>
              </a:rPr>
              <a:t> </a:t>
            </a:r>
            <a:r>
              <a:rPr lang="vi-VN" sz="1400" dirty="0">
                <a:latin typeface="Segoe UI" panose="020B0502040204020203" pitchFamily="34" charset="0"/>
                <a:cs typeface="Segoe UI" panose="020B0502040204020203" pitchFamily="34" charset="0"/>
              </a:rPr>
              <a:t>nhìn là 97 </a:t>
            </a:r>
            <a:r>
              <a:rPr lang="vi-VN" sz="1400">
                <a:latin typeface="Segoe UI" panose="020B0502040204020203" pitchFamily="34" charset="0"/>
                <a:cs typeface="Segoe UI" panose="020B0502040204020203" pitchFamily="34" charset="0"/>
              </a:rPr>
              <a:t>°. </a:t>
            </a:r>
            <a:endParaRPr lang="en-US" sz="1400" smtClean="0">
              <a:latin typeface="Segoe UI" panose="020B0502040204020203" pitchFamily="34" charset="0"/>
              <a:cs typeface="Segoe UI" panose="020B0502040204020203" pitchFamily="34" charset="0"/>
            </a:endParaRPr>
          </a:p>
          <a:p>
            <a:pPr>
              <a:lnSpc>
                <a:spcPct val="150000"/>
              </a:lnSpc>
            </a:pPr>
            <a:r>
              <a:rPr lang="vi-VN" sz="1400" smtClean="0">
                <a:latin typeface="Segoe UI" panose="020B0502040204020203" pitchFamily="34" charset="0"/>
                <a:cs typeface="Segoe UI" panose="020B0502040204020203" pitchFamily="34" charset="0"/>
              </a:rPr>
              <a:t>6mm</a:t>
            </a:r>
            <a:r>
              <a:rPr lang="vi-VN" sz="1400" dirty="0">
                <a:latin typeface="Segoe UI" panose="020B0502040204020203" pitchFamily="34" charset="0"/>
                <a:cs typeface="Segoe UI" panose="020B0502040204020203" pitchFamily="34" charset="0"/>
              </a:rPr>
              <a:t>: phát hiện mục tiêu ở 165,6m (543,4ft</a:t>
            </a:r>
            <a:r>
              <a:rPr lang="vi-VN" sz="1400">
                <a:latin typeface="Segoe UI" panose="020B0502040204020203" pitchFamily="34" charset="0"/>
                <a:cs typeface="Segoe UI" panose="020B0502040204020203" pitchFamily="34" charset="0"/>
              </a:rPr>
              <a:t>), </a:t>
            </a:r>
            <a:r>
              <a:rPr lang="en-US" sz="1400" smtClean="0">
                <a:latin typeface="Segoe UI" panose="020B0502040204020203" pitchFamily="34" charset="0"/>
                <a:cs typeface="Segoe UI" panose="020B0502040204020203" pitchFamily="34" charset="0"/>
              </a:rPr>
              <a:t>góc</a:t>
            </a:r>
            <a:r>
              <a:rPr lang="vi-VN" sz="1400" smtClean="0">
                <a:latin typeface="Segoe UI" panose="020B0502040204020203" pitchFamily="34" charset="0"/>
                <a:cs typeface="Segoe UI" panose="020B0502040204020203" pitchFamily="34" charset="0"/>
              </a:rPr>
              <a:t> </a:t>
            </a:r>
            <a:r>
              <a:rPr lang="vi-VN" sz="1400" dirty="0">
                <a:latin typeface="Segoe UI" panose="020B0502040204020203" pitchFamily="34" charset="0"/>
                <a:cs typeface="Segoe UI" panose="020B0502040204020203" pitchFamily="34" charset="0"/>
              </a:rPr>
              <a:t>nhìn là </a:t>
            </a:r>
            <a:r>
              <a:rPr lang="vi-VN" sz="1400">
                <a:latin typeface="Segoe UI" panose="020B0502040204020203" pitchFamily="34" charset="0"/>
                <a:cs typeface="Segoe UI" panose="020B0502040204020203" pitchFamily="34" charset="0"/>
              </a:rPr>
              <a:t>60 </a:t>
            </a:r>
            <a:r>
              <a:rPr lang="vi-VN" sz="1400" smtClean="0">
                <a:latin typeface="Segoe UI" panose="020B0502040204020203" pitchFamily="34" charset="0"/>
                <a:cs typeface="Segoe UI" panose="020B0502040204020203" pitchFamily="34" charset="0"/>
              </a:rPr>
              <a:t>°</a:t>
            </a:r>
            <a:r>
              <a:rPr lang="en-US" sz="1400" smtClean="0">
                <a:latin typeface="Segoe UI" panose="020B0502040204020203" pitchFamily="34" charset="0"/>
                <a:cs typeface="Segoe UI" panose="020B0502040204020203" pitchFamily="34" charset="0"/>
              </a:rPr>
              <a:t>.</a:t>
            </a:r>
          </a:p>
          <a:p>
            <a:pPr>
              <a:lnSpc>
                <a:spcPct val="150000"/>
              </a:lnSpc>
            </a:pPr>
            <a:r>
              <a:rPr lang="vi-VN" sz="1400" smtClean="0">
                <a:latin typeface="Segoe UI" panose="020B0502040204020203" pitchFamily="34" charset="0"/>
                <a:cs typeface="Segoe UI" panose="020B0502040204020203" pitchFamily="34" charset="0"/>
              </a:rPr>
              <a:t>Bullet </a:t>
            </a:r>
            <a:r>
              <a:rPr lang="vi-VN" sz="1400">
                <a:latin typeface="Segoe UI" panose="020B0502040204020203" pitchFamily="34" charset="0"/>
                <a:cs typeface="Segoe UI" panose="020B0502040204020203" pitchFamily="34" charset="0"/>
              </a:rPr>
              <a:t>2S </a:t>
            </a:r>
            <a:r>
              <a:rPr lang="vi-VN" sz="1400" smtClean="0">
                <a:latin typeface="Segoe UI" panose="020B0502040204020203" pitchFamily="34" charset="0"/>
                <a:cs typeface="Segoe UI" panose="020B0502040204020203" pitchFamily="34" charset="0"/>
              </a:rPr>
              <a:t>2MP</a:t>
            </a:r>
            <a:endParaRPr lang="en-US" sz="1400" smtClean="0">
              <a:latin typeface="Segoe UI" panose="020B0502040204020203" pitchFamily="34" charset="0"/>
              <a:cs typeface="Segoe UI" panose="020B0502040204020203" pitchFamily="34" charset="0"/>
            </a:endParaRPr>
          </a:p>
          <a:p>
            <a:pPr>
              <a:lnSpc>
                <a:spcPct val="150000"/>
              </a:lnSpc>
            </a:pPr>
            <a:r>
              <a:rPr lang="vi-VN" sz="1400" smtClean="0">
                <a:latin typeface="Segoe UI" panose="020B0502040204020203" pitchFamily="34" charset="0"/>
                <a:cs typeface="Segoe UI" panose="020B0502040204020203" pitchFamily="34" charset="0"/>
              </a:rPr>
              <a:t>3.6mm</a:t>
            </a:r>
            <a:r>
              <a:rPr lang="vi-VN" sz="1400" dirty="0">
                <a:latin typeface="Segoe UI" panose="020B0502040204020203" pitchFamily="34" charset="0"/>
                <a:cs typeface="Segoe UI" panose="020B0502040204020203" pitchFamily="34" charset="0"/>
              </a:rPr>
              <a:t>: phát hiện mục tiêu ở độ cao 52.8m (173.2.1ft</a:t>
            </a:r>
            <a:r>
              <a:rPr lang="vi-VN" sz="1400">
                <a:latin typeface="Segoe UI" panose="020B0502040204020203" pitchFamily="34" charset="0"/>
                <a:cs typeface="Segoe UI" panose="020B0502040204020203" pitchFamily="34" charset="0"/>
              </a:rPr>
              <a:t>), </a:t>
            </a:r>
            <a:r>
              <a:rPr lang="en-US" sz="1400" smtClean="0">
                <a:latin typeface="Segoe UI" panose="020B0502040204020203" pitchFamily="34" charset="0"/>
                <a:cs typeface="Segoe UI" panose="020B0502040204020203" pitchFamily="34" charset="0"/>
              </a:rPr>
              <a:t>góc</a:t>
            </a:r>
            <a:r>
              <a:rPr lang="vi-VN" sz="1400" smtClean="0">
                <a:latin typeface="Segoe UI" panose="020B0502040204020203" pitchFamily="34" charset="0"/>
                <a:cs typeface="Segoe UI" panose="020B0502040204020203" pitchFamily="34" charset="0"/>
              </a:rPr>
              <a:t> </a:t>
            </a:r>
            <a:r>
              <a:rPr lang="vi-VN" sz="1400" dirty="0">
                <a:latin typeface="Segoe UI" panose="020B0502040204020203" pitchFamily="34" charset="0"/>
                <a:cs typeface="Segoe UI" panose="020B0502040204020203" pitchFamily="34" charset="0"/>
              </a:rPr>
              <a:t>nhìn là </a:t>
            </a:r>
            <a:r>
              <a:rPr lang="vi-VN" sz="1400">
                <a:latin typeface="Segoe UI" panose="020B0502040204020203" pitchFamily="34" charset="0"/>
                <a:cs typeface="Segoe UI" panose="020B0502040204020203" pitchFamily="34" charset="0"/>
              </a:rPr>
              <a:t>109 </a:t>
            </a:r>
            <a:r>
              <a:rPr lang="vi-VN" sz="1400" smtClean="0">
                <a:latin typeface="Segoe UI" panose="020B0502040204020203" pitchFamily="34" charset="0"/>
                <a:cs typeface="Segoe UI" panose="020B0502040204020203" pitchFamily="34" charset="0"/>
              </a:rPr>
              <a:t>°.</a:t>
            </a:r>
            <a:endParaRPr lang="en-US" sz="1400" smtClean="0">
              <a:latin typeface="Segoe UI" panose="020B0502040204020203" pitchFamily="34" charset="0"/>
              <a:cs typeface="Segoe UI" panose="020B0502040204020203" pitchFamily="34" charset="0"/>
            </a:endParaRPr>
          </a:p>
          <a:p>
            <a:pPr>
              <a:lnSpc>
                <a:spcPct val="150000"/>
              </a:lnSpc>
            </a:pPr>
            <a:r>
              <a:rPr lang="vi-VN" sz="1400" smtClean="0">
                <a:latin typeface="Segoe UI" panose="020B0502040204020203" pitchFamily="34" charset="0"/>
                <a:cs typeface="Segoe UI" panose="020B0502040204020203" pitchFamily="34" charset="0"/>
              </a:rPr>
              <a:t>6mm</a:t>
            </a:r>
            <a:r>
              <a:rPr lang="vi-VN" sz="1400" dirty="0">
                <a:latin typeface="Segoe UI" panose="020B0502040204020203" pitchFamily="34" charset="0"/>
                <a:cs typeface="Segoe UI" panose="020B0502040204020203" pitchFamily="34" charset="0"/>
              </a:rPr>
              <a:t>: phát hiện mục tiêu ở 82,8m (271,7ft</a:t>
            </a:r>
            <a:r>
              <a:rPr lang="vi-VN" sz="1400">
                <a:latin typeface="Segoe UI" panose="020B0502040204020203" pitchFamily="34" charset="0"/>
                <a:cs typeface="Segoe UI" panose="020B0502040204020203" pitchFamily="34" charset="0"/>
              </a:rPr>
              <a:t>), </a:t>
            </a:r>
            <a:r>
              <a:rPr lang="en-US" sz="1400" smtClean="0">
                <a:latin typeface="Segoe UI" panose="020B0502040204020203" pitchFamily="34" charset="0"/>
                <a:cs typeface="Segoe UI" panose="020B0502040204020203" pitchFamily="34" charset="0"/>
              </a:rPr>
              <a:t>góc</a:t>
            </a:r>
            <a:r>
              <a:rPr lang="vi-VN" sz="1400" smtClean="0">
                <a:latin typeface="Segoe UI" panose="020B0502040204020203" pitchFamily="34" charset="0"/>
                <a:cs typeface="Segoe UI" panose="020B0502040204020203" pitchFamily="34" charset="0"/>
              </a:rPr>
              <a:t> </a:t>
            </a:r>
            <a:r>
              <a:rPr lang="vi-VN" sz="1400" dirty="0">
                <a:latin typeface="Segoe UI" panose="020B0502040204020203" pitchFamily="34" charset="0"/>
                <a:cs typeface="Segoe UI" panose="020B0502040204020203" pitchFamily="34" charset="0"/>
              </a:rPr>
              <a:t>nhìn là 65 </a:t>
            </a:r>
            <a:r>
              <a:rPr lang="vi-VN" sz="1400">
                <a:latin typeface="Segoe UI" panose="020B0502040204020203" pitchFamily="34" charset="0"/>
                <a:cs typeface="Segoe UI" panose="020B0502040204020203" pitchFamily="34" charset="0"/>
              </a:rPr>
              <a:t>° </a:t>
            </a:r>
            <a:r>
              <a:rPr lang="en-US" sz="1400" smtClean="0">
                <a:latin typeface="Segoe UI" panose="020B0502040204020203" pitchFamily="34" charset="0"/>
                <a:cs typeface="Segoe UI" panose="020B0502040204020203" pitchFamily="34" charset="0"/>
              </a:rPr>
              <a:t>.</a:t>
            </a:r>
            <a:endParaRPr lang="zh-CN" altLang="zh-CN" sz="1100" dirty="0">
              <a:latin typeface="Segoe UI" panose="020B0502040204020203" pitchFamily="34" charset="0"/>
              <a:ea typeface="华文细黑" panose="02010600040101010101" pitchFamily="2" charset="-122"/>
              <a:cs typeface="Segoe UI" panose="020B0502040204020203" pitchFamily="34" charset="0"/>
            </a:endParaRPr>
          </a:p>
        </p:txBody>
      </p:sp>
      <p:sp>
        <p:nvSpPr>
          <p:cNvPr id="39" name="TextBox 6"/>
          <p:cNvSpPr txBox="1"/>
          <p:nvPr/>
        </p:nvSpPr>
        <p:spPr>
          <a:xfrm>
            <a:off x="1533525" y="412945"/>
            <a:ext cx="8917782" cy="523220"/>
          </a:xfrm>
          <a:prstGeom prst="rect">
            <a:avLst/>
          </a:prstGeom>
          <a:noFill/>
        </p:spPr>
        <p:txBody>
          <a:bodyPr wrap="square" rtlCol="0">
            <a:spAutoFit/>
          </a:bodyPr>
          <a:lstStyle/>
          <a:p>
            <a:pPr algn="ctr"/>
            <a:r>
              <a:rPr lang="vi-VN" sz="2800" b="1" dirty="0">
                <a:solidFill>
                  <a:schemeClr val="accent2"/>
                </a:solidFill>
                <a:latin typeface="Segoe UI" panose="020B0502040204020203" pitchFamily="34" charset="0"/>
                <a:cs typeface="Segoe UI" panose="020B0502040204020203" pitchFamily="34" charset="0"/>
              </a:rPr>
              <a:t>Nhiều tùy chọn ống kính </a:t>
            </a:r>
            <a:endParaRPr lang="en-US" altLang="zh-CN" sz="40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41" name="TextBox 9"/>
          <p:cNvSpPr txBox="1"/>
          <p:nvPr/>
        </p:nvSpPr>
        <p:spPr>
          <a:xfrm>
            <a:off x="2055043" y="913975"/>
            <a:ext cx="7943736" cy="369332"/>
          </a:xfrm>
          <a:prstGeom prst="rect">
            <a:avLst/>
          </a:prstGeom>
          <a:noFill/>
        </p:spPr>
        <p:txBody>
          <a:bodyPr wrap="square" rtlCol="0">
            <a:spAutoFit/>
          </a:bodyPr>
          <a:lstStyle/>
          <a:p>
            <a:pPr algn="ctr"/>
            <a:r>
              <a:rPr lang="vi-VN" dirty="0" smtClean="0"/>
              <a:t>Kích thước ống kính khác </a:t>
            </a:r>
            <a:r>
              <a:rPr lang="vi-VN" dirty="0"/>
              <a:t>nhau cho các </a:t>
            </a:r>
            <a:r>
              <a:rPr lang="vi-VN" dirty="0" smtClean="0"/>
              <a:t>góc nhìn </a:t>
            </a:r>
            <a:r>
              <a:rPr lang="vi-VN" dirty="0"/>
              <a:t>khác nhau </a:t>
            </a:r>
            <a:endParaRPr lang="en-US" altLang="zh-CN" sz="1400" dirty="0" smtClean="0">
              <a:solidFill>
                <a:schemeClr val="tx1">
                  <a:lumMod val="50000"/>
                  <a:lumOff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42" name="TextBox 9"/>
          <p:cNvSpPr txBox="1"/>
          <p:nvPr/>
        </p:nvSpPr>
        <p:spPr>
          <a:xfrm>
            <a:off x="7244259" y="6000354"/>
            <a:ext cx="4467647" cy="523220"/>
          </a:xfrm>
          <a:prstGeom prst="rect">
            <a:avLst/>
          </a:prstGeom>
          <a:noFill/>
        </p:spPr>
        <p:txBody>
          <a:bodyPr wrap="square" rtlCol="0">
            <a:spAutoFit/>
          </a:bodyPr>
          <a:lstStyle/>
          <a:p>
            <a:r>
              <a:rPr lang="vi-VN" sz="1400" i="1" dirty="0">
                <a:latin typeface="Segoe UI" panose="020B0502040204020203" pitchFamily="34" charset="0"/>
                <a:cs typeface="Segoe UI" panose="020B0502040204020203" pitchFamily="34" charset="0"/>
              </a:rPr>
              <a:t>* Khoảng cách chỉ mang tính chất tham khảo, vui lòng chọn ống kính phù hợp theo kịch bản thực tế. </a:t>
            </a:r>
            <a:endParaRPr lang="en-US" altLang="zh-CN" sz="1100" i="1" dirty="0" smtClean="0">
              <a:solidFill>
                <a:schemeClr val="tx1">
                  <a:lumMod val="50000"/>
                  <a:lumOff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grpSp>
        <p:nvGrpSpPr>
          <p:cNvPr id="37" name="组合 36"/>
          <p:cNvGrpSpPr/>
          <p:nvPr/>
        </p:nvGrpSpPr>
        <p:grpSpPr>
          <a:xfrm>
            <a:off x="7234992" y="1872839"/>
            <a:ext cx="3380031" cy="3188271"/>
            <a:chOff x="8475110" y="3283820"/>
            <a:chExt cx="2863194" cy="3182943"/>
          </a:xfrm>
        </p:grpSpPr>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960" y="4880461"/>
              <a:ext cx="2822112" cy="158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图片 4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482960" y="3283820"/>
              <a:ext cx="2823128" cy="1587779"/>
            </a:xfrm>
            <a:prstGeom prst="rect">
              <a:avLst/>
            </a:prstGeom>
          </p:spPr>
        </p:pic>
        <p:grpSp>
          <p:nvGrpSpPr>
            <p:cNvPr id="46" name="组合 45"/>
            <p:cNvGrpSpPr/>
            <p:nvPr/>
          </p:nvGrpSpPr>
          <p:grpSpPr>
            <a:xfrm>
              <a:off x="8475110" y="3283821"/>
              <a:ext cx="2863194" cy="3182942"/>
              <a:chOff x="6576086" y="3224051"/>
              <a:chExt cx="2863194" cy="2929182"/>
            </a:xfrm>
          </p:grpSpPr>
          <p:sp>
            <p:nvSpPr>
              <p:cNvPr id="47" name="矩形 46"/>
              <p:cNvSpPr/>
              <p:nvPr/>
            </p:nvSpPr>
            <p:spPr>
              <a:xfrm>
                <a:off x="6576086" y="3224051"/>
                <a:ext cx="2830978" cy="2929182"/>
              </a:xfrm>
              <a:prstGeom prst="rect">
                <a:avLst/>
              </a:prstGeom>
              <a:noFill/>
              <a:ln w="28575">
                <a:solidFill>
                  <a:srgbClr val="FF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9" name="文本框 96"/>
              <p:cNvSpPr txBox="1"/>
              <p:nvPr/>
            </p:nvSpPr>
            <p:spPr>
              <a:xfrm>
                <a:off x="8385046" y="3320844"/>
                <a:ext cx="1021002" cy="341255"/>
              </a:xfrm>
              <a:prstGeom prst="rect">
                <a:avLst/>
              </a:prstGeom>
              <a:noFill/>
            </p:spPr>
            <p:txBody>
              <a:bodyPr wrap="square" rtlCol="0">
                <a:spAutoFit/>
              </a:bodyPr>
              <a:lstStyle/>
              <a:p>
                <a:pPr algn="ctr"/>
                <a:r>
                  <a:rPr lang="en-US" altLang="zh-CN" b="1" dirty="0" smtClean="0">
                    <a:solidFill>
                      <a:srgbClr val="FFFF00"/>
                    </a:solidFill>
                    <a:latin typeface="Segoe UI" panose="020B0502040204020203" pitchFamily="34" charset="0"/>
                    <a:ea typeface="华文细黑" panose="02010600040101010101" pitchFamily="2" charset="-122"/>
                    <a:cs typeface="Segoe UI" panose="020B0502040204020203" pitchFamily="34" charset="0"/>
                  </a:rPr>
                  <a:t>3.6mm</a:t>
                </a:r>
              </a:p>
            </p:txBody>
          </p:sp>
          <p:sp>
            <p:nvSpPr>
              <p:cNvPr id="50" name="文本框 96"/>
              <p:cNvSpPr txBox="1"/>
              <p:nvPr/>
            </p:nvSpPr>
            <p:spPr>
              <a:xfrm>
                <a:off x="8418278" y="4737034"/>
                <a:ext cx="1021002" cy="341255"/>
              </a:xfrm>
              <a:prstGeom prst="rect">
                <a:avLst/>
              </a:prstGeom>
              <a:noFill/>
            </p:spPr>
            <p:txBody>
              <a:bodyPr wrap="square" rtlCol="0">
                <a:spAutoFit/>
              </a:bodyPr>
              <a:lstStyle/>
              <a:p>
                <a:pPr algn="ctr"/>
                <a:r>
                  <a:rPr lang="en-US" altLang="zh-CN" b="1" dirty="0" smtClean="0">
                    <a:solidFill>
                      <a:srgbClr val="FFFF00"/>
                    </a:solidFill>
                    <a:latin typeface="Segoe UI" panose="020B0502040204020203" pitchFamily="34" charset="0"/>
                    <a:ea typeface="华文细黑" panose="02010600040101010101" pitchFamily="2" charset="-122"/>
                    <a:cs typeface="Segoe UI" panose="020B0502040204020203" pitchFamily="34" charset="0"/>
                  </a:rPr>
                  <a:t>6mm</a:t>
                </a:r>
              </a:p>
            </p:txBody>
          </p:sp>
        </p:grpSp>
      </p:gr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99967" y="2273788"/>
            <a:ext cx="1605761" cy="131611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29"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31"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407655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666103004"/>
              </p:ext>
            </p:extLst>
          </p:nvPr>
        </p:nvGraphicFramePr>
        <p:xfrm>
          <a:off x="752059" y="1149096"/>
          <a:ext cx="10449341" cy="5577840"/>
        </p:xfrm>
        <a:graphic>
          <a:graphicData uri="http://schemas.openxmlformats.org/drawingml/2006/table">
            <a:tbl>
              <a:tblPr firstRow="1" firstCol="1" bandRow="1">
                <a:tableStyleId>{5C22544A-7EE6-4342-B048-85BDC9FD1C3A}</a:tableStyleId>
              </a:tblPr>
              <a:tblGrid>
                <a:gridCol w="1705391">
                  <a:extLst>
                    <a:ext uri="{9D8B030D-6E8A-4147-A177-3AD203B41FA5}">
                      <a16:colId xmlns:a16="http://schemas.microsoft.com/office/drawing/2014/main" val="4269333753"/>
                    </a:ext>
                  </a:extLst>
                </a:gridCol>
                <a:gridCol w="3048000">
                  <a:extLst>
                    <a:ext uri="{9D8B030D-6E8A-4147-A177-3AD203B41FA5}">
                      <a16:colId xmlns:a16="http://schemas.microsoft.com/office/drawing/2014/main" val="1389021306"/>
                    </a:ext>
                  </a:extLst>
                </a:gridCol>
                <a:gridCol w="2809875">
                  <a:extLst>
                    <a:ext uri="{9D8B030D-6E8A-4147-A177-3AD203B41FA5}">
                      <a16:colId xmlns:a16="http://schemas.microsoft.com/office/drawing/2014/main" val="3249435818"/>
                    </a:ext>
                  </a:extLst>
                </a:gridCol>
                <a:gridCol w="2886075">
                  <a:extLst>
                    <a:ext uri="{9D8B030D-6E8A-4147-A177-3AD203B41FA5}">
                      <a16:colId xmlns:a16="http://schemas.microsoft.com/office/drawing/2014/main" val="20003"/>
                    </a:ext>
                  </a:extLst>
                </a:gridCol>
              </a:tblGrid>
              <a:tr h="175260">
                <a:tc>
                  <a:txBody>
                    <a:bodyPr/>
                    <a:lstStyle/>
                    <a:p>
                      <a:pPr algn="l">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Mã</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sản phẩm</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a:t>
                      </a:r>
                      <a:r>
                        <a:rPr lang="en-US" sz="1400" kern="100" dirty="0" smtClean="0">
                          <a:effectLst/>
                          <a:latin typeface="Segoe UI" panose="020B0502040204020203" pitchFamily="34" charset="0"/>
                          <a:ea typeface="华文细黑" panose="02010600040101010101" pitchFamily="2" charset="-122"/>
                          <a:cs typeface="Segoe UI" panose="020B0502040204020203" pitchFamily="34" charset="0"/>
                        </a:rPr>
                        <a:t>2E</a:t>
                      </a:r>
                      <a:r>
                        <a:rPr lang="en-US" altLang="zh-CN" sz="1400" dirty="0" smtClean="0">
                          <a:latin typeface="Segoe UI" panose="020B0502040204020203" pitchFamily="34" charset="0"/>
                          <a:cs typeface="Segoe UI" panose="020B0502040204020203" pitchFamily="34" charset="0"/>
                        </a:rPr>
                        <a:t>/Bullet</a:t>
                      </a:r>
                      <a:r>
                        <a:rPr lang="en-US" altLang="zh-CN" sz="1400" baseline="0" dirty="0" smtClean="0">
                          <a:latin typeface="Segoe UI" panose="020B0502040204020203" pitchFamily="34" charset="0"/>
                          <a:cs typeface="Segoe UI" panose="020B0502040204020203" pitchFamily="34" charset="0"/>
                        </a:rPr>
                        <a:t> 2E 4MP</a:t>
                      </a:r>
                      <a:endParaRPr lang="zh-CN" altLang="en-US" sz="1400" dirty="0" smtClean="0">
                        <a:latin typeface="Segoe UI" panose="020B0502040204020203" pitchFamily="34" charset="0"/>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a:t>
                      </a:r>
                      <a:r>
                        <a:rPr lang="en-US" sz="1400" kern="100" dirty="0" smtClean="0">
                          <a:effectLst/>
                          <a:latin typeface="Segoe UI" panose="020B0502040204020203" pitchFamily="34" charset="0"/>
                          <a:ea typeface="华文细黑" panose="02010600040101010101" pitchFamily="2" charset="-122"/>
                          <a:cs typeface="Segoe UI" panose="020B0502040204020203" pitchFamily="34" charset="0"/>
                        </a:rPr>
                        <a:t>2</a:t>
                      </a:r>
                      <a:r>
                        <a:rPr lang="en-US" altLang="zh-CN" sz="1400" dirty="0" smtClean="0">
                          <a:latin typeface="Segoe UI" panose="020B0502040204020203" pitchFamily="34" charset="0"/>
                          <a:cs typeface="Segoe UI" panose="020B0502040204020203" pitchFamily="34" charset="0"/>
                        </a:rPr>
                        <a:t>/Bullet</a:t>
                      </a:r>
                      <a:r>
                        <a:rPr lang="en-US" altLang="zh-CN" sz="1400" baseline="0" dirty="0" smtClean="0">
                          <a:latin typeface="Segoe UI" panose="020B0502040204020203" pitchFamily="34" charset="0"/>
                          <a:cs typeface="Segoe UI" panose="020B0502040204020203" pitchFamily="34" charset="0"/>
                        </a:rPr>
                        <a:t> 2 4MP</a:t>
                      </a:r>
                      <a:endParaRPr lang="zh-CN" altLang="en-US" sz="1400" dirty="0" smtClean="0">
                        <a:latin typeface="Segoe UI" panose="020B0502040204020203" pitchFamily="34" charset="0"/>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Bullet </a:t>
                      </a:r>
                      <a:r>
                        <a:rPr lang="en-US" sz="1400" kern="100" dirty="0" smtClean="0">
                          <a:effectLst/>
                          <a:latin typeface="Segoe UI" panose="020B0502040204020203" pitchFamily="34" charset="0"/>
                          <a:ea typeface="华文细黑" panose="02010600040101010101" pitchFamily="2" charset="-122"/>
                          <a:cs typeface="Segoe UI" panose="020B0502040204020203" pitchFamily="34" charset="0"/>
                        </a:rPr>
                        <a:t>2S/ Bullet 2S 4MP</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71464168"/>
                  </a:ext>
                </a:extLst>
              </a:tr>
              <a:tr h="115534">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Độ</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phân giải</a:t>
                      </a: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 </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altLang="zh-CN"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1080P/4MP(2560×1440)</a:t>
                      </a:r>
                      <a:endParaRPr lang="zh-CN" alt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1080P/4MP(2560×1440)</a:t>
                      </a:r>
                      <a:endParaRPr lang="zh-CN" alt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1080P/4MP(2560×1440)</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84969575"/>
                  </a:ext>
                </a:extLst>
              </a:tr>
              <a:tr h="693207">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Góc</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nhìn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1080P</a:t>
                      </a:r>
                    </a:p>
                    <a:p>
                      <a:pPr algn="just">
                        <a:spcAft>
                          <a:spcPts val="0"/>
                        </a:spcAft>
                      </a:pP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2.8mm</a:t>
                      </a:r>
                      <a:r>
                        <a:rPr lang="en-US" sz="11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 </a:t>
                      </a: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120</a:t>
                      </a:r>
                      <a:r>
                        <a:rPr lang="en-US" sz="11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°(D</a:t>
                      </a: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 3.6mm</a:t>
                      </a:r>
                      <a:r>
                        <a:rPr lang="en-US" sz="11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 </a:t>
                      </a: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108</a:t>
                      </a:r>
                      <a:r>
                        <a:rPr lang="en-US" sz="11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°(D</a:t>
                      </a: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 </a:t>
                      </a:r>
                      <a:endParaRPr lang="zh-CN" sz="11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1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6mm: </a:t>
                      </a: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60</a:t>
                      </a:r>
                      <a:r>
                        <a:rPr lang="en-US" sz="11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°(D</a:t>
                      </a:r>
                      <a:r>
                        <a:rPr lang="en-US"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a:t>
                      </a: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4MP</a:t>
                      </a: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2.8mm; 125°(D); 3.6mm: 109°(D); </a:t>
                      </a:r>
                      <a:endParaRPr lang="zh-CN"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6mm: 62°(D)</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1080P</a:t>
                      </a: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2.8mm; 128°(D); 3.6mm: 104°(D); </a:t>
                      </a:r>
                      <a:endParaRPr lang="zh-CN"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6mm: 63°(D)</a:t>
                      </a: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4MP</a:t>
                      </a: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2.8mm; 124°(D); 3.6mm: 103°(D); </a:t>
                      </a:r>
                      <a:endParaRPr lang="zh-CN"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6mm: 62°(D)</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1080P</a:t>
                      </a: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3.6mm: 109°(D); 6mm: 65°(D)</a:t>
                      </a:r>
                      <a:endParaRPr lang="zh-CN"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4MP</a:t>
                      </a:r>
                    </a:p>
                    <a:p>
                      <a:pPr algn="just">
                        <a:spcAft>
                          <a:spcPts val="0"/>
                        </a:spcAft>
                      </a:pPr>
                      <a:r>
                        <a:rPr lang="en-US"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3.6mm: 97°(D); 6mm: 60°(D)</a:t>
                      </a:r>
                      <a:endParaRPr lang="zh-CN" altLang="zh-CN" sz="11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65838076"/>
                  </a:ext>
                </a:extLst>
              </a:tr>
              <a:tr h="231069">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Tầm</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nhìn ban đêm hồng ngoại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30m(98ft) IR Distance</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15m(49ft) Spotlight Distance</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30m(98ft) IR Distance</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just">
                        <a:spcAft>
                          <a:spcPts val="0"/>
                        </a:spcAft>
                      </a:pPr>
                      <a:r>
                        <a:rPr lang="en-US"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30m(98ft</a:t>
                      </a: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 Spotlight Distance</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30m(98ft</a:t>
                      </a: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 Spotlight Distance</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55461475"/>
                  </a:ext>
                </a:extLst>
              </a:tr>
              <a:tr h="150837">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Chuẩn nén</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200" kern="10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8409765"/>
                  </a:ext>
                </a:extLst>
              </a:tr>
              <a:tr h="134332">
                <a:tc>
                  <a:txBody>
                    <a:bodyPr/>
                    <a:lstStyle/>
                    <a:p>
                      <a:pPr algn="just">
                        <a:spcAft>
                          <a:spcPts val="0"/>
                        </a:spcAft>
                      </a:pPr>
                      <a:r>
                        <a:rPr lang="en-US" altLang="zh-CN" sz="1400" kern="100" smtClean="0">
                          <a:effectLst/>
                          <a:latin typeface="Segoe UI" panose="020B0502040204020203" pitchFamily="34" charset="0"/>
                          <a:ea typeface="华文细黑" panose="02010600040101010101" pitchFamily="2" charset="-122"/>
                          <a:cs typeface="Segoe UI" panose="020B0502040204020203" pitchFamily="34" charset="0"/>
                        </a:rPr>
                        <a:t>Tầm</a:t>
                      </a:r>
                      <a:r>
                        <a:rPr lang="en-US" altLang="zh-CN" sz="1400" kern="100" baseline="0" smtClean="0">
                          <a:effectLst/>
                          <a:latin typeface="Segoe UI" panose="020B0502040204020203" pitchFamily="34" charset="0"/>
                          <a:ea typeface="华文细黑" panose="02010600040101010101" pitchFamily="2" charset="-122"/>
                          <a:cs typeface="Segoe UI" panose="020B0502040204020203" pitchFamily="34" charset="0"/>
                        </a:rPr>
                        <a:t> nhìn ban đêm có màu</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Four Smart </a:t>
                      </a:r>
                      <a:r>
                        <a:rPr lang="en-US"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Color Night </a:t>
                      </a: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Vision Modes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Four Smart </a:t>
                      </a:r>
                      <a:r>
                        <a:rPr lang="en-US"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Color Night </a:t>
                      </a: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Vision Modes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Full Color Night Vision</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6274251"/>
                  </a:ext>
                </a:extLst>
              </a:tr>
              <a:tr h="176969">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Tích</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hợp</a:t>
                      </a: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 </a:t>
                      </a: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Spotlight</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157985"/>
                  </a:ext>
                </a:extLst>
              </a:tr>
              <a:tr h="202185">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Audio</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Built-in </a:t>
                      </a:r>
                      <a:r>
                        <a:rPr lang="en-US"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Mic</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Two-way Talk</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altLang="zh-CN" sz="1200" kern="100" dirty="0" smtClean="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Two-way Talk</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71629902"/>
                  </a:ext>
                </a:extLst>
              </a:tr>
              <a:tr h="193933">
                <a:tc>
                  <a:txBody>
                    <a:bodyPr/>
                    <a:lstStyle/>
                    <a:p>
                      <a:pPr algn="just">
                        <a:spcAft>
                          <a:spcPts val="0"/>
                        </a:spcAft>
                      </a:pPr>
                      <a:r>
                        <a:rPr lang="en-US" sz="1400" kern="100">
                          <a:effectLst/>
                          <a:latin typeface="Segoe UI" panose="020B0502040204020203" pitchFamily="34" charset="0"/>
                          <a:ea typeface="华文细黑" panose="02010600040101010101" pitchFamily="2" charset="-122"/>
                          <a:cs typeface="Segoe UI" panose="020B0502040204020203" pitchFamily="34" charset="0"/>
                        </a:rPr>
                        <a:t>Zoom</a:t>
                      </a:r>
                      <a:endParaRPr lang="zh-CN" sz="1400" kern="10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95786048"/>
                  </a:ext>
                </a:extLst>
              </a:tr>
              <a:tr h="193933">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Phát</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hiện chuyển động</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79196662"/>
                  </a:ext>
                </a:extLst>
              </a:tr>
              <a:tr h="207228">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Phát</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hiện con người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4018366"/>
                  </a:ext>
                </a:extLst>
              </a:tr>
              <a:tr h="149461">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Ăng</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ten</a:t>
                      </a: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 </a:t>
                      </a: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Wi-Fi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External Dual-Antenna Wi-Fi</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33638534"/>
                  </a:ext>
                </a:extLst>
              </a:tr>
              <a:tr h="149461">
                <a:tc>
                  <a:txBody>
                    <a:bodyPr/>
                    <a:lstStyle/>
                    <a:p>
                      <a:pPr algn="just">
                        <a:spcAft>
                          <a:spcPts val="0"/>
                        </a:spcAft>
                      </a:pP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Wi-Fi</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2.4GHz</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55631383"/>
                  </a:ext>
                </a:extLst>
              </a:tr>
              <a:tr h="597386">
                <a:tc>
                  <a:txBody>
                    <a:bodyPr/>
                    <a:lstStyle/>
                    <a:p>
                      <a:pPr algn="just">
                        <a:lnSpc>
                          <a:spcPct val="250000"/>
                        </a:lnSpc>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Lưu</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trữ</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p>
                      <a:pPr algn="l">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Cloud Storage + NVR</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24211556"/>
                  </a:ext>
                </a:extLst>
              </a:tr>
              <a:tr h="183846">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Bảo</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vệ</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IP67</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61291536"/>
                  </a:ext>
                </a:extLst>
              </a:tr>
              <a:tr h="106680">
                <a:tc>
                  <a:txBody>
                    <a:bodyPr/>
                    <a:lstStyle/>
                    <a:p>
                      <a:pPr algn="just">
                        <a:spcAft>
                          <a:spcPts val="0"/>
                        </a:spcAft>
                      </a:pP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Tích</a:t>
                      </a:r>
                      <a:r>
                        <a:rPr lang="en-US" sz="1400" kern="100" baseline="0" smtClean="0">
                          <a:effectLst/>
                          <a:latin typeface="Segoe UI" panose="020B0502040204020203" pitchFamily="34" charset="0"/>
                          <a:ea typeface="华文细黑" panose="02010600040101010101" pitchFamily="2" charset="-122"/>
                          <a:cs typeface="Segoe UI" panose="020B0502040204020203" pitchFamily="34" charset="0"/>
                        </a:rPr>
                        <a:t> hợp</a:t>
                      </a:r>
                      <a:r>
                        <a:rPr lang="en-US" sz="1400" kern="100" smtClean="0">
                          <a:effectLst/>
                          <a:latin typeface="Segoe UI" panose="020B0502040204020203" pitchFamily="34" charset="0"/>
                          <a:ea typeface="华文细黑" panose="02010600040101010101" pitchFamily="2" charset="-122"/>
                          <a:cs typeface="Segoe UI" panose="020B0502040204020203" pitchFamily="34" charset="0"/>
                        </a:rPr>
                        <a:t> </a:t>
                      </a:r>
                      <a:r>
                        <a:rPr lang="en-US" sz="1400" kern="100" dirty="0">
                          <a:effectLst/>
                          <a:latin typeface="Segoe UI" panose="020B0502040204020203" pitchFamily="34" charset="0"/>
                          <a:ea typeface="华文细黑" panose="02010600040101010101" pitchFamily="2" charset="-122"/>
                          <a:cs typeface="Segoe UI" panose="020B0502040204020203" pitchFamily="34" charset="0"/>
                        </a:rPr>
                        <a:t>Hotspot</a:t>
                      </a:r>
                      <a:endParaRPr lang="zh-CN" sz="1400" kern="100" dirty="0">
                        <a:effectLst/>
                        <a:latin typeface="Segoe UI" panose="020B0502040204020203" pitchFamily="34" charset="0"/>
                        <a:ea typeface="华文细黑" panose="02010600040101010101" pitchFamily="2" charset="-122"/>
                        <a:cs typeface="Segoe UI" panose="020B0502040204020203" pitchFamily="34" charset="0"/>
                      </a:endParaRPr>
                    </a:p>
                  </a:txBody>
                  <a:tcPr marL="49515" marR="4951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Aft>
                          <a:spcPts val="0"/>
                        </a:spcAft>
                      </a:pPr>
                      <a:r>
                        <a:rPr lang="en-US"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sz="1200" kern="100" dirty="0">
                        <a:solidFill>
                          <a:schemeClr val="tx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97565800"/>
                  </a:ext>
                </a:extLst>
              </a:tr>
            </a:tbl>
          </a:graphicData>
        </a:graphic>
      </p:graphicFrame>
      <p:pic>
        <p:nvPicPr>
          <p:cNvPr id="38" name="图片 37"/>
          <p:cNvPicPr/>
          <p:nvPr/>
        </p:nvPicPr>
        <p:blipFill rotWithShape="1">
          <a:blip r:embed="rId3" cstate="print">
            <a:extLst>
              <a:ext uri="{28A0092B-C50C-407E-A947-70E740481C1C}">
                <a14:useLocalDpi xmlns:a14="http://schemas.microsoft.com/office/drawing/2010/main" val="0"/>
              </a:ext>
            </a:extLst>
          </a:blip>
          <a:srcRect/>
          <a:stretch/>
        </p:blipFill>
        <p:spPr bwMode="auto">
          <a:xfrm>
            <a:off x="6040166" y="150812"/>
            <a:ext cx="1395730" cy="1104900"/>
          </a:xfrm>
          <a:prstGeom prst="rect">
            <a:avLst/>
          </a:prstGeom>
          <a:ln>
            <a:noFill/>
          </a:ln>
          <a:extLst>
            <a:ext uri="{53640926-AAD7-44D8-BBD7-CCE9431645EC}">
              <a14:shadowObscured xmlns:a14="http://schemas.microsoft.com/office/drawing/2010/main"/>
            </a:ext>
          </a:extLst>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459"/>
          <a:stretch/>
        </p:blipFill>
        <p:spPr>
          <a:xfrm>
            <a:off x="11036742" y="6395205"/>
            <a:ext cx="938406" cy="256738"/>
          </a:xfrm>
          <a:prstGeom prst="rect">
            <a:avLst/>
          </a:prstGeom>
        </p:spPr>
      </p:pic>
      <p:pic>
        <p:nvPicPr>
          <p:cNvPr id="21" name="Picture 2" descr="C:\Users\24466\Desktop\tim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9996" y="1255712"/>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24466\Desktop\tim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9996" y="2699684"/>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24466\Desktop\tim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9996" y="4128591"/>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24466\Desktop\tim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47425" y="3566705"/>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p:cNvPicPr/>
          <p:nvPr/>
        </p:nvPicPr>
        <p:blipFill rotWithShape="1">
          <a:blip r:embed="rId3" cstate="print">
            <a:extLst>
              <a:ext uri="{28A0092B-C50C-407E-A947-70E740481C1C}">
                <a14:useLocalDpi xmlns:a14="http://schemas.microsoft.com/office/drawing/2010/main" val="0"/>
              </a:ext>
            </a:extLst>
          </a:blip>
          <a:srcRect/>
          <a:stretch/>
        </p:blipFill>
        <p:spPr bwMode="auto">
          <a:xfrm>
            <a:off x="8945291" y="163512"/>
            <a:ext cx="1395730" cy="1104900"/>
          </a:xfrm>
          <a:prstGeom prst="rect">
            <a:avLst/>
          </a:prstGeom>
          <a:ln>
            <a:noFill/>
          </a:ln>
          <a:extLst>
            <a:ext uri="{53640926-AAD7-44D8-BBD7-CCE9431645EC}">
              <a14:shadowObscured xmlns:a14="http://schemas.microsoft.com/office/drawing/2010/main"/>
            </a:ext>
          </a:extLst>
        </p:spPr>
      </p:pic>
      <p:pic>
        <p:nvPicPr>
          <p:cNvPr id="30" name="图片 29"/>
          <p:cNvPicPr/>
          <p:nvPr/>
        </p:nvPicPr>
        <p:blipFill rotWithShape="1">
          <a:blip r:embed="rId3" cstate="print">
            <a:extLst>
              <a:ext uri="{28A0092B-C50C-407E-A947-70E740481C1C}">
                <a14:useLocalDpi xmlns:a14="http://schemas.microsoft.com/office/drawing/2010/main" val="0"/>
              </a:ext>
            </a:extLst>
          </a:blip>
          <a:srcRect/>
          <a:stretch/>
        </p:blipFill>
        <p:spPr bwMode="auto">
          <a:xfrm>
            <a:off x="3191874" y="150812"/>
            <a:ext cx="1395730" cy="1104900"/>
          </a:xfrm>
          <a:prstGeom prst="rect">
            <a:avLst/>
          </a:prstGeom>
          <a:ln>
            <a:noFill/>
          </a:ln>
          <a:extLst>
            <a:ext uri="{53640926-AAD7-44D8-BBD7-CCE9431645EC}">
              <a14:shadowObscured xmlns:a14="http://schemas.microsoft.com/office/drawing/2010/main"/>
            </a:ext>
          </a:extLst>
        </p:spPr>
      </p:pic>
      <p:sp>
        <p:nvSpPr>
          <p:cNvPr id="13"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4"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8197" y="158683"/>
            <a:ext cx="1807743" cy="329971"/>
          </a:xfrm>
          <a:prstGeom prst="rect">
            <a:avLst/>
          </a:prstGeom>
        </p:spPr>
      </p:pic>
    </p:spTree>
    <p:extLst>
      <p:ext uri="{BB962C8B-B14F-4D97-AF65-F5344CB8AC3E}">
        <p14:creationId xmlns:p14="http://schemas.microsoft.com/office/powerpoint/2010/main" val="237147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598695"/>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乐橙</a:t>
            </a:r>
          </a:p>
        </p:txBody>
      </p:sp>
      <p:sp>
        <p:nvSpPr>
          <p:cNvPr id="22" name="矩形 21"/>
          <p:cNvSpPr/>
          <p:nvPr/>
        </p:nvSpPr>
        <p:spPr>
          <a:xfrm>
            <a:off x="218149" y="707458"/>
            <a:ext cx="557009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17280" y="122683"/>
            <a:ext cx="5750860" cy="584775"/>
          </a:xfrm>
          <a:prstGeom prst="rect">
            <a:avLst/>
          </a:prstGeom>
          <a:noFill/>
        </p:spPr>
        <p:txBody>
          <a:bodyPr wrap="square" rtlCol="0">
            <a:spAutoFit/>
          </a:bodyPr>
          <a:lstStyle/>
          <a:p>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vi-VN"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Ranger 2 4MP</a:t>
            </a:r>
            <a:endParaRPr lang="en-US" altLang="zh-CN" sz="32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33" name="矩形 32"/>
          <p:cNvSpPr/>
          <p:nvPr/>
        </p:nvSpPr>
        <p:spPr>
          <a:xfrm rot="20486377">
            <a:off x="5200298" y="1759056"/>
            <a:ext cx="1062737" cy="33746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prstClr val="white"/>
                </a:solidFill>
                <a:latin typeface="Segoe UI" panose="020B0502040204020203" pitchFamily="34" charset="0"/>
                <a:cs typeface="Segoe UI" panose="020B0502040204020203" pitchFamily="34" charset="0"/>
              </a:rPr>
              <a:t>NEW</a:t>
            </a:r>
            <a:endParaRPr lang="zh-CN" altLang="en-US" sz="1200" dirty="0">
              <a:solidFill>
                <a:prstClr val="white"/>
              </a:solidFill>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
        <p:nvSpPr>
          <p:cNvPr id="12" name="矩形 29"/>
          <p:cNvSpPr/>
          <p:nvPr/>
        </p:nvSpPr>
        <p:spPr>
          <a:xfrm>
            <a:off x="5039076" y="5292194"/>
            <a:ext cx="2109439" cy="369332"/>
          </a:xfrm>
          <a:prstGeom prst="rect">
            <a:avLst/>
          </a:prstGeom>
        </p:spPr>
        <p:txBody>
          <a:bodyPr wrap="square" anchor="b">
            <a:spAutoFit/>
          </a:bodyPr>
          <a:lstStyle/>
          <a:p>
            <a:r>
              <a:rPr lang="vi-VN"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Ranger 2 4MP</a:t>
            </a:r>
            <a:endPar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object 47"/>
          <p:cNvSpPr/>
          <p:nvPr/>
        </p:nvSpPr>
        <p:spPr>
          <a:xfrm>
            <a:off x="4241555" y="1967675"/>
            <a:ext cx="4905030" cy="3509185"/>
          </a:xfrm>
          <a:prstGeom prst="rect">
            <a:avLst/>
          </a:prstGeom>
          <a:blipFill>
            <a:blip r:embed="rId4" cstate="print"/>
            <a:stretch>
              <a:fillRect/>
            </a:stretch>
          </a:blipFill>
        </p:spPr>
        <p:txBody>
          <a:bodyPr wrap="square" lIns="0" tIns="0" rIns="0" bIns="0" rtlCol="0"/>
          <a:lstStyle/>
          <a:p>
            <a:endParaRPr sz="3106">
              <a:latin typeface="Segoe UI" panose="020B0502040204020203" pitchFamily="34" charset="0"/>
              <a:cs typeface="Segoe UI" panose="020B0502040204020203" pitchFamily="34" charset="0"/>
            </a:endParaRPr>
          </a:p>
        </p:txBody>
      </p:sp>
      <p:sp>
        <p:nvSpPr>
          <p:cNvPr id="15" name="TextBox 14"/>
          <p:cNvSpPr txBox="1"/>
          <p:nvPr/>
        </p:nvSpPr>
        <p:spPr>
          <a:xfrm>
            <a:off x="117280" y="871727"/>
            <a:ext cx="3783985" cy="646331"/>
          </a:xfrm>
          <a:prstGeom prst="rect">
            <a:avLst/>
          </a:prstGeom>
          <a:noFill/>
        </p:spPr>
        <p:txBody>
          <a:bodyPr wrap="none" rtlCol="0">
            <a:spAutoFit/>
          </a:bodyPr>
          <a:lstStyle/>
          <a:p>
            <a:r>
              <a:rPr lang="vi-VN"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4MP</a:t>
            </a:r>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H.265 Pan &amp; Tilt </a:t>
            </a:r>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Wi-Fi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Camera</a:t>
            </a:r>
          </a:p>
          <a:p>
            <a:endParaRPr lang="en-US" dirty="0"/>
          </a:p>
        </p:txBody>
      </p:sp>
    </p:spTree>
    <p:extLst>
      <p:ext uri="{BB962C8B-B14F-4D97-AF65-F5344CB8AC3E}">
        <p14:creationId xmlns:p14="http://schemas.microsoft.com/office/powerpoint/2010/main" val="403400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588998" y="1522472"/>
            <a:ext cx="4519822" cy="4555669"/>
            <a:chOff x="586589" y="1405511"/>
            <a:chExt cx="4519822" cy="4555669"/>
          </a:xfrm>
        </p:grpSpPr>
        <p:sp>
          <p:nvSpPr>
            <p:cNvPr id="22" name="椭圆 21"/>
            <p:cNvSpPr/>
            <p:nvPr/>
          </p:nvSpPr>
          <p:spPr>
            <a:xfrm>
              <a:off x="586589" y="1405511"/>
              <a:ext cx="4519822" cy="4555669"/>
            </a:xfrm>
            <a:prstGeom prst="ellipse">
              <a:avLst/>
            </a:prstGeom>
            <a:noFill/>
            <a:ln w="88900">
              <a:solidFill>
                <a:srgbClr val="F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3" name="椭圆 22"/>
            <p:cNvSpPr/>
            <p:nvPr/>
          </p:nvSpPr>
          <p:spPr>
            <a:xfrm>
              <a:off x="682069" y="4831603"/>
              <a:ext cx="906896" cy="914089"/>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pic>
        <p:nvPicPr>
          <p:cNvPr id="25" name="图片 24"/>
          <p:cNvPicPr>
            <a:picLocks noChangeAspect="1"/>
          </p:cNvPicPr>
          <p:nvPr/>
        </p:nvPicPr>
        <p:blipFill rotWithShape="1">
          <a:blip r:embed="rId2" cstate="screen">
            <a:extLst>
              <a:ext uri="{28A0092B-C50C-407E-A947-70E740481C1C}">
                <a14:useLocalDpi xmlns:a14="http://schemas.microsoft.com/office/drawing/2010/main"/>
              </a:ext>
            </a:extLst>
          </a:blip>
          <a:srcRect l="-459"/>
          <a:stretch/>
        </p:blipFill>
        <p:spPr>
          <a:xfrm>
            <a:off x="11036742" y="6395205"/>
            <a:ext cx="938406" cy="256738"/>
          </a:xfrm>
          <a:prstGeom prst="rect">
            <a:avLst/>
          </a:prstGeom>
        </p:spPr>
      </p:pic>
      <p:sp>
        <p:nvSpPr>
          <p:cNvPr id="12" name="文本框 11"/>
          <p:cNvSpPr txBox="1"/>
          <p:nvPr/>
        </p:nvSpPr>
        <p:spPr>
          <a:xfrm>
            <a:off x="5283588" y="1212740"/>
            <a:ext cx="5999876" cy="584775"/>
          </a:xfrm>
          <a:prstGeom prst="rect">
            <a:avLst/>
          </a:prstGeom>
          <a:noFill/>
        </p:spPr>
        <p:txBody>
          <a:bodyPr wrap="square" rtlCol="0">
            <a:spAutoFit/>
          </a:bodyPr>
          <a:lstStyle/>
          <a:p>
            <a:r>
              <a:rPr lang="en-US" altLang="zh-CN" sz="32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Ranger 2</a:t>
            </a:r>
            <a:r>
              <a:rPr lang="vi-VN" altLang="zh-CN" sz="32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4MP</a:t>
            </a:r>
            <a:endParaRPr lang="zh-CN" altLang="en-US" sz="32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文本框 9"/>
          <p:cNvSpPr txBox="1"/>
          <p:nvPr/>
        </p:nvSpPr>
        <p:spPr>
          <a:xfrm>
            <a:off x="5283588" y="2119351"/>
            <a:ext cx="6531320" cy="1600438"/>
          </a:xfrm>
          <a:prstGeom prst="rect">
            <a:avLst/>
          </a:prstGeom>
          <a:noFill/>
        </p:spPr>
        <p:txBody>
          <a:bodyPr wrap="square" rtlCol="0">
            <a:spAutoFit/>
          </a:bodyPr>
          <a:lstStyle/>
          <a:p>
            <a:r>
              <a:rPr lang="vi-VN" sz="1400" dirty="0">
                <a:latin typeface="Segoe UI" panose="020B0502040204020203" pitchFamily="34" charset="0"/>
                <a:cs typeface="Segoe UI" panose="020B0502040204020203" pitchFamily="34" charset="0"/>
              </a:rPr>
              <a:t>Với tính năng giám sát trực tiếp </a:t>
            </a:r>
            <a:r>
              <a:rPr lang="vi-VN" sz="1400" dirty="0" smtClean="0">
                <a:latin typeface="Segoe UI" panose="020B0502040204020203" pitchFamily="34" charset="0"/>
                <a:cs typeface="Segoe UI" panose="020B0502040204020203" pitchFamily="34" charset="0"/>
              </a:rPr>
              <a:t>QHD 4MP </a:t>
            </a:r>
            <a:r>
              <a:rPr lang="vi-VN" sz="1400" dirty="0">
                <a:latin typeface="Segoe UI" panose="020B0502040204020203" pitchFamily="34" charset="0"/>
                <a:cs typeface="Segoe UI" panose="020B0502040204020203" pitchFamily="34" charset="0"/>
              </a:rPr>
              <a:t>và các tính năng xoay 0 ~ 355 ° &amp; -5 ~ 80 °, Ranger 2 </a:t>
            </a:r>
            <a:r>
              <a:rPr lang="vi-VN" sz="1400" dirty="0" smtClean="0">
                <a:latin typeface="Segoe UI" panose="020B0502040204020203" pitchFamily="34" charset="0"/>
                <a:cs typeface="Segoe UI" panose="020B0502040204020203" pitchFamily="34" charset="0"/>
              </a:rPr>
              <a:t>4MP đảm </a:t>
            </a:r>
            <a:r>
              <a:rPr lang="vi-VN" sz="1400" dirty="0">
                <a:latin typeface="Segoe UI" panose="020B0502040204020203" pitchFamily="34" charset="0"/>
                <a:cs typeface="Segoe UI" panose="020B0502040204020203" pitchFamily="34" charset="0"/>
              </a:rPr>
              <a:t>bảo mọi ngóc ngách trong nhà bạn được bao phủ hoàn toàn. Phát hiện con người nhanh chóng tìm thấy mục tiêu của con người trong hình ảnh và ngay lập tức gửi thông báo cho bạn. Chế độ Bảo mật giúp bảo vệ quyền riêng tư cá nhân của bạn khi bạn ở nhà và chức năng Theo dõi Thông minh cho phép máy ảnh theo dõi các đối tượng chuyển động khi phát hiện chuyển động. </a:t>
            </a:r>
            <a:endParaRPr lang="en-US" altLang="zh-CN" sz="800" dirty="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4" name="矩形 16"/>
          <p:cNvSpPr/>
          <p:nvPr/>
        </p:nvSpPr>
        <p:spPr>
          <a:xfrm>
            <a:off x="319597" y="629098"/>
            <a:ext cx="285145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Segoe UI" panose="020B0502040204020203" pitchFamily="34" charset="0"/>
              <a:cs typeface="Segoe UI" panose="020B0502040204020203" pitchFamily="34" charset="0"/>
            </a:endParaRPr>
          </a:p>
        </p:txBody>
      </p:sp>
      <p:sp>
        <p:nvSpPr>
          <p:cNvPr id="15" name="文本框 17"/>
          <p:cNvSpPr txBox="1"/>
          <p:nvPr/>
        </p:nvSpPr>
        <p:spPr>
          <a:xfrm>
            <a:off x="216224" y="167433"/>
            <a:ext cx="3095919" cy="461665"/>
          </a:xfrm>
          <a:prstGeom prst="rect">
            <a:avLst/>
          </a:prstGeom>
          <a:noFill/>
        </p:spPr>
        <p:txBody>
          <a:bodyPr wrap="square" rtlCol="0">
            <a:spAutoFit/>
          </a:bodyPr>
          <a:lstStyle/>
          <a:p>
            <a:r>
              <a:rPr lang="vi-VN" altLang="zh-CN" sz="24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Giới thiệu sản phẩm</a:t>
            </a:r>
            <a:endParaRPr lang="zh-CN" altLang="en-US" sz="24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8197" y="158683"/>
            <a:ext cx="1807743" cy="329971"/>
          </a:xfrm>
          <a:prstGeom prst="rect">
            <a:avLst/>
          </a:prstGeom>
        </p:spPr>
      </p:pic>
      <p:pic>
        <p:nvPicPr>
          <p:cNvPr id="6" name="Picture 5"/>
          <p:cNvPicPr>
            <a:picLocks noChangeAspect="1"/>
          </p:cNvPicPr>
          <p:nvPr/>
        </p:nvPicPr>
        <p:blipFill>
          <a:blip r:embed="rId4"/>
          <a:stretch>
            <a:fillRect/>
          </a:stretch>
        </p:blipFill>
        <p:spPr>
          <a:xfrm>
            <a:off x="5303377" y="3800306"/>
            <a:ext cx="6426562" cy="2168694"/>
          </a:xfrm>
          <a:prstGeom prst="rect">
            <a:avLst/>
          </a:prstGeom>
        </p:spPr>
      </p:pic>
      <p:sp>
        <p:nvSpPr>
          <p:cNvPr id="7" name="Rectangle 6"/>
          <p:cNvSpPr/>
          <p:nvPr/>
        </p:nvSpPr>
        <p:spPr>
          <a:xfrm>
            <a:off x="5303377" y="1750019"/>
            <a:ext cx="1939955" cy="369332"/>
          </a:xfrm>
          <a:prstGeom prst="rect">
            <a:avLst/>
          </a:prstGeom>
        </p:spPr>
        <p:txBody>
          <a:bodyPr wrap="none">
            <a:spAutoFit/>
          </a:bodyPr>
          <a:lstStyle/>
          <a:p>
            <a:r>
              <a:rPr lang="vi-VN"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Mã</a:t>
            </a:r>
            <a:r>
              <a:rPr lang="en-US"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IPC-</a:t>
            </a:r>
            <a:r>
              <a:rPr lang="vi-VN"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A42P-D</a:t>
            </a:r>
            <a:endParaRPr lang="zh-CN" altLang="en-US"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6" name="object 47"/>
          <p:cNvSpPr/>
          <p:nvPr/>
        </p:nvSpPr>
        <p:spPr>
          <a:xfrm>
            <a:off x="1263245" y="2045713"/>
            <a:ext cx="4905030" cy="3509185"/>
          </a:xfrm>
          <a:prstGeom prst="rect">
            <a:avLst/>
          </a:prstGeom>
          <a:blipFill>
            <a:blip r:embed="rId5" cstate="print"/>
            <a:stretch>
              <a:fillRect/>
            </a:stretch>
          </a:blipFill>
        </p:spPr>
        <p:txBody>
          <a:bodyPr wrap="square" lIns="0" tIns="0" rIns="0" bIns="0" rtlCol="0"/>
          <a:lstStyle/>
          <a:p>
            <a:endParaRPr sz="3106">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0679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598695"/>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乐橙</a:t>
            </a:r>
          </a:p>
        </p:txBody>
      </p:sp>
      <p:sp>
        <p:nvSpPr>
          <p:cNvPr id="22" name="矩形 21"/>
          <p:cNvSpPr/>
          <p:nvPr/>
        </p:nvSpPr>
        <p:spPr>
          <a:xfrm>
            <a:off x="218149" y="707458"/>
            <a:ext cx="48110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17279" y="122683"/>
            <a:ext cx="5056947" cy="584775"/>
          </a:xfrm>
          <a:prstGeom prst="rect">
            <a:avLst/>
          </a:prstGeom>
          <a:noFill/>
        </p:spPr>
        <p:txBody>
          <a:bodyPr wrap="square" rtlCol="0">
            <a:spAutoFit/>
          </a:bodyPr>
          <a:lstStyle/>
          <a:p>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vi-VN"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Ranger 2C</a:t>
            </a:r>
            <a:endParaRPr lang="en-US" altLang="zh-CN" sz="32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33" name="矩形 32"/>
          <p:cNvSpPr/>
          <p:nvPr/>
        </p:nvSpPr>
        <p:spPr>
          <a:xfrm rot="20486377">
            <a:off x="5200298" y="1759056"/>
            <a:ext cx="1062737" cy="33746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prstClr val="white"/>
                </a:solidFill>
                <a:latin typeface="Segoe UI" panose="020B0502040204020203" pitchFamily="34" charset="0"/>
                <a:cs typeface="Segoe UI" panose="020B0502040204020203" pitchFamily="34" charset="0"/>
              </a:rPr>
              <a:t>NEW</a:t>
            </a:r>
            <a:endParaRPr lang="zh-CN" altLang="en-US" sz="1200" dirty="0">
              <a:solidFill>
                <a:prstClr val="white"/>
              </a:solidFill>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
        <p:nvSpPr>
          <p:cNvPr id="12" name="矩形 29"/>
          <p:cNvSpPr/>
          <p:nvPr/>
        </p:nvSpPr>
        <p:spPr>
          <a:xfrm>
            <a:off x="4794370" y="5269957"/>
            <a:ext cx="2109439" cy="646331"/>
          </a:xfrm>
          <a:prstGeom prst="rect">
            <a:avLst/>
          </a:prstGeom>
        </p:spPr>
        <p:txBody>
          <a:bodyPr wrap="square" anchor="b">
            <a:spAutoFit/>
          </a:bodyPr>
          <a:lstStyle/>
          <a:p>
            <a:r>
              <a:rPr lang="vi-VN"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Ranger 2C</a:t>
            </a:r>
          </a:p>
          <a:p>
            <a:r>
              <a:rPr lang="vi-VN"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Rager 2C 4MP</a:t>
            </a:r>
            <a:endPar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0"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3985" y="2296182"/>
            <a:ext cx="2815361" cy="3257643"/>
          </a:xfrm>
          <a:prstGeom prst="rect">
            <a:avLst/>
          </a:prstGeom>
        </p:spPr>
      </p:pic>
      <p:sp>
        <p:nvSpPr>
          <p:cNvPr id="14" name="TextBox 13"/>
          <p:cNvSpPr txBox="1"/>
          <p:nvPr/>
        </p:nvSpPr>
        <p:spPr>
          <a:xfrm>
            <a:off x="117279" y="819877"/>
            <a:ext cx="4566250" cy="646331"/>
          </a:xfrm>
          <a:prstGeom prst="rect">
            <a:avLst/>
          </a:prstGeom>
          <a:noFill/>
        </p:spPr>
        <p:txBody>
          <a:bodyPr wrap="none" rtlCol="0">
            <a:spAutoFit/>
          </a:bodyPr>
          <a:lstStyle/>
          <a:p>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1080P</a:t>
            </a:r>
            <a:r>
              <a:rPr lang="vi-VN"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4MP</a:t>
            </a:r>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H.265 Pan &amp; Tilt </a:t>
            </a:r>
            <a:r>
              <a:rPr lang="en-US" altLang="zh-CN"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Wi-Fi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Camera</a:t>
            </a:r>
          </a:p>
          <a:p>
            <a:endParaRPr lang="en-US" dirty="0"/>
          </a:p>
        </p:txBody>
      </p:sp>
    </p:spTree>
    <p:extLst>
      <p:ext uri="{BB962C8B-B14F-4D97-AF65-F5344CB8AC3E}">
        <p14:creationId xmlns:p14="http://schemas.microsoft.com/office/powerpoint/2010/main" val="224816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588998" y="1522472"/>
            <a:ext cx="4519822" cy="4555669"/>
            <a:chOff x="586589" y="1405511"/>
            <a:chExt cx="4519822" cy="4555669"/>
          </a:xfrm>
        </p:grpSpPr>
        <p:sp>
          <p:nvSpPr>
            <p:cNvPr id="22" name="椭圆 21"/>
            <p:cNvSpPr/>
            <p:nvPr/>
          </p:nvSpPr>
          <p:spPr>
            <a:xfrm>
              <a:off x="586589" y="1405511"/>
              <a:ext cx="4519822" cy="4555669"/>
            </a:xfrm>
            <a:prstGeom prst="ellipse">
              <a:avLst/>
            </a:prstGeom>
            <a:noFill/>
            <a:ln w="88900">
              <a:solidFill>
                <a:srgbClr val="F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3" name="椭圆 22"/>
            <p:cNvSpPr/>
            <p:nvPr/>
          </p:nvSpPr>
          <p:spPr>
            <a:xfrm>
              <a:off x="682069" y="4831603"/>
              <a:ext cx="906896" cy="914089"/>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pic>
        <p:nvPicPr>
          <p:cNvPr id="2" name="图片 1"/>
          <p:cNvPicPr>
            <a:picLocks noChangeAspect="1"/>
          </p:cNvPicPr>
          <p:nvPr/>
        </p:nvPicPr>
        <p:blipFill>
          <a:blip r:embed="rId2"/>
          <a:stretch>
            <a:fillRect/>
          </a:stretch>
        </p:blipFill>
        <p:spPr>
          <a:xfrm>
            <a:off x="5227609" y="3800306"/>
            <a:ext cx="6555772" cy="2082918"/>
          </a:xfrm>
          <a:prstGeom prst="rect">
            <a:avLst/>
          </a:prstGeom>
        </p:spPr>
      </p:pic>
      <p:sp>
        <p:nvSpPr>
          <p:cNvPr id="12" name="文本框 11"/>
          <p:cNvSpPr txBox="1"/>
          <p:nvPr/>
        </p:nvSpPr>
        <p:spPr>
          <a:xfrm>
            <a:off x="5196082" y="1260862"/>
            <a:ext cx="4928993" cy="523220"/>
          </a:xfrm>
          <a:prstGeom prst="rect">
            <a:avLst/>
          </a:prstGeom>
          <a:noFill/>
        </p:spPr>
        <p:txBody>
          <a:bodyPr wrap="square" rtlCol="0">
            <a:spAutoFit/>
          </a:bodyPr>
          <a:lstStyle/>
          <a:p>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Ranger 2C</a:t>
            </a:r>
            <a:r>
              <a:rPr lang="vi-VN"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Ranger 2C 4MP</a:t>
            </a:r>
            <a:endParaRPr lang="zh-CN" altLang="en-US"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文本框 9"/>
          <p:cNvSpPr txBox="1"/>
          <p:nvPr/>
        </p:nvSpPr>
        <p:spPr>
          <a:xfrm>
            <a:off x="5196082" y="2078362"/>
            <a:ext cx="6618826" cy="1600438"/>
          </a:xfrm>
          <a:prstGeom prst="rect">
            <a:avLst/>
          </a:prstGeom>
          <a:noFill/>
        </p:spPr>
        <p:txBody>
          <a:bodyPr wrap="square" rtlCol="0">
            <a:spAutoFit/>
          </a:bodyPr>
          <a:lstStyle/>
          <a:p>
            <a:r>
              <a:rPr lang="vi-VN" sz="1400" dirty="0">
                <a:latin typeface="Segoe UI" panose="020B0502040204020203" pitchFamily="34" charset="0"/>
                <a:cs typeface="Segoe UI" panose="020B0502040204020203" pitchFamily="34" charset="0"/>
              </a:rPr>
              <a:t>Với tính năng giám sát trực tiếp Full HD </a:t>
            </a:r>
            <a:r>
              <a:rPr lang="vi-VN" sz="1400" dirty="0" smtClean="0">
                <a:latin typeface="Segoe UI" panose="020B0502040204020203" pitchFamily="34" charset="0"/>
                <a:cs typeface="Segoe UI" panose="020B0502040204020203" pitchFamily="34" charset="0"/>
              </a:rPr>
              <a:t>1080P/ QHD 4MP </a:t>
            </a:r>
            <a:r>
              <a:rPr lang="vi-VN" sz="1400" dirty="0">
                <a:latin typeface="Segoe UI" panose="020B0502040204020203" pitchFamily="34" charset="0"/>
                <a:cs typeface="Segoe UI" panose="020B0502040204020203" pitchFamily="34" charset="0"/>
              </a:rPr>
              <a:t>và các tính năng xoay 0 ~ 355 ° &amp; -5 ~ 80 °, Ranger 2C đảm bảo mọi ngóc ngách trong ngôi nhà của bạn được bao phủ hoàn toàn. Phát hiện con người nhanh chóng tìm thấy mục tiêu của con người trong hình ảnh và ngay lập tức gửi thông báo cho bạn. Chế độ Bảo mật giúp bảo vệ quyền riêng tư cá nhân của bạn khi bạn ở nhà và chức năng Theo dõi Thông minh cho </a:t>
            </a:r>
            <a:r>
              <a:rPr lang="vi-VN" sz="1400">
                <a:latin typeface="Segoe UI" panose="020B0502040204020203" pitchFamily="34" charset="0"/>
                <a:cs typeface="Segoe UI" panose="020B0502040204020203" pitchFamily="34" charset="0"/>
              </a:rPr>
              <a:t>phép </a:t>
            </a:r>
            <a:r>
              <a:rPr lang="en-US" sz="1400" smtClean="0">
                <a:latin typeface="Segoe UI" panose="020B0502040204020203" pitchFamily="34" charset="0"/>
                <a:cs typeface="Segoe UI" panose="020B0502040204020203" pitchFamily="34" charset="0"/>
              </a:rPr>
              <a:t>camera </a:t>
            </a:r>
            <a:r>
              <a:rPr lang="vi-VN" sz="1400" smtClean="0">
                <a:latin typeface="Segoe UI" panose="020B0502040204020203" pitchFamily="34" charset="0"/>
                <a:cs typeface="Segoe UI" panose="020B0502040204020203" pitchFamily="34" charset="0"/>
              </a:rPr>
              <a:t>theo </a:t>
            </a:r>
            <a:r>
              <a:rPr lang="vi-VN" sz="1400" dirty="0">
                <a:latin typeface="Segoe UI" panose="020B0502040204020203" pitchFamily="34" charset="0"/>
                <a:cs typeface="Segoe UI" panose="020B0502040204020203" pitchFamily="34" charset="0"/>
              </a:rPr>
              <a:t>dõi các đối tượng chuyển động khi phát hiện chuyển động. </a:t>
            </a:r>
            <a:endParaRPr lang="en-US" altLang="zh-CN" sz="800" dirty="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988" y="1743574"/>
            <a:ext cx="3559842" cy="4119079"/>
          </a:xfrm>
          <a:prstGeom prst="rect">
            <a:avLst/>
          </a:prstGeom>
        </p:spPr>
      </p:pic>
      <p:sp>
        <p:nvSpPr>
          <p:cNvPr id="15" name="矩形 16"/>
          <p:cNvSpPr/>
          <p:nvPr/>
        </p:nvSpPr>
        <p:spPr>
          <a:xfrm>
            <a:off x="319597" y="629098"/>
            <a:ext cx="285145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Segoe UI" panose="020B0502040204020203" pitchFamily="34" charset="0"/>
              <a:cs typeface="Segoe UI" panose="020B0502040204020203" pitchFamily="34" charset="0"/>
            </a:endParaRPr>
          </a:p>
        </p:txBody>
      </p:sp>
      <p:sp>
        <p:nvSpPr>
          <p:cNvPr id="16" name="文本框 17"/>
          <p:cNvSpPr txBox="1"/>
          <p:nvPr/>
        </p:nvSpPr>
        <p:spPr>
          <a:xfrm>
            <a:off x="216224" y="167433"/>
            <a:ext cx="3095919" cy="461665"/>
          </a:xfrm>
          <a:prstGeom prst="rect">
            <a:avLst/>
          </a:prstGeom>
          <a:noFill/>
        </p:spPr>
        <p:txBody>
          <a:bodyPr wrap="square" rtlCol="0">
            <a:spAutoFit/>
          </a:bodyPr>
          <a:lstStyle/>
          <a:p>
            <a:r>
              <a:rPr lang="vi-VN" altLang="zh-CN" sz="24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Giới thiệu sản phẩm</a:t>
            </a:r>
            <a:endParaRPr lang="zh-CN" altLang="en-US" sz="24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3" name="Rectangle 2"/>
          <p:cNvSpPr/>
          <p:nvPr/>
        </p:nvSpPr>
        <p:spPr>
          <a:xfrm>
            <a:off x="5196082" y="1729651"/>
            <a:ext cx="3337709" cy="369332"/>
          </a:xfrm>
          <a:prstGeom prst="rect">
            <a:avLst/>
          </a:prstGeom>
        </p:spPr>
        <p:txBody>
          <a:bodyPr wrap="none">
            <a:spAutoFit/>
          </a:bodyPr>
          <a:lstStyle/>
          <a:p>
            <a:r>
              <a:rPr lang="vi-VN"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Mã</a:t>
            </a:r>
            <a:r>
              <a:rPr lang="en-US" altLang="zh-CN" b="1">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b="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IPC-T2</a:t>
            </a:r>
            <a:r>
              <a:rPr lang="vi-VN" altLang="zh-CN" b="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a:t>
            </a:r>
            <a:r>
              <a:rPr lang="en-US" altLang="zh-CN" b="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CP/ IPC-TA</a:t>
            </a:r>
            <a:r>
              <a:rPr lang="vi-VN" altLang="zh-CN" b="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42</a:t>
            </a:r>
            <a:r>
              <a:rPr lang="en-US" altLang="zh-CN" b="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a:t>
            </a:r>
            <a:r>
              <a:rPr lang="vi-VN" altLang="zh-CN" b="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a:t>
            </a:r>
            <a:endParaRPr lang="zh-CN" altLang="en-US"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7" name="Rectangle 16"/>
          <p:cNvSpPr/>
          <p:nvPr/>
        </p:nvSpPr>
        <p:spPr>
          <a:xfrm>
            <a:off x="5588810" y="3889736"/>
            <a:ext cx="1349395" cy="166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000" dirty="0" smtClean="0">
                <a:solidFill>
                  <a:schemeClr val="accent2">
                    <a:lumMod val="75000"/>
                  </a:schemeClr>
                </a:solidFill>
                <a:latin typeface="Segoe UI" panose="020B0502040204020203" pitchFamily="34" charset="0"/>
                <a:cs typeface="Segoe UI" panose="020B0502040204020203" pitchFamily="34" charset="0"/>
              </a:rPr>
              <a:t>Full HD/ QHD Video </a:t>
            </a:r>
            <a:endParaRPr lang="en-US" sz="1000" dirty="0">
              <a:solidFill>
                <a:schemeClr val="accent2">
                  <a:lumMod val="75000"/>
                </a:schemeClr>
              </a:solidFill>
              <a:latin typeface="Segoe UI" panose="020B0502040204020203" pitchFamily="34" charset="0"/>
              <a:cs typeface="Segoe UI" panose="020B0502040204020203"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8197" y="158683"/>
            <a:ext cx="1807743" cy="329971"/>
          </a:xfrm>
          <a:prstGeom prst="rect">
            <a:avLst/>
          </a:prstGeom>
        </p:spPr>
      </p:pic>
    </p:spTree>
    <p:extLst>
      <p:ext uri="{BB962C8B-B14F-4D97-AF65-F5344CB8AC3E}">
        <p14:creationId xmlns:p14="http://schemas.microsoft.com/office/powerpoint/2010/main" val="21172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3509" t="7752" r="2412"/>
          <a:stretch/>
        </p:blipFill>
        <p:spPr>
          <a:xfrm>
            <a:off x="281276" y="1475684"/>
            <a:ext cx="11356848" cy="4265729"/>
          </a:xfrm>
          <a:prstGeom prst="rect">
            <a:avLst/>
          </a:prstGeom>
        </p:spPr>
      </p:pic>
      <p:sp>
        <p:nvSpPr>
          <p:cNvPr id="18" name="TextBox 1"/>
          <p:cNvSpPr txBox="1"/>
          <p:nvPr/>
        </p:nvSpPr>
        <p:spPr>
          <a:xfrm>
            <a:off x="2934231" y="5587525"/>
            <a:ext cx="1105431" cy="307777"/>
          </a:xfrm>
          <a:prstGeom prst="rect">
            <a:avLst/>
          </a:prstGeom>
          <a:noFill/>
        </p:spPr>
        <p:txBody>
          <a:bodyPr wrap="none" rtlCol="0">
            <a:spAutoFit/>
          </a:bodyPr>
          <a:lstStyle/>
          <a:p>
            <a:r>
              <a:rPr lang="en-US" altLang="zh-CN" sz="1400" dirty="0" smtClean="0">
                <a:solidFill>
                  <a:schemeClr val="tx1">
                    <a:lumMod val="50000"/>
                    <a:lumOff val="50000"/>
                  </a:schemeClr>
                </a:solidFill>
                <a:latin typeface="华文细黑" panose="02010600040101010101" pitchFamily="2" charset="-122"/>
                <a:ea typeface="华文细黑" panose="02010600040101010101" pitchFamily="2" charset="-122"/>
              </a:rPr>
              <a:t>Front View</a:t>
            </a:r>
            <a:endParaRPr lang="zh-CN" altLang="en-US" sz="1400" dirty="0" smtClean="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19" name="TextBox 24"/>
          <p:cNvSpPr txBox="1"/>
          <p:nvPr/>
        </p:nvSpPr>
        <p:spPr>
          <a:xfrm>
            <a:off x="8232676" y="5549287"/>
            <a:ext cx="1087157" cy="307777"/>
          </a:xfrm>
          <a:prstGeom prst="rect">
            <a:avLst/>
          </a:prstGeom>
          <a:noFill/>
        </p:spPr>
        <p:txBody>
          <a:bodyPr wrap="none" rtlCol="0">
            <a:spAutoFit/>
          </a:bodyPr>
          <a:lstStyle/>
          <a:p>
            <a:r>
              <a:rPr lang="en-US" altLang="zh-CN" sz="1400" dirty="0" smtClean="0">
                <a:solidFill>
                  <a:schemeClr val="tx1">
                    <a:lumMod val="50000"/>
                    <a:lumOff val="50000"/>
                  </a:schemeClr>
                </a:solidFill>
                <a:latin typeface="华文细黑" panose="02010600040101010101" pitchFamily="2" charset="-122"/>
                <a:ea typeface="华文细黑" panose="02010600040101010101" pitchFamily="2" charset="-122"/>
              </a:rPr>
              <a:t>Back View</a:t>
            </a:r>
            <a:endParaRPr lang="zh-CN" altLang="en-US" sz="1400" dirty="0" smtClean="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20" name="文本框 19"/>
          <p:cNvSpPr txBox="1"/>
          <p:nvPr/>
        </p:nvSpPr>
        <p:spPr>
          <a:xfrm>
            <a:off x="4968255" y="684488"/>
            <a:ext cx="2440092" cy="584775"/>
          </a:xfrm>
          <a:prstGeom prst="rect">
            <a:avLst/>
          </a:prstGeom>
          <a:noFill/>
        </p:spPr>
        <p:txBody>
          <a:bodyPr wrap="none" rtlCol="0">
            <a:spAutoFit/>
          </a:bodyPr>
          <a:lstStyle/>
          <a:p>
            <a:pPr algn="ctr"/>
            <a:r>
              <a:rPr lang="vi-VN" sz="3200" b="1" dirty="0">
                <a:solidFill>
                  <a:schemeClr val="accent2"/>
                </a:solidFill>
                <a:latin typeface="Segoe UI" panose="020B0502040204020203" pitchFamily="34" charset="0"/>
                <a:cs typeface="Segoe UI" panose="020B0502040204020203" pitchFamily="34" charset="0"/>
              </a:rPr>
              <a:t>Ngoại hình </a:t>
            </a:r>
            <a:endParaRPr lang="zh-CN" altLang="en-US" sz="44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9" name="矩形 16"/>
          <p:cNvSpPr/>
          <p:nvPr/>
        </p:nvSpPr>
        <p:spPr>
          <a:xfrm>
            <a:off x="319597" y="629098"/>
            <a:ext cx="285145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Segoe UI" panose="020B0502040204020203" pitchFamily="34" charset="0"/>
              <a:cs typeface="Segoe UI" panose="020B0502040204020203" pitchFamily="34" charset="0"/>
            </a:endParaRPr>
          </a:p>
        </p:txBody>
      </p:sp>
      <p:sp>
        <p:nvSpPr>
          <p:cNvPr id="10" name="文本框 17"/>
          <p:cNvSpPr txBox="1"/>
          <p:nvPr/>
        </p:nvSpPr>
        <p:spPr>
          <a:xfrm>
            <a:off x="216224" y="167433"/>
            <a:ext cx="3095919" cy="461665"/>
          </a:xfrm>
          <a:prstGeom prst="rect">
            <a:avLst/>
          </a:prstGeom>
          <a:noFill/>
        </p:spPr>
        <p:txBody>
          <a:bodyPr wrap="square" rtlCol="0">
            <a:spAutoFit/>
          </a:bodyPr>
          <a:lstStyle/>
          <a:p>
            <a:r>
              <a:rPr lang="vi-VN" altLang="zh-CN" sz="24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Giới thiệu sản phẩm</a:t>
            </a:r>
            <a:endParaRPr lang="zh-CN" altLang="en-US" sz="24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8197" y="158683"/>
            <a:ext cx="1807743" cy="329971"/>
          </a:xfrm>
          <a:prstGeom prst="rect">
            <a:avLst/>
          </a:prstGeom>
        </p:spPr>
      </p:pic>
    </p:spTree>
    <p:extLst>
      <p:ext uri="{BB962C8B-B14F-4D97-AF65-F5344CB8AC3E}">
        <p14:creationId xmlns:p14="http://schemas.microsoft.com/office/powerpoint/2010/main" val="152258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3512628" y="2227526"/>
            <a:ext cx="3820686" cy="4413605"/>
          </a:xfrm>
          <a:prstGeom prst="roundRect">
            <a:avLst>
              <a:gd name="adj" fmla="val 659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7E09"/>
              </a:solidFill>
              <a:latin typeface="Segoe UI" panose="020B0502040204020203" pitchFamily="34" charset="0"/>
              <a:cs typeface="Segoe UI" panose="020B0502040204020203" pitchFamily="34" charset="0"/>
            </a:endParaRPr>
          </a:p>
        </p:txBody>
      </p:sp>
      <p:sp>
        <p:nvSpPr>
          <p:cNvPr id="37" name="圆角矩形 36"/>
          <p:cNvSpPr/>
          <p:nvPr/>
        </p:nvSpPr>
        <p:spPr>
          <a:xfrm>
            <a:off x="7511295" y="2227526"/>
            <a:ext cx="3820686" cy="4353707"/>
          </a:xfrm>
          <a:prstGeom prst="roundRect">
            <a:avLst>
              <a:gd name="adj" fmla="val 515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38" name="圆角矩形 37"/>
          <p:cNvSpPr/>
          <p:nvPr/>
        </p:nvSpPr>
        <p:spPr>
          <a:xfrm>
            <a:off x="3440191" y="1214182"/>
            <a:ext cx="3893123" cy="872368"/>
          </a:xfrm>
          <a:prstGeom prst="roundRect">
            <a:avLst/>
          </a:prstGeom>
          <a:gradFill>
            <a:gsLst>
              <a:gs pos="0">
                <a:srgbClr val="FFB52F"/>
              </a:gs>
              <a:gs pos="100000">
                <a:srgbClr val="FF5509"/>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Segoe UI" panose="020B0502040204020203" pitchFamily="34" charset="0"/>
              <a:ea typeface="华文细黑" panose="02010600040101010101" pitchFamily="2" charset="-122"/>
              <a:cs typeface="Segoe UI" panose="020B0502040204020203" pitchFamily="34" charset="0"/>
            </a:endParaRPr>
          </a:p>
        </p:txBody>
      </p:sp>
      <p:sp>
        <p:nvSpPr>
          <p:cNvPr id="39" name="圆角矩形 38"/>
          <p:cNvSpPr/>
          <p:nvPr/>
        </p:nvSpPr>
        <p:spPr>
          <a:xfrm>
            <a:off x="7463263" y="1248148"/>
            <a:ext cx="3868717" cy="813677"/>
          </a:xfrm>
          <a:prstGeom prst="roundRect">
            <a:avLst/>
          </a:prstGeom>
          <a:gradFill>
            <a:gsLst>
              <a:gs pos="0">
                <a:srgbClr val="FFB52F"/>
              </a:gs>
              <a:gs pos="100000">
                <a:srgbClr val="FF5509"/>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 name="圆角矩形 17"/>
          <p:cNvSpPr/>
          <p:nvPr/>
        </p:nvSpPr>
        <p:spPr>
          <a:xfrm>
            <a:off x="773676" y="2154719"/>
            <a:ext cx="2560971" cy="4529251"/>
          </a:xfrm>
          <a:prstGeom prst="roundRect">
            <a:avLst>
              <a:gd name="adj" fmla="val 58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Segoe UI" panose="020B0502040204020203" pitchFamily="34" charset="0"/>
              <a:cs typeface="Segoe UI" panose="020B0502040204020203" pitchFamily="34" charset="0"/>
            </a:endParaRPr>
          </a:p>
        </p:txBody>
      </p:sp>
      <p:sp>
        <p:nvSpPr>
          <p:cNvPr id="53" name="圆角矩形 52"/>
          <p:cNvSpPr/>
          <p:nvPr/>
        </p:nvSpPr>
        <p:spPr>
          <a:xfrm>
            <a:off x="762697" y="1151556"/>
            <a:ext cx="2560971" cy="872368"/>
          </a:xfrm>
          <a:prstGeom prst="roundRect">
            <a:avLst/>
          </a:prstGeom>
          <a:gradFill>
            <a:gsLst>
              <a:gs pos="0">
                <a:srgbClr val="FFB52F"/>
              </a:gs>
              <a:gs pos="100000">
                <a:srgbClr val="FF5509"/>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000" b="1" dirty="0" smtClean="0">
                <a:latin typeface="Segoe UI" panose="020B0502040204020203" pitchFamily="34" charset="0"/>
                <a:cs typeface="Segoe UI" panose="020B0502040204020203" pitchFamily="34" charset="0"/>
              </a:rPr>
              <a:t>Model</a:t>
            </a:r>
            <a:endParaRPr lang="zh-CN" altLang="en-US" sz="2000" b="1" dirty="0">
              <a:latin typeface="Segoe UI" panose="020B0502040204020203" pitchFamily="34" charset="0"/>
              <a:cs typeface="Segoe UI" panose="020B0502040204020203" pitchFamily="34" charset="0"/>
            </a:endParaRPr>
          </a:p>
        </p:txBody>
      </p:sp>
      <p:graphicFrame>
        <p:nvGraphicFramePr>
          <p:cNvPr id="31" name="表格 30"/>
          <p:cNvGraphicFramePr>
            <a:graphicFrameLocks noGrp="1"/>
          </p:cNvGraphicFramePr>
          <p:nvPr>
            <p:extLst>
              <p:ext uri="{D42A27DB-BD31-4B8C-83A1-F6EECF244321}">
                <p14:modId xmlns:p14="http://schemas.microsoft.com/office/powerpoint/2010/main" val="2704673983"/>
              </p:ext>
            </p:extLst>
          </p:nvPr>
        </p:nvGraphicFramePr>
        <p:xfrm>
          <a:off x="757064" y="2228146"/>
          <a:ext cx="10574915" cy="4383513"/>
        </p:xfrm>
        <a:graphic>
          <a:graphicData uri="http://schemas.openxmlformats.org/drawingml/2006/table">
            <a:tbl>
              <a:tblPr>
                <a:tableStyleId>{5C22544A-7EE6-4342-B048-85BDC9FD1C3A}</a:tableStyleId>
              </a:tblPr>
              <a:tblGrid>
                <a:gridCol w="2748136">
                  <a:extLst>
                    <a:ext uri="{9D8B030D-6E8A-4147-A177-3AD203B41FA5}">
                      <a16:colId xmlns:a16="http://schemas.microsoft.com/office/drawing/2014/main" val="20000"/>
                    </a:ext>
                  </a:extLst>
                </a:gridCol>
                <a:gridCol w="4016829">
                  <a:extLst>
                    <a:ext uri="{9D8B030D-6E8A-4147-A177-3AD203B41FA5}">
                      <a16:colId xmlns:a16="http://schemas.microsoft.com/office/drawing/2014/main" val="20001"/>
                    </a:ext>
                  </a:extLst>
                </a:gridCol>
                <a:gridCol w="3809950">
                  <a:extLst>
                    <a:ext uri="{9D8B030D-6E8A-4147-A177-3AD203B41FA5}">
                      <a16:colId xmlns:a16="http://schemas.microsoft.com/office/drawing/2014/main" val="4151335660"/>
                    </a:ext>
                  </a:extLst>
                </a:gridCol>
              </a:tblGrid>
              <a:tr h="289145">
                <a:tc>
                  <a:txBody>
                    <a:bodyPr/>
                    <a:lstStyle/>
                    <a:p>
                      <a:pPr marL="0" algn="ctr" defTabSz="914400" rtl="0" eaLnBrk="1" fontAlgn="b" latinLnBrk="0" hangingPunct="1"/>
                      <a:r>
                        <a:rPr lang="en-US" altLang="zh-CN"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Model</a:t>
                      </a:r>
                      <a:endParaRPr lang="en-US" altLang="zh-CN"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A22E</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TA22C</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145">
                <a:tc>
                  <a:txBody>
                    <a:bodyPr/>
                    <a:lstStyle/>
                    <a:p>
                      <a:pPr marL="0" algn="ctr" defTabSz="914400" rtl="0" eaLnBrk="1" fontAlgn="b" latinLnBrk="0" hangingPunct="1"/>
                      <a:r>
                        <a:rPr lang="en-US" altLang="zh-CN"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Resolution</a:t>
                      </a:r>
                      <a:r>
                        <a:rPr lang="en-US" altLang="zh-CN"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1080P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1080P</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9653">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PT</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Angle</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0~355°Pan</a:t>
                      </a:r>
                      <a:r>
                        <a:rPr lang="zh-CN" altLang="en-US"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a:t>
                      </a:r>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-5~80°Tilt </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0~355°</a:t>
                      </a:r>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Pan, -5~80°Tilt</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9145">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Night</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Vision</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10m(33ft)</a:t>
                      </a:r>
                      <a:endParaRPr lang="en-US" sz="1400" u="none" strike="noStrike" kern="1200" dirty="0">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10m(33ft)</a:t>
                      </a:r>
                      <a:endParaRPr lang="en-US" sz="1400" u="none" strike="noStrike" kern="1200" dirty="0">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4944">
                <a:tc>
                  <a:txBody>
                    <a:bodyPr/>
                    <a:lstStyle/>
                    <a:p>
                      <a:pPr marL="0" algn="ctr" defTabSz="914400" rtl="0" eaLnBrk="1" fontAlgn="b" latinLnBrk="0" hangingPunct="1"/>
                      <a:r>
                        <a:rPr lang="en-US" altLang="zh-CN"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Video Compression</a:t>
                      </a:r>
                      <a:endParaRPr lang="en-US" altLang="zh-CN"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9145">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Audio</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Full-duplex Two-way</a:t>
                      </a:r>
                      <a:r>
                        <a:rPr lang="en-US"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talk</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Full-duplex Two-way</a:t>
                      </a:r>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talk</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38395">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Privacy Mask</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38395">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Zoom</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2972292"/>
                  </a:ext>
                </a:extLst>
              </a:tr>
              <a:tr h="292149">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Smart Tracking</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alt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alt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029">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Human Detection</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6848">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Abnormal Sound Alarm</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5793154"/>
                  </a:ext>
                </a:extLst>
              </a:tr>
              <a:tr h="106680">
                <a:tc>
                  <a:txBody>
                    <a:bodyPr/>
                    <a:lstStyle/>
                    <a:p>
                      <a:pPr marL="0" algn="ctr" defTabSz="914400" rtl="0" eaLnBrk="1" fontAlgn="b" latinLnBrk="0" hangingPunct="1"/>
                      <a:r>
                        <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Wi-Fi</a:t>
                      </a: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2.4GHz</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2.4GHz</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0573756"/>
                  </a:ext>
                </a:extLst>
              </a:tr>
              <a:tr h="0">
                <a:tc>
                  <a:txBody>
                    <a:bodyPr/>
                    <a:lstStyle/>
                    <a:p>
                      <a:pPr marL="0" algn="ctr" defTabSz="914400" rtl="0" eaLnBrk="1" fontAlgn="b" latinLnBrk="0" hangingPunct="1"/>
                      <a:r>
                        <a:rPr lang="en-US" sz="1400" b="1" u="none" strike="noStrike" kern="1200" dirty="0" smtClean="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Ethernet</a:t>
                      </a:r>
                      <a:r>
                        <a:rPr lang="en-US" sz="1400" b="1" u="none" strike="noStrike" kern="1200" baseline="0" dirty="0" smtClean="0">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 Port</a:t>
                      </a:r>
                      <a:endParaRPr lang="en-US" sz="1400" b="1" u="none" strike="noStrike" kern="1200" dirty="0">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b="1" u="none" strike="noStrike" kern="1200" dirty="0" smtClean="0">
                          <a:ln>
                            <a:noFill/>
                          </a:ln>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b="1" u="none" strike="noStrike" kern="1200" dirty="0">
                        <a:ln>
                          <a:noFill/>
                        </a:ln>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b="1" u="none" strike="noStrike" kern="1200" dirty="0" smtClean="0">
                          <a:ln>
                            <a:noFill/>
                          </a:ln>
                          <a:solidFill>
                            <a:srgbClr val="FF0000"/>
                          </a:solidFill>
                          <a:effectLst/>
                          <a:latin typeface="Segoe UI" panose="020B0502040204020203" pitchFamily="34" charset="0"/>
                          <a:ea typeface="华文细黑" panose="02010600040101010101" pitchFamily="2" charset="-122"/>
                          <a:cs typeface="Segoe UI" panose="020B0502040204020203" pitchFamily="34" charset="0"/>
                        </a:rPr>
                        <a:t>NA</a:t>
                      </a:r>
                      <a:endParaRPr lang="en-US" sz="1400" b="1" u="none" strike="noStrike" kern="1200" dirty="0">
                        <a:ln>
                          <a:noFill/>
                        </a:ln>
                        <a:solidFill>
                          <a:srgbClr val="FF00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6494609"/>
                  </a:ext>
                </a:extLst>
              </a:tr>
              <a:tr h="601203">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Storage</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p>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Cloud Storage + NVR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Micro SD Card, up to 256GB(motion event recording &amp; 7x24 continuous recording)</a:t>
                      </a:r>
                    </a:p>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Cloud Storage + NVR</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6790">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Built-in</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Siren</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 name="文本框 4"/>
          <p:cNvSpPr txBox="1"/>
          <p:nvPr/>
        </p:nvSpPr>
        <p:spPr>
          <a:xfrm>
            <a:off x="4607252" y="1731954"/>
            <a:ext cx="2193409" cy="369332"/>
          </a:xfrm>
          <a:prstGeom prst="rect">
            <a:avLst/>
          </a:prstGeom>
          <a:noFill/>
        </p:spPr>
        <p:txBody>
          <a:bodyPr wrap="square" rtlCol="0">
            <a:spAutoFit/>
          </a:bodyPr>
          <a:lstStyle/>
          <a:p>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Imou Ranger </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2</a:t>
            </a:r>
            <a:endParaRPr lang="zh-CN" altLang="en-US"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3" name="文本框 22"/>
          <p:cNvSpPr txBox="1"/>
          <p:nvPr/>
        </p:nvSpPr>
        <p:spPr>
          <a:xfrm>
            <a:off x="8394002" y="1722722"/>
            <a:ext cx="2275376" cy="369332"/>
          </a:xfrm>
          <a:prstGeom prst="rect">
            <a:avLst/>
          </a:prstGeom>
          <a:noFill/>
        </p:spPr>
        <p:txBody>
          <a:bodyPr wrap="square" rtlCol="0">
            <a:spAutoFit/>
          </a:bodyPr>
          <a:lstStyle/>
          <a:p>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Imou Ranger 2C</a:t>
            </a:r>
            <a:endParaRPr lang="zh-CN" altLang="en-US"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4" name="图片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8772" y="350360"/>
            <a:ext cx="1237900" cy="1381594"/>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4283" y="350360"/>
            <a:ext cx="1274749" cy="1475007"/>
          </a:xfrm>
          <a:prstGeom prst="rect">
            <a:avLst/>
          </a:prstGeom>
        </p:spPr>
      </p:pic>
      <p:sp>
        <p:nvSpPr>
          <p:cNvPr id="16" name="矩形 46"/>
          <p:cNvSpPr/>
          <p:nvPr/>
        </p:nvSpPr>
        <p:spPr>
          <a:xfrm>
            <a:off x="300609" y="673344"/>
            <a:ext cx="321201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7" name="文本框 48"/>
          <p:cNvSpPr txBox="1"/>
          <p:nvPr/>
        </p:nvSpPr>
        <p:spPr>
          <a:xfrm>
            <a:off x="197234" y="111428"/>
            <a:ext cx="3565141" cy="584775"/>
          </a:xfrm>
          <a:prstGeom prst="rect">
            <a:avLst/>
          </a:prstGeom>
          <a:noFill/>
        </p:spPr>
        <p:txBody>
          <a:bodyPr wrap="square" rtlCol="0">
            <a:spAutoFit/>
          </a:bodyPr>
          <a:lstStyle/>
          <a:p>
            <a:r>
              <a:rPr lang="en-US" altLang="zh-CN" sz="3200"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So </a:t>
            </a:r>
            <a:r>
              <a:rPr lang="en-US" altLang="zh-CN" sz="3200" b="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sánh</a:t>
            </a:r>
            <a:r>
              <a:rPr lang="vi-VN" altLang="zh-CN" sz="3200"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thông số</a:t>
            </a:r>
            <a:endParaRPr lang="en-US" altLang="zh-CN" sz="3200" b="1"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8197" y="158683"/>
            <a:ext cx="1807743" cy="329971"/>
          </a:xfrm>
          <a:prstGeom prst="rect">
            <a:avLst/>
          </a:prstGeom>
        </p:spPr>
      </p:pic>
      <p:pic>
        <p:nvPicPr>
          <p:cNvPr id="20" name="Picture 2" descr="C:\Users\24466\Desktop\tim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1883" y="5474873"/>
            <a:ext cx="579728" cy="50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624630"/>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乐橙</a:t>
            </a:r>
          </a:p>
        </p:txBody>
      </p:sp>
      <p:sp>
        <p:nvSpPr>
          <p:cNvPr id="22" name="矩形 21"/>
          <p:cNvSpPr/>
          <p:nvPr/>
        </p:nvSpPr>
        <p:spPr>
          <a:xfrm flipV="1">
            <a:off x="218149" y="791890"/>
            <a:ext cx="4167420" cy="4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17280" y="230435"/>
            <a:ext cx="4561252" cy="584775"/>
          </a:xfrm>
          <a:prstGeom prst="rect">
            <a:avLst/>
          </a:prstGeom>
          <a:noFill/>
        </p:spPr>
        <p:txBody>
          <a:bodyPr wrap="square" rtlCol="0">
            <a:spAutoFit/>
          </a:bodyPr>
          <a:lstStyle/>
          <a:p>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Cruiser</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endParaRPr lang="en-US" altLang="zh-CN" sz="32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4538" y="1045645"/>
            <a:ext cx="3962830" cy="3904437"/>
          </a:xfrm>
          <a:prstGeom prst="rect">
            <a:avLst/>
          </a:prstGeom>
        </p:spPr>
      </p:pic>
      <p:sp>
        <p:nvSpPr>
          <p:cNvPr id="35" name="矩形 34"/>
          <p:cNvSpPr/>
          <p:nvPr/>
        </p:nvSpPr>
        <p:spPr>
          <a:xfrm>
            <a:off x="5252901" y="5106061"/>
            <a:ext cx="1503040" cy="646331"/>
          </a:xfrm>
          <a:prstGeom prst="rect">
            <a:avLst/>
          </a:prstGeom>
        </p:spPr>
        <p:txBody>
          <a:bodyPr wrap="non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Cruiser</a:t>
            </a: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Cruiser 4MP</a:t>
            </a:r>
          </a:p>
        </p:txBody>
      </p:sp>
      <p:sp>
        <p:nvSpPr>
          <p:cNvPr id="33" name="矩形 32"/>
          <p:cNvSpPr/>
          <p:nvPr/>
        </p:nvSpPr>
        <p:spPr>
          <a:xfrm rot="20486377">
            <a:off x="5004988" y="1784990"/>
            <a:ext cx="1062737" cy="33746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prstClr val="white"/>
                </a:solidFill>
                <a:latin typeface="Segoe UI" panose="020B0502040204020203" pitchFamily="34" charset="0"/>
                <a:cs typeface="Segoe UI" panose="020B0502040204020203" pitchFamily="34" charset="0"/>
              </a:rPr>
              <a:t>NEW</a:t>
            </a:r>
            <a:endParaRPr lang="zh-CN" altLang="en-US" sz="1200" dirty="0">
              <a:solidFill>
                <a:prstClr val="white"/>
              </a:solidFill>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Tree>
    <p:extLst>
      <p:ext uri="{BB962C8B-B14F-4D97-AF65-F5344CB8AC3E}">
        <p14:creationId xmlns:p14="http://schemas.microsoft.com/office/powerpoint/2010/main" val="190889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383018" y="-1385096"/>
            <a:ext cx="9762206" cy="9762206"/>
          </a:xfrm>
          <a:prstGeom prst="ellipse">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 name="文本框 9"/>
          <p:cNvSpPr txBox="1"/>
          <p:nvPr/>
        </p:nvSpPr>
        <p:spPr>
          <a:xfrm>
            <a:off x="227785" y="3321718"/>
            <a:ext cx="2218877" cy="646331"/>
          </a:xfrm>
          <a:prstGeom prst="rect">
            <a:avLst/>
          </a:prstGeom>
          <a:noFill/>
        </p:spPr>
        <p:txBody>
          <a:bodyPr wrap="none" rtlCol="0">
            <a:spAutoFit/>
          </a:bodyPr>
          <a:lstStyle/>
          <a:p>
            <a:r>
              <a:rPr lang="en-US" altLang="zh-CN" sz="3600" b="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Nội dung</a:t>
            </a:r>
            <a:endParaRPr lang="zh-CN" altLang="en-US" sz="3600"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4" name="椭圆 23"/>
          <p:cNvSpPr/>
          <p:nvPr/>
        </p:nvSpPr>
        <p:spPr>
          <a:xfrm>
            <a:off x="3000320" y="6066972"/>
            <a:ext cx="554491" cy="554491"/>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 name="椭圆 10"/>
          <p:cNvSpPr/>
          <p:nvPr/>
        </p:nvSpPr>
        <p:spPr>
          <a:xfrm>
            <a:off x="1101886" y="-762000"/>
            <a:ext cx="2631127" cy="2631127"/>
          </a:xfrm>
          <a:prstGeom prst="ellipse">
            <a:avLst/>
          </a:prstGeom>
          <a:gradFill>
            <a:gsLst>
              <a:gs pos="0">
                <a:srgbClr val="FFB52F"/>
              </a:gs>
              <a:gs pos="100000">
                <a:srgbClr val="FF7E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nvGrpSpPr>
          <p:cNvPr id="2" name="组合 1"/>
          <p:cNvGrpSpPr/>
          <p:nvPr/>
        </p:nvGrpSpPr>
        <p:grpSpPr>
          <a:xfrm>
            <a:off x="4133488" y="3321718"/>
            <a:ext cx="7651104" cy="707886"/>
            <a:chOff x="4610417" y="1499115"/>
            <a:chExt cx="4281089" cy="707886"/>
          </a:xfrm>
        </p:grpSpPr>
        <p:sp>
          <p:nvSpPr>
            <p:cNvPr id="20" name="文本框 19"/>
            <p:cNvSpPr txBox="1"/>
            <p:nvPr/>
          </p:nvSpPr>
          <p:spPr>
            <a:xfrm>
              <a:off x="4610417" y="1499115"/>
              <a:ext cx="433403" cy="707886"/>
            </a:xfrm>
            <a:prstGeom prst="rect">
              <a:avLst/>
            </a:prstGeom>
            <a:noFill/>
          </p:spPr>
          <p:txBody>
            <a:bodyPr wrap="none" rtlCol="0">
              <a:spAutoFit/>
            </a:bodyPr>
            <a:lstStyle/>
            <a:p>
              <a:pPr algn="ctr"/>
              <a:r>
                <a:rPr lang="en-US" altLang="zh-CN" sz="40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01</a:t>
              </a:r>
              <a:endParaRPr lang="zh-CN" altLang="en-US" sz="40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9" name="文本框 18"/>
            <p:cNvSpPr txBox="1"/>
            <p:nvPr/>
          </p:nvSpPr>
          <p:spPr>
            <a:xfrm>
              <a:off x="5037216" y="1499115"/>
              <a:ext cx="3854290" cy="707886"/>
            </a:xfrm>
            <a:prstGeom prst="rect">
              <a:avLst/>
            </a:prstGeom>
            <a:noFill/>
          </p:spPr>
          <p:txBody>
            <a:bodyPr wrap="square" rtlCol="0">
              <a:spAutoFit/>
            </a:bodyPr>
            <a:lstStyle/>
            <a:p>
              <a:r>
                <a:rPr lang="en-US" altLang="zh-CN" sz="40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Tổng</a:t>
              </a:r>
              <a:r>
                <a:rPr lang="en-US" altLang="zh-CN" sz="40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a:t>
              </a:r>
              <a:r>
                <a:rPr lang="en-US" altLang="zh-CN" sz="40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quan</a:t>
              </a:r>
              <a:r>
                <a:rPr lang="en-US" altLang="zh-CN" sz="40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a:t>
              </a:r>
              <a:r>
                <a:rPr lang="en-US" altLang="zh-CN" sz="40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về</a:t>
              </a:r>
              <a:r>
                <a:rPr lang="en-US" altLang="zh-CN" sz="40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Camera </a:t>
              </a:r>
              <a:r>
                <a:rPr lang="en-US" altLang="zh-CN" sz="40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Imou</a:t>
              </a:r>
              <a:endParaRPr lang="zh-CN" altLang="en-US" sz="40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1705" y="159496"/>
            <a:ext cx="2460524" cy="449124"/>
          </a:xfrm>
          <a:prstGeom prst="rect">
            <a:avLst/>
          </a:prstGeom>
        </p:spPr>
      </p:pic>
    </p:spTree>
    <p:extLst>
      <p:ext uri="{BB962C8B-B14F-4D97-AF65-F5344CB8AC3E}">
        <p14:creationId xmlns:p14="http://schemas.microsoft.com/office/powerpoint/2010/main" val="40983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588998" y="1522472"/>
            <a:ext cx="4519822" cy="4555669"/>
            <a:chOff x="586589" y="1405511"/>
            <a:chExt cx="4519822" cy="4555669"/>
          </a:xfrm>
        </p:grpSpPr>
        <p:sp>
          <p:nvSpPr>
            <p:cNvPr id="22" name="椭圆 21"/>
            <p:cNvSpPr/>
            <p:nvPr/>
          </p:nvSpPr>
          <p:spPr>
            <a:xfrm>
              <a:off x="586589" y="1405511"/>
              <a:ext cx="4519822" cy="4555669"/>
            </a:xfrm>
            <a:prstGeom prst="ellipse">
              <a:avLst/>
            </a:prstGeom>
            <a:noFill/>
            <a:ln w="88900">
              <a:solidFill>
                <a:srgbClr val="F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23" name="椭圆 22"/>
            <p:cNvSpPr/>
            <p:nvPr/>
          </p:nvSpPr>
          <p:spPr>
            <a:xfrm>
              <a:off x="682069" y="4831603"/>
              <a:ext cx="906896" cy="914089"/>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grpSp>
      <p:sp>
        <p:nvSpPr>
          <p:cNvPr id="18" name="矩形 17"/>
          <p:cNvSpPr/>
          <p:nvPr/>
        </p:nvSpPr>
        <p:spPr>
          <a:xfrm>
            <a:off x="438066" y="807266"/>
            <a:ext cx="38143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4" name="文本框 23"/>
          <p:cNvSpPr txBox="1"/>
          <p:nvPr/>
        </p:nvSpPr>
        <p:spPr>
          <a:xfrm>
            <a:off x="310763" y="222491"/>
            <a:ext cx="4341135" cy="584775"/>
          </a:xfrm>
          <a:prstGeom prst="rect">
            <a:avLst/>
          </a:prstGeom>
          <a:noFill/>
        </p:spPr>
        <p:txBody>
          <a:bodyPr wrap="square" rtlCol="0">
            <a:spAutoFit/>
          </a:bodyPr>
          <a:lstStyle/>
          <a:p>
            <a:r>
              <a:rPr lang="en-US" altLang="zh-CN" sz="3200" b="1" dirty="0" err="1" smtClean="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rPr>
              <a:t>Giới</a:t>
            </a:r>
            <a:r>
              <a:rPr lang="en-US" altLang="zh-CN" sz="3200" b="1" dirty="0" smtClean="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rPr>
              <a:t>thiệu</a:t>
            </a:r>
            <a:r>
              <a:rPr lang="en-US" altLang="zh-CN" sz="3200" b="1" dirty="0" smtClean="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rPr>
              <a:t>phẩm</a:t>
            </a:r>
            <a:endParaRPr lang="zh-CN" altLang="en-US" sz="3200" b="1" dirty="0">
              <a:solidFill>
                <a:prstClr val="black">
                  <a:lumMod val="65000"/>
                  <a:lumOff val="35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5" name="图片 24"/>
          <p:cNvPicPr>
            <a:picLocks noChangeAspect="1"/>
          </p:cNvPicPr>
          <p:nvPr/>
        </p:nvPicPr>
        <p:blipFill rotWithShape="1">
          <a:blip r:embed="rId3" cstate="screen">
            <a:extLst>
              <a:ext uri="{28A0092B-C50C-407E-A947-70E740481C1C}">
                <a14:useLocalDpi xmlns:a14="http://schemas.microsoft.com/office/drawing/2010/main"/>
              </a:ext>
            </a:extLst>
          </a:blip>
          <a:srcRect l="-459"/>
          <a:stretch/>
        </p:blipFill>
        <p:spPr>
          <a:xfrm>
            <a:off x="11036742" y="6521954"/>
            <a:ext cx="938406" cy="256738"/>
          </a:xfrm>
          <a:prstGeom prst="rect">
            <a:avLst/>
          </a:prstGeom>
        </p:spPr>
      </p:pic>
      <p:sp>
        <p:nvSpPr>
          <p:cNvPr id="12" name="文本框 11"/>
          <p:cNvSpPr txBox="1"/>
          <p:nvPr/>
        </p:nvSpPr>
        <p:spPr>
          <a:xfrm>
            <a:off x="5269971" y="1259592"/>
            <a:ext cx="5999876" cy="523220"/>
          </a:xfrm>
          <a:prstGeom prst="rect">
            <a:avLst/>
          </a:prstGeom>
          <a:noFill/>
        </p:spPr>
        <p:txBody>
          <a:bodyPr wrap="square" rtlCol="0">
            <a:spAutoFit/>
          </a:bodyPr>
          <a:lstStyle/>
          <a:p>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Cruiser/Cruiser 4MP</a:t>
            </a:r>
            <a:endParaRPr lang="zh-CN" altLang="en-US"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文本框 9"/>
          <p:cNvSpPr txBox="1"/>
          <p:nvPr/>
        </p:nvSpPr>
        <p:spPr>
          <a:xfrm>
            <a:off x="5280475" y="2083870"/>
            <a:ext cx="6653017" cy="1384995"/>
          </a:xfrm>
          <a:prstGeom prst="rect">
            <a:avLst/>
          </a:prstGeom>
          <a:noFill/>
        </p:spPr>
        <p:txBody>
          <a:bodyPr wrap="square" rtlCol="0">
            <a:spAutoFit/>
          </a:bodyPr>
          <a:lstStyle/>
          <a:p>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Cruiser/Cruiser </a:t>
            </a:r>
            <a:r>
              <a:rPr lang="en-US" altLang="zh-CN" sz="1400" b="1" dirty="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4MP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với</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sản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phẩm</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chính</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2MP/4MP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cho</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phép</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giám</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sát</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an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ninh</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với</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2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lựa</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chọn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về</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ống</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kính</a:t>
            </a:r>
            <a:r>
              <a:rPr lang="en-US" altLang="zh-CN" sz="1400" b="1" dirty="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3.6mm/6mm, quay 0~355°và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quét</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0~90°, Cruiser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đảm</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bảo</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ngôi</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nhà</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của</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bạn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sẽ</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được</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quan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sát</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ở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mọi</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góc</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cạnh</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Hỗ</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trợ</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4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chế</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độ</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nhìn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về</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đêm</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cho</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chất</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lượng</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ảnh</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sắc</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nét</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như</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đang</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ở ban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ngày</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Chuẩn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chống</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nước</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chống</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bụi</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IP66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phù</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hợp</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lắp</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đặt</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ở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ngoài</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trời</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Tích</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hợp</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loa</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báo</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động</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to110dB,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Đảm</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bảo</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an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ninh</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toàn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diện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cho</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căn</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nhà</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của</a:t>
            </a:r>
            <a:r>
              <a:rPr lang="en-US"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 </a:t>
            </a:r>
            <a:r>
              <a:rPr lang="en-US" altLang="zh-CN" sz="1400" b="1" dirty="0" err="1"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bạn</a:t>
            </a:r>
            <a:r>
              <a:rPr lang="vi-VN" altLang="zh-CN" sz="1400" b="1" dirty="0" smtClean="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rPr>
              <a:t>.</a:t>
            </a:r>
            <a:endParaRPr lang="en-US" altLang="zh-CN" sz="1000" b="1" dirty="0">
              <a:solidFill>
                <a:schemeClr val="tx1">
                  <a:lumMod val="75000"/>
                  <a:lumOff val="25000"/>
                </a:schemeClr>
              </a:solidFill>
              <a:latin typeface="Segoe UI Light" panose="020B0502040204020203" pitchFamily="34" charset="0"/>
              <a:ea typeface="华文细黑" panose="02010600040101010101" pitchFamily="2" charset="-122"/>
              <a:cs typeface="Segoe UI Light" panose="020B0502040204020203" pitchFamily="34" charset="0"/>
            </a:endParaRPr>
          </a:p>
        </p:txBody>
      </p:sp>
      <p:pic>
        <p:nvPicPr>
          <p:cNvPr id="14" name="图片 13"/>
          <p:cNvPicPr>
            <a:picLocks noChangeAspect="1"/>
          </p:cNvPicPr>
          <p:nvPr/>
        </p:nvPicPr>
        <p:blipFill>
          <a:blip r:embed="rId4" cstate="print">
            <a:extLst>
              <a:ext uri="{BEBA8EAE-BF5A-486C-A8C5-ECC9F3942E4B}">
                <a14:imgProps xmlns:a14="http://schemas.microsoft.com/office/drawing/2010/main">
                  <a14:imgLayer r:embed="rId5">
                    <a14:imgEffect>
                      <a14:backgroundRemoval t="9943" b="94837" l="3594" r="93980">
                        <a14:foregroundMark x1="7727" y1="52772" x2="7727" y2="52772"/>
                        <a14:foregroundMark x1="16442" y1="53346" x2="16442" y2="53346"/>
                        <a14:foregroundMark x1="29650" y1="56597" x2="29650" y2="56597"/>
                        <a14:foregroundMark x1="34412" y1="55067" x2="34412" y2="55067"/>
                        <a14:foregroundMark x1="60198" y1="54685" x2="60198" y2="54685"/>
                        <a14:foregroundMark x1="71788" y1="57361" x2="71788" y2="57361"/>
                        <a14:foregroundMark x1="78616" y1="62906" x2="78616" y2="62906"/>
                        <a14:foregroundMark x1="90207" y1="58700" x2="90207" y2="58700"/>
                      </a14:backgroundRemoval>
                    </a14:imgEffect>
                  </a14:imgLayer>
                </a14:imgProps>
              </a:ext>
              <a:ext uri="{28A0092B-C50C-407E-A947-70E740481C1C}">
                <a14:useLocalDpi xmlns:a14="http://schemas.microsoft.com/office/drawing/2010/main" val="0"/>
              </a:ext>
            </a:extLst>
          </a:blip>
          <a:stretch>
            <a:fillRect/>
          </a:stretch>
        </p:blipFill>
        <p:spPr>
          <a:xfrm>
            <a:off x="1942473" y="5207650"/>
            <a:ext cx="1717855" cy="807222"/>
          </a:xfrm>
          <a:prstGeom prst="rect">
            <a:avLst/>
          </a:prstGeom>
        </p:spPr>
      </p:pic>
      <p:pic>
        <p:nvPicPr>
          <p:cNvPr id="2" name="图片 1"/>
          <p:cNvPicPr>
            <a:picLocks noChangeAspect="1"/>
          </p:cNvPicPr>
          <p:nvPr/>
        </p:nvPicPr>
        <p:blipFill>
          <a:blip r:embed="rId6"/>
          <a:stretch>
            <a:fillRect/>
          </a:stretch>
        </p:blipFill>
        <p:spPr>
          <a:xfrm>
            <a:off x="5269971" y="3729510"/>
            <a:ext cx="6446729" cy="2713547"/>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189" y="2345002"/>
            <a:ext cx="4432566" cy="3253592"/>
          </a:xfrm>
          <a:prstGeom prst="rect">
            <a:avLst/>
          </a:prstGeom>
        </p:spPr>
      </p:pic>
      <p:pic>
        <p:nvPicPr>
          <p:cNvPr id="3" name="图片 2"/>
          <p:cNvPicPr>
            <a:picLocks noChangeAspect="1"/>
          </p:cNvPicPr>
          <p:nvPr/>
        </p:nvPicPr>
        <p:blipFill>
          <a:blip r:embed="rId8"/>
          <a:stretch>
            <a:fillRect/>
          </a:stretch>
        </p:blipFill>
        <p:spPr>
          <a:xfrm>
            <a:off x="5280475" y="3727834"/>
            <a:ext cx="1541956" cy="46384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17" name="Rectangle 16"/>
          <p:cNvSpPr/>
          <p:nvPr/>
        </p:nvSpPr>
        <p:spPr>
          <a:xfrm>
            <a:off x="5269971" y="1719152"/>
            <a:ext cx="3198311" cy="369332"/>
          </a:xfrm>
          <a:prstGeom prst="rect">
            <a:avLst/>
          </a:prstGeom>
        </p:spPr>
        <p:txBody>
          <a:bodyPr wrap="none">
            <a:spAutoFit/>
          </a:bodyPr>
          <a:lstStyle/>
          <a:p>
            <a:r>
              <a:rPr lang="vi-VN"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Mã</a:t>
            </a:r>
            <a:r>
              <a:rPr lang="en-US"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IPC-S22FP</a:t>
            </a:r>
            <a:r>
              <a:rPr lang="vi-V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vi-V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&amp; </a:t>
            </a:r>
            <a:r>
              <a:rPr lang="en-US"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IPC-S</a:t>
            </a:r>
            <a:r>
              <a:rPr lang="vi-V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4</a:t>
            </a:r>
            <a:r>
              <a:rPr lang="en-US"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2FP</a:t>
            </a:r>
            <a:endParaRPr lang="zh-CN" altLang="en-US"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43067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238011" y="1526790"/>
            <a:ext cx="3127576" cy="4996784"/>
            <a:chOff x="7496982" y="1232405"/>
            <a:chExt cx="3274541" cy="5231583"/>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2353" y="1830880"/>
              <a:ext cx="2104451" cy="4379420"/>
            </a:xfrm>
            <a:prstGeom prst="rect">
              <a:avLst/>
            </a:prstGeom>
          </p:spPr>
        </p:pic>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963" t="18376" r="8801" b="24345"/>
            <a:stretch/>
          </p:blipFill>
          <p:spPr>
            <a:xfrm rot="5400000">
              <a:off x="6518461" y="2210926"/>
              <a:ext cx="5231583" cy="3274541"/>
            </a:xfrm>
            <a:prstGeom prst="rect">
              <a:avLst/>
            </a:prstGeom>
          </p:spPr>
        </p:pic>
      </p:grpSp>
      <p:sp>
        <p:nvSpPr>
          <p:cNvPr id="8" name="TextBox 6"/>
          <p:cNvSpPr txBox="1"/>
          <p:nvPr/>
        </p:nvSpPr>
        <p:spPr>
          <a:xfrm>
            <a:off x="3885961" y="609455"/>
            <a:ext cx="699012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Tầm</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nhìn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màu</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về</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đêm</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9" name="矩形 8"/>
          <p:cNvSpPr/>
          <p:nvPr/>
        </p:nvSpPr>
        <p:spPr>
          <a:xfrm>
            <a:off x="2752274" y="1106033"/>
            <a:ext cx="6382934" cy="338554"/>
          </a:xfrm>
          <a:prstGeom prst="rect">
            <a:avLst/>
          </a:prstGeom>
        </p:spPr>
        <p:txBody>
          <a:bodyPr wrap="square">
            <a:spAutoFit/>
          </a:bodyPr>
          <a:lstStyle/>
          <a:p>
            <a:pPr algn="ct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Hiển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thị</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4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về</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đêm</a:t>
            </a:r>
            <a:endParaRPr lang="en-US" altLang="zh-CN" sz="16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2" name="Picture 4" descr="C:\Users\34658\Desktop\打开红外灯 (2)_副本.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791" y="4319508"/>
            <a:ext cx="2271389" cy="12221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34658\Desktop\打开补光灯 (3)_副本.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8410" y="2040258"/>
            <a:ext cx="2271389" cy="122219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p:cNvGrpSpPr/>
          <p:nvPr/>
        </p:nvGrpSpPr>
        <p:grpSpPr>
          <a:xfrm>
            <a:off x="1201046" y="2040258"/>
            <a:ext cx="2178387" cy="1222193"/>
            <a:chOff x="8037193" y="1757098"/>
            <a:chExt cx="3789649" cy="2131678"/>
          </a:xfrm>
        </p:grpSpPr>
        <p:pic>
          <p:nvPicPr>
            <p:cNvPr id="16" name="Picture 5" descr="C:\Users\34658\Desktop\打开补光灯 (3)_副本.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7193" y="1757098"/>
              <a:ext cx="3789649" cy="2131678"/>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0965" b="99545" l="0" r="61015"/>
                      </a14:imgEffect>
                    </a14:imgLayer>
                  </a14:imgProps>
                </a:ext>
                <a:ext uri="{28A0092B-C50C-407E-A947-70E740481C1C}">
                  <a14:useLocalDpi xmlns:a14="http://schemas.microsoft.com/office/drawing/2010/main" val="0"/>
                </a:ext>
              </a:extLst>
            </a:blip>
            <a:srcRect t="59841" r="37656" b="5143"/>
            <a:stretch/>
          </p:blipFill>
          <p:spPr>
            <a:xfrm>
              <a:off x="9011622" y="2332120"/>
              <a:ext cx="1888855" cy="1556656"/>
            </a:xfrm>
            <a:prstGeom prst="rect">
              <a:avLst/>
            </a:prstGeom>
          </p:spPr>
        </p:pic>
      </p:grpSp>
      <p:sp>
        <p:nvSpPr>
          <p:cNvPr id="18" name="TextBox 6"/>
          <p:cNvSpPr txBox="1"/>
          <p:nvPr/>
        </p:nvSpPr>
        <p:spPr>
          <a:xfrm>
            <a:off x="1360660" y="5595674"/>
            <a:ext cx="2294553"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hồng</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ngoại</a:t>
            </a:r>
            <a:endParaRPr lang="en-US" altLang="zh-CN"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9" name="TextBox 6"/>
          <p:cNvSpPr txBox="1"/>
          <p:nvPr/>
        </p:nvSpPr>
        <p:spPr>
          <a:xfrm>
            <a:off x="5757115" y="3308041"/>
            <a:ext cx="1394800" cy="3074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màu</a:t>
            </a:r>
            <a:endParaRPr lang="en-US" altLang="zh-CN"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0" name="TextBox 6"/>
          <p:cNvSpPr txBox="1"/>
          <p:nvPr/>
        </p:nvSpPr>
        <p:spPr>
          <a:xfrm>
            <a:off x="1292469" y="3308041"/>
            <a:ext cx="221143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thông</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minh</a:t>
            </a:r>
            <a:endParaRPr lang="en-US" altLang="zh-CN"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4" name="TextBox 6"/>
          <p:cNvSpPr txBox="1"/>
          <p:nvPr/>
        </p:nvSpPr>
        <p:spPr>
          <a:xfrm>
            <a:off x="5943741" y="5579597"/>
            <a:ext cx="137077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14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tắt</a:t>
            </a:r>
            <a:endParaRPr lang="en-US" altLang="zh-CN" sz="14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2" name="Picture 5" descr="C:\Users\34658\Desktop\打开补光灯 (3)_副本.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8410" y="4228732"/>
            <a:ext cx="2271389" cy="122219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208410" y="4232269"/>
            <a:ext cx="2271389" cy="1222193"/>
          </a:xfrm>
          <a:prstGeom prst="rect">
            <a:avLst/>
          </a:prstGeom>
          <a:solidFill>
            <a:srgbClr val="00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25" name="矩形 24"/>
          <p:cNvSpPr/>
          <p:nvPr/>
        </p:nvSpPr>
        <p:spPr>
          <a:xfrm>
            <a:off x="1049390" y="5903451"/>
            <a:ext cx="2636026" cy="369332"/>
          </a:xfrm>
          <a:prstGeom prst="rect">
            <a:avLst/>
          </a:prstGeom>
        </p:spPr>
        <p:txBody>
          <a:bodyPr wrap="square">
            <a:spAutoFit/>
          </a:bodyPr>
          <a:lstStyle/>
          <a:p>
            <a:pPr algn="ct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hồng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ngoại</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nâng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cao</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hiển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thị</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đen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trắng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về</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đêm</a:t>
            </a:r>
            <a:endParaRPr lang="en-US" altLang="zh-CN" sz="9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6" name="矩形 25"/>
          <p:cNvSpPr/>
          <p:nvPr/>
        </p:nvSpPr>
        <p:spPr>
          <a:xfrm>
            <a:off x="4966409" y="3572427"/>
            <a:ext cx="2806078" cy="230832"/>
          </a:xfrm>
          <a:prstGeom prst="rect">
            <a:avLst/>
          </a:prstGeom>
        </p:spPr>
        <p:txBody>
          <a:bodyPr wrap="square">
            <a:spAutoFit/>
          </a:bodyPr>
          <a:lstStyle/>
          <a:p>
            <a:pPr algn="ct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Hiển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thị</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màu</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sắc</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về</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đêm</a:t>
            </a:r>
            <a:endParaRPr lang="en-US" altLang="zh-CN" sz="9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7" name="矩形 26"/>
          <p:cNvSpPr/>
          <p:nvPr/>
        </p:nvSpPr>
        <p:spPr>
          <a:xfrm>
            <a:off x="828175" y="3529455"/>
            <a:ext cx="3315432" cy="369332"/>
          </a:xfrm>
          <a:prstGeom prst="rect">
            <a:avLst/>
          </a:prstGeom>
        </p:spPr>
        <p:txBody>
          <a:bodyPr wrap="square">
            <a:spAutoFit/>
          </a:bodyPr>
          <a:lstStyle/>
          <a:p>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Ở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thông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minh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bình</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thường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cam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sẽ</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hiển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thị</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đen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trắng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nhưng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cam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tự</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sang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màu</a:t>
            </a:r>
            <a:endParaRPr lang="en-US" altLang="zh-CN" sz="9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8" name="矩形 27"/>
          <p:cNvSpPr/>
          <p:nvPr/>
        </p:nvSpPr>
        <p:spPr>
          <a:xfrm>
            <a:off x="5157375" y="5846195"/>
            <a:ext cx="2702110" cy="507831"/>
          </a:xfrm>
          <a:prstGeom prst="rect">
            <a:avLst/>
          </a:prstGeom>
        </p:spPr>
        <p:txBody>
          <a:bodyPr wrap="square">
            <a:spAutoFit/>
          </a:bodyPr>
          <a:lstStyle/>
          <a:p>
            <a:pPr algn="ct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tắt</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hồng</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ngoại</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màu</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về</a:t>
            </a:r>
            <a:r>
              <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đêm</a:t>
            </a:r>
            <a:endParaRPr lang="en-US" altLang="zh-CN" sz="9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Ở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này</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cam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sẽ</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không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hiển</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thị</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màu</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hay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hồng</a:t>
            </a:r>
            <a:r>
              <a:rPr lang="en-US" altLang="zh-CN" sz="9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9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ngoại</a:t>
            </a:r>
            <a:endParaRPr lang="en-US" altLang="zh-CN" sz="9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1" name="矩形 10"/>
          <p:cNvSpPr/>
          <p:nvPr/>
        </p:nvSpPr>
        <p:spPr>
          <a:xfrm>
            <a:off x="567308" y="1863908"/>
            <a:ext cx="7292177" cy="4531297"/>
          </a:xfrm>
          <a:prstGeom prst="rect">
            <a:avLst/>
          </a:prstGeom>
          <a:noFill/>
          <a:ln w="28575">
            <a:solidFill>
              <a:srgbClr val="FF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32"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33"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386243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9088" r="4292" b="5676"/>
          <a:stretch/>
        </p:blipFill>
        <p:spPr>
          <a:xfrm>
            <a:off x="0" y="0"/>
            <a:ext cx="12229637" cy="6930025"/>
          </a:xfrm>
          <a:prstGeom prst="rect">
            <a:avLst/>
          </a:prstGeom>
        </p:spPr>
      </p:pic>
      <p:pic>
        <p:nvPicPr>
          <p:cNvPr id="47" name="图片 46"/>
          <p:cNvPicPr>
            <a:picLocks noChangeAspect="1"/>
          </p:cNvPicPr>
          <p:nvPr/>
        </p:nvPicPr>
        <p:blipFill>
          <a:blip r:embed="rId3">
            <a:extLst>
              <a:ext uri="{BEBA8EAE-BF5A-486C-A8C5-ECC9F3942E4B}">
                <a14:imgProps xmlns:a14="http://schemas.microsoft.com/office/drawing/2010/main">
                  <a14:imgLayer r:embed="rId4">
                    <a14:imgEffect>
                      <a14:backgroundRemoval t="1438" b="97604" l="9225" r="89668"/>
                    </a14:imgEffect>
                  </a14:imgLayer>
                </a14:imgProps>
              </a:ext>
              <a:ext uri="{28A0092B-C50C-407E-A947-70E740481C1C}">
                <a14:useLocalDpi xmlns:a14="http://schemas.microsoft.com/office/drawing/2010/main" val="0"/>
              </a:ext>
            </a:extLst>
          </a:blip>
          <a:stretch>
            <a:fillRect/>
          </a:stretch>
        </p:blipFill>
        <p:spPr>
          <a:xfrm>
            <a:off x="6007855" y="1876243"/>
            <a:ext cx="2335582" cy="5395107"/>
          </a:xfrm>
          <a:prstGeom prst="rect">
            <a:avLst/>
          </a:prstGeom>
        </p:spPr>
      </p:pic>
      <p:sp>
        <p:nvSpPr>
          <p:cNvPr id="11" name="矩形 10"/>
          <p:cNvSpPr/>
          <p:nvPr/>
        </p:nvSpPr>
        <p:spPr>
          <a:xfrm>
            <a:off x="3108747" y="423966"/>
            <a:ext cx="5880136" cy="523220"/>
          </a:xfrm>
          <a:prstGeom prst="rect">
            <a:avLst/>
          </a:prstGeom>
        </p:spPr>
        <p:txBody>
          <a:bodyPr wrap="none">
            <a:spAutoFit/>
          </a:bodyPr>
          <a:lstStyle/>
          <a:p>
            <a:pPr algn="just"/>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người</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0" name="矩形 9"/>
          <p:cNvSpPr/>
          <p:nvPr/>
        </p:nvSpPr>
        <p:spPr>
          <a:xfrm>
            <a:off x="2397521" y="945144"/>
            <a:ext cx="7302588" cy="584775"/>
          </a:xfrm>
          <a:prstGeom prst="rect">
            <a:avLst/>
          </a:prstGeom>
        </p:spPr>
        <p:txBody>
          <a:bodyPr wrap="square">
            <a:spAutoFit/>
          </a:bodyPr>
          <a:lstStyle/>
          <a:p>
            <a:pPr marL="228600" indent="266700" algn="ct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Nhanh</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chóng</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chính</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xác</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người</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gửi</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báo</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đến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ứng</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điện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thoại</a:t>
            </a:r>
            <a:endParaRPr lang="zh-CN" altLang="zh-CN" sz="16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grpSp>
        <p:nvGrpSpPr>
          <p:cNvPr id="3" name="组合 2"/>
          <p:cNvGrpSpPr/>
          <p:nvPr/>
        </p:nvGrpSpPr>
        <p:grpSpPr>
          <a:xfrm>
            <a:off x="901727" y="1420360"/>
            <a:ext cx="3274541" cy="5231583"/>
            <a:chOff x="3575471" y="1291991"/>
            <a:chExt cx="3274541" cy="5231583"/>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817" y="1850461"/>
              <a:ext cx="2108762" cy="4457254"/>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963" t="18376" r="8801" b="24345"/>
            <a:stretch/>
          </p:blipFill>
          <p:spPr>
            <a:xfrm rot="5400000">
              <a:off x="2596950" y="2270512"/>
              <a:ext cx="5231583" cy="3274541"/>
            </a:xfrm>
            <a:prstGeom prst="rect">
              <a:avLst/>
            </a:prstGeom>
          </p:spPr>
        </p:pic>
      </p:grpSp>
      <p:sp>
        <p:nvSpPr>
          <p:cNvPr id="58" name="饼形 18"/>
          <p:cNvSpPr/>
          <p:nvPr/>
        </p:nvSpPr>
        <p:spPr>
          <a:xfrm rot="7437248">
            <a:off x="3382154" y="-5464534"/>
            <a:ext cx="14178610" cy="13526824"/>
          </a:xfrm>
          <a:prstGeom prst="pie">
            <a:avLst>
              <a:gd name="adj1" fmla="val 727064"/>
              <a:gd name="adj2" fmla="val 2500921"/>
            </a:avLst>
          </a:prstGeom>
          <a:gradFill flip="none" rotWithShape="1">
            <a:gsLst>
              <a:gs pos="0">
                <a:srgbClr val="FFC000"/>
              </a:gs>
              <a:gs pos="100000">
                <a:schemeClr val="bg1"/>
              </a:gs>
              <a:gs pos="45000">
                <a:srgbClr val="FFDB6C">
                  <a:alpha val="50000"/>
                </a:srgbClr>
              </a:gs>
              <a:gs pos="100000">
                <a:srgbClr val="FFC000">
                  <a:alpha val="2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black"/>
              </a:solidFill>
              <a:latin typeface="Segoe UI" panose="020B0502040204020203" pitchFamily="34" charset="0"/>
              <a:cs typeface="Segoe UI" panose="020B0502040204020203" pitchFamily="34" charset="0"/>
            </a:endParaRP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7779" y="-37470"/>
            <a:ext cx="2386648" cy="175184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5023" y="6477624"/>
            <a:ext cx="1910006" cy="348637"/>
          </a:xfrm>
          <a:prstGeom prst="rect">
            <a:avLst/>
          </a:prstGeom>
        </p:spPr>
      </p:pic>
      <p:sp>
        <p:nvSpPr>
          <p:cNvPr id="19"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0"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380697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right)">
                                      <p:cBhvr>
                                        <p:cTn id="7"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35844" t="10548" r="2471" b="11131"/>
          <a:stretch/>
        </p:blipFill>
        <p:spPr>
          <a:xfrm>
            <a:off x="3902973" y="1778705"/>
            <a:ext cx="7943884" cy="4577416"/>
          </a:xfrm>
          <a:prstGeom prst="rect">
            <a:avLst/>
          </a:prstGeom>
        </p:spPr>
      </p:pic>
      <p:grpSp>
        <p:nvGrpSpPr>
          <p:cNvPr id="11" name="组合 10"/>
          <p:cNvGrpSpPr/>
          <p:nvPr/>
        </p:nvGrpSpPr>
        <p:grpSpPr>
          <a:xfrm>
            <a:off x="515928" y="1420360"/>
            <a:ext cx="3387045" cy="5231583"/>
            <a:chOff x="2998986" y="685576"/>
            <a:chExt cx="3387045" cy="5231583"/>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910" y="1330095"/>
              <a:ext cx="2164233" cy="4291242"/>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963" t="18376" r="8801" b="24345"/>
            <a:stretch/>
          </p:blipFill>
          <p:spPr>
            <a:xfrm rot="5400000">
              <a:off x="2076717" y="1607845"/>
              <a:ext cx="5231583" cy="3387045"/>
            </a:xfrm>
            <a:prstGeom prst="rect">
              <a:avLst/>
            </a:prstGeom>
          </p:spPr>
        </p:pic>
      </p:grpSp>
      <p:sp>
        <p:nvSpPr>
          <p:cNvPr id="5" name="矩形 4"/>
          <p:cNvSpPr/>
          <p:nvPr/>
        </p:nvSpPr>
        <p:spPr>
          <a:xfrm>
            <a:off x="4653720" y="415881"/>
            <a:ext cx="3332964" cy="523220"/>
          </a:xfrm>
          <a:prstGeom prst="rect">
            <a:avLst/>
          </a:prstGeom>
        </p:spPr>
        <p:txBody>
          <a:bodyPr wrap="none">
            <a:spAutoFit/>
          </a:bodyPr>
          <a:lstStyle/>
          <a:p>
            <a:pPr algn="just"/>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lịch</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hoạt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động</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矩形 12"/>
          <p:cNvSpPr/>
          <p:nvPr/>
        </p:nvSpPr>
        <p:spPr>
          <a:xfrm>
            <a:off x="2674239" y="939101"/>
            <a:ext cx="8437450" cy="338554"/>
          </a:xfrm>
          <a:prstGeom prst="rect">
            <a:avLst/>
          </a:prstGeom>
        </p:spPr>
        <p:txBody>
          <a:bodyPr wrap="square">
            <a:spAutoFit/>
          </a:bodyPr>
          <a:lstStyle/>
          <a:p>
            <a:pPr marL="228600" indent="266700"/>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thể</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hẹn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giờ</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lịch</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hoạt</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160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báo động của </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camera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theo</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ý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muốn</a:t>
            </a:r>
            <a:endParaRPr lang="zh-CN" altLang="zh-CN" sz="16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5"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2468" y="140592"/>
            <a:ext cx="1958442" cy="357478"/>
          </a:xfrm>
          <a:prstGeom prst="rect">
            <a:avLst/>
          </a:prstGeom>
        </p:spPr>
      </p:pic>
    </p:spTree>
    <p:extLst>
      <p:ext uri="{BB962C8B-B14F-4D97-AF65-F5344CB8AC3E}">
        <p14:creationId xmlns:p14="http://schemas.microsoft.com/office/powerpoint/2010/main" val="20723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mfs.ys7.com/mall/d1fbfe0088647e7c8b3a60fc99b843a9.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48" t="17646" r="49930" b="26811"/>
          <a:stretch/>
        </p:blipFill>
        <p:spPr bwMode="auto">
          <a:xfrm>
            <a:off x="5107759" y="1757563"/>
            <a:ext cx="6922680" cy="41533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174170" y="1456066"/>
            <a:ext cx="6862419" cy="4335134"/>
            <a:chOff x="185058" y="1757563"/>
            <a:chExt cx="5011369" cy="3165787"/>
          </a:xfrm>
        </p:grpSpPr>
        <p:pic>
          <p:nvPicPr>
            <p:cNvPr id="22" name="Picture 4" descr="https://mfs.ys7.com/mall/d1fbfe0088647e7c8b3a60fc99b843a9.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48" t="17646" r="49930" b="26811"/>
            <a:stretch/>
          </p:blipFill>
          <p:spPr bwMode="auto">
            <a:xfrm>
              <a:off x="691367" y="2490328"/>
              <a:ext cx="4250747" cy="213610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963" t="18376" r="8801" b="24345"/>
            <a:stretch/>
          </p:blipFill>
          <p:spPr>
            <a:xfrm>
              <a:off x="185058" y="1757563"/>
              <a:ext cx="5011369" cy="3165787"/>
            </a:xfrm>
            <a:prstGeom prst="rect">
              <a:avLst/>
            </a:prstGeom>
          </p:spPr>
        </p:pic>
      </p:grpSp>
      <p:sp>
        <p:nvSpPr>
          <p:cNvPr id="7" name="矩形 6"/>
          <p:cNvSpPr/>
          <p:nvPr/>
        </p:nvSpPr>
        <p:spPr>
          <a:xfrm>
            <a:off x="3511106" y="423966"/>
            <a:ext cx="5075428" cy="523220"/>
          </a:xfrm>
          <a:prstGeom prst="rect">
            <a:avLst/>
          </a:prstGeom>
        </p:spPr>
        <p:txBody>
          <a:bodyPr wrap="none">
            <a:spAutoFit/>
          </a:bodyPr>
          <a:lstStyle/>
          <a:p>
            <a:pPr algn="just"/>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Vùng</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động</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5" name="矩形 14"/>
          <p:cNvSpPr/>
          <p:nvPr/>
        </p:nvSpPr>
        <p:spPr>
          <a:xfrm>
            <a:off x="2507937" y="935825"/>
            <a:ext cx="8106251" cy="338554"/>
          </a:xfrm>
          <a:prstGeom prst="rect">
            <a:avLst/>
          </a:prstGeom>
        </p:spPr>
        <p:txBody>
          <a:bodyPr wrap="square">
            <a:spAutoFit/>
          </a:bodyPr>
          <a:lstStyle/>
          <a:p>
            <a:pPr marL="228600" indent="266700"/>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báo</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người</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trong</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vùng</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cài</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trước</a:t>
            </a:r>
            <a:endParaRPr lang="zh-CN" altLang="zh-CN" sz="16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
        <p:nvSpPr>
          <p:cNvPr id="14"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45053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236765" cy="6858000"/>
          </a:xfrm>
          <a:prstGeom prst="rect">
            <a:avLst/>
          </a:prstGeom>
        </p:spPr>
      </p:pic>
      <p:pic>
        <p:nvPicPr>
          <p:cNvPr id="19" name="图片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2147" b="100000" l="4139" r="56876"/>
                    </a14:imgEffect>
                  </a14:imgLayer>
                </a14:imgProps>
              </a:ext>
              <a:ext uri="{28A0092B-C50C-407E-A947-70E740481C1C}">
                <a14:useLocalDpi xmlns:a14="http://schemas.microsoft.com/office/drawing/2010/main" val="0"/>
              </a:ext>
            </a:extLst>
          </a:blip>
          <a:srcRect t="58095" r="36725"/>
          <a:stretch/>
        </p:blipFill>
        <p:spPr>
          <a:xfrm>
            <a:off x="2721429" y="1126615"/>
            <a:ext cx="5820259" cy="5655697"/>
          </a:xfrm>
          <a:prstGeom prst="rect">
            <a:avLst/>
          </a:prstGeom>
        </p:spPr>
      </p:pic>
      <p:pic>
        <p:nvPicPr>
          <p:cNvPr id="18" name="图片 17"/>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a:xfrm>
            <a:off x="1959777" y="1219200"/>
            <a:ext cx="8556816" cy="5432742"/>
          </a:xfrm>
          <a:prstGeom prst="rect">
            <a:avLst/>
          </a:prstGeom>
        </p:spPr>
      </p:pic>
      <p:sp>
        <p:nvSpPr>
          <p:cNvPr id="16" name="矩形 15"/>
          <p:cNvSpPr/>
          <p:nvPr/>
        </p:nvSpPr>
        <p:spPr>
          <a:xfrm>
            <a:off x="4345464" y="423966"/>
            <a:ext cx="3464090" cy="523220"/>
          </a:xfrm>
          <a:prstGeom prst="rect">
            <a:avLst/>
          </a:prstGeom>
        </p:spPr>
        <p:txBody>
          <a:bodyPr wrap="none">
            <a:spAutoFit/>
          </a:bodyPr>
          <a:lstStyle/>
          <a:p>
            <a:r>
              <a:rPr lang="en-US" altLang="zh-CN" sz="28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sz="2800" b="1" dirty="0"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báo</a:t>
            </a:r>
            <a:r>
              <a:rPr lang="en-US" altLang="zh-CN" sz="2800" b="1" dirty="0"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chủ</a:t>
            </a:r>
            <a:r>
              <a:rPr lang="en-US" altLang="zh-CN" sz="2800" b="1" dirty="0"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động</a:t>
            </a:r>
            <a:endParaRPr lang="zh-CN" altLang="en-US" sz="2800" b="1" dirty="0">
              <a:solidFill>
                <a:srgbClr val="F08D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7" name="图片 16"/>
          <p:cNvPicPr>
            <a:picLocks noChangeAspect="1"/>
          </p:cNvPicPr>
          <p:nvPr/>
        </p:nvPicPr>
        <p:blipFill rotWithShape="1">
          <a:blip r:embed="rId6" cstate="print">
            <a:clrChange>
              <a:clrFrom>
                <a:srgbClr val="828075">
                  <a:alpha val="50980"/>
                </a:srgbClr>
              </a:clrFrom>
              <a:clrTo>
                <a:srgbClr val="828075">
                  <a:alpha val="0"/>
                </a:srgbClr>
              </a:clrTo>
            </a:clrChange>
            <a:duotone>
              <a:prstClr val="black"/>
              <a:srgbClr val="D9C3A5">
                <a:tint val="50000"/>
                <a:satMod val="180000"/>
              </a:srgbClr>
            </a:duotone>
            <a:extLst>
              <a:ext uri="{BEBA8EAE-BF5A-486C-A8C5-ECC9F3942E4B}">
                <a14:imgProps xmlns:a14="http://schemas.microsoft.com/office/drawing/2010/main">
                  <a14:imgLayer r:embed="rId7">
                    <a14:imgEffect>
                      <a14:artisticPencilSketch/>
                    </a14:imgEffect>
                    <a14:imgEffect>
                      <a14:colorTemperature colorTemp="11200"/>
                    </a14:imgEffect>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p:blipFill>
        <p:spPr>
          <a:xfrm>
            <a:off x="2548429" y="1015432"/>
            <a:ext cx="8957516" cy="5693871"/>
          </a:xfrm>
          <a:prstGeom prst="rect">
            <a:avLst/>
          </a:prstGeom>
        </p:spPr>
      </p:pic>
      <p:sp>
        <p:nvSpPr>
          <p:cNvPr id="20" name="矩形 19"/>
          <p:cNvSpPr/>
          <p:nvPr/>
        </p:nvSpPr>
        <p:spPr>
          <a:xfrm>
            <a:off x="2147158" y="976876"/>
            <a:ext cx="8065142" cy="655885"/>
          </a:xfrm>
          <a:prstGeom prst="rect">
            <a:avLst/>
          </a:prstGeom>
        </p:spPr>
        <p:txBody>
          <a:bodyPr wrap="square">
            <a:spAutoFit/>
          </a:bodyPr>
          <a:lstStyle/>
          <a:p>
            <a:pPr algn="ctr">
              <a:lnSpc>
                <a:spcPct val="120000"/>
              </a:lnSpc>
            </a:pP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camera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sẽ</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chuông</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kêu</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đèn</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sáng</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Dòng</a:t>
            </a:r>
            <a:endPar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endParaRPr>
          </a:p>
          <a:p>
            <a:pPr algn="ctr">
              <a:lnSpc>
                <a:spcPct val="120000"/>
              </a:lnSpc>
            </a:pP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Cruiser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chống</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trộm</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hiệu</a:t>
            </a:r>
            <a:r>
              <a:rPr lang="en-US" altLang="zh-CN" sz="1600" dirty="0"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rPr>
              <a:t>quả</a:t>
            </a:r>
            <a:endParaRPr lang="zh-CN" altLang="en-US" sz="1600" dirty="0">
              <a:solidFill>
                <a:prstClr val="white">
                  <a:lumMod val="85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5" name="图片 14"/>
          <p:cNvPicPr>
            <a:picLocks noChangeAspect="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1513723" y="2321658"/>
            <a:ext cx="610475" cy="548040"/>
          </a:xfrm>
          <a:prstGeom prst="rect">
            <a:avLst/>
          </a:prstGeom>
          <a:noFill/>
          <a:ln>
            <a:noFill/>
          </a:ln>
        </p:spPr>
      </p:pic>
      <p:cxnSp>
        <p:nvCxnSpPr>
          <p:cNvPr id="22" name="直接箭头连接符 21"/>
          <p:cNvCxnSpPr/>
          <p:nvPr/>
        </p:nvCxnSpPr>
        <p:spPr>
          <a:xfrm>
            <a:off x="11818960" y="1620907"/>
            <a:ext cx="0" cy="569843"/>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948026EE-5579-4B8D-88E0-95AC1EAEFA82}"/>
              </a:ext>
            </a:extLst>
          </p:cNvPr>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247173">
            <a:off x="11083967" y="2147152"/>
            <a:ext cx="186596" cy="508190"/>
          </a:xfrm>
          <a:prstGeom prst="rect">
            <a:avLst/>
          </a:prstGeom>
          <a:noFill/>
          <a:ln>
            <a:noFill/>
          </a:ln>
        </p:spPr>
      </p:pic>
      <p:pic>
        <p:nvPicPr>
          <p:cNvPr id="24" name="图片 23">
            <a:extLst>
              <a:ext uri="{FF2B5EF4-FFF2-40B4-BE49-F238E27FC236}">
                <a16:creationId xmlns:a16="http://schemas.microsoft.com/office/drawing/2014/main" id="{18B798AC-E6F8-4C89-9706-19283F7198B0}"/>
              </a:ext>
            </a:extLst>
          </p:cNvPr>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454801">
            <a:off x="11063779" y="2494473"/>
            <a:ext cx="186596" cy="508190"/>
          </a:xfrm>
          <a:prstGeom prst="rect">
            <a:avLst/>
          </a:prstGeom>
          <a:noFill/>
          <a:ln>
            <a:noFill/>
          </a:ln>
        </p:spPr>
      </p:pic>
      <p:pic>
        <p:nvPicPr>
          <p:cNvPr id="25" name="图片 24">
            <a:extLst>
              <a:ext uri="{FF2B5EF4-FFF2-40B4-BE49-F238E27FC236}">
                <a16:creationId xmlns:a16="http://schemas.microsoft.com/office/drawing/2014/main" id="{E096A9B8-E8F1-4A1C-AB1F-6147569C384E}"/>
              </a:ext>
            </a:extLst>
          </p:cNvPr>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615103">
            <a:off x="11158177" y="2842393"/>
            <a:ext cx="186596" cy="508190"/>
          </a:xfrm>
          <a:prstGeom prst="rect">
            <a:avLst/>
          </a:prstGeom>
          <a:noFill/>
          <a:ln>
            <a:noFill/>
          </a:ln>
        </p:spPr>
      </p:pic>
      <p:sp>
        <p:nvSpPr>
          <p:cNvPr id="26" name="矩形 25"/>
          <p:cNvSpPr/>
          <p:nvPr/>
        </p:nvSpPr>
        <p:spPr>
          <a:xfrm>
            <a:off x="10330426" y="3280768"/>
            <a:ext cx="1865382" cy="338554"/>
          </a:xfrm>
          <a:prstGeom prst="rect">
            <a:avLst/>
          </a:prstGeom>
        </p:spPr>
        <p:txBody>
          <a:bodyPr wrap="none">
            <a:spAutoFit/>
          </a:bodyPr>
          <a:lstStyle/>
          <a:p>
            <a:pPr algn="just"/>
            <a:r>
              <a:rPr lang="en-US" altLang="zh-CN" sz="16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Chuông</a:t>
            </a:r>
            <a:r>
              <a:rPr lang="en-US" altLang="zh-CN" sz="16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to 110dB</a:t>
            </a:r>
            <a:endParaRPr lang="zh-CN" altLang="zh-CN" sz="16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7" name="矩形 26"/>
          <p:cNvSpPr/>
          <p:nvPr/>
        </p:nvSpPr>
        <p:spPr>
          <a:xfrm>
            <a:off x="9296954" y="1613973"/>
            <a:ext cx="569387" cy="338554"/>
          </a:xfrm>
          <a:prstGeom prst="rect">
            <a:avLst/>
          </a:prstGeom>
        </p:spPr>
        <p:txBody>
          <a:bodyPr wrap="none">
            <a:spAutoFit/>
          </a:bodyPr>
          <a:lstStyle/>
          <a:p>
            <a:pPr algn="just"/>
            <a:r>
              <a:rPr lang="en-US" altLang="zh-CN" sz="16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Đèn</a:t>
            </a:r>
            <a:endParaRPr lang="zh-CN" altLang="zh-CN" sz="16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7593" y="-564113"/>
            <a:ext cx="2751133" cy="2678688"/>
          </a:xfrm>
          <a:prstGeom prst="rect">
            <a:avLst/>
          </a:prstGeom>
        </p:spPr>
      </p:pic>
      <p:sp>
        <p:nvSpPr>
          <p:cNvPr id="29"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30"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7281" y="6320536"/>
            <a:ext cx="2327939" cy="425272"/>
          </a:xfrm>
          <a:prstGeom prst="rect">
            <a:avLst/>
          </a:prstGeom>
        </p:spPr>
      </p:pic>
    </p:spTree>
    <p:extLst>
      <p:ext uri="{BB962C8B-B14F-4D97-AF65-F5344CB8AC3E}">
        <p14:creationId xmlns:p14="http://schemas.microsoft.com/office/powerpoint/2010/main" val="166610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35" presetClass="emph" presetSubtype="0" fill="hold" nodeType="withEffect">
                                  <p:stCondLst>
                                    <p:cond delay="0"/>
                                  </p:stCondLst>
                                  <p:childTnLst>
                                    <p:anim calcmode="discrete" valueType="str">
                                      <p:cBhvr>
                                        <p:cTn id="19" dur="500" fill="hold"/>
                                        <p:tgtEl>
                                          <p:spTgt spid="15"/>
                                        </p:tgtEl>
                                        <p:attrNameLst>
                                          <p:attrName>style.visibility</p:attrName>
                                        </p:attrNameLst>
                                      </p:cBhvr>
                                      <p:tavLst>
                                        <p:tav tm="0">
                                          <p:val>
                                            <p:strVal val="hidden"/>
                                          </p:val>
                                        </p:tav>
                                        <p:tav tm="50000">
                                          <p:val>
                                            <p:strVal val="visible"/>
                                          </p:val>
                                        </p:tav>
                                      </p:tavLst>
                                    </p:anim>
                                  </p:childTnLst>
                                </p:cTn>
                              </p:par>
                              <p:par>
                                <p:cTn id="20" presetID="35" presetClass="emph" presetSubtype="0" fill="hold" nodeType="withEffect">
                                  <p:stCondLst>
                                    <p:cond delay="0"/>
                                  </p:stCondLst>
                                  <p:childTnLst>
                                    <p:anim calcmode="discrete" valueType="str">
                                      <p:cBhvr>
                                        <p:cTn id="21" dur="500" fill="hold"/>
                                        <p:tgtEl>
                                          <p:spTgt spid="23"/>
                                        </p:tgtEl>
                                        <p:attrNameLst>
                                          <p:attrName>style.visibility</p:attrName>
                                        </p:attrNameLst>
                                      </p:cBhvr>
                                      <p:tavLst>
                                        <p:tav tm="0">
                                          <p:val>
                                            <p:strVal val="hidden"/>
                                          </p:val>
                                        </p:tav>
                                        <p:tav tm="50000">
                                          <p:val>
                                            <p:strVal val="visible"/>
                                          </p:val>
                                        </p:tav>
                                      </p:tavLst>
                                    </p:anim>
                                  </p:childTnLst>
                                </p:cTn>
                              </p:par>
                              <p:par>
                                <p:cTn id="22" presetID="35" presetClass="emph" presetSubtype="0" fill="hold" nodeType="withEffect">
                                  <p:stCondLst>
                                    <p:cond delay="0"/>
                                  </p:stCondLst>
                                  <p:childTnLst>
                                    <p:anim calcmode="discrete" valueType="str">
                                      <p:cBhvr>
                                        <p:cTn id="23" dur="500" fill="hold"/>
                                        <p:tgtEl>
                                          <p:spTgt spid="24"/>
                                        </p:tgtEl>
                                        <p:attrNameLst>
                                          <p:attrName>style.visibility</p:attrName>
                                        </p:attrNameLst>
                                      </p:cBhvr>
                                      <p:tavLst>
                                        <p:tav tm="0">
                                          <p:val>
                                            <p:strVal val="hidden"/>
                                          </p:val>
                                        </p:tav>
                                        <p:tav tm="50000">
                                          <p:val>
                                            <p:strVal val="visible"/>
                                          </p:val>
                                        </p:tav>
                                      </p:tavLst>
                                    </p:anim>
                                  </p:childTnLst>
                                </p:cTn>
                              </p:par>
                              <p:par>
                                <p:cTn id="24" presetID="35" presetClass="emph" presetSubtype="0" fill="hold" nodeType="withEffect">
                                  <p:stCondLst>
                                    <p:cond delay="0"/>
                                  </p:stCondLst>
                                  <p:childTnLst>
                                    <p:anim calcmode="discrete" valueType="str">
                                      <p:cBhvr>
                                        <p:cTn id="25" dur="500" fill="hold"/>
                                        <p:tgtEl>
                                          <p:spTgt spid="25"/>
                                        </p:tgtEl>
                                        <p:attrNameLst>
                                          <p:attrName>style.visibility</p:attrName>
                                        </p:attrNameLst>
                                      </p:cBhvr>
                                      <p:tavLst>
                                        <p:tav tm="0">
                                          <p:val>
                                            <p:strVal val="hidden"/>
                                          </p:val>
                                        </p:tav>
                                        <p:tav tm="50000">
                                          <p:val>
                                            <p:strVal val="visible"/>
                                          </p:val>
                                        </p:tav>
                                      </p:tavLst>
                                    </p:anim>
                                  </p:childTnLst>
                                </p:cTn>
                              </p:par>
                              <p:par>
                                <p:cTn id="26" presetID="35" presetClass="emph" presetSubtype="0" fill="hold" nodeType="withEffect">
                                  <p:stCondLst>
                                    <p:cond delay="0"/>
                                  </p:stCondLst>
                                  <p:childTnLst>
                                    <p:anim calcmode="discrete" valueType="str">
                                      <p:cBhvr>
                                        <p:cTn id="27" dur="500" fill="hold"/>
                                        <p:tgtEl>
                                          <p:spTgt spid="15"/>
                                        </p:tgtEl>
                                        <p:attrNameLst>
                                          <p:attrName>style.visibility</p:attrName>
                                        </p:attrNameLst>
                                      </p:cBhvr>
                                      <p:tavLst>
                                        <p:tav tm="0">
                                          <p:val>
                                            <p:strVal val="hidden"/>
                                          </p:val>
                                        </p:tav>
                                        <p:tav tm="50000">
                                          <p:val>
                                            <p:strVal val="visible"/>
                                          </p:val>
                                        </p:tav>
                                      </p:tavLst>
                                    </p:anim>
                                  </p:childTnLst>
                                </p:cTn>
                              </p:par>
                              <p:par>
                                <p:cTn id="28" presetID="35" presetClass="emph" presetSubtype="0" fill="hold" nodeType="withEffect">
                                  <p:stCondLst>
                                    <p:cond delay="0"/>
                                  </p:stCondLst>
                                  <p:childTnLst>
                                    <p:anim calcmode="discrete" valueType="str">
                                      <p:cBhvr>
                                        <p:cTn id="29" dur="500" fill="hold"/>
                                        <p:tgtEl>
                                          <p:spTgt spid="23"/>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0"/>
                                  </p:stCondLst>
                                  <p:childTnLst>
                                    <p:anim calcmode="discrete" valueType="str">
                                      <p:cBhvr>
                                        <p:cTn id="31" dur="500" fill="hold"/>
                                        <p:tgtEl>
                                          <p:spTgt spid="24"/>
                                        </p:tgtEl>
                                        <p:attrNameLst>
                                          <p:attrName>style.visibility</p:attrName>
                                        </p:attrNameLst>
                                      </p:cBhvr>
                                      <p:tavLst>
                                        <p:tav tm="0">
                                          <p:val>
                                            <p:strVal val="hidden"/>
                                          </p:val>
                                        </p:tav>
                                        <p:tav tm="50000">
                                          <p:val>
                                            <p:strVal val="visible"/>
                                          </p:val>
                                        </p:tav>
                                      </p:tavLst>
                                    </p:anim>
                                  </p:childTnLst>
                                </p:cTn>
                              </p:par>
                              <p:par>
                                <p:cTn id="32" presetID="35" presetClass="emph" presetSubtype="0" fill="hold" nodeType="withEffect">
                                  <p:stCondLst>
                                    <p:cond delay="0"/>
                                  </p:stCondLst>
                                  <p:childTnLst>
                                    <p:anim calcmode="discrete" valueType="str">
                                      <p:cBhvr>
                                        <p:cTn id="33" dur="500" fill="hold"/>
                                        <p:tgtEl>
                                          <p:spTgt spid="25"/>
                                        </p:tgtEl>
                                        <p:attrNameLst>
                                          <p:attrName>style.visibility</p:attrName>
                                        </p:attrNameLst>
                                      </p:cBhvr>
                                      <p:tavLst>
                                        <p:tav tm="0">
                                          <p:val>
                                            <p:strVal val="hidden"/>
                                          </p:val>
                                        </p:tav>
                                        <p:tav tm="50000">
                                          <p:val>
                                            <p:strVal val="visible"/>
                                          </p:val>
                                        </p:tav>
                                      </p:tavLst>
                                    </p:anim>
                                  </p:childTnLst>
                                </p:cTn>
                              </p:par>
                              <p:par>
                                <p:cTn id="34" presetID="35" presetClass="emph" presetSubtype="0" fill="hold" nodeType="withEffect">
                                  <p:stCondLst>
                                    <p:cond delay="0"/>
                                  </p:stCondLst>
                                  <p:childTnLst>
                                    <p:anim calcmode="discrete" valueType="str">
                                      <p:cBhvr>
                                        <p:cTn id="35" dur="500" fill="hold"/>
                                        <p:tgtEl>
                                          <p:spTgt spid="15"/>
                                        </p:tgtEl>
                                        <p:attrNameLst>
                                          <p:attrName>style.visibility</p:attrName>
                                        </p:attrNameLst>
                                      </p:cBhvr>
                                      <p:tavLst>
                                        <p:tav tm="0">
                                          <p:val>
                                            <p:strVal val="hidden"/>
                                          </p:val>
                                        </p:tav>
                                        <p:tav tm="50000">
                                          <p:val>
                                            <p:strVal val="visible"/>
                                          </p:val>
                                        </p:tav>
                                      </p:tavLst>
                                    </p:anim>
                                  </p:childTnLst>
                                </p:cTn>
                              </p:par>
                              <p:par>
                                <p:cTn id="36" presetID="35" presetClass="emph" presetSubtype="0" fill="hold" nodeType="withEffect">
                                  <p:stCondLst>
                                    <p:cond delay="0"/>
                                  </p:stCondLst>
                                  <p:childTnLst>
                                    <p:anim calcmode="discrete" valueType="str">
                                      <p:cBhvr>
                                        <p:cTn id="37" dur="500" fill="hold"/>
                                        <p:tgtEl>
                                          <p:spTgt spid="23"/>
                                        </p:tgtEl>
                                        <p:attrNameLst>
                                          <p:attrName>style.visibility</p:attrName>
                                        </p:attrNameLst>
                                      </p:cBhvr>
                                      <p:tavLst>
                                        <p:tav tm="0">
                                          <p:val>
                                            <p:strVal val="hidden"/>
                                          </p:val>
                                        </p:tav>
                                        <p:tav tm="50000">
                                          <p:val>
                                            <p:strVal val="visible"/>
                                          </p:val>
                                        </p:tav>
                                      </p:tavLst>
                                    </p:anim>
                                  </p:childTnLst>
                                </p:cTn>
                              </p:par>
                              <p:par>
                                <p:cTn id="38" presetID="35" presetClass="emph" presetSubtype="0" fill="hold" nodeType="withEffect">
                                  <p:stCondLst>
                                    <p:cond delay="0"/>
                                  </p:stCondLst>
                                  <p:childTnLst>
                                    <p:anim calcmode="discrete" valueType="str">
                                      <p:cBhvr>
                                        <p:cTn id="39" dur="500" fill="hold"/>
                                        <p:tgtEl>
                                          <p:spTgt spid="24"/>
                                        </p:tgtEl>
                                        <p:attrNameLst>
                                          <p:attrName>style.visibility</p:attrName>
                                        </p:attrNameLst>
                                      </p:cBhvr>
                                      <p:tavLst>
                                        <p:tav tm="0">
                                          <p:val>
                                            <p:strVal val="hidden"/>
                                          </p:val>
                                        </p:tav>
                                        <p:tav tm="50000">
                                          <p:val>
                                            <p:strVal val="visible"/>
                                          </p:val>
                                        </p:tav>
                                      </p:tavLst>
                                    </p:anim>
                                  </p:childTnLst>
                                </p:cTn>
                              </p:par>
                              <p:par>
                                <p:cTn id="40" presetID="35" presetClass="emph" presetSubtype="0" fill="hold" nodeType="withEffect">
                                  <p:stCondLst>
                                    <p:cond delay="0"/>
                                  </p:stCondLst>
                                  <p:childTnLst>
                                    <p:anim calcmode="discrete" valueType="str">
                                      <p:cBhvr>
                                        <p:cTn id="41"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2065" r="61766"/>
          <a:stretch/>
        </p:blipFill>
        <p:spPr>
          <a:xfrm rot="3475015">
            <a:off x="7861814" y="1949836"/>
            <a:ext cx="1524000" cy="957864"/>
          </a:xfrm>
          <a:prstGeom prst="rect">
            <a:avLst/>
          </a:prstGeom>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2065" r="61766"/>
          <a:stretch/>
        </p:blipFill>
        <p:spPr>
          <a:xfrm rot="18174726">
            <a:off x="3052116" y="1881030"/>
            <a:ext cx="1524000" cy="957864"/>
          </a:xfrm>
          <a:prstGeom prst="rect">
            <a:avLst/>
          </a:prstGeom>
        </p:spPr>
      </p:pic>
      <p:sp>
        <p:nvSpPr>
          <p:cNvPr id="14" name="TextBox 6"/>
          <p:cNvSpPr txBox="1"/>
          <p:nvPr/>
        </p:nvSpPr>
        <p:spPr>
          <a:xfrm>
            <a:off x="3626632" y="453656"/>
            <a:ext cx="690758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Kết</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nối</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Wifi</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nhanh</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ổn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định</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5" name="矩形 14"/>
          <p:cNvSpPr/>
          <p:nvPr/>
        </p:nvSpPr>
        <p:spPr>
          <a:xfrm>
            <a:off x="2684001" y="961124"/>
            <a:ext cx="7081435" cy="387798"/>
          </a:xfrm>
          <a:prstGeom prst="rect">
            <a:avLst/>
          </a:prstGeom>
        </p:spPr>
        <p:txBody>
          <a:bodyPr wrap="square">
            <a:spAutoFit/>
          </a:bodyPr>
          <a:lstStyle/>
          <a:p>
            <a:pPr algn="ctr">
              <a:lnSpc>
                <a:spcPct val="120000"/>
              </a:lnSpc>
            </a:pP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2.4GHz </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Wi-Fi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ăng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ten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râu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đảm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bảo</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kết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ổn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định</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truyền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xa</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hơn</a:t>
            </a:r>
            <a:endParaRPr lang="zh-CN" altLang="en-US"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6" name="TextBox 9"/>
          <p:cNvSpPr txBox="1"/>
          <p:nvPr/>
        </p:nvSpPr>
        <p:spPr>
          <a:xfrm>
            <a:off x="567309" y="5181042"/>
            <a:ext cx="372166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 </a:t>
            </a:r>
            <a:r>
              <a:rPr lang="en-US" altLang="zh-CN" sz="1400" i="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ăng</a:t>
            </a:r>
            <a:r>
              <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ten </a:t>
            </a:r>
            <a:r>
              <a:rPr lang="en-US" altLang="zh-CN" sz="1400" i="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cho</a:t>
            </a:r>
            <a:r>
              <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i="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chất</a:t>
            </a:r>
            <a:r>
              <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i="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lượng</a:t>
            </a:r>
            <a:r>
              <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i="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wifi</a:t>
            </a:r>
            <a:r>
              <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i="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tốt</a:t>
            </a:r>
            <a:r>
              <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i="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hơn</a:t>
            </a:r>
            <a:endParaRPr lang="en-US" altLang="zh-CN" sz="1400" i="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9454" y="2435604"/>
            <a:ext cx="4453092" cy="3268658"/>
          </a:xfrm>
          <a:prstGeom prst="rect">
            <a:avLst/>
          </a:prstGeom>
        </p:spPr>
      </p:pic>
      <p:sp>
        <p:nvSpPr>
          <p:cNvPr id="13"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9"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Tree>
    <p:extLst>
      <p:ext uri="{BB962C8B-B14F-4D97-AF65-F5344CB8AC3E}">
        <p14:creationId xmlns:p14="http://schemas.microsoft.com/office/powerpoint/2010/main" val="383010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65676" y="860912"/>
            <a:ext cx="6438525" cy="655885"/>
          </a:xfrm>
          <a:prstGeom prst="rect">
            <a:avLst/>
          </a:prstGeom>
        </p:spPr>
        <p:txBody>
          <a:bodyPr wrap="square">
            <a:spAutoFit/>
          </a:bodyPr>
          <a:lstStyle/>
          <a:p>
            <a:pPr algn="ctr">
              <a:lnSpc>
                <a:spcPct val="120000"/>
              </a:lnSpc>
            </a:pP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Wifi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Hotspot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camera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wifi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cho</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điện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kết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tới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camera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để</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xem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mà</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không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cần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Internet</a:t>
            </a:r>
            <a:endParaRPr lang="zh-CN" altLang="en-US"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5" name="TextBox 6"/>
          <p:cNvSpPr txBox="1"/>
          <p:nvPr/>
        </p:nvSpPr>
        <p:spPr>
          <a:xfrm>
            <a:off x="3712367" y="329072"/>
            <a:ext cx="5763959" cy="523220"/>
          </a:xfrm>
          <a:prstGeom prst="rect">
            <a:avLst/>
          </a:prstGeom>
          <a:noFill/>
        </p:spPr>
        <p:txBody>
          <a:bodyPr wrap="square" rtlCol="0">
            <a:spAutoFit/>
          </a:bodyPr>
          <a:lstStyle/>
          <a:p>
            <a:pPr lvl="1"/>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Tích</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hợp</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Wi-Fi </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Hotspot</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8435" name="Picture 3" descr="C:\Users\34658\Desktop\timg (1).png"/>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3094101" y="3714140"/>
            <a:ext cx="1079075" cy="7330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4213350" y="1582161"/>
            <a:ext cx="2709583" cy="4328977"/>
            <a:chOff x="6881639" y="1202173"/>
            <a:chExt cx="3274541" cy="5231583"/>
          </a:xfrm>
        </p:grpSpPr>
        <p:grpSp>
          <p:nvGrpSpPr>
            <p:cNvPr id="2" name="组合 1"/>
            <p:cNvGrpSpPr/>
            <p:nvPr/>
          </p:nvGrpSpPr>
          <p:grpSpPr>
            <a:xfrm>
              <a:off x="6881639" y="1202173"/>
              <a:ext cx="3274541" cy="5231583"/>
              <a:chOff x="9125809" y="1265134"/>
              <a:chExt cx="3274541" cy="5231583"/>
            </a:xfrm>
          </p:grpSpPr>
          <p:pic>
            <p:nvPicPr>
              <p:cNvPr id="13" name="图片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1016" y="1867115"/>
                <a:ext cx="2120088" cy="4457254"/>
              </a:xfrm>
              <a:prstGeom prst="rect">
                <a:avLst/>
              </a:prstGeom>
            </p:spPr>
          </p:pic>
          <p:pic>
            <p:nvPicPr>
              <p:cNvPr id="18" name="图片 17"/>
              <p:cNvPicPr>
                <a:picLocks noChangeAspect="1"/>
              </p:cNvPicPr>
              <p:nvPr/>
            </p:nvPicPr>
            <p:blipFill rotWithShape="1">
              <a:blip r:embed="rId4">
                <a:extLst>
                  <a:ext uri="{28A0092B-C50C-407E-A947-70E740481C1C}">
                    <a14:useLocalDpi xmlns:a14="http://schemas.microsoft.com/office/drawing/2010/main" val="0"/>
                  </a:ext>
                </a:extLst>
              </a:blip>
              <a:srcRect l="-963" t="18376" r="8801" b="24345"/>
              <a:stretch/>
            </p:blipFill>
            <p:spPr>
              <a:xfrm rot="5400000">
                <a:off x="8147288" y="2243655"/>
                <a:ext cx="5231583" cy="3274541"/>
              </a:xfrm>
              <a:prstGeom prst="rect">
                <a:avLst/>
              </a:prstGeom>
            </p:spPr>
          </p:pic>
        </p:grpSp>
        <p:pic>
          <p:nvPicPr>
            <p:cNvPr id="19" name="Picture 4" descr="E:\产品项目跟进\H.265 Wi-Fi Camera跟进\包装封套\产品包装文案\商铺.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5922" y="2296886"/>
              <a:ext cx="2049240" cy="140425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矩形 6"/>
          <p:cNvSpPr/>
          <p:nvPr/>
        </p:nvSpPr>
        <p:spPr>
          <a:xfrm>
            <a:off x="6963542" y="2483177"/>
            <a:ext cx="4508592" cy="2554545"/>
          </a:xfrm>
          <a:prstGeom prst="rect">
            <a:avLst/>
          </a:prstGeom>
        </p:spPr>
        <p:txBody>
          <a:bodyPr wrap="square">
            <a:spAutoFit/>
          </a:bodyPr>
          <a:lstStyle/>
          <a:p>
            <a:pPr marL="228600" indent="266700"/>
            <a:r>
              <a:rPr lang="en-US" altLang="zh-CN" sz="1600" b="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Bước 1</a:t>
            </a:r>
            <a:r>
              <a:rPr lang="en-US" altLang="zh-CN" sz="160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Bấm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nút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reset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camera 2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lần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để</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vào</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wifi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hotspot</a:t>
            </a:r>
          </a:p>
          <a:p>
            <a:pPr marL="228600" indent="266700"/>
            <a:endParaRPr lang="zh-CN" altLang="zh-CN" sz="1600" b="1" dirty="0">
              <a:solidFill>
                <a:srgbClr val="F08D00"/>
              </a:solidFill>
              <a:latin typeface="Segoe UI" panose="020B0502040204020203" pitchFamily="34" charset="0"/>
              <a:ea typeface="华文细黑" panose="02010600040101010101" pitchFamily="2" charset="-122"/>
              <a:cs typeface="Segoe UI" panose="020B0502040204020203" pitchFamily="34" charset="0"/>
            </a:endParaRPr>
          </a:p>
          <a:p>
            <a:pPr marL="228600" indent="266700"/>
            <a:r>
              <a:rPr lang="en-US" altLang="zh-CN" sz="1600" b="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Bước 2</a:t>
            </a:r>
            <a:r>
              <a:rPr lang="en-US" altLang="zh-CN" sz="160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Dùng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điện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kết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tới</a:t>
            </a:r>
            <a:r>
              <a:rPr lang="en-US" altLang="zh-CN" sz="160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wifi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DAP</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-XXXX</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mật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khẩu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là</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mã</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code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tem camera.</a:t>
            </a:r>
          </a:p>
          <a:p>
            <a:pPr marL="228600" indent="266700"/>
            <a:endParaRPr lang="zh-CN"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a:p>
            <a:pPr marL="228600" indent="266700"/>
            <a:r>
              <a:rPr lang="en-US" altLang="zh-CN" sz="1600" b="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Bước 2</a:t>
            </a:r>
            <a:r>
              <a:rPr lang="en-US" altLang="zh-CN" sz="160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ứng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Imou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vào</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tôi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sym typeface="Wingdings" panose="05000000000000000000" pitchFamily="2" charset="2"/>
              </a:rPr>
              <a:t> </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sym typeface="Wingdings" panose="05000000000000000000" pitchFamily="2" charset="2"/>
              </a:rPr>
              <a:t>”</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sym typeface="Wingdings" panose="05000000000000000000" pitchFamily="2" charset="2"/>
              </a:rPr>
              <a:t>Công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sym typeface="Wingdings" panose="05000000000000000000" pitchFamily="2" charset="2"/>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sym typeface="Wingdings" panose="05000000000000000000" pitchFamily="2" charset="2"/>
              </a:rPr>
              <a:t>cụ</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sym typeface="Wingdings" panose="05000000000000000000" pitchFamily="2" charset="2"/>
              </a:rPr>
              <a:t> </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sym typeface="Wingdings" panose="05000000000000000000" pitchFamily="2" charset="2"/>
              </a:rPr>
              <a:t>”</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Mạng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lan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trực</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tiếp</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làm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theo</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các</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bước</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như</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chỉ</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dẫn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là</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thành</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công</a:t>
            </a:r>
            <a:endParaRPr lang="zh-CN"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490" y="2483177"/>
            <a:ext cx="3815656" cy="280076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
        <p:nvSpPr>
          <p:cNvPr id="20"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1"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111656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38" y="12700"/>
            <a:ext cx="12185862" cy="68580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73" y="906066"/>
            <a:ext cx="4282944" cy="3282549"/>
          </a:xfrm>
          <a:prstGeom prst="rect">
            <a:avLst/>
          </a:prstGeom>
        </p:spPr>
      </p:pic>
      <p:sp>
        <p:nvSpPr>
          <p:cNvPr id="11" name="圆角矩形标注 10"/>
          <p:cNvSpPr/>
          <p:nvPr/>
        </p:nvSpPr>
        <p:spPr>
          <a:xfrm>
            <a:off x="6697800" y="1316510"/>
            <a:ext cx="4640286" cy="2427515"/>
          </a:xfrm>
          <a:prstGeom prst="wedgeRoundRectCallout">
            <a:avLst>
              <a:gd name="adj1" fmla="val -36741"/>
              <a:gd name="adj2" fmla="val 61154"/>
              <a:gd name="adj3" fmla="val 16667"/>
            </a:avLst>
          </a:prstGeom>
          <a:solidFill>
            <a:srgbClr val="FF980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2" name="TextBox 6"/>
          <p:cNvSpPr txBox="1"/>
          <p:nvPr/>
        </p:nvSpPr>
        <p:spPr>
          <a:xfrm>
            <a:off x="6697798" y="1600848"/>
            <a:ext cx="5707079" cy="667940"/>
          </a:xfrm>
          <a:prstGeom prst="rect">
            <a:avLst/>
          </a:prstGeom>
          <a:noFill/>
        </p:spPr>
        <p:txBody>
          <a:bodyPr wrap="square" rtlCol="0">
            <a:spAutoFit/>
          </a:bodyPr>
          <a:lstStyle/>
          <a:p>
            <a:pPr>
              <a:lnSpc>
                <a:spcPct val="150000"/>
              </a:lnSpc>
            </a:pP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Đàm</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2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chiều</a:t>
            </a:r>
            <a:endParaRPr lang="zh-CN" altLang="zh-CN" sz="28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7" name="TextBox 9"/>
          <p:cNvSpPr txBox="1"/>
          <p:nvPr/>
        </p:nvSpPr>
        <p:spPr>
          <a:xfrm>
            <a:off x="6781619" y="2393699"/>
            <a:ext cx="4556466" cy="923330"/>
          </a:xfrm>
          <a:prstGeom prst="rect">
            <a:avLst/>
          </a:prstGeom>
          <a:noFill/>
        </p:spPr>
        <p:txBody>
          <a:bodyPr wrap="square" rtlCol="0">
            <a:spAutoFit/>
          </a:bodyPr>
          <a:lstStyle/>
          <a:p>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Tích</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hợp</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loa</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và</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mic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đàm</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đàm</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2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chiều</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thuận</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đưa</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ra</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báo</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kịp</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thời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khi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trộm</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vào</a:t>
            </a:r>
            <a:r>
              <a:rPr lang="en-US" altLang="zh-CN"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mtClean="0">
                <a:solidFill>
                  <a:prstClr val="white"/>
                </a:solidFill>
                <a:latin typeface="Segoe UI" panose="020B0502040204020203" pitchFamily="34" charset="0"/>
                <a:ea typeface="华文细黑" panose="02010600040101010101" pitchFamily="2" charset="-122"/>
                <a:cs typeface="Segoe UI" panose="020B0502040204020203" pitchFamily="34" charset="0"/>
              </a:rPr>
              <a:t>nhà.</a:t>
            </a:r>
            <a:endParaRPr lang="zh-CN" altLang="zh-CN"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0"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2"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Tree>
    <p:extLst>
      <p:ext uri="{BB962C8B-B14F-4D97-AF65-F5344CB8AC3E}">
        <p14:creationId xmlns:p14="http://schemas.microsoft.com/office/powerpoint/2010/main" val="338414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5484" y="1597280"/>
            <a:ext cx="5650946" cy="4147906"/>
          </a:xfrm>
          <a:prstGeom prst="rect">
            <a:avLst/>
          </a:prstGeom>
        </p:spPr>
      </p:pic>
      <p:sp>
        <p:nvSpPr>
          <p:cNvPr id="13" name="TextBox 6"/>
          <p:cNvSpPr txBox="1"/>
          <p:nvPr/>
        </p:nvSpPr>
        <p:spPr>
          <a:xfrm>
            <a:off x="3716614" y="323934"/>
            <a:ext cx="5638845" cy="665952"/>
          </a:xfrm>
          <a:prstGeom prst="rect">
            <a:avLst/>
          </a:prstGeom>
          <a:noFill/>
        </p:spPr>
        <p:txBody>
          <a:bodyPr wrap="square" rtlCol="0">
            <a:spAutoFit/>
          </a:bodyPr>
          <a:lstStyle/>
          <a:p>
            <a:pPr>
              <a:lnSpc>
                <a:spcPct val="150000"/>
              </a:lnSpc>
            </a:pP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Quay 0~355°&amp;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Quét</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0°~ </a:t>
            </a:r>
            <a:r>
              <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9</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0°</a:t>
            </a:r>
            <a:endParaRPr lang="zh-CN"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grpSp>
        <p:nvGrpSpPr>
          <p:cNvPr id="21" name="组合 20"/>
          <p:cNvGrpSpPr/>
          <p:nvPr/>
        </p:nvGrpSpPr>
        <p:grpSpPr>
          <a:xfrm>
            <a:off x="4865383" y="2385012"/>
            <a:ext cx="6810801" cy="1830142"/>
            <a:chOff x="3307909" y="2297858"/>
            <a:chExt cx="7827144" cy="2113328"/>
          </a:xfrm>
        </p:grpSpPr>
        <p:grpSp>
          <p:nvGrpSpPr>
            <p:cNvPr id="23" name="组合 22"/>
            <p:cNvGrpSpPr/>
            <p:nvPr/>
          </p:nvGrpSpPr>
          <p:grpSpPr>
            <a:xfrm>
              <a:off x="3307909" y="2297858"/>
              <a:ext cx="4367597" cy="2113328"/>
              <a:chOff x="3051722" y="2239267"/>
              <a:chExt cx="3920695" cy="2027719"/>
            </a:xfrm>
          </p:grpSpPr>
          <p:pic>
            <p:nvPicPr>
              <p:cNvPr id="29" name="图片 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1722" y="3620962"/>
                <a:ext cx="3920695" cy="646024"/>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9562" y="2239267"/>
                <a:ext cx="386724" cy="1734020"/>
              </a:xfrm>
              <a:prstGeom prst="rect">
                <a:avLst/>
              </a:prstGeom>
            </p:spPr>
          </p:pic>
        </p:grpSp>
        <p:sp>
          <p:nvSpPr>
            <p:cNvPr id="25" name="TextBox 6"/>
            <p:cNvSpPr txBox="1"/>
            <p:nvPr/>
          </p:nvSpPr>
          <p:spPr>
            <a:xfrm>
              <a:off x="7783279" y="3720416"/>
              <a:ext cx="3351774" cy="670153"/>
            </a:xfrm>
            <a:prstGeom prst="rect">
              <a:avLst/>
            </a:prstGeom>
            <a:noFill/>
          </p:spPr>
          <p:txBody>
            <a:bodyPr wrap="square" rtlCol="0">
              <a:spAutoFit/>
            </a:bodyPr>
            <a:lstStyle/>
            <a:p>
              <a:pPr>
                <a:lnSpc>
                  <a:spcPct val="150000"/>
                </a:lnSpc>
              </a:pPr>
              <a:r>
                <a:rPr lang="en-US" altLang="zh-CN" sz="2400" dirty="0" smtClean="0">
                  <a:solidFill>
                    <a:srgbClr val="FF9800"/>
                  </a:solidFill>
                  <a:latin typeface="Segoe UI" panose="020B0502040204020203" pitchFamily="34" charset="0"/>
                  <a:ea typeface="微软雅黑" panose="020B0503020204020204" pitchFamily="34" charset="-122"/>
                  <a:cs typeface="Segoe UI" panose="020B0502040204020203" pitchFamily="34" charset="0"/>
                </a:rPr>
                <a:t>Quay 0 ~ 355°</a:t>
              </a:r>
              <a:endParaRPr lang="zh-CN" altLang="zh-CN" sz="2400" dirty="0">
                <a:solidFill>
                  <a:srgbClr val="FF98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27" name="TextBox 6"/>
            <p:cNvSpPr txBox="1"/>
            <p:nvPr/>
          </p:nvSpPr>
          <p:spPr>
            <a:xfrm>
              <a:off x="7783279" y="2823954"/>
              <a:ext cx="2964436" cy="670152"/>
            </a:xfrm>
            <a:prstGeom prst="rect">
              <a:avLst/>
            </a:prstGeom>
            <a:noFill/>
          </p:spPr>
          <p:txBody>
            <a:bodyPr wrap="square" rtlCol="0">
              <a:spAutoFit/>
            </a:bodyPr>
            <a:lstStyle/>
            <a:p>
              <a:pPr>
                <a:lnSpc>
                  <a:spcPct val="150000"/>
                </a:lnSpc>
              </a:pPr>
              <a:r>
                <a:rPr lang="en-US" altLang="zh-CN" sz="2400" dirty="0" err="1" smtClean="0">
                  <a:solidFill>
                    <a:srgbClr val="FF9800"/>
                  </a:solidFill>
                  <a:latin typeface="Segoe UI" panose="020B0502040204020203" pitchFamily="34" charset="0"/>
                  <a:ea typeface="微软雅黑" panose="020B0503020204020204" pitchFamily="34" charset="-122"/>
                  <a:cs typeface="Segoe UI" panose="020B0502040204020203" pitchFamily="34" charset="0"/>
                </a:rPr>
                <a:t>Quét</a:t>
              </a:r>
              <a:r>
                <a:rPr lang="en-US" altLang="zh-CN" sz="2400" dirty="0" smtClean="0">
                  <a:solidFill>
                    <a:srgbClr val="FF9800"/>
                  </a:solidFill>
                  <a:latin typeface="Segoe UI" panose="020B0502040204020203" pitchFamily="34" charset="0"/>
                  <a:ea typeface="微软雅黑" panose="020B0503020204020204" pitchFamily="34" charset="-122"/>
                  <a:cs typeface="Segoe UI" panose="020B0502040204020203" pitchFamily="34" charset="0"/>
                </a:rPr>
                <a:t> 0° ~ 90°</a:t>
              </a:r>
              <a:endParaRPr lang="zh-CN" altLang="zh-CN" sz="2400" dirty="0">
                <a:solidFill>
                  <a:srgbClr val="FF9800"/>
                </a:solidFill>
                <a:latin typeface="Segoe UI" panose="020B0502040204020203" pitchFamily="34" charset="0"/>
                <a:ea typeface="微软雅黑" panose="020B0503020204020204" pitchFamily="34" charset="-122"/>
                <a:cs typeface="Segoe UI" panose="020B0502040204020203" pitchFamily="34" charset="0"/>
              </a:endParaRPr>
            </a:p>
          </p:txBody>
        </p:sp>
      </p:grpSp>
      <p:sp>
        <p:nvSpPr>
          <p:cNvPr id="32" name="TextBox 9"/>
          <p:cNvSpPr txBox="1"/>
          <p:nvPr/>
        </p:nvSpPr>
        <p:spPr>
          <a:xfrm>
            <a:off x="2151990" y="945263"/>
            <a:ext cx="8176277" cy="338554"/>
          </a:xfrm>
          <a:prstGeom prst="rect">
            <a:avLst/>
          </a:prstGeom>
          <a:noFill/>
        </p:spPr>
        <p:txBody>
          <a:bodyPr wrap="square" rtlCol="0">
            <a:spAutoFit/>
          </a:bodyPr>
          <a:lstStyle/>
          <a:p>
            <a:pPr algn="ct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Quay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quét</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toàn</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diện</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quan</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sát</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mọi</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góc</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cạnh</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căn</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nhà</a:t>
            </a:r>
            <a:r>
              <a:rPr lang="en-US" altLang="zh-CN" sz="1600" dirty="0"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rPr>
              <a:t>bạn</a:t>
            </a:r>
            <a:endParaRPr lang="en-US" altLang="zh-CN" sz="1600" dirty="0">
              <a:solidFill>
                <a:prstClr val="black">
                  <a:lumMod val="75000"/>
                  <a:lumOff val="25000"/>
                </a:prstClr>
              </a:solidFill>
              <a:latin typeface="Segoe UI" panose="020B0502040204020203" pitchFamily="34" charset="0"/>
              <a:ea typeface="华文细黑" panose="02010600040101010101" pitchFamily="2" charset="-122"/>
              <a:cs typeface="Segoe UI" panose="020B0502040204020203" pitchFamily="34" charset="0"/>
            </a:endParaRPr>
          </a:p>
        </p:txBody>
      </p:sp>
      <p:grpSp>
        <p:nvGrpSpPr>
          <p:cNvPr id="8" name="组合 7"/>
          <p:cNvGrpSpPr/>
          <p:nvPr/>
        </p:nvGrpSpPr>
        <p:grpSpPr>
          <a:xfrm>
            <a:off x="1570885" y="1258052"/>
            <a:ext cx="3294498" cy="5263469"/>
            <a:chOff x="1865834" y="1037387"/>
            <a:chExt cx="3294498" cy="5263469"/>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0736" y="1634921"/>
              <a:ext cx="2227888" cy="4465810"/>
            </a:xfrm>
            <a:prstGeom prst="rect">
              <a:avLst/>
            </a:prstGeom>
          </p:spPr>
        </p:pic>
        <p:pic>
          <p:nvPicPr>
            <p:cNvPr id="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67" r="37779"/>
            <a:stretch/>
          </p:blipFill>
          <p:spPr bwMode="auto">
            <a:xfrm>
              <a:off x="2252455" y="2010772"/>
              <a:ext cx="2103143" cy="1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组合 6"/>
            <p:cNvGrpSpPr/>
            <p:nvPr/>
          </p:nvGrpSpPr>
          <p:grpSpPr>
            <a:xfrm>
              <a:off x="1865834" y="1037387"/>
              <a:ext cx="3294498" cy="5263469"/>
              <a:chOff x="1829258" y="1037387"/>
              <a:chExt cx="3294498" cy="5263469"/>
            </a:xfrm>
          </p:grpSpPr>
          <p:pic>
            <p:nvPicPr>
              <p:cNvPr id="33" name="图片 32"/>
              <p:cNvPicPr>
                <a:picLocks noChangeAspect="1"/>
              </p:cNvPicPr>
              <p:nvPr/>
            </p:nvPicPr>
            <p:blipFill rotWithShape="1">
              <a:blip r:embed="rId7">
                <a:extLst>
                  <a:ext uri="{28A0092B-C50C-407E-A947-70E740481C1C}">
                    <a14:useLocalDpi xmlns:a14="http://schemas.microsoft.com/office/drawing/2010/main" val="0"/>
                  </a:ext>
                </a:extLst>
              </a:blip>
              <a:srcRect l="-963" t="18376" r="8801" b="24345"/>
              <a:stretch/>
            </p:blipFill>
            <p:spPr>
              <a:xfrm rot="5400000">
                <a:off x="844772" y="2021873"/>
                <a:ext cx="5263469" cy="3294498"/>
              </a:xfrm>
              <a:prstGeom prst="rect">
                <a:avLst/>
              </a:prstGeom>
            </p:spPr>
          </p:pic>
          <p:pic>
            <p:nvPicPr>
              <p:cNvPr id="6" name="图片 5"/>
              <p:cNvPicPr>
                <a:picLocks noChangeAspect="1"/>
              </p:cNvPicPr>
              <p:nvPr/>
            </p:nvPicPr>
            <p:blipFill rotWithShape="1">
              <a:blip r:embed="rId8">
                <a:extLst>
                  <a:ext uri="{28A0092B-C50C-407E-A947-70E740481C1C}">
                    <a14:useLocalDpi xmlns:a14="http://schemas.microsoft.com/office/drawing/2010/main" val="0"/>
                  </a:ext>
                </a:extLst>
              </a:blip>
              <a:srcRect l="25323" t="21095" r="24819" b="16703"/>
              <a:stretch/>
            </p:blipFill>
            <p:spPr>
              <a:xfrm>
                <a:off x="2623503" y="4181326"/>
                <a:ext cx="1422354" cy="1430624"/>
              </a:xfrm>
              <a:prstGeom prst="rect">
                <a:avLst/>
              </a:prstGeom>
            </p:spPr>
          </p:pic>
        </p:grpSp>
      </p:grpSp>
      <p:sp>
        <p:nvSpPr>
          <p:cNvPr id="24"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8"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Tree>
    <p:extLst>
      <p:ext uri="{BB962C8B-B14F-4D97-AF65-F5344CB8AC3E}">
        <p14:creationId xmlns:p14="http://schemas.microsoft.com/office/powerpoint/2010/main" val="306718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218149" y="1624630"/>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乐橙</a:t>
            </a:r>
          </a:p>
        </p:txBody>
      </p:sp>
      <p:sp>
        <p:nvSpPr>
          <p:cNvPr id="22" name="矩形 21"/>
          <p:cNvSpPr/>
          <p:nvPr/>
        </p:nvSpPr>
        <p:spPr>
          <a:xfrm>
            <a:off x="572701" y="1022786"/>
            <a:ext cx="257887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文本框 22"/>
          <p:cNvSpPr txBox="1"/>
          <p:nvPr/>
        </p:nvSpPr>
        <p:spPr>
          <a:xfrm>
            <a:off x="473182" y="499566"/>
            <a:ext cx="2795520" cy="523220"/>
          </a:xfrm>
          <a:prstGeom prst="rect">
            <a:avLst/>
          </a:prstGeom>
          <a:noFill/>
        </p:spPr>
        <p:txBody>
          <a:bodyPr wrap="square" rtlCol="0">
            <a:spAutoFit/>
          </a:bodyPr>
          <a:lstStyle/>
          <a:p>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Quy</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tắc</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tên</a:t>
            </a:r>
            <a:endParaRPr lang="en-US" altLang="zh-CN" sz="28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 name="Picture 1"/>
          <p:cNvPicPr>
            <a:picLocks noChangeAspect="1"/>
          </p:cNvPicPr>
          <p:nvPr/>
        </p:nvPicPr>
        <p:blipFill>
          <a:blip r:embed="rId3"/>
          <a:stretch>
            <a:fillRect/>
          </a:stretch>
        </p:blipFill>
        <p:spPr>
          <a:xfrm>
            <a:off x="1969097" y="1624630"/>
            <a:ext cx="7989616" cy="446650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Tree>
    <p:extLst>
      <p:ext uri="{BB962C8B-B14F-4D97-AF65-F5344CB8AC3E}">
        <p14:creationId xmlns:p14="http://schemas.microsoft.com/office/powerpoint/2010/main" val="239532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7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799199" y="2967845"/>
            <a:ext cx="3817205" cy="369332"/>
          </a:xfrm>
          <a:prstGeom prst="rect">
            <a:avLst/>
          </a:prstGeom>
        </p:spPr>
        <p:txBody>
          <a:bodyPr wrap="square">
            <a:spAutoFit/>
          </a:bodyPr>
          <a:lstStyle/>
          <a:p>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Tiêu</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chuẩn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chống</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nước</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bụi</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IP66</a:t>
            </a:r>
            <a:endParaRPr lang="zh-CN" altLang="en-US"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8" name="TextBox 6"/>
          <p:cNvSpPr txBox="1"/>
          <p:nvPr/>
        </p:nvSpPr>
        <p:spPr>
          <a:xfrm>
            <a:off x="-754602" y="2444625"/>
            <a:ext cx="4814611" cy="523220"/>
          </a:xfrm>
          <a:prstGeom prst="rect">
            <a:avLst/>
          </a:prstGeom>
          <a:noFill/>
        </p:spPr>
        <p:txBody>
          <a:bodyPr wrap="square" rtlCol="0">
            <a:spAutoFit/>
          </a:bodyPr>
          <a:lstStyle/>
          <a:p>
            <a:pPr algn="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Chống</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nước</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&amp;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bụi</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100" y="1210125"/>
            <a:ext cx="5650946" cy="414790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
        <p:nvSpPr>
          <p:cNvPr id="14"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5"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265028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组合 87"/>
          <p:cNvGrpSpPr/>
          <p:nvPr/>
        </p:nvGrpSpPr>
        <p:grpSpPr>
          <a:xfrm>
            <a:off x="2321926" y="1716604"/>
            <a:ext cx="4331088" cy="2772550"/>
            <a:chOff x="4336863" y="1019505"/>
            <a:chExt cx="4998530" cy="3199813"/>
          </a:xfrm>
        </p:grpSpPr>
        <p:cxnSp>
          <p:nvCxnSpPr>
            <p:cNvPr id="52" name="直接连接符 51"/>
            <p:cNvCxnSpPr/>
            <p:nvPr/>
          </p:nvCxnSpPr>
          <p:spPr>
            <a:xfrm flipV="1">
              <a:off x="4408913" y="1199817"/>
              <a:ext cx="3905395" cy="1395387"/>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421631" y="2599411"/>
              <a:ext cx="3903372" cy="1575335"/>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336863" y="1674671"/>
              <a:ext cx="15201" cy="202879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395129" y="1185815"/>
              <a:ext cx="2557766" cy="1425118"/>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428810" y="2664503"/>
              <a:ext cx="2588114" cy="1518021"/>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6952895" y="1019505"/>
              <a:ext cx="1178343" cy="426248"/>
            </a:xfrm>
            <a:prstGeom prst="rect">
              <a:avLst/>
            </a:prstGeom>
            <a:noFill/>
          </p:spPr>
          <p:txBody>
            <a:bodyPr wrap="square" rtlCol="0">
              <a:spAutoFit/>
            </a:bodyPr>
            <a:lstStyle/>
            <a:p>
              <a:pPr algn="ct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3.6mm</a:t>
              </a:r>
            </a:p>
          </p:txBody>
        </p:sp>
        <p:sp>
          <p:nvSpPr>
            <p:cNvPr id="58" name="文本框 57"/>
            <p:cNvSpPr txBox="1"/>
            <p:nvPr/>
          </p:nvSpPr>
          <p:spPr>
            <a:xfrm>
              <a:off x="4890122" y="2479667"/>
              <a:ext cx="4282005" cy="390727"/>
            </a:xfrm>
            <a:prstGeom prst="rect">
              <a:avLst/>
            </a:prstGeom>
            <a:noFill/>
          </p:spPr>
          <p:txBody>
            <a:bodyPr wrap="square" rtlCol="0">
              <a:spAutoFit/>
            </a:bodyPr>
            <a:lstStyle/>
            <a:p>
              <a:r>
                <a:rPr lang="en-US" altLang="zh-CN" sz="16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Góc</a:t>
              </a:r>
              <a:r>
                <a:rPr lang="en-US" altLang="zh-CN" sz="16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nhìn</a:t>
              </a:r>
              <a:r>
                <a:rPr lang="en-US" altLang="zh-CN" sz="16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theo</a:t>
              </a:r>
              <a:r>
                <a:rPr lang="en-US" altLang="zh-CN" sz="16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phương</a:t>
              </a:r>
              <a:r>
                <a:rPr lang="en-US" altLang="zh-CN" sz="16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ngang</a:t>
              </a:r>
              <a:endParaRPr lang="zh-CN" altLang="en-US" sz="1600"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p:txBody>
        </p:sp>
        <p:cxnSp>
          <p:nvCxnSpPr>
            <p:cNvPr id="66" name="直接连接符 65"/>
            <p:cNvCxnSpPr/>
            <p:nvPr/>
          </p:nvCxnSpPr>
          <p:spPr>
            <a:xfrm flipH="1">
              <a:off x="6952895" y="1184343"/>
              <a:ext cx="18530" cy="2990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8315693" y="1184343"/>
              <a:ext cx="0" cy="303497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8157050" y="1019505"/>
              <a:ext cx="1178343" cy="426248"/>
            </a:xfrm>
            <a:prstGeom prst="rect">
              <a:avLst/>
            </a:prstGeom>
            <a:noFill/>
          </p:spPr>
          <p:txBody>
            <a:bodyPr wrap="square" rtlCol="0">
              <a:spAutoFit/>
            </a:bodyPr>
            <a:lstStyle/>
            <a:p>
              <a:pPr algn="ct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6mm</a:t>
              </a:r>
            </a:p>
          </p:txBody>
        </p:sp>
      </p:grpSp>
      <p:sp>
        <p:nvSpPr>
          <p:cNvPr id="89" name="矩形 88"/>
          <p:cNvSpPr/>
          <p:nvPr/>
        </p:nvSpPr>
        <p:spPr>
          <a:xfrm>
            <a:off x="374775" y="4554288"/>
            <a:ext cx="6021972" cy="2246769"/>
          </a:xfrm>
          <a:prstGeom prst="rect">
            <a:avLst/>
          </a:prstGeom>
        </p:spPr>
        <p:txBody>
          <a:bodyPr wrap="square">
            <a:spAutoFit/>
          </a:bodyPr>
          <a:lstStyle/>
          <a:p>
            <a:pPr>
              <a:lnSpc>
                <a:spcPct val="150000"/>
              </a:lnSpc>
            </a:pP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Khoảng</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cách</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quan</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sát</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2m(6.5ft)</a:t>
            </a:r>
            <a:r>
              <a:rPr lang="zh-CN" altLang="en-US"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Chiều</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cao</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lắp</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cam: </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3m(9.8ft</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a:t>
            </a:r>
          </a:p>
          <a:p>
            <a:pPr>
              <a:lnSpc>
                <a:spcPct val="150000"/>
              </a:lnSpc>
            </a:pP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Cruiser </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4MP</a:t>
            </a:r>
          </a:p>
          <a:p>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3.6mm: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đối</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tượng</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ở </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ở </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105.6m(346.5ft),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góc</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nhìn</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88°.</a:t>
            </a:r>
            <a:endParaRPr lang="zh-CN"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6mm: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đối</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tượng</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ở </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165.6m(543.4ft),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góc</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nhìn</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54°</a:t>
            </a:r>
            <a:endPar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a:p>
            <a:endPar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Cruiser</a:t>
            </a:r>
          </a:p>
          <a:p>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3.6mm</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đối</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tượng</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ở </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52.8m(173.2.1ft</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góc</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nhìn</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89°.</a:t>
            </a:r>
            <a:endParaRPr lang="zh-CN"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6mm: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đối</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tượng</a:t>
            </a:r>
            <a:r>
              <a:rPr lang="en-US"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rPr>
              <a:t> ở 82.8m(271.7ft),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góc</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nhìn</a:t>
            </a:r>
            <a:r>
              <a:rPr lang="en-US" altLang="zh-CN" sz="1400"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54°</a:t>
            </a:r>
            <a:endParaRPr lang="zh-CN"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a:p>
            <a:endParaRPr lang="zh-CN" altLang="zh-CN" sz="1400"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39" name="TextBox 6"/>
          <p:cNvSpPr txBox="1"/>
          <p:nvPr/>
        </p:nvSpPr>
        <p:spPr>
          <a:xfrm>
            <a:off x="1697241" y="390755"/>
            <a:ext cx="8917782" cy="523220"/>
          </a:xfrm>
          <a:prstGeom prst="rect">
            <a:avLst/>
          </a:prstGeom>
          <a:noFill/>
        </p:spPr>
        <p:txBody>
          <a:bodyPr wrap="square" rtlCol="0">
            <a:spAutoFit/>
          </a:bodyPr>
          <a:lstStyle/>
          <a:p>
            <a:pPr algn="ct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Nhiều</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lựa</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chọn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ống</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kính</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41" name="TextBox 9"/>
          <p:cNvSpPr txBox="1"/>
          <p:nvPr/>
        </p:nvSpPr>
        <p:spPr>
          <a:xfrm>
            <a:off x="2055043" y="913975"/>
            <a:ext cx="7943736" cy="307777"/>
          </a:xfrm>
          <a:prstGeom prst="rect">
            <a:avLst/>
          </a:prstGeom>
          <a:noFill/>
        </p:spPr>
        <p:txBody>
          <a:bodyPr wrap="square" rtlCol="0">
            <a:spAutoFit/>
          </a:bodyPr>
          <a:lstStyle/>
          <a:p>
            <a:pPr algn="ct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Nhiều</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lựa</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chọn</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ống</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kính</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cho</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các</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khu</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vực</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lắp</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khác</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nhau</a:t>
            </a:r>
            <a:endPar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42" name="TextBox 9"/>
          <p:cNvSpPr txBox="1"/>
          <p:nvPr/>
        </p:nvSpPr>
        <p:spPr>
          <a:xfrm>
            <a:off x="7244259" y="6000354"/>
            <a:ext cx="4467647" cy="523220"/>
          </a:xfrm>
          <a:prstGeom prst="rect">
            <a:avLst/>
          </a:prstGeom>
          <a:noFill/>
        </p:spPr>
        <p:txBody>
          <a:bodyPr wrap="square" rtlCol="0">
            <a:spAutoFit/>
          </a:bodyPr>
          <a:lstStyle/>
          <a:p>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Khoảng</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cách</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chỉ</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tham</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khảo</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Tùy</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vào</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vị</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trí</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mà</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KH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lựa</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chọn</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phù</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hợp</a:t>
            </a:r>
            <a:r>
              <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nhất</a:t>
            </a:r>
            <a:endParaRPr lang="en-US" altLang="zh-CN" sz="14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grpSp>
        <p:nvGrpSpPr>
          <p:cNvPr id="37" name="组合 36"/>
          <p:cNvGrpSpPr/>
          <p:nvPr/>
        </p:nvGrpSpPr>
        <p:grpSpPr>
          <a:xfrm>
            <a:off x="7234992" y="1872839"/>
            <a:ext cx="3380031" cy="3188271"/>
            <a:chOff x="8475110" y="3283820"/>
            <a:chExt cx="2863194" cy="3182943"/>
          </a:xfrm>
        </p:grpSpPr>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960" y="4880461"/>
              <a:ext cx="2822112" cy="158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图片 4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482960" y="3283820"/>
              <a:ext cx="2823128" cy="1587779"/>
            </a:xfrm>
            <a:prstGeom prst="rect">
              <a:avLst/>
            </a:prstGeom>
          </p:spPr>
        </p:pic>
        <p:grpSp>
          <p:nvGrpSpPr>
            <p:cNvPr id="46" name="组合 45"/>
            <p:cNvGrpSpPr/>
            <p:nvPr/>
          </p:nvGrpSpPr>
          <p:grpSpPr>
            <a:xfrm>
              <a:off x="8475110" y="3283821"/>
              <a:ext cx="2863194" cy="3182942"/>
              <a:chOff x="6576086" y="3224051"/>
              <a:chExt cx="2863194" cy="2929182"/>
            </a:xfrm>
          </p:grpSpPr>
          <p:sp>
            <p:nvSpPr>
              <p:cNvPr id="47" name="矩形 46"/>
              <p:cNvSpPr/>
              <p:nvPr/>
            </p:nvSpPr>
            <p:spPr>
              <a:xfrm>
                <a:off x="6576086" y="3224051"/>
                <a:ext cx="2830978" cy="2929182"/>
              </a:xfrm>
              <a:prstGeom prst="rect">
                <a:avLst/>
              </a:prstGeom>
              <a:noFill/>
              <a:ln w="28575">
                <a:solidFill>
                  <a:srgbClr val="FF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49" name="文本框 96"/>
              <p:cNvSpPr txBox="1"/>
              <p:nvPr/>
            </p:nvSpPr>
            <p:spPr>
              <a:xfrm>
                <a:off x="8385046" y="3320844"/>
                <a:ext cx="1021002" cy="341255"/>
              </a:xfrm>
              <a:prstGeom prst="rect">
                <a:avLst/>
              </a:prstGeom>
              <a:noFill/>
            </p:spPr>
            <p:txBody>
              <a:bodyPr wrap="square" rtlCol="0">
                <a:spAutoFit/>
              </a:bodyPr>
              <a:lstStyle/>
              <a:p>
                <a:pPr algn="ctr"/>
                <a:r>
                  <a:rPr lang="en-US" altLang="zh-CN" b="1" dirty="0" smtClean="0">
                    <a:solidFill>
                      <a:srgbClr val="FFFF00"/>
                    </a:solidFill>
                    <a:latin typeface="Segoe UI" panose="020B0502040204020203" pitchFamily="34" charset="0"/>
                    <a:ea typeface="华文细黑" panose="02010600040101010101" pitchFamily="2" charset="-122"/>
                    <a:cs typeface="Segoe UI" panose="020B0502040204020203" pitchFamily="34" charset="0"/>
                  </a:rPr>
                  <a:t>3.6mm</a:t>
                </a:r>
              </a:p>
            </p:txBody>
          </p:sp>
          <p:sp>
            <p:nvSpPr>
              <p:cNvPr id="50" name="文本框 96"/>
              <p:cNvSpPr txBox="1"/>
              <p:nvPr/>
            </p:nvSpPr>
            <p:spPr>
              <a:xfrm>
                <a:off x="8418278" y="4737034"/>
                <a:ext cx="1021002" cy="341255"/>
              </a:xfrm>
              <a:prstGeom prst="rect">
                <a:avLst/>
              </a:prstGeom>
              <a:noFill/>
            </p:spPr>
            <p:txBody>
              <a:bodyPr wrap="square" rtlCol="0">
                <a:spAutoFit/>
              </a:bodyPr>
              <a:lstStyle/>
              <a:p>
                <a:pPr algn="ctr"/>
                <a:r>
                  <a:rPr lang="en-US" altLang="zh-CN" b="1" dirty="0" smtClean="0">
                    <a:solidFill>
                      <a:srgbClr val="FFFF00"/>
                    </a:solidFill>
                    <a:latin typeface="Segoe UI" panose="020B0502040204020203" pitchFamily="34" charset="0"/>
                    <a:ea typeface="华文细黑" panose="02010600040101010101" pitchFamily="2" charset="-122"/>
                    <a:cs typeface="Segoe UI" panose="020B0502040204020203" pitchFamily="34" charset="0"/>
                  </a:rPr>
                  <a:t>6mm</a:t>
                </a:r>
              </a:p>
            </p:txBody>
          </p:sp>
        </p:grpSp>
      </p:gr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07" y="1437195"/>
            <a:ext cx="3062968" cy="2665226"/>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
        <p:nvSpPr>
          <p:cNvPr id="31"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33"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1117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18149" y="1624630"/>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乐橙</a:t>
            </a:r>
          </a:p>
        </p:txBody>
      </p:sp>
      <p:sp>
        <p:nvSpPr>
          <p:cNvPr id="22" name="矩形 21"/>
          <p:cNvSpPr/>
          <p:nvPr/>
        </p:nvSpPr>
        <p:spPr>
          <a:xfrm flipV="1">
            <a:off x="218148" y="690994"/>
            <a:ext cx="35548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文本框 22"/>
          <p:cNvSpPr txBox="1"/>
          <p:nvPr/>
        </p:nvSpPr>
        <p:spPr>
          <a:xfrm>
            <a:off x="144707" y="133940"/>
            <a:ext cx="3921265" cy="584775"/>
          </a:xfrm>
          <a:prstGeom prst="rect">
            <a:avLst/>
          </a:prstGeom>
          <a:noFill/>
        </p:spPr>
        <p:txBody>
          <a:bodyPr wrap="square" rtlCol="0">
            <a:spAutoFit/>
          </a:bodyPr>
          <a:lstStyle/>
          <a:p>
            <a:r>
              <a:rPr lang="en-US" altLang="zh-CN" sz="3200"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Rex</a:t>
            </a:r>
            <a:endParaRPr lang="en-US" altLang="zh-CN" sz="3200" b="1" dirty="0">
              <a:solidFill>
                <a:srgbClr val="FF00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7" name="矩形 26"/>
          <p:cNvSpPr/>
          <p:nvPr/>
        </p:nvSpPr>
        <p:spPr>
          <a:xfrm>
            <a:off x="3431261" y="4042548"/>
            <a:ext cx="1120821" cy="369332"/>
          </a:xfrm>
          <a:prstGeom prst="rect">
            <a:avLst/>
          </a:prstGeom>
        </p:spPr>
        <p:txBody>
          <a:bodyPr wrap="none" anchor="b">
            <a:spAutoFit/>
          </a:bodyPr>
          <a:lstStyle/>
          <a:p>
            <a:pPr algn="ctr"/>
            <a:r>
              <a:rPr lang="en-US" altLang="zh-CN" b="1" dirty="0" smtClean="0">
                <a:solidFill>
                  <a:schemeClr val="bg1">
                    <a:lumMod val="50000"/>
                  </a:schemeClr>
                </a:solidFill>
                <a:latin typeface="华文细黑" panose="02010600040101010101" pitchFamily="2" charset="-122"/>
                <a:ea typeface="华文细黑" panose="02010600040101010101" pitchFamily="2" charset="-122"/>
              </a:rPr>
              <a:t>Rex 4MP</a:t>
            </a:r>
            <a:endParaRPr lang="zh-CN" altLang="en-US" b="1" dirty="0">
              <a:solidFill>
                <a:schemeClr val="bg1">
                  <a:lumMod val="50000"/>
                </a:schemeClr>
              </a:solidFill>
              <a:latin typeface="华文细黑" panose="02010600040101010101" pitchFamily="2" charset="-122"/>
              <a:ea typeface="华文细黑" panose="02010600040101010101" pitchFamily="2" charset="-122"/>
            </a:endParaRPr>
          </a:p>
        </p:txBody>
      </p:sp>
      <p:sp>
        <p:nvSpPr>
          <p:cNvPr id="20" name="矩形 19"/>
          <p:cNvSpPr/>
          <p:nvPr/>
        </p:nvSpPr>
        <p:spPr>
          <a:xfrm>
            <a:off x="9628592" y="3857882"/>
            <a:ext cx="587020" cy="369332"/>
          </a:xfrm>
          <a:prstGeom prst="rect">
            <a:avLst/>
          </a:prstGeom>
        </p:spPr>
        <p:txBody>
          <a:bodyPr wrap="none" anchor="b">
            <a:spAutoFit/>
          </a:bodyPr>
          <a:lstStyle/>
          <a:p>
            <a:pPr algn="ctr"/>
            <a:r>
              <a:rPr lang="en-US" altLang="zh-CN" b="1" dirty="0" smtClean="0">
                <a:solidFill>
                  <a:schemeClr val="bg1">
                    <a:lumMod val="50000"/>
                  </a:schemeClr>
                </a:solidFill>
                <a:latin typeface="华文细黑" panose="02010600040101010101" pitchFamily="2" charset="-122"/>
                <a:ea typeface="华文细黑" panose="02010600040101010101" pitchFamily="2" charset="-122"/>
              </a:rPr>
              <a:t>Rex</a:t>
            </a:r>
            <a:endParaRPr lang="zh-CN" altLang="en-US" b="1" dirty="0">
              <a:solidFill>
                <a:schemeClr val="bg1">
                  <a:lumMod val="50000"/>
                </a:schemeClr>
              </a:solidFill>
              <a:latin typeface="华文细黑" panose="02010600040101010101" pitchFamily="2" charset="-122"/>
              <a:ea typeface="华文细黑" panose="02010600040101010101" pitchFamily="2" charset="-122"/>
            </a:endParaRPr>
          </a:p>
        </p:txBody>
      </p:sp>
      <p:pic>
        <p:nvPicPr>
          <p:cNvPr id="25" name="Picture 2" descr="D:\临时文件\产品图片\海外正面（开灯）.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5" y="2644330"/>
            <a:ext cx="2467564" cy="30883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临时文件\产品图片\海外正面（开灯）.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8185" y="3104865"/>
            <a:ext cx="1490405" cy="1865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Tree>
    <p:extLst>
      <p:ext uri="{BB962C8B-B14F-4D97-AF65-F5344CB8AC3E}">
        <p14:creationId xmlns:p14="http://schemas.microsoft.com/office/powerpoint/2010/main" val="303461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7312" y="1701670"/>
            <a:ext cx="8988642" cy="4821904"/>
          </a:xfrm>
          <a:prstGeom prst="rect">
            <a:avLst/>
          </a:prstGeom>
        </p:spPr>
      </p:pic>
      <p:sp>
        <p:nvSpPr>
          <p:cNvPr id="7"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8"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0" name="TextBox 6"/>
          <p:cNvSpPr txBox="1"/>
          <p:nvPr/>
        </p:nvSpPr>
        <p:spPr>
          <a:xfrm>
            <a:off x="3665051" y="491392"/>
            <a:ext cx="6124002" cy="523220"/>
          </a:xfrm>
          <a:prstGeom prst="rect">
            <a:avLst/>
          </a:prstGeom>
          <a:noFill/>
        </p:spPr>
        <p:txBody>
          <a:bodyPr wrap="square" rtlCol="0">
            <a:spAutoFit/>
          </a:bodyPr>
          <a:lstStyle/>
          <a:p>
            <a:pPr algn="ct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4MP </a:t>
            </a:r>
            <a:r>
              <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QHD Video</a:t>
            </a:r>
          </a:p>
        </p:txBody>
      </p:sp>
      <p:sp>
        <p:nvSpPr>
          <p:cNvPr id="2" name="矩形 1"/>
          <p:cNvSpPr/>
          <p:nvPr/>
        </p:nvSpPr>
        <p:spPr>
          <a:xfrm>
            <a:off x="2154035" y="976876"/>
            <a:ext cx="9005196" cy="369332"/>
          </a:xfrm>
          <a:prstGeom prst="rect">
            <a:avLst/>
          </a:prstGeom>
        </p:spPr>
        <p:txBody>
          <a:bodyPr wrap="square">
            <a:spAutoFit/>
          </a:bodyPr>
          <a:lstStyle/>
          <a:p>
            <a:pPr algn="ct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phân</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giải</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4MP QHD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công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nghệ</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IR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thông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minh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hiển</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thị</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hình</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ảnh</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sắc</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nét</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endParaRPr lang="zh-CN" altLang="en-US" dirty="0">
              <a:solidFill>
                <a:prstClr val="black"/>
              </a:solidFill>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13244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16" y="1740046"/>
            <a:ext cx="5811195" cy="3403147"/>
          </a:xfrm>
          <a:prstGeom prst="rect">
            <a:avLst/>
          </a:prstGeom>
        </p:spPr>
      </p:pic>
      <p:sp>
        <p:nvSpPr>
          <p:cNvPr id="8" name="TextBox 6"/>
          <p:cNvSpPr txBox="1"/>
          <p:nvPr/>
        </p:nvSpPr>
        <p:spPr>
          <a:xfrm>
            <a:off x="3292052" y="388176"/>
            <a:ext cx="7045227"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Chuẩn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nén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video H.265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nhất</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0" name="TextBox 9"/>
          <p:cNvSpPr txBox="1"/>
          <p:nvPr/>
        </p:nvSpPr>
        <p:spPr>
          <a:xfrm>
            <a:off x="69916" y="5360992"/>
            <a:ext cx="581119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H.264</a:t>
            </a:r>
            <a:r>
              <a:rPr lang="zh-CN" altLang="en-US"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12-ngày</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liên</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tiếp</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thẻ</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nhớ</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256GB Micro SD </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(2MP </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camera)</a:t>
            </a:r>
            <a:endParaRPr lang="zh-CN" altLang="zh-CN" sz="16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H.264</a:t>
            </a:r>
            <a:r>
              <a:rPr lang="zh-CN" altLang="en-US"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6-ngày</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liên</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tiếp</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thẻ</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nhớ</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256GB Micro SD (4MP camera)</a:t>
            </a:r>
            <a:endParaRPr lang="zh-CN" altLang="zh-CN" sz="16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1" name="TextBox 9"/>
          <p:cNvSpPr txBox="1"/>
          <p:nvPr/>
        </p:nvSpPr>
        <p:spPr>
          <a:xfrm>
            <a:off x="6096247" y="5350994"/>
            <a:ext cx="5693299"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H.265</a:t>
            </a:r>
            <a:r>
              <a:rPr lang="zh-CN" altLang="en-US"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24-ngày</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liên</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tiếp</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thẻ</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nhớ</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256GB Micro SD </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(2MP </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camera</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p>
          <a:p>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H.265</a:t>
            </a:r>
            <a:r>
              <a:rPr lang="zh-CN" altLang="en-US"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12-ngày</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liên</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tiếp</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thẻ</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nhớ</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256GB Micro SD (4MP camera)</a:t>
            </a:r>
            <a:endParaRPr lang="zh-CN" altLang="zh-CN" sz="16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2" name="图片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1920" y="1740045"/>
            <a:ext cx="5839145" cy="3403147"/>
          </a:xfrm>
          <a:prstGeom prst="rect">
            <a:avLst/>
          </a:prstGeom>
        </p:spPr>
      </p:pic>
      <p:sp>
        <p:nvSpPr>
          <p:cNvPr id="13" name="矩形 12"/>
          <p:cNvSpPr/>
          <p:nvPr/>
        </p:nvSpPr>
        <p:spPr>
          <a:xfrm>
            <a:off x="1725751" y="956223"/>
            <a:ext cx="8912337" cy="369332"/>
          </a:xfrm>
          <a:prstGeom prst="rect">
            <a:avLst/>
          </a:prstGeom>
        </p:spPr>
        <p:txBody>
          <a:bodyPr wrap="square">
            <a:spAutoFit/>
          </a:bodyPr>
          <a:lstStyle/>
          <a:p>
            <a:pPr algn="ctr" eaLnBrk="0" fontAlgn="base" hangingPunct="0">
              <a:spcBef>
                <a:spcPct val="0"/>
              </a:spcBef>
              <a:spcAft>
                <a:spcPct val="0"/>
              </a:spcAft>
            </a:pP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Giảm</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50%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băng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thông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truyền</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tải</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dung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lượng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so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cùng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chất</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lượng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video</a:t>
            </a:r>
            <a:endParaRPr lang="zh-CN" altLang="zh-CN" sz="28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5"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prstClr val="black"/>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130873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p:cNvPicPr>
            <a:picLocks noChangeAspect="1"/>
          </p:cNvPicPr>
          <p:nvPr/>
        </p:nvPicPr>
        <p:blipFill rotWithShape="1">
          <a:blip r:embed="rId2" cstate="print">
            <a:extLst>
              <a:ext uri="{28A0092B-C50C-407E-A947-70E740481C1C}">
                <a14:useLocalDpi xmlns:a14="http://schemas.microsoft.com/office/drawing/2010/main" val="0"/>
              </a:ext>
            </a:extLst>
          </a:blip>
          <a:srcRect t="19088" r="4292" b="5676"/>
          <a:stretch/>
        </p:blipFill>
        <p:spPr>
          <a:xfrm>
            <a:off x="0" y="0"/>
            <a:ext cx="12361659" cy="6898939"/>
          </a:xfrm>
          <a:prstGeom prst="rect">
            <a:avLst/>
          </a:prstGeom>
        </p:spPr>
      </p:pic>
      <p:pic>
        <p:nvPicPr>
          <p:cNvPr id="47" name="图片 46"/>
          <p:cNvPicPr>
            <a:picLocks noChangeAspect="1"/>
          </p:cNvPicPr>
          <p:nvPr/>
        </p:nvPicPr>
        <p:blipFill>
          <a:blip r:embed="rId3">
            <a:extLst>
              <a:ext uri="{BEBA8EAE-BF5A-486C-A8C5-ECC9F3942E4B}">
                <a14:imgProps xmlns:a14="http://schemas.microsoft.com/office/drawing/2010/main">
                  <a14:imgLayer r:embed="rId4">
                    <a14:imgEffect>
                      <a14:backgroundRemoval t="1438" b="97604" l="9225" r="89668"/>
                    </a14:imgEffect>
                  </a14:imgLayer>
                </a14:imgProps>
              </a:ext>
              <a:ext uri="{28A0092B-C50C-407E-A947-70E740481C1C}">
                <a14:useLocalDpi xmlns:a14="http://schemas.microsoft.com/office/drawing/2010/main" val="0"/>
              </a:ext>
            </a:extLst>
          </a:blip>
          <a:stretch>
            <a:fillRect/>
          </a:stretch>
        </p:blipFill>
        <p:spPr>
          <a:xfrm>
            <a:off x="6007855" y="1876243"/>
            <a:ext cx="2335582" cy="5395107"/>
          </a:xfrm>
          <a:prstGeom prst="rect">
            <a:avLst/>
          </a:prstGeom>
        </p:spPr>
      </p:pic>
      <p:sp>
        <p:nvSpPr>
          <p:cNvPr id="58" name="饼形 18"/>
          <p:cNvSpPr/>
          <p:nvPr/>
        </p:nvSpPr>
        <p:spPr>
          <a:xfrm rot="6689757">
            <a:off x="3413089" y="-6038338"/>
            <a:ext cx="14178610" cy="13526824"/>
          </a:xfrm>
          <a:prstGeom prst="pie">
            <a:avLst>
              <a:gd name="adj1" fmla="val 727064"/>
              <a:gd name="adj2" fmla="val 2500921"/>
            </a:avLst>
          </a:prstGeom>
          <a:gradFill flip="none" rotWithShape="1">
            <a:gsLst>
              <a:gs pos="0">
                <a:srgbClr val="FFC000"/>
              </a:gs>
              <a:gs pos="100000">
                <a:schemeClr val="bg1"/>
              </a:gs>
              <a:gs pos="45000">
                <a:srgbClr val="FFDB6C">
                  <a:alpha val="50000"/>
                </a:srgbClr>
              </a:gs>
              <a:gs pos="100000">
                <a:srgbClr val="FFC000">
                  <a:alpha val="2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black"/>
              </a:solidFill>
              <a:latin typeface="Segoe UI" panose="020B0502040204020203" pitchFamily="34" charset="0"/>
              <a:cs typeface="Segoe UI" panose="020B0502040204020203" pitchFamily="34" charset="0"/>
            </a:endParaRPr>
          </a:p>
        </p:txBody>
      </p:sp>
      <p:sp>
        <p:nvSpPr>
          <p:cNvPr id="10" name="矩形 9"/>
          <p:cNvSpPr/>
          <p:nvPr/>
        </p:nvSpPr>
        <p:spPr>
          <a:xfrm>
            <a:off x="762224" y="947186"/>
            <a:ext cx="10400763" cy="584775"/>
          </a:xfrm>
          <a:prstGeom prst="rect">
            <a:avLst/>
          </a:prstGeom>
        </p:spPr>
        <p:txBody>
          <a:bodyPr wrap="square">
            <a:spAutoFit/>
          </a:bodyPr>
          <a:lstStyle/>
          <a:p>
            <a:pPr marL="228600" indent="266700" algn="ct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Nhanh</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chóng</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chính</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xác</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người</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gửi</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báo</a:t>
            </a:r>
            <a:endParaRPr lang="en-US" altLang="zh-CN" sz="1600" dirty="0" smtClean="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endParaRPr>
          </a:p>
          <a:p>
            <a:pPr marL="228600" indent="266700" algn="ctr"/>
            <a:r>
              <a:rPr lang="en-US" altLang="zh-CN" sz="1600" dirty="0" err="1" smtClean="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đến</a:t>
            </a:r>
            <a:r>
              <a:rPr lang="en-US" altLang="zh-CN" sz="1600" dirty="0" smtClean="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ứng</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điện</a:t>
            </a:r>
            <a:r>
              <a:rPr lang="en-US"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rPr>
              <a:t>thoại</a:t>
            </a:r>
            <a:endParaRPr lang="zh-CN" altLang="zh-CN" sz="1600" dirty="0">
              <a:solidFill>
                <a:schemeClr val="tx1">
                  <a:lumMod val="95000"/>
                  <a:lumOff val="5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1" name="矩形 10"/>
          <p:cNvSpPr/>
          <p:nvPr/>
        </p:nvSpPr>
        <p:spPr>
          <a:xfrm>
            <a:off x="3108739" y="423966"/>
            <a:ext cx="5880136" cy="523220"/>
          </a:xfrm>
          <a:prstGeom prst="rect">
            <a:avLst/>
          </a:prstGeom>
        </p:spPr>
        <p:txBody>
          <a:bodyPr wrap="none">
            <a:spAutoFit/>
          </a:bodyPr>
          <a:lstStyle/>
          <a:p>
            <a:pPr algn="just"/>
            <a:r>
              <a:rPr lang="en-US" altLang="zh-CN" sz="2800" b="1" kern="100" dirty="0" err="1">
                <a:solidFill>
                  <a:srgbClr val="FF9800"/>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28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a:solidFill>
                  <a:srgbClr val="FF9800"/>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28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a:solidFill>
                  <a:srgbClr val="FF9800"/>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28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a:solidFill>
                  <a:srgbClr val="FF9800"/>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28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a:solidFill>
                  <a:srgbClr val="FF9800"/>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28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a:solidFill>
                  <a:srgbClr val="FF9800"/>
                </a:solidFill>
                <a:latin typeface="Segoe UI" panose="020B0502040204020203" pitchFamily="34" charset="0"/>
                <a:ea typeface="华文细黑" panose="02010600040101010101" pitchFamily="2" charset="-122"/>
                <a:cs typeface="Segoe UI" panose="020B0502040204020203" pitchFamily="34" charset="0"/>
              </a:rPr>
              <a:t>người</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27255" r="17875" b="11324"/>
          <a:stretch/>
        </p:blipFill>
        <p:spPr>
          <a:xfrm>
            <a:off x="10313563" y="-265899"/>
            <a:ext cx="1198197" cy="1379730"/>
          </a:xfrm>
          <a:prstGeom prst="rect">
            <a:avLst/>
          </a:prstGeom>
        </p:spPr>
      </p:pic>
      <p:grpSp>
        <p:nvGrpSpPr>
          <p:cNvPr id="3" name="组合 2"/>
          <p:cNvGrpSpPr/>
          <p:nvPr/>
        </p:nvGrpSpPr>
        <p:grpSpPr>
          <a:xfrm>
            <a:off x="-584669" y="1549950"/>
            <a:ext cx="5825409" cy="5721400"/>
            <a:chOff x="-5472842" y="-968057"/>
            <a:chExt cx="7620000" cy="7620000"/>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8375" y="-265899"/>
              <a:ext cx="2722328" cy="5888777"/>
            </a:xfrm>
            <a:prstGeom prst="rect">
              <a:avLst/>
            </a:prstGeom>
          </p:spPr>
        </p:pic>
        <p:pic>
          <p:nvPicPr>
            <p:cNvPr id="5122" name="Picture 2" descr="C:\Users\34658\Desktop\ipnhone X图片.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472842" y="-968057"/>
              <a:ext cx="7620000" cy="7620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5085" y="6407311"/>
            <a:ext cx="2288154" cy="417661"/>
          </a:xfrm>
          <a:prstGeom prst="rect">
            <a:avLst/>
          </a:prstGeom>
        </p:spPr>
      </p:pic>
    </p:spTree>
    <p:extLst>
      <p:ext uri="{BB962C8B-B14F-4D97-AF65-F5344CB8AC3E}">
        <p14:creationId xmlns:p14="http://schemas.microsoft.com/office/powerpoint/2010/main" val="122648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right)">
                                      <p:cBhvr>
                                        <p:cTn id="7"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35844" t="10548" r="2471" b="11131"/>
          <a:stretch/>
        </p:blipFill>
        <p:spPr>
          <a:xfrm>
            <a:off x="3902973" y="1778705"/>
            <a:ext cx="7943884" cy="4577416"/>
          </a:xfrm>
          <a:prstGeom prst="rect">
            <a:avLst/>
          </a:prstGeom>
        </p:spPr>
      </p:pic>
      <p:grpSp>
        <p:nvGrpSpPr>
          <p:cNvPr id="11" name="组合 10"/>
          <p:cNvGrpSpPr/>
          <p:nvPr/>
        </p:nvGrpSpPr>
        <p:grpSpPr>
          <a:xfrm>
            <a:off x="515928" y="1420360"/>
            <a:ext cx="3387045" cy="5231583"/>
            <a:chOff x="2998986" y="685576"/>
            <a:chExt cx="3387045" cy="5231583"/>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910" y="1330095"/>
              <a:ext cx="2164233" cy="4291242"/>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963" t="18376" r="8801" b="24345"/>
            <a:stretch/>
          </p:blipFill>
          <p:spPr>
            <a:xfrm rot="5400000">
              <a:off x="2076717" y="1607845"/>
              <a:ext cx="5231583" cy="3387045"/>
            </a:xfrm>
            <a:prstGeom prst="rect">
              <a:avLst/>
            </a:prstGeom>
          </p:spPr>
        </p:pic>
      </p:grpSp>
      <p:sp>
        <p:nvSpPr>
          <p:cNvPr id="5" name="矩形 4"/>
          <p:cNvSpPr/>
          <p:nvPr/>
        </p:nvSpPr>
        <p:spPr>
          <a:xfrm>
            <a:off x="4243610" y="415537"/>
            <a:ext cx="4966103" cy="523220"/>
          </a:xfrm>
          <a:prstGeom prst="rect">
            <a:avLst/>
          </a:prstGeom>
        </p:spPr>
        <p:txBody>
          <a:bodyPr wrap="none">
            <a:spAutoFit/>
          </a:bodyPr>
          <a:lstStyle/>
          <a:p>
            <a:pPr algn="just"/>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lịch</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hoạt</a:t>
            </a:r>
            <a:r>
              <a:rPr lang="en-US" altLang="zh-CN" sz="2800" b="1" kern="10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động cảnh báo</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矩形 12"/>
          <p:cNvSpPr/>
          <p:nvPr/>
        </p:nvSpPr>
        <p:spPr>
          <a:xfrm>
            <a:off x="2507937" y="932464"/>
            <a:ext cx="8437450" cy="338554"/>
          </a:xfrm>
          <a:prstGeom prst="rect">
            <a:avLst/>
          </a:prstGeom>
        </p:spPr>
        <p:txBody>
          <a:bodyPr wrap="square">
            <a:spAutoFit/>
          </a:bodyPr>
          <a:lstStyle/>
          <a:p>
            <a:pPr marL="228600" indent="266700"/>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thể</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hẹn</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giờ</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lịch</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hoạt</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160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cảnh báo của </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camera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theo</a:t>
            </a:r>
            <a:r>
              <a:rPr lang="en-US" altLang="zh-CN" sz="1600"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ý </a:t>
            </a:r>
            <a:r>
              <a:rPr lang="en-US" altLang="zh-CN" sz="1600"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muốn</a:t>
            </a:r>
            <a:endParaRPr lang="zh-CN" altLang="zh-CN" sz="1600"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5"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14743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mfs.ys7.com/mall/d1fbfe0088647e7c8b3a60fc99b843a9.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48" t="17646" r="49930" b="26811"/>
          <a:stretch/>
        </p:blipFill>
        <p:spPr bwMode="auto">
          <a:xfrm>
            <a:off x="5107759" y="1757563"/>
            <a:ext cx="6922680" cy="41533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174170" y="1456066"/>
            <a:ext cx="6862419" cy="4335134"/>
            <a:chOff x="185058" y="1757563"/>
            <a:chExt cx="5011369" cy="3165787"/>
          </a:xfrm>
        </p:grpSpPr>
        <p:pic>
          <p:nvPicPr>
            <p:cNvPr id="22" name="Picture 4" descr="https://mfs.ys7.com/mall/d1fbfe0088647e7c8b3a60fc99b843a9.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48" t="17646" r="49930" b="26811"/>
            <a:stretch/>
          </p:blipFill>
          <p:spPr bwMode="auto">
            <a:xfrm>
              <a:off x="691367" y="2490328"/>
              <a:ext cx="4250747" cy="213610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963" t="18376" r="8801" b="24345"/>
            <a:stretch/>
          </p:blipFill>
          <p:spPr>
            <a:xfrm>
              <a:off x="185058" y="1757563"/>
              <a:ext cx="5011369" cy="3165787"/>
            </a:xfrm>
            <a:prstGeom prst="rect">
              <a:avLst/>
            </a:prstGeom>
          </p:spPr>
        </p:pic>
      </p:grpSp>
      <p:sp>
        <p:nvSpPr>
          <p:cNvPr id="7" name="矩形 6"/>
          <p:cNvSpPr/>
          <p:nvPr/>
        </p:nvSpPr>
        <p:spPr>
          <a:xfrm>
            <a:off x="3511106" y="423966"/>
            <a:ext cx="5075428" cy="523220"/>
          </a:xfrm>
          <a:prstGeom prst="rect">
            <a:avLst/>
          </a:prstGeom>
        </p:spPr>
        <p:txBody>
          <a:bodyPr wrap="none">
            <a:spAutoFit/>
          </a:bodyPr>
          <a:lstStyle/>
          <a:p>
            <a:pPr algn="just"/>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Vùng</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động</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5" name="矩形 14"/>
          <p:cNvSpPr/>
          <p:nvPr/>
        </p:nvSpPr>
        <p:spPr>
          <a:xfrm>
            <a:off x="2028543" y="920436"/>
            <a:ext cx="9015686" cy="369332"/>
          </a:xfrm>
          <a:prstGeom prst="rect">
            <a:avLst/>
          </a:prstGeom>
        </p:spPr>
        <p:txBody>
          <a:bodyPr wrap="square">
            <a:spAutoFit/>
          </a:bodyPr>
          <a:lstStyle/>
          <a:p>
            <a:pPr marL="228600" indent="266700"/>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báo</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chuyển</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người</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trong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vùng</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cài</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dirty="0"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rPr>
              <a:t>trước</a:t>
            </a:r>
            <a:endParaRPr lang="zh-CN" altLang="zh-CN" dirty="0">
              <a:solidFill>
                <a:prstClr val="black">
                  <a:lumMod val="50000"/>
                  <a:lumOff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2"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4"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24632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6615" b="9333"/>
          <a:stretch/>
        </p:blipFill>
        <p:spPr>
          <a:xfrm>
            <a:off x="0" y="-1"/>
            <a:ext cx="12192000" cy="6981825"/>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6233" y="2773680"/>
            <a:ext cx="3669094" cy="4084320"/>
          </a:xfrm>
          <a:prstGeom prst="rect">
            <a:avLst/>
          </a:prstGeom>
        </p:spPr>
      </p:pic>
      <p:grpSp>
        <p:nvGrpSpPr>
          <p:cNvPr id="18" name="组合 17"/>
          <p:cNvGrpSpPr/>
          <p:nvPr/>
        </p:nvGrpSpPr>
        <p:grpSpPr>
          <a:xfrm>
            <a:off x="7959563" y="1949395"/>
            <a:ext cx="1305954" cy="1259791"/>
            <a:chOff x="9004995" y="2773680"/>
            <a:chExt cx="1305028" cy="1031210"/>
          </a:xfrm>
        </p:grpSpPr>
        <p:pic>
          <p:nvPicPr>
            <p:cNvPr id="16" name="图片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4" b="70704" l="164" r="99344">
                          <a14:foregroundMark x1="64098" y1="47627" x2="64098" y2="47627"/>
                          <a14:foregroundMark x1="61639" y1="37807" x2="61639" y2="37807"/>
                          <a14:foregroundMark x1="64426" y1="55155" x2="64426" y2="55155"/>
                          <a14:foregroundMark x1="63279" y1="62848" x2="63279" y2="62848"/>
                          <a14:foregroundMark x1="85574" y1="37807" x2="85574" y2="37807"/>
                          <a14:foregroundMark x1="77869" y1="25368" x2="77869" y2="25368"/>
                          <a14:foregroundMark x1="64918" y1="17185" x2="64918" y2="17185"/>
                          <a14:foregroundMark x1="50164" y1="14730" x2="50164" y2="14730"/>
                          <a14:foregroundMark x1="34590" y1="16858" x2="34590" y2="16858"/>
                          <a14:foregroundMark x1="20984" y1="24714" x2="20984" y2="24714"/>
                          <a14:foregroundMark x1="12623" y1="37971" x2="12623" y2="37971"/>
                          <a14:foregroundMark x1="62295" y1="41571" x2="62295" y2="41571"/>
                          <a14:foregroundMark x1="64098" y1="51064" x2="64098" y2="51064"/>
                          <a14:foregroundMark x1="64098" y1="60065" x2="64098" y2="60065"/>
                        </a14:backgroundRemoval>
                      </a14:imgEffect>
                    </a14:imgLayer>
                  </a14:imgProps>
                </a:ext>
                <a:ext uri="{28A0092B-C50C-407E-A947-70E740481C1C}">
                  <a14:useLocalDpi xmlns:a14="http://schemas.microsoft.com/office/drawing/2010/main" val="0"/>
                </a:ext>
              </a:extLst>
            </a:blip>
            <a:srcRect b="21111"/>
            <a:stretch/>
          </p:blipFill>
          <p:spPr>
            <a:xfrm>
              <a:off x="9004995" y="2773680"/>
              <a:ext cx="1305028" cy="1031210"/>
            </a:xfrm>
            <a:prstGeom prst="rect">
              <a:avLst/>
            </a:prstGeom>
          </p:spPr>
        </p:pic>
        <p:sp>
          <p:nvSpPr>
            <p:cNvPr id="17" name="矩形 16"/>
            <p:cNvSpPr/>
            <p:nvPr/>
          </p:nvSpPr>
          <p:spPr>
            <a:xfrm>
              <a:off x="9345894" y="3682031"/>
              <a:ext cx="623230" cy="45719"/>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sp>
        <p:nvSpPr>
          <p:cNvPr id="19" name="矩形 18"/>
          <p:cNvSpPr/>
          <p:nvPr/>
        </p:nvSpPr>
        <p:spPr>
          <a:xfrm>
            <a:off x="2356308" y="894797"/>
            <a:ext cx="7046720" cy="726289"/>
          </a:xfrm>
          <a:prstGeom prst="rect">
            <a:avLst/>
          </a:prstGeom>
        </p:spPr>
        <p:txBody>
          <a:bodyPr wrap="square">
            <a:spAutoFit/>
          </a:bodyPr>
          <a:lstStyle/>
          <a:p>
            <a:pPr algn="ctr">
              <a:lnSpc>
                <a:spcPct val="120000"/>
              </a:lnSpc>
            </a:pPr>
            <a:r>
              <a:rPr lang="en-US" altLang="zh-CN" dirty="0" err="1">
                <a:latin typeface="Segoe UI" panose="020B0502040204020203" pitchFamily="34" charset="0"/>
                <a:ea typeface="华文细黑" panose="02010600040101010101" pitchFamily="2" charset="-122"/>
                <a:cs typeface="Segoe UI" panose="020B0502040204020203" pitchFamily="34" charset="0"/>
              </a:rPr>
              <a:t>Khi</a:t>
            </a:r>
            <a:r>
              <a:rPr lang="en-US" altLang="zh-CN" dirty="0">
                <a:latin typeface="Segoe UI" panose="020B0502040204020203" pitchFamily="34" charset="0"/>
                <a:ea typeface="华文细黑" panose="02010600040101010101" pitchFamily="2" charset="-122"/>
                <a:cs typeface="Segoe UI" panose="020B0502040204020203" pitchFamily="34" charset="0"/>
              </a:rPr>
              <a:t> camera </a:t>
            </a:r>
            <a:r>
              <a:rPr lang="en-US" altLang="zh-CN" dirty="0" err="1">
                <a:latin typeface="Segoe UI" panose="020B0502040204020203" pitchFamily="34" charset="0"/>
                <a:ea typeface="华文细黑" panose="02010600040101010101" pitchFamily="2" charset="-122"/>
                <a:cs typeface="Segoe UI" panose="020B0502040204020203" pitchFamily="34" charset="0"/>
              </a:rPr>
              <a:t>phát</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hiện</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có</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chuyển</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động</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sẽ</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có</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chuông</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kêu</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và</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đèn</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sáng</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Dòng</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smtClean="0">
                <a:latin typeface="Segoe UI" panose="020B0502040204020203" pitchFamily="34" charset="0"/>
                <a:ea typeface="华文细黑" panose="02010600040101010101" pitchFamily="2" charset="-122"/>
                <a:cs typeface="Segoe UI" panose="020B0502040204020203" pitchFamily="34" charset="0"/>
              </a:rPr>
              <a:t>Rex </a:t>
            </a:r>
            <a:r>
              <a:rPr lang="en-US" altLang="zh-CN" dirty="0" err="1">
                <a:latin typeface="Segoe UI" panose="020B0502040204020203" pitchFamily="34" charset="0"/>
                <a:ea typeface="华文细黑" panose="02010600040101010101" pitchFamily="2" charset="-122"/>
                <a:cs typeface="Segoe UI" panose="020B0502040204020203" pitchFamily="34" charset="0"/>
              </a:rPr>
              <a:t>giúp</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chống</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trộm</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hiệu</a:t>
            </a:r>
            <a:r>
              <a:rPr lang="en-US" altLang="zh-CN" dirty="0">
                <a:latin typeface="Segoe UI" panose="020B0502040204020203" pitchFamily="34" charset="0"/>
                <a:ea typeface="华文细黑" panose="02010600040101010101" pitchFamily="2" charset="-122"/>
                <a:cs typeface="Segoe UI" panose="020B0502040204020203" pitchFamily="34" charset="0"/>
              </a:rPr>
              <a:t> </a:t>
            </a:r>
            <a:r>
              <a:rPr lang="en-US" altLang="zh-CN" dirty="0" err="1">
                <a:latin typeface="Segoe UI" panose="020B0502040204020203" pitchFamily="34" charset="0"/>
                <a:ea typeface="华文细黑" panose="02010600040101010101" pitchFamily="2" charset="-122"/>
                <a:cs typeface="Segoe UI" panose="020B0502040204020203" pitchFamily="34" charset="0"/>
              </a:rPr>
              <a:t>quả</a:t>
            </a:r>
            <a:endParaRPr lang="zh-CN" altLang="en-US" dirty="0">
              <a:latin typeface="Segoe UI" panose="020B0502040204020203" pitchFamily="34" charset="0"/>
              <a:ea typeface="华文细黑" panose="02010600040101010101" pitchFamily="2" charset="-122"/>
              <a:cs typeface="Segoe UI" panose="020B0502040204020203" pitchFamily="34" charset="0"/>
            </a:endParaRPr>
          </a:p>
        </p:txBody>
      </p:sp>
      <p:sp>
        <p:nvSpPr>
          <p:cNvPr id="22" name="矩形 21"/>
          <p:cNvSpPr/>
          <p:nvPr/>
        </p:nvSpPr>
        <p:spPr>
          <a:xfrm>
            <a:off x="4145029" y="318749"/>
            <a:ext cx="3930050" cy="584775"/>
          </a:xfrm>
          <a:prstGeom prst="rect">
            <a:avLst/>
          </a:prstGeom>
        </p:spPr>
        <p:txBody>
          <a:bodyPr wrap="none">
            <a:spAutoFit/>
          </a:bodyPr>
          <a:lstStyle/>
          <a:p>
            <a:r>
              <a:rPr lang="en-US" altLang="zh-CN" sz="32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sz="3200" b="1" dirty="0"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báo</a:t>
            </a:r>
            <a:r>
              <a:rPr lang="en-US" altLang="zh-CN" sz="3200" b="1" dirty="0"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chủ</a:t>
            </a:r>
            <a:r>
              <a:rPr lang="en-US" altLang="zh-CN" sz="3200" b="1" dirty="0"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srgbClr val="F08D00"/>
                </a:solidFill>
                <a:latin typeface="Segoe UI" panose="020B0502040204020203" pitchFamily="34" charset="0"/>
                <a:ea typeface="华文细黑" panose="02010600040101010101" pitchFamily="2" charset="-122"/>
                <a:cs typeface="Segoe UI" panose="020B0502040204020203" pitchFamily="34" charset="0"/>
              </a:rPr>
              <a:t>động</a:t>
            </a:r>
            <a:endParaRPr lang="zh-CN" altLang="en-US" sz="3200" b="1" dirty="0">
              <a:solidFill>
                <a:srgbClr val="F08D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3" name="图片 22"/>
          <p:cNvPicPr>
            <a:picLocks noChangeAspect="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1508050" y="2661146"/>
            <a:ext cx="610475" cy="548040"/>
          </a:xfrm>
          <a:prstGeom prst="rect">
            <a:avLst/>
          </a:prstGeom>
          <a:noFill/>
          <a:ln>
            <a:noFill/>
          </a:ln>
        </p:spPr>
      </p:pic>
      <p:pic>
        <p:nvPicPr>
          <p:cNvPr id="25" name="图片 24">
            <a:extLst>
              <a:ext uri="{FF2B5EF4-FFF2-40B4-BE49-F238E27FC236}">
                <a16:creationId xmlns:a16="http://schemas.microsoft.com/office/drawing/2014/main" id="{948026EE-5579-4B8D-88E0-95AC1EAEFA82}"/>
              </a:ext>
            </a:extLst>
          </p:cNvPr>
          <p:cNvPicPr>
            <a:picLocks noChangeAspect="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247173">
            <a:off x="11078294" y="2486640"/>
            <a:ext cx="186596" cy="508190"/>
          </a:xfrm>
          <a:prstGeom prst="rect">
            <a:avLst/>
          </a:prstGeom>
          <a:noFill/>
          <a:ln>
            <a:noFill/>
          </a:ln>
        </p:spPr>
      </p:pic>
      <p:pic>
        <p:nvPicPr>
          <p:cNvPr id="26" name="图片 25">
            <a:extLst>
              <a:ext uri="{FF2B5EF4-FFF2-40B4-BE49-F238E27FC236}">
                <a16:creationId xmlns:a16="http://schemas.microsoft.com/office/drawing/2014/main" id="{18B798AC-E6F8-4C89-9706-19283F7198B0}"/>
              </a:ext>
            </a:extLst>
          </p:cNvPr>
          <p:cNvPicPr>
            <a:picLocks noChangeAspect="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454801">
            <a:off x="11058106" y="2833961"/>
            <a:ext cx="186596" cy="508190"/>
          </a:xfrm>
          <a:prstGeom prst="rect">
            <a:avLst/>
          </a:prstGeom>
          <a:noFill/>
          <a:ln>
            <a:noFill/>
          </a:ln>
        </p:spPr>
      </p:pic>
      <p:pic>
        <p:nvPicPr>
          <p:cNvPr id="27" name="图片 26">
            <a:extLst>
              <a:ext uri="{FF2B5EF4-FFF2-40B4-BE49-F238E27FC236}">
                <a16:creationId xmlns:a16="http://schemas.microsoft.com/office/drawing/2014/main" id="{E096A9B8-E8F1-4A1C-AB1F-6147569C384E}"/>
              </a:ext>
            </a:extLst>
          </p:cNvPr>
          <p:cNvPicPr>
            <a:picLocks noChangeAspect="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615103">
            <a:off x="11152504" y="3181881"/>
            <a:ext cx="186596" cy="508190"/>
          </a:xfrm>
          <a:prstGeom prst="rect">
            <a:avLst/>
          </a:prstGeom>
          <a:noFill/>
          <a:ln>
            <a:noFill/>
          </a:ln>
        </p:spPr>
      </p:pic>
      <p:sp>
        <p:nvSpPr>
          <p:cNvPr id="28" name="矩形 27"/>
          <p:cNvSpPr/>
          <p:nvPr/>
        </p:nvSpPr>
        <p:spPr>
          <a:xfrm>
            <a:off x="10949778" y="3640198"/>
            <a:ext cx="1342803" cy="338554"/>
          </a:xfrm>
          <a:prstGeom prst="rect">
            <a:avLst/>
          </a:prstGeom>
        </p:spPr>
        <p:txBody>
          <a:bodyPr wrap="none">
            <a:spAutoFit/>
          </a:bodyPr>
          <a:lstStyle/>
          <a:p>
            <a:pPr lvl="0" algn="just">
              <a:spcAft>
                <a:spcPts val="0"/>
              </a:spcAft>
            </a:pPr>
            <a:r>
              <a:rPr lang="en-US" altLang="zh-CN" sz="16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110dB Siren</a:t>
            </a:r>
            <a:endParaRPr lang="zh-CN" altLang="zh-CN" sz="16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9" name="矩形 28"/>
          <p:cNvSpPr/>
          <p:nvPr/>
        </p:nvSpPr>
        <p:spPr>
          <a:xfrm>
            <a:off x="8073770" y="3209186"/>
            <a:ext cx="1077539" cy="338554"/>
          </a:xfrm>
          <a:prstGeom prst="rect">
            <a:avLst/>
          </a:prstGeom>
        </p:spPr>
        <p:txBody>
          <a:bodyPr wrap="none">
            <a:spAutoFit/>
          </a:bodyPr>
          <a:lstStyle/>
          <a:p>
            <a:pPr algn="just"/>
            <a:r>
              <a:rPr lang="en-US" altLang="zh-CN" sz="16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rPr>
              <a:t>Spotlight</a:t>
            </a:r>
            <a:endParaRPr lang="zh-CN" altLang="zh-CN" sz="1600" b="1"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cxnSp>
        <p:nvCxnSpPr>
          <p:cNvPr id="4" name="肘形连接符 3"/>
          <p:cNvCxnSpPr/>
          <p:nvPr/>
        </p:nvCxnSpPr>
        <p:spPr>
          <a:xfrm rot="16200000" flipH="1">
            <a:off x="10687335" y="1630757"/>
            <a:ext cx="1241178" cy="673846"/>
          </a:xfrm>
          <a:prstGeom prst="bentConnector3">
            <a:avLst>
              <a:gd name="adj1" fmla="val -23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肘形连接符 43"/>
          <p:cNvCxnSpPr>
            <a:endCxn id="16" idx="3"/>
          </p:cNvCxnSpPr>
          <p:nvPr/>
        </p:nvCxnSpPr>
        <p:spPr>
          <a:xfrm rot="5400000">
            <a:off x="8738346" y="1777098"/>
            <a:ext cx="1329365" cy="275021"/>
          </a:xfrm>
          <a:prstGeom prst="bentConnector2">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9435395" y="534636"/>
            <a:ext cx="1937075" cy="2038712"/>
          </a:xfrm>
          <a:prstGeom prst="rect">
            <a:avLst/>
          </a:prstGeom>
        </p:spPr>
      </p:pic>
      <p:cxnSp>
        <p:nvCxnSpPr>
          <p:cNvPr id="48" name="直接连接符 47"/>
          <p:cNvCxnSpPr/>
          <p:nvPr/>
        </p:nvCxnSpPr>
        <p:spPr>
          <a:xfrm flipH="1">
            <a:off x="9540538" y="1155554"/>
            <a:ext cx="708735" cy="0"/>
          </a:xfrm>
          <a:prstGeom prst="line">
            <a:avLst/>
          </a:prstGeom>
          <a:ln w="19050">
            <a:solidFill>
              <a:srgbClr val="FFC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
        <p:nvSpPr>
          <p:cNvPr id="31"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32"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bg1"/>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309000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35" presetClass="emph" presetSubtype="0" fill="hold" nodeType="withEffect">
                                  <p:stCondLst>
                                    <p:cond delay="0"/>
                                  </p:stCondLst>
                                  <p:childTnLst>
                                    <p:anim calcmode="discrete" valueType="str">
                                      <p:cBhvr>
                                        <p:cTn id="15" dur="500" fill="hold"/>
                                        <p:tgtEl>
                                          <p:spTgt spid="23"/>
                                        </p:tgtEl>
                                        <p:attrNameLst>
                                          <p:attrName>style.visibility</p:attrName>
                                        </p:attrNameLst>
                                      </p:cBhvr>
                                      <p:tavLst>
                                        <p:tav tm="0">
                                          <p:val>
                                            <p:strVal val="hidden"/>
                                          </p:val>
                                        </p:tav>
                                        <p:tav tm="50000">
                                          <p:val>
                                            <p:strVal val="visible"/>
                                          </p:val>
                                        </p:tav>
                                      </p:tavLst>
                                    </p:anim>
                                  </p:childTnLst>
                                </p:cTn>
                              </p:par>
                              <p:par>
                                <p:cTn id="16" presetID="35" presetClass="emph" presetSubtype="0" fill="hold" nodeType="withEffect">
                                  <p:stCondLst>
                                    <p:cond delay="0"/>
                                  </p:stCondLst>
                                  <p:childTnLst>
                                    <p:anim calcmode="discrete" valueType="str">
                                      <p:cBhvr>
                                        <p:cTn id="17" dur="500" fill="hold"/>
                                        <p:tgtEl>
                                          <p:spTgt spid="25"/>
                                        </p:tgtEl>
                                        <p:attrNameLst>
                                          <p:attrName>style.visibility</p:attrName>
                                        </p:attrNameLst>
                                      </p:cBhvr>
                                      <p:tavLst>
                                        <p:tav tm="0">
                                          <p:val>
                                            <p:strVal val="hidden"/>
                                          </p:val>
                                        </p:tav>
                                        <p:tav tm="50000">
                                          <p:val>
                                            <p:strVal val="visible"/>
                                          </p:val>
                                        </p:tav>
                                      </p:tavLst>
                                    </p:anim>
                                  </p:childTnLst>
                                </p:cTn>
                              </p:par>
                              <p:par>
                                <p:cTn id="18" presetID="35" presetClass="emph" presetSubtype="0" fill="hold" nodeType="withEffect">
                                  <p:stCondLst>
                                    <p:cond delay="0"/>
                                  </p:stCondLst>
                                  <p:childTnLst>
                                    <p:anim calcmode="discrete" valueType="str">
                                      <p:cBhvr>
                                        <p:cTn id="19" dur="500" fill="hold"/>
                                        <p:tgtEl>
                                          <p:spTgt spid="26"/>
                                        </p:tgtEl>
                                        <p:attrNameLst>
                                          <p:attrName>style.visibility</p:attrName>
                                        </p:attrNameLst>
                                      </p:cBhvr>
                                      <p:tavLst>
                                        <p:tav tm="0">
                                          <p:val>
                                            <p:strVal val="hidden"/>
                                          </p:val>
                                        </p:tav>
                                        <p:tav tm="50000">
                                          <p:val>
                                            <p:strVal val="visible"/>
                                          </p:val>
                                        </p:tav>
                                      </p:tavLst>
                                    </p:anim>
                                  </p:childTnLst>
                                </p:cTn>
                              </p:par>
                              <p:par>
                                <p:cTn id="20" presetID="35" presetClass="emph" presetSubtype="0" fill="hold" nodeType="withEffect">
                                  <p:stCondLst>
                                    <p:cond delay="0"/>
                                  </p:stCondLst>
                                  <p:childTnLst>
                                    <p:anim calcmode="discrete" valueType="str">
                                      <p:cBhvr>
                                        <p:cTn id="21" dur="500" fill="hold"/>
                                        <p:tgtEl>
                                          <p:spTgt spid="27"/>
                                        </p:tgtEl>
                                        <p:attrNameLst>
                                          <p:attrName>style.visibility</p:attrName>
                                        </p:attrNameLst>
                                      </p:cBhvr>
                                      <p:tavLst>
                                        <p:tav tm="0">
                                          <p:val>
                                            <p:strVal val="hidden"/>
                                          </p:val>
                                        </p:tav>
                                        <p:tav tm="50000">
                                          <p:val>
                                            <p:strVal val="visible"/>
                                          </p:val>
                                        </p:tav>
                                      </p:tavLst>
                                    </p:anim>
                                  </p:childTnLst>
                                </p:cTn>
                              </p:par>
                              <p:par>
                                <p:cTn id="22" presetID="35" presetClass="emph" presetSubtype="0" fill="hold" nodeType="withEffect">
                                  <p:stCondLst>
                                    <p:cond delay="0"/>
                                  </p:stCondLst>
                                  <p:childTnLst>
                                    <p:anim calcmode="discrete" valueType="str">
                                      <p:cBhvr>
                                        <p:cTn id="23" dur="500" fill="hold"/>
                                        <p:tgtEl>
                                          <p:spTgt spid="23"/>
                                        </p:tgtEl>
                                        <p:attrNameLst>
                                          <p:attrName>style.visibility</p:attrName>
                                        </p:attrNameLst>
                                      </p:cBhvr>
                                      <p:tavLst>
                                        <p:tav tm="0">
                                          <p:val>
                                            <p:strVal val="hidden"/>
                                          </p:val>
                                        </p:tav>
                                        <p:tav tm="50000">
                                          <p:val>
                                            <p:strVal val="visible"/>
                                          </p:val>
                                        </p:tav>
                                      </p:tavLst>
                                    </p:anim>
                                  </p:childTnLst>
                                </p:cTn>
                              </p:par>
                              <p:par>
                                <p:cTn id="24" presetID="35" presetClass="emph" presetSubtype="0" fill="hold" nodeType="withEffect">
                                  <p:stCondLst>
                                    <p:cond delay="0"/>
                                  </p:stCondLst>
                                  <p:childTnLst>
                                    <p:anim calcmode="discrete" valueType="str">
                                      <p:cBhvr>
                                        <p:cTn id="25" dur="500" fill="hold"/>
                                        <p:tgtEl>
                                          <p:spTgt spid="25"/>
                                        </p:tgtEl>
                                        <p:attrNameLst>
                                          <p:attrName>style.visibility</p:attrName>
                                        </p:attrNameLst>
                                      </p:cBhvr>
                                      <p:tavLst>
                                        <p:tav tm="0">
                                          <p:val>
                                            <p:strVal val="hidden"/>
                                          </p:val>
                                        </p:tav>
                                        <p:tav tm="50000">
                                          <p:val>
                                            <p:strVal val="visible"/>
                                          </p:val>
                                        </p:tav>
                                      </p:tavLst>
                                    </p:anim>
                                  </p:childTnLst>
                                </p:cTn>
                              </p:par>
                              <p:par>
                                <p:cTn id="26" presetID="35" presetClass="emph" presetSubtype="0" fill="hold" nodeType="withEffect">
                                  <p:stCondLst>
                                    <p:cond delay="0"/>
                                  </p:stCondLst>
                                  <p:childTnLst>
                                    <p:anim calcmode="discrete" valueType="str">
                                      <p:cBhvr>
                                        <p:cTn id="27" dur="500" fill="hold"/>
                                        <p:tgtEl>
                                          <p:spTgt spid="26"/>
                                        </p:tgtEl>
                                        <p:attrNameLst>
                                          <p:attrName>style.visibility</p:attrName>
                                        </p:attrNameLst>
                                      </p:cBhvr>
                                      <p:tavLst>
                                        <p:tav tm="0">
                                          <p:val>
                                            <p:strVal val="hidden"/>
                                          </p:val>
                                        </p:tav>
                                        <p:tav tm="50000">
                                          <p:val>
                                            <p:strVal val="visible"/>
                                          </p:val>
                                        </p:tav>
                                      </p:tavLst>
                                    </p:anim>
                                  </p:childTnLst>
                                </p:cTn>
                              </p:par>
                              <p:par>
                                <p:cTn id="28" presetID="35" presetClass="emph" presetSubtype="0" fill="hold" nodeType="withEffect">
                                  <p:stCondLst>
                                    <p:cond delay="0"/>
                                  </p:stCondLst>
                                  <p:childTnLst>
                                    <p:anim calcmode="discrete" valueType="str">
                                      <p:cBhvr>
                                        <p:cTn id="29" dur="500" fill="hold"/>
                                        <p:tgtEl>
                                          <p:spTgt spid="27"/>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0"/>
                                  </p:stCondLst>
                                  <p:childTnLst>
                                    <p:anim calcmode="discrete" valueType="str">
                                      <p:cBhvr>
                                        <p:cTn id="31" dur="500" fill="hold"/>
                                        <p:tgtEl>
                                          <p:spTgt spid="23"/>
                                        </p:tgtEl>
                                        <p:attrNameLst>
                                          <p:attrName>style.visibility</p:attrName>
                                        </p:attrNameLst>
                                      </p:cBhvr>
                                      <p:tavLst>
                                        <p:tav tm="0">
                                          <p:val>
                                            <p:strVal val="hidden"/>
                                          </p:val>
                                        </p:tav>
                                        <p:tav tm="50000">
                                          <p:val>
                                            <p:strVal val="visible"/>
                                          </p:val>
                                        </p:tav>
                                      </p:tavLst>
                                    </p:anim>
                                  </p:childTnLst>
                                </p:cTn>
                              </p:par>
                              <p:par>
                                <p:cTn id="32" presetID="35" presetClass="emph" presetSubtype="0" fill="hold" nodeType="withEffect">
                                  <p:stCondLst>
                                    <p:cond delay="0"/>
                                  </p:stCondLst>
                                  <p:childTnLst>
                                    <p:anim calcmode="discrete" valueType="str">
                                      <p:cBhvr>
                                        <p:cTn id="33" dur="500" fill="hold"/>
                                        <p:tgtEl>
                                          <p:spTgt spid="25"/>
                                        </p:tgtEl>
                                        <p:attrNameLst>
                                          <p:attrName>style.visibility</p:attrName>
                                        </p:attrNameLst>
                                      </p:cBhvr>
                                      <p:tavLst>
                                        <p:tav tm="0">
                                          <p:val>
                                            <p:strVal val="hidden"/>
                                          </p:val>
                                        </p:tav>
                                        <p:tav tm="50000">
                                          <p:val>
                                            <p:strVal val="visible"/>
                                          </p:val>
                                        </p:tav>
                                      </p:tavLst>
                                    </p:anim>
                                  </p:childTnLst>
                                </p:cTn>
                              </p:par>
                              <p:par>
                                <p:cTn id="34" presetID="35" presetClass="emph" presetSubtype="0" fill="hold" nodeType="withEffect">
                                  <p:stCondLst>
                                    <p:cond delay="0"/>
                                  </p:stCondLst>
                                  <p:childTnLst>
                                    <p:anim calcmode="discrete" valueType="str">
                                      <p:cBhvr>
                                        <p:cTn id="35" dur="500" fill="hold"/>
                                        <p:tgtEl>
                                          <p:spTgt spid="26"/>
                                        </p:tgtEl>
                                        <p:attrNameLst>
                                          <p:attrName>style.visibility</p:attrName>
                                        </p:attrNameLst>
                                      </p:cBhvr>
                                      <p:tavLst>
                                        <p:tav tm="0">
                                          <p:val>
                                            <p:strVal val="hidden"/>
                                          </p:val>
                                        </p:tav>
                                        <p:tav tm="50000">
                                          <p:val>
                                            <p:strVal val="visible"/>
                                          </p:val>
                                        </p:tav>
                                      </p:tavLst>
                                    </p:anim>
                                  </p:childTnLst>
                                </p:cTn>
                              </p:par>
                              <p:par>
                                <p:cTn id="36" presetID="35" presetClass="emph" presetSubtype="0" fill="hold" nodeType="withEffect">
                                  <p:stCondLst>
                                    <p:cond delay="0"/>
                                  </p:stCondLst>
                                  <p:childTnLst>
                                    <p:anim calcmode="discrete" valueType="str">
                                      <p:cBhvr>
                                        <p:cTn id="37" dur="5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2">
            <a:extLst>
              <a:ext uri="{28A0092B-C50C-407E-A947-70E740481C1C}">
                <a14:useLocalDpi xmlns:a14="http://schemas.microsoft.com/office/drawing/2010/main" val="0"/>
              </a:ext>
            </a:extLst>
          </a:blip>
          <a:srcRect l="23948" t="18430" r="9215"/>
          <a:stretch/>
        </p:blipFill>
        <p:spPr>
          <a:xfrm flipH="1">
            <a:off x="0" y="0"/>
            <a:ext cx="12192000" cy="6858000"/>
          </a:xfrm>
          <a:prstGeom prst="rect">
            <a:avLst/>
          </a:prstGeom>
        </p:spPr>
      </p:pic>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19269" r="5996" b="9824"/>
          <a:stretch/>
        </p:blipFill>
        <p:spPr>
          <a:xfrm>
            <a:off x="478044" y="1892246"/>
            <a:ext cx="3950722" cy="3177908"/>
          </a:xfrm>
          <a:prstGeom prst="ellipse">
            <a:avLst/>
          </a:prstGeom>
          <a:ln w="9525" cap="rnd">
            <a:solidFill>
              <a:schemeClr val="bg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图片 21"/>
          <p:cNvPicPr>
            <a:picLocks noChangeAspect="1"/>
          </p:cNvPicPr>
          <p:nvPr/>
        </p:nvPicPr>
        <p:blipFill>
          <a:blip r:embed="rId4" cstate="print">
            <a:extLst>
              <a:ext uri="{BEBA8EAE-BF5A-486C-A8C5-ECC9F3942E4B}">
                <a14:imgProps xmlns:a14="http://schemas.microsoft.com/office/drawing/2010/main">
                  <a14:imgLayer r:embed="rId5">
                    <a14:imgEffect>
                      <a14:backgroundRemoval t="631" b="95584" l="0" r="100000"/>
                    </a14:imgEffect>
                  </a14:imgLayer>
                </a14:imgProps>
              </a:ext>
              <a:ext uri="{28A0092B-C50C-407E-A947-70E740481C1C}">
                <a14:useLocalDpi xmlns:a14="http://schemas.microsoft.com/office/drawing/2010/main" val="0"/>
              </a:ext>
            </a:extLst>
          </a:blip>
          <a:stretch>
            <a:fillRect/>
          </a:stretch>
        </p:blipFill>
        <p:spPr>
          <a:xfrm>
            <a:off x="3998480" y="2576316"/>
            <a:ext cx="1932997" cy="1547850"/>
          </a:xfrm>
          <a:prstGeom prst="rect">
            <a:avLst/>
          </a:prstGeom>
        </p:spPr>
      </p:pic>
      <p:sp>
        <p:nvSpPr>
          <p:cNvPr id="18" name="矩形 17"/>
          <p:cNvSpPr/>
          <p:nvPr/>
        </p:nvSpPr>
        <p:spPr>
          <a:xfrm>
            <a:off x="3297602" y="349432"/>
            <a:ext cx="6604372" cy="523220"/>
          </a:xfrm>
          <a:prstGeom prst="rect">
            <a:avLst/>
          </a:prstGeom>
        </p:spPr>
        <p:txBody>
          <a:bodyPr wrap="none">
            <a:spAutoFit/>
          </a:bodyPr>
          <a:lstStyle/>
          <a:p>
            <a:pPr algn="just"/>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báo</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khi</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âm</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thanh</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bất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thường</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7" name="矩形 16"/>
          <p:cNvSpPr/>
          <p:nvPr/>
        </p:nvSpPr>
        <p:spPr>
          <a:xfrm>
            <a:off x="2551809" y="877087"/>
            <a:ext cx="8032502" cy="646331"/>
          </a:xfrm>
          <a:prstGeom prst="rect">
            <a:avLst/>
          </a:prstGeom>
        </p:spPr>
        <p:txBody>
          <a:bodyPr wrap="square">
            <a:spAutoFit/>
          </a:bodyPr>
          <a:lstStyle/>
          <a:p>
            <a:pPr algn="ct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Lập</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tức</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gửi</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báo</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đến</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điện</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khi</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có</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tiếng</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trẻ</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em</a:t>
            </a:r>
            <a:r>
              <a:rPr lang="en-US" altLang="zh-CN" dirty="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khóc</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trong</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nhà</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Hoặc</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những</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âm</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thanh</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lạ</a:t>
            </a:r>
            <a:r>
              <a:rPr lang="en-US" altLang="zh-CN" dirty="0" smtClean="0">
                <a:solidFill>
                  <a:prstClr val="black"/>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black"/>
                </a:solidFill>
                <a:latin typeface="Segoe UI" panose="020B0502040204020203" pitchFamily="34" charset="0"/>
                <a:ea typeface="华文细黑" panose="02010600040101010101" pitchFamily="2" charset="-122"/>
                <a:cs typeface="Segoe UI" panose="020B0502040204020203" pitchFamily="34" charset="0"/>
              </a:rPr>
              <a:t>khác</a:t>
            </a:r>
            <a:endParaRPr lang="zh-CN" altLang="zh-CN" dirty="0">
              <a:solidFill>
                <a:prstClr val="black"/>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9" name="Picture 2" descr="D:\临时文件\产品图片\海外正面（开灯）.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096118"/>
            <a:ext cx="2004043" cy="250824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411768" y="1121716"/>
            <a:ext cx="6085716" cy="6085716"/>
            <a:chOff x="7219753" y="1034450"/>
            <a:chExt cx="6085716" cy="6085716"/>
          </a:xfrm>
        </p:grpSpPr>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5315" y="1601912"/>
              <a:ext cx="2270565" cy="4689706"/>
            </a:xfrm>
            <a:prstGeom prst="rect">
              <a:avLst/>
            </a:prstGeom>
          </p:spPr>
        </p:pic>
        <p:pic>
          <p:nvPicPr>
            <p:cNvPr id="4098" name="Picture 2" descr="C:\Users\34658\Desktop\ipnhone X图片.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219753" y="1034450"/>
              <a:ext cx="6085716" cy="608571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0"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1974" y="127619"/>
            <a:ext cx="2166699" cy="395816"/>
          </a:xfrm>
          <a:prstGeom prst="rect">
            <a:avLst/>
          </a:prstGeom>
        </p:spPr>
      </p:pic>
    </p:spTree>
    <p:extLst>
      <p:ext uri="{BB962C8B-B14F-4D97-AF65-F5344CB8AC3E}">
        <p14:creationId xmlns:p14="http://schemas.microsoft.com/office/powerpoint/2010/main" val="188719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3" cstate="screen">
            <a:lum bright="70000" contrast="-70000"/>
            <a:extLst>
              <a:ext uri="{28A0092B-C50C-407E-A947-70E740481C1C}">
                <a14:useLocalDpi xmlns:a14="http://schemas.microsoft.com/office/drawing/2010/main" val="0"/>
              </a:ext>
            </a:extLst>
          </a:blip>
          <a:stretch>
            <a:fillRect/>
          </a:stretch>
        </p:blipFill>
        <p:spPr>
          <a:xfrm>
            <a:off x="0" y="26027"/>
            <a:ext cx="12192000" cy="6874544"/>
          </a:xfrm>
          <a:prstGeom prst="rect">
            <a:avLst/>
          </a:prstGeom>
        </p:spPr>
      </p:pic>
      <p:grpSp>
        <p:nvGrpSpPr>
          <p:cNvPr id="14" name="组合 13"/>
          <p:cNvGrpSpPr/>
          <p:nvPr/>
        </p:nvGrpSpPr>
        <p:grpSpPr>
          <a:xfrm>
            <a:off x="504824" y="1659495"/>
            <a:ext cx="11487229" cy="4023360"/>
            <a:chOff x="2100943" y="1143000"/>
            <a:chExt cx="11107772" cy="4023360"/>
          </a:xfrm>
        </p:grpSpPr>
        <p:cxnSp>
          <p:nvCxnSpPr>
            <p:cNvPr id="5" name="直接箭头连接符 4"/>
            <p:cNvCxnSpPr/>
            <p:nvPr/>
          </p:nvCxnSpPr>
          <p:spPr>
            <a:xfrm flipV="1">
              <a:off x="2100943" y="1143000"/>
              <a:ext cx="0" cy="402336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2100943" y="5163320"/>
              <a:ext cx="11107772" cy="304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8885" y="4652272"/>
            <a:ext cx="1289956" cy="307777"/>
          </a:xfrm>
          <a:prstGeom prst="rect">
            <a:avLst/>
          </a:prstGeom>
          <a:noFill/>
        </p:spPr>
        <p:txBody>
          <a:bodyPr wrap="square" rtlCol="0">
            <a:spAutoFit/>
          </a:bodyPr>
          <a:lstStyle/>
          <a:p>
            <a:r>
              <a:rPr lang="en-US" altLang="zh-CN" sz="1400" dirty="0">
                <a:latin typeface="Segoe UI" panose="020B0502040204020203" pitchFamily="34" charset="0"/>
                <a:cs typeface="Segoe UI" panose="020B0502040204020203" pitchFamily="34" charset="0"/>
              </a:rPr>
              <a:t>Lite </a:t>
            </a:r>
            <a:endParaRPr lang="zh-CN" altLang="en-US" sz="1400" dirty="0">
              <a:latin typeface="Segoe UI" panose="020B0502040204020203" pitchFamily="34" charset="0"/>
              <a:cs typeface="Segoe UI" panose="020B0502040204020203" pitchFamily="34" charset="0"/>
            </a:endParaRPr>
          </a:p>
        </p:txBody>
      </p:sp>
      <p:sp>
        <p:nvSpPr>
          <p:cNvPr id="15" name="TextBox 14"/>
          <p:cNvSpPr txBox="1"/>
          <p:nvPr/>
        </p:nvSpPr>
        <p:spPr>
          <a:xfrm>
            <a:off x="29758" y="3276760"/>
            <a:ext cx="1289956" cy="307777"/>
          </a:xfrm>
          <a:prstGeom prst="rect">
            <a:avLst/>
          </a:prstGeom>
          <a:noFill/>
        </p:spPr>
        <p:txBody>
          <a:bodyPr wrap="square" rtlCol="0">
            <a:spAutoFit/>
          </a:bodyPr>
          <a:lstStyle/>
          <a:p>
            <a:r>
              <a:rPr lang="en-US" altLang="zh-CN" sz="1400" dirty="0">
                <a:latin typeface="Segoe UI" panose="020B0502040204020203" pitchFamily="34" charset="0"/>
                <a:cs typeface="Segoe UI" panose="020B0502040204020203" pitchFamily="34" charset="0"/>
              </a:rPr>
              <a:t>Pro</a:t>
            </a:r>
            <a:endParaRPr lang="zh-CN" altLang="en-US" sz="1400" dirty="0">
              <a:latin typeface="Segoe UI" panose="020B0502040204020203" pitchFamily="34" charset="0"/>
              <a:cs typeface="Segoe UI" panose="020B0502040204020203" pitchFamily="34" charset="0"/>
            </a:endParaRPr>
          </a:p>
        </p:txBody>
      </p:sp>
      <p:sp>
        <p:nvSpPr>
          <p:cNvPr id="16" name="TextBox 15"/>
          <p:cNvSpPr txBox="1"/>
          <p:nvPr/>
        </p:nvSpPr>
        <p:spPr>
          <a:xfrm>
            <a:off x="18873" y="1690916"/>
            <a:ext cx="744990" cy="307777"/>
          </a:xfrm>
          <a:prstGeom prst="rect">
            <a:avLst/>
          </a:prstGeom>
          <a:noFill/>
        </p:spPr>
        <p:txBody>
          <a:bodyPr wrap="square" rtlCol="0">
            <a:spAutoFit/>
          </a:bodyPr>
          <a:lstStyle/>
          <a:p>
            <a:r>
              <a:rPr lang="en-US" altLang="zh-CN" sz="1400" dirty="0">
                <a:latin typeface="Segoe UI" panose="020B0502040204020203" pitchFamily="34" charset="0"/>
                <a:cs typeface="Segoe UI" panose="020B0502040204020203" pitchFamily="34" charset="0"/>
              </a:rPr>
              <a:t>Ultra</a:t>
            </a:r>
            <a:endParaRPr lang="zh-CN" altLang="en-US" sz="1400" dirty="0">
              <a:latin typeface="Segoe UI" panose="020B0502040204020203" pitchFamily="34" charset="0"/>
              <a:cs typeface="Segoe UI" panose="020B0502040204020203" pitchFamily="34" charset="0"/>
            </a:endParaRPr>
          </a:p>
        </p:txBody>
      </p:sp>
      <p:sp>
        <p:nvSpPr>
          <p:cNvPr id="24" name="文本框 29"/>
          <p:cNvSpPr txBox="1"/>
          <p:nvPr/>
        </p:nvSpPr>
        <p:spPr>
          <a:xfrm>
            <a:off x="161647" y="122618"/>
            <a:ext cx="4797825" cy="584775"/>
          </a:xfrm>
          <a:prstGeom prst="rect">
            <a:avLst/>
          </a:prstGeom>
          <a:noFill/>
        </p:spPr>
        <p:txBody>
          <a:bodyPr wrap="square" rtlCol="0">
            <a:spAutoFit/>
          </a:bodyPr>
          <a:lstStyle/>
          <a:p>
            <a:r>
              <a:rPr lang="en-US" altLang="zh-CN" sz="3200" b="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Camera Wifi Imou</a:t>
            </a:r>
            <a:endParaRPr lang="zh-CN" altLang="en-US" sz="32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cxnSp>
        <p:nvCxnSpPr>
          <p:cNvPr id="44" name="直接连接符 43"/>
          <p:cNvCxnSpPr/>
          <p:nvPr/>
        </p:nvCxnSpPr>
        <p:spPr>
          <a:xfrm>
            <a:off x="5840272" y="1580042"/>
            <a:ext cx="30711" cy="4050415"/>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8" name="文本框 29"/>
          <p:cNvSpPr txBox="1"/>
          <p:nvPr/>
        </p:nvSpPr>
        <p:spPr>
          <a:xfrm>
            <a:off x="1603791" y="5780796"/>
            <a:ext cx="2849083" cy="400110"/>
          </a:xfrm>
          <a:prstGeom prst="rect">
            <a:avLst/>
          </a:prstGeom>
          <a:noFill/>
        </p:spPr>
        <p:txBody>
          <a:bodyPr wrap="square" rtlCol="0">
            <a:spAutoFit/>
          </a:bodyPr>
          <a:lstStyle/>
          <a:p>
            <a:r>
              <a:rPr lang="en-US" altLang="zh-CN" sz="2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Camera </a:t>
            </a:r>
            <a:r>
              <a:rPr lang="en-US" altLang="zh-CN" sz="20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trong</a:t>
            </a:r>
            <a:r>
              <a:rPr lang="en-US" altLang="zh-CN" sz="2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0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nhà</a:t>
            </a:r>
            <a:endParaRPr lang="zh-CN" altLang="en-US" sz="20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49" name="文本框 29"/>
          <p:cNvSpPr txBox="1"/>
          <p:nvPr/>
        </p:nvSpPr>
        <p:spPr>
          <a:xfrm>
            <a:off x="7611802" y="5779948"/>
            <a:ext cx="3086731" cy="400110"/>
          </a:xfrm>
          <a:prstGeom prst="rect">
            <a:avLst/>
          </a:prstGeom>
          <a:noFill/>
        </p:spPr>
        <p:txBody>
          <a:bodyPr wrap="square" rtlCol="0">
            <a:spAutoFit/>
          </a:bodyPr>
          <a:lstStyle/>
          <a:p>
            <a:r>
              <a:rPr lang="en-US" altLang="zh-CN" sz="2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Camera </a:t>
            </a:r>
            <a:r>
              <a:rPr lang="en-US" altLang="zh-CN" sz="20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ngoài</a:t>
            </a:r>
            <a:r>
              <a:rPr lang="en-US" altLang="zh-CN" sz="20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0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trời</a:t>
            </a:r>
            <a:endParaRPr lang="zh-CN" altLang="en-US" sz="20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8" name="图片 3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889635" y="4835668"/>
            <a:ext cx="901418" cy="759955"/>
          </a:xfrm>
          <a:prstGeom prst="rect">
            <a:avLst/>
          </a:prstGeom>
        </p:spPr>
      </p:pic>
      <p:pic>
        <p:nvPicPr>
          <p:cNvPr id="39" name="图片 3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290452" y="4997947"/>
            <a:ext cx="641349" cy="478199"/>
          </a:xfrm>
          <a:prstGeom prst="rect">
            <a:avLst/>
          </a:prstGeom>
        </p:spPr>
      </p:pic>
      <p:pic>
        <p:nvPicPr>
          <p:cNvPr id="47" name="图片 4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4824" y="4119043"/>
            <a:ext cx="676013" cy="704317"/>
          </a:xfrm>
          <a:prstGeom prst="rect">
            <a:avLst/>
          </a:prstGeom>
        </p:spPr>
      </p:pic>
      <p:pic>
        <p:nvPicPr>
          <p:cNvPr id="53" name="Picture 3" descr="C:\Users\34658\Desktop\5_副本.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632862" y="1733397"/>
            <a:ext cx="815729" cy="702599"/>
          </a:xfrm>
          <a:prstGeom prst="rect">
            <a:avLst/>
          </a:prstGeom>
          <a:noFill/>
          <a:extLst>
            <a:ext uri="{909E8E84-426E-40DD-AFC4-6F175D3DCCD1}">
              <a14:hiddenFill xmlns:a14="http://schemas.microsoft.com/office/drawing/2010/main">
                <a:solidFill>
                  <a:srgbClr val="FFFFFF"/>
                </a:solidFill>
              </a14:hiddenFill>
            </a:ext>
          </a:extLst>
        </p:spPr>
      </p:pic>
      <p:sp>
        <p:nvSpPr>
          <p:cNvPr id="64" name="文本框 8"/>
          <p:cNvSpPr txBox="1"/>
          <p:nvPr/>
        </p:nvSpPr>
        <p:spPr>
          <a:xfrm>
            <a:off x="1106469" y="4119043"/>
            <a:ext cx="1393393" cy="600164"/>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Cue </a:t>
            </a:r>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2 </a:t>
            </a:r>
            <a:endParaRPr lang="en-US" altLang="zh-CN" sz="900" b="1" dirty="0">
              <a:solidFill>
                <a:srgbClr val="FF0000"/>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H</a:t>
            </a:r>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uman Detection</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Magnetic Installation</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p:txBody>
      </p:sp>
      <p:sp>
        <p:nvSpPr>
          <p:cNvPr id="65" name="文本框 8"/>
          <p:cNvSpPr txBox="1"/>
          <p:nvPr/>
        </p:nvSpPr>
        <p:spPr>
          <a:xfrm>
            <a:off x="2763286" y="4119043"/>
            <a:ext cx="1126496" cy="707886"/>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Ranger 2  </a:t>
            </a:r>
            <a:r>
              <a:rPr lang="en-US" altLang="zh-CN" sz="8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(-B)</a:t>
            </a:r>
            <a:endParaRPr lang="en-US" altLang="zh-CN" sz="800" dirty="0">
              <a:solidFill>
                <a:srgbClr val="FF0000"/>
              </a:solidFill>
              <a:latin typeface="Segoe UI" panose="020B0502040204020203" pitchFamily="34" charset="0"/>
              <a:ea typeface="华文细黑" panose="02010600040101010101" pitchFamily="2" charset="-122"/>
              <a:cs typeface="Segoe UI" panose="020B0502040204020203" pitchFamily="34" charset="0"/>
            </a:endParaRPr>
          </a:p>
          <a:p>
            <a:pPr lvl="0"/>
            <a:r>
              <a:rPr lang="en-US" altLang="zh-CN" sz="800" dirty="0">
                <a:latin typeface="Segoe UI" panose="020B0502040204020203" pitchFamily="34" charset="0"/>
                <a:ea typeface="华文细黑" panose="02010600040101010101" pitchFamily="2" charset="-122"/>
                <a:cs typeface="Segoe UI" panose="020B0502040204020203" pitchFamily="34" charset="0"/>
              </a:rPr>
              <a:t>1080P/4MP</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Human Detection</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Smart Tracking</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Privacy </a:t>
            </a:r>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Mask</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p:txBody>
      </p:sp>
      <p:pic>
        <p:nvPicPr>
          <p:cNvPr id="13" name="图片 12"/>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955265" y="3001522"/>
            <a:ext cx="685760" cy="584220"/>
          </a:xfrm>
          <a:prstGeom prst="rect">
            <a:avLst/>
          </a:prstGeom>
        </p:spPr>
      </p:pic>
      <p:sp>
        <p:nvSpPr>
          <p:cNvPr id="70" name="文本框 8"/>
          <p:cNvSpPr txBox="1"/>
          <p:nvPr/>
        </p:nvSpPr>
        <p:spPr>
          <a:xfrm>
            <a:off x="6658117" y="2965334"/>
            <a:ext cx="1480579" cy="830997"/>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Bullet</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Active Deterrence with built-in spotlight and siren</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2 external antennas</a:t>
            </a:r>
            <a:endParaRPr lang="zh-CN"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IP67</a:t>
            </a:r>
          </a:p>
        </p:txBody>
      </p:sp>
      <p:sp>
        <p:nvSpPr>
          <p:cNvPr id="71" name="文本框 8"/>
          <p:cNvSpPr txBox="1"/>
          <p:nvPr/>
        </p:nvSpPr>
        <p:spPr>
          <a:xfrm>
            <a:off x="6658117" y="4919558"/>
            <a:ext cx="1207224" cy="584775"/>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Bullet Lite</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1080P/4MP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1 external antennas</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IP67</a:t>
            </a:r>
          </a:p>
        </p:txBody>
      </p:sp>
      <p:sp>
        <p:nvSpPr>
          <p:cNvPr id="72" name="文本框 8"/>
          <p:cNvSpPr txBox="1"/>
          <p:nvPr/>
        </p:nvSpPr>
        <p:spPr>
          <a:xfrm>
            <a:off x="8435669" y="1733625"/>
            <a:ext cx="1270000" cy="954107"/>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Floodlight cam</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Active Deterrence with built-in spotlight and siren</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Tree-mode Lighting</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IP65</a:t>
            </a:r>
          </a:p>
        </p:txBody>
      </p:sp>
      <p:sp>
        <p:nvSpPr>
          <p:cNvPr id="75" name="文本框 8"/>
          <p:cNvSpPr txBox="1"/>
          <p:nvPr/>
        </p:nvSpPr>
        <p:spPr>
          <a:xfrm>
            <a:off x="4959472" y="4958505"/>
            <a:ext cx="1126496" cy="461665"/>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Dome Lite</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1080P/4MP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0~355°0-70°</a:t>
            </a:r>
          </a:p>
        </p:txBody>
      </p:sp>
      <p:pic>
        <p:nvPicPr>
          <p:cNvPr id="62" name="图片 61" descr="C:\Users\34658\Desktop\111_副本.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33831" y="1956670"/>
            <a:ext cx="486361" cy="621855"/>
          </a:xfrm>
          <a:prstGeom prst="rect">
            <a:avLst/>
          </a:prstGeom>
          <a:noFill/>
          <a:ln>
            <a:noFill/>
          </a:ln>
        </p:spPr>
      </p:pic>
      <p:sp>
        <p:nvSpPr>
          <p:cNvPr id="63" name="文本框 8"/>
          <p:cNvSpPr txBox="1"/>
          <p:nvPr/>
        </p:nvSpPr>
        <p:spPr>
          <a:xfrm>
            <a:off x="1455005" y="1853887"/>
            <a:ext cx="1497403" cy="830997"/>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Ranger IQ</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AI Human </a:t>
            </a:r>
            <a:r>
              <a:rPr lang="en-US" altLang="zh-CN" sz="800" dirty="0">
                <a:latin typeface="Segoe UI" panose="020B0502040204020203" pitchFamily="34" charset="0"/>
                <a:ea typeface="华文细黑" panose="02010600040101010101" pitchFamily="2" charset="-122"/>
                <a:cs typeface="Segoe UI" panose="020B0502040204020203" pitchFamily="34" charset="0"/>
              </a:rPr>
              <a:t>Tracking</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AI Human </a:t>
            </a:r>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Detection</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Privacy Mode</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Smart sensors linkage</a:t>
            </a:r>
          </a:p>
        </p:txBody>
      </p:sp>
      <p:pic>
        <p:nvPicPr>
          <p:cNvPr id="77" name="图片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31456" y="3809340"/>
            <a:ext cx="550408" cy="485337"/>
          </a:xfrm>
          <a:prstGeom prst="rect">
            <a:avLst/>
          </a:prstGeom>
        </p:spPr>
      </p:pic>
      <p:sp>
        <p:nvSpPr>
          <p:cNvPr id="80" name="文本框 8"/>
          <p:cNvSpPr txBox="1"/>
          <p:nvPr/>
        </p:nvSpPr>
        <p:spPr>
          <a:xfrm>
            <a:off x="10783624" y="3626359"/>
            <a:ext cx="1480579" cy="954107"/>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Turret</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Active Deterrence with built-in spotlight and siren</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2 internal antennas</a:t>
            </a:r>
            <a:endParaRPr lang="zh-CN"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Human Detection</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IP67</a:t>
            </a:r>
          </a:p>
        </p:txBody>
      </p:sp>
      <p:sp>
        <p:nvSpPr>
          <p:cNvPr id="74" name="文本框 56"/>
          <p:cNvSpPr txBox="1"/>
          <p:nvPr/>
        </p:nvSpPr>
        <p:spPr>
          <a:xfrm>
            <a:off x="4959472" y="4119043"/>
            <a:ext cx="845983" cy="461665"/>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T22A</a:t>
            </a:r>
          </a:p>
          <a:p>
            <a:r>
              <a:rPr lang="en-US" altLang="zh-CN" sz="800" dirty="0">
                <a:latin typeface="Segoe UI" panose="020B0502040204020203" pitchFamily="34" charset="0"/>
                <a:cs typeface="Segoe UI" panose="020B0502040204020203" pitchFamily="34" charset="0"/>
              </a:rPr>
              <a:t>2MP</a:t>
            </a:r>
          </a:p>
          <a:p>
            <a:r>
              <a:rPr lang="en-US" altLang="zh-CN" sz="800" dirty="0">
                <a:solidFill>
                  <a:srgbClr val="FF0000"/>
                </a:solidFill>
                <a:latin typeface="Segoe UI" panose="020B0502040204020203" pitchFamily="34" charset="0"/>
                <a:cs typeface="Segoe UI" panose="020B0502040204020203" pitchFamily="34" charset="0"/>
              </a:rPr>
              <a:t>POE</a:t>
            </a:r>
            <a:r>
              <a:rPr lang="en-US" altLang="zh-CN" sz="800" dirty="0">
                <a:latin typeface="Segoe UI" panose="020B0502040204020203" pitchFamily="34" charset="0"/>
                <a:cs typeface="Segoe UI" panose="020B0502040204020203" pitchFamily="34" charset="0"/>
              </a:rPr>
              <a:t>, </a:t>
            </a:r>
            <a:r>
              <a:rPr lang="en-US" altLang="zh-CN" sz="800" dirty="0" err="1">
                <a:latin typeface="Segoe UI" panose="020B0502040204020203" pitchFamily="34" charset="0"/>
                <a:cs typeface="Segoe UI" panose="020B0502040204020203" pitchFamily="34" charset="0"/>
              </a:rPr>
              <a:t>Onvif</a:t>
            </a:r>
            <a:endParaRPr lang="en-US" altLang="zh-CN" sz="800" dirty="0">
              <a:latin typeface="Segoe UI" panose="020B0502040204020203" pitchFamily="34" charset="0"/>
              <a:cs typeface="Segoe UI" panose="020B0502040204020203" pitchFamily="34" charset="0"/>
            </a:endParaRPr>
          </a:p>
        </p:txBody>
      </p:sp>
      <p:pic>
        <p:nvPicPr>
          <p:cNvPr id="76" name="图片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25862" y="4746983"/>
            <a:ext cx="1214910" cy="748385"/>
          </a:xfrm>
          <a:prstGeom prst="rect">
            <a:avLst/>
          </a:prstGeom>
        </p:spPr>
      </p:pic>
      <p:pic>
        <p:nvPicPr>
          <p:cNvPr id="78" name="图片 77"/>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5892" y1="27896" x2="34477" y2="35476"/>
                        <a14:foregroundMark x1="66123" y1="24682" x2="67367" y2="25409"/>
                      </a14:backgroundRemoval>
                    </a14:imgEffect>
                  </a14:imgLayer>
                </a14:imgProps>
              </a:ext>
              <a:ext uri="{28A0092B-C50C-407E-A947-70E740481C1C}">
                <a14:useLocalDpi xmlns:a14="http://schemas.microsoft.com/office/drawing/2010/main" val="0"/>
              </a:ext>
            </a:extLst>
          </a:blip>
          <a:stretch>
            <a:fillRect/>
          </a:stretch>
        </p:blipFill>
        <p:spPr>
          <a:xfrm>
            <a:off x="4031903" y="4119043"/>
            <a:ext cx="1085633" cy="767668"/>
          </a:xfrm>
          <a:prstGeom prst="rect">
            <a:avLst/>
          </a:prstGeom>
        </p:spPr>
      </p:pic>
      <p:sp>
        <p:nvSpPr>
          <p:cNvPr id="79" name="文本框 56"/>
          <p:cNvSpPr txBox="1"/>
          <p:nvPr/>
        </p:nvSpPr>
        <p:spPr>
          <a:xfrm>
            <a:off x="10773650" y="4746983"/>
            <a:ext cx="1384322" cy="830997"/>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F22A</a:t>
            </a:r>
          </a:p>
          <a:p>
            <a:r>
              <a:rPr lang="en-US" altLang="zh-CN" sz="800" dirty="0">
                <a:latin typeface="Segoe UI" panose="020B0502040204020203" pitchFamily="34" charset="0"/>
                <a:cs typeface="Segoe UI" panose="020B0502040204020203" pitchFamily="34" charset="0"/>
              </a:rPr>
              <a:t>2MP</a:t>
            </a:r>
          </a:p>
          <a:p>
            <a:r>
              <a:rPr lang="en-US" altLang="zh-CN" sz="800" dirty="0">
                <a:solidFill>
                  <a:srgbClr val="FF0000"/>
                </a:solidFill>
                <a:latin typeface="Segoe UI" panose="020B0502040204020203" pitchFamily="34" charset="0"/>
                <a:cs typeface="Segoe UI" panose="020B0502040204020203" pitchFamily="34" charset="0"/>
              </a:rPr>
              <a:t>POE</a:t>
            </a:r>
            <a:r>
              <a:rPr lang="en-US" altLang="zh-CN" sz="800" dirty="0">
                <a:latin typeface="Segoe UI" panose="020B0502040204020203" pitchFamily="34" charset="0"/>
                <a:cs typeface="Segoe UI" panose="020B0502040204020203" pitchFamily="34" charset="0"/>
              </a:rPr>
              <a:t>, </a:t>
            </a:r>
            <a:r>
              <a:rPr lang="en-US" altLang="zh-CN" sz="800" dirty="0" err="1">
                <a:latin typeface="Segoe UI" panose="020B0502040204020203" pitchFamily="34" charset="0"/>
                <a:cs typeface="Segoe UI" panose="020B0502040204020203" pitchFamily="34" charset="0"/>
              </a:rPr>
              <a:t>Onvif</a:t>
            </a:r>
            <a:endParaRPr lang="en-US" altLang="zh-CN" sz="800" dirty="0">
              <a:latin typeface="Segoe UI" panose="020B0502040204020203" pitchFamily="34" charset="0"/>
              <a:cs typeface="Segoe UI" panose="020B0502040204020203" pitchFamily="34" charset="0"/>
            </a:endParaRPr>
          </a:p>
          <a:p>
            <a:r>
              <a:rPr lang="en-US" altLang="zh-CN" sz="800" dirty="0">
                <a:latin typeface="Segoe UI" panose="020B0502040204020203" pitchFamily="34" charset="0"/>
                <a:cs typeface="Segoe UI" panose="020B0502040204020203" pitchFamily="34" charset="0"/>
              </a:rPr>
              <a:t>Built-in Mic</a:t>
            </a:r>
          </a:p>
          <a:p>
            <a:r>
              <a:rPr lang="en-US" altLang="zh-CN" sz="800" dirty="0" smtClean="0">
                <a:latin typeface="Segoe UI" panose="020B0502040204020203" pitchFamily="34" charset="0"/>
                <a:cs typeface="Segoe UI" panose="020B0502040204020203" pitchFamily="34" charset="0"/>
              </a:rPr>
              <a:t>human Detection</a:t>
            </a:r>
          </a:p>
          <a:p>
            <a:r>
              <a:rPr lang="en-US" altLang="zh-CN" sz="800" dirty="0" smtClean="0">
                <a:latin typeface="Segoe UI" panose="020B0502040204020203" pitchFamily="34" charset="0"/>
                <a:cs typeface="Segoe UI" panose="020B0502040204020203" pitchFamily="34" charset="0"/>
              </a:rPr>
              <a:t>P67</a:t>
            </a:r>
            <a:endParaRPr lang="en-US" altLang="zh-CN" sz="800" dirty="0">
              <a:latin typeface="Segoe UI" panose="020B0502040204020203" pitchFamily="34" charset="0"/>
              <a:cs typeface="Segoe UI" panose="020B0502040204020203" pitchFamily="34" charset="0"/>
            </a:endParaRPr>
          </a:p>
        </p:txBody>
      </p:sp>
      <p:pic>
        <p:nvPicPr>
          <p:cNvPr id="45" name="图片 44"/>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2121328" y="4119043"/>
            <a:ext cx="687379" cy="756021"/>
          </a:xfrm>
          <a:prstGeom prst="rect">
            <a:avLst/>
          </a:prstGeom>
        </p:spPr>
      </p:pic>
      <p:pic>
        <p:nvPicPr>
          <p:cNvPr id="46" name="图片 45" descr="C:\Users\34658\Desktop\111_副本.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37657" y="3128682"/>
            <a:ext cx="486361" cy="621855"/>
          </a:xfrm>
          <a:prstGeom prst="rect">
            <a:avLst/>
          </a:prstGeom>
          <a:noFill/>
          <a:ln>
            <a:noFill/>
          </a:ln>
        </p:spPr>
      </p:pic>
      <p:sp>
        <p:nvSpPr>
          <p:cNvPr id="54" name="文本框 8"/>
          <p:cNvSpPr txBox="1"/>
          <p:nvPr/>
        </p:nvSpPr>
        <p:spPr>
          <a:xfrm>
            <a:off x="1516301" y="3049338"/>
            <a:ext cx="1731300" cy="954107"/>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Rex</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1080P/4MP</a:t>
            </a:r>
            <a:endParaRPr lang="en-US" altLang="zh-CN" sz="800" b="1" dirty="0">
              <a:solidFill>
                <a:srgbClr val="FF0000"/>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b="1" dirty="0">
                <a:solidFill>
                  <a:srgbClr val="FF0000"/>
                </a:solidFill>
                <a:latin typeface="Segoe UI" panose="020B0502040204020203" pitchFamily="34" charset="0"/>
                <a:ea typeface="华文细黑" panose="02010600040101010101" pitchFamily="2" charset="-122"/>
                <a:cs typeface="Segoe UI" panose="020B0502040204020203" pitchFamily="34" charset="0"/>
              </a:rPr>
              <a:t>Human Detection</a:t>
            </a:r>
          </a:p>
          <a:p>
            <a:r>
              <a:rPr lang="en-US" altLang="zh-CN" sz="800" b="1" dirty="0">
                <a:solidFill>
                  <a:srgbClr val="FF0000"/>
                </a:solidFill>
                <a:latin typeface="Segoe UI" panose="020B0502040204020203" pitchFamily="34" charset="0"/>
                <a:ea typeface="华文细黑" panose="02010600040101010101" pitchFamily="2" charset="-122"/>
                <a:cs typeface="Segoe UI" panose="020B0502040204020203" pitchFamily="34" charset="0"/>
              </a:rPr>
              <a:t>Smart Tracking</a:t>
            </a:r>
          </a:p>
          <a:p>
            <a:r>
              <a:rPr lang="en-US" altLang="zh-CN" sz="800" b="1" dirty="0">
                <a:solidFill>
                  <a:srgbClr val="FF0000"/>
                </a:solidFill>
                <a:latin typeface="Segoe UI" panose="020B0502040204020203" pitchFamily="34" charset="0"/>
                <a:ea typeface="华文细黑" panose="02010600040101010101" pitchFamily="2" charset="-122"/>
                <a:cs typeface="Segoe UI" panose="020B0502040204020203" pitchFamily="34" charset="0"/>
              </a:rPr>
              <a:t>Privacy </a:t>
            </a:r>
            <a:r>
              <a:rPr lang="en-US" altLang="zh-CN" sz="8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Mask</a:t>
            </a:r>
          </a:p>
          <a:p>
            <a:r>
              <a:rPr lang="en-US" altLang="zh-CN" sz="800" b="1" dirty="0">
                <a:solidFill>
                  <a:srgbClr val="FF0000"/>
                </a:solidFill>
                <a:latin typeface="Segoe UI" panose="020B0502040204020203" pitchFamily="34" charset="0"/>
                <a:ea typeface="华文细黑" panose="02010600040101010101" pitchFamily="2" charset="-122"/>
                <a:cs typeface="Segoe UI" panose="020B0502040204020203" pitchFamily="34" charset="0"/>
              </a:rPr>
              <a:t>Active Deterrence with built-in spotlight and siren</a:t>
            </a:r>
          </a:p>
        </p:txBody>
      </p:sp>
      <p:sp>
        <p:nvSpPr>
          <p:cNvPr id="56" name="文本框 8"/>
          <p:cNvSpPr txBox="1"/>
          <p:nvPr/>
        </p:nvSpPr>
        <p:spPr>
          <a:xfrm>
            <a:off x="3422986" y="3109356"/>
            <a:ext cx="1493715" cy="707886"/>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Cube/Cube 4MP</a:t>
            </a:r>
          </a:p>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Cube </a:t>
            </a:r>
            <a:r>
              <a:rPr lang="en-US" altLang="zh-CN" sz="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PoE</a:t>
            </a:r>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/Cube </a:t>
            </a:r>
            <a:r>
              <a:rPr lang="en-US" altLang="zh-CN" sz="800" b="1" dirty="0"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PoE</a:t>
            </a:r>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4MP</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1080P/4MP</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Wi-Fi /</a:t>
            </a:r>
            <a:r>
              <a:rPr lang="en-US" altLang="zh-CN" sz="800" dirty="0" err="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PoE</a:t>
            </a:r>
            <a:r>
              <a:rPr lang="en-US" altLang="zh-CN" sz="800"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 </a:t>
            </a:r>
            <a:endParaRPr lang="en-US" altLang="zh-CN" sz="800" dirty="0">
              <a:solidFill>
                <a:srgbClr val="FF0000"/>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PIR, external alarm</a:t>
            </a:r>
          </a:p>
        </p:txBody>
      </p:sp>
      <p:pic>
        <p:nvPicPr>
          <p:cNvPr id="59" name="Picture 2" descr="\\10.15.7.5\external\Consumer\03.Product\01.Device\001.海外产品包\27.产品图片\K Cube\PKN013-00_K卡片机_渲染图_45Lef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82969" y="3060136"/>
            <a:ext cx="951994" cy="673170"/>
          </a:xfrm>
          <a:prstGeom prst="rect">
            <a:avLst/>
          </a:prstGeom>
          <a:noFill/>
          <a:extLst>
            <a:ext uri="{909E8E84-426E-40DD-AFC4-6F175D3DCCD1}">
              <a14:hiddenFill xmlns:a14="http://schemas.microsoft.com/office/drawing/2010/main">
                <a:solidFill>
                  <a:srgbClr val="FFFFFF"/>
                </a:solidFill>
              </a14:hiddenFill>
            </a:ext>
          </a:extLst>
        </p:spPr>
      </p:pic>
      <p:sp>
        <p:nvSpPr>
          <p:cNvPr id="73" name="文本框 8"/>
          <p:cNvSpPr txBox="1"/>
          <p:nvPr/>
        </p:nvSpPr>
        <p:spPr>
          <a:xfrm>
            <a:off x="6658117" y="3821225"/>
            <a:ext cx="1517171" cy="707886"/>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LOOC (-V2)</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Active Deterrence with built-in spotlight and siren</a:t>
            </a:r>
            <a:endParaRPr lang="zh-CN"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IP65</a:t>
            </a:r>
          </a:p>
        </p:txBody>
      </p:sp>
      <p:pic>
        <p:nvPicPr>
          <p:cNvPr id="85" name="图片 84"/>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889635" y="3761632"/>
            <a:ext cx="795505" cy="625267"/>
          </a:xfrm>
          <a:prstGeom prst="rect">
            <a:avLst/>
          </a:prstGeom>
        </p:spPr>
      </p:pic>
      <p:pic>
        <p:nvPicPr>
          <p:cNvPr id="86" name="图片 8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94" y="4944659"/>
            <a:ext cx="359497" cy="561407"/>
          </a:xfrm>
          <a:prstGeom prst="rect">
            <a:avLst/>
          </a:prstGeom>
        </p:spPr>
      </p:pic>
      <p:sp>
        <p:nvSpPr>
          <p:cNvPr id="87" name="文本框 8"/>
          <p:cNvSpPr txBox="1"/>
          <p:nvPr/>
        </p:nvSpPr>
        <p:spPr>
          <a:xfrm>
            <a:off x="1106469" y="4997947"/>
            <a:ext cx="1393393" cy="584775"/>
          </a:xfrm>
          <a:prstGeom prst="rect">
            <a:avLst/>
          </a:prstGeom>
          <a:noFill/>
        </p:spPr>
        <p:txBody>
          <a:bodyPr wrap="square" rtlCol="0">
            <a:spAutoFit/>
          </a:bodyPr>
          <a:lstStyle/>
          <a:p>
            <a:r>
              <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Cue </a:t>
            </a:r>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2C</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1080P</a:t>
            </a:r>
          </a:p>
          <a:p>
            <a:r>
              <a:rPr lang="en-US" altLang="zh-CN" sz="800" dirty="0">
                <a:latin typeface="Segoe UI" panose="020B0502040204020203" pitchFamily="34" charset="0"/>
                <a:ea typeface="华文细黑" panose="02010600040101010101" pitchFamily="2" charset="-122"/>
                <a:cs typeface="Segoe UI" panose="020B0502040204020203" pitchFamily="34" charset="0"/>
              </a:rPr>
              <a:t>H</a:t>
            </a:r>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uman Detection</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No speaker</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p:txBody>
      </p:sp>
      <p:sp>
        <p:nvSpPr>
          <p:cNvPr id="57" name="文本框 8"/>
          <p:cNvSpPr txBox="1"/>
          <p:nvPr/>
        </p:nvSpPr>
        <p:spPr>
          <a:xfrm>
            <a:off x="2790291" y="4862793"/>
            <a:ext cx="1541463" cy="846386"/>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Ranger 2C</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a:p>
            <a:pPr lvl="0"/>
            <a:r>
              <a:rPr lang="en-US" altLang="zh-CN" sz="800" dirty="0">
                <a:latin typeface="Segoe UI" panose="020B0502040204020203" pitchFamily="34" charset="0"/>
                <a:ea typeface="华文细黑" panose="02010600040101010101" pitchFamily="2" charset="-122"/>
                <a:cs typeface="Segoe UI" panose="020B0502040204020203" pitchFamily="34" charset="0"/>
              </a:rPr>
              <a:t>1080P/4MP</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Human Detection</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Smart Tracking</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a:p>
            <a:r>
              <a:rPr lang="en-US" altLang="zh-CN" sz="800" dirty="0">
                <a:latin typeface="Segoe UI" panose="020B0502040204020203" pitchFamily="34" charset="0"/>
                <a:ea typeface="华文细黑" panose="02010600040101010101" pitchFamily="2" charset="-122"/>
                <a:cs typeface="Segoe UI" panose="020B0502040204020203" pitchFamily="34" charset="0"/>
              </a:rPr>
              <a:t>Privacy </a:t>
            </a:r>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Mask</a:t>
            </a:r>
          </a:p>
          <a:p>
            <a:r>
              <a:rPr lang="en-US" altLang="zh-CN" sz="800" dirty="0" smtClean="0">
                <a:latin typeface="Segoe UI" panose="020B0502040204020203" pitchFamily="34" charset="0"/>
                <a:ea typeface="华文细黑" panose="02010600040101010101" pitchFamily="2" charset="-122"/>
                <a:cs typeface="Segoe UI" panose="020B0502040204020203" pitchFamily="34" charset="0"/>
              </a:rPr>
              <a:t>No RJ45</a:t>
            </a:r>
            <a:endParaRPr lang="en-US" altLang="zh-CN" sz="800" dirty="0">
              <a:latin typeface="Segoe UI" panose="020B0502040204020203" pitchFamily="34" charset="0"/>
              <a:ea typeface="华文细黑" panose="02010600040101010101" pitchFamily="2" charset="-122"/>
              <a:cs typeface="Segoe UI" panose="020B0502040204020203" pitchFamily="34" charset="0"/>
            </a:endParaRPr>
          </a:p>
        </p:txBody>
      </p:sp>
      <p:pic>
        <p:nvPicPr>
          <p:cNvPr id="88" name="图片 8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18062" y="5030153"/>
            <a:ext cx="606568" cy="500566"/>
          </a:xfrm>
          <a:prstGeom prst="rect">
            <a:avLst/>
          </a:prstGeom>
        </p:spPr>
      </p:pic>
      <p:sp>
        <p:nvSpPr>
          <p:cNvPr id="89" name="文本框 56"/>
          <p:cNvSpPr txBox="1"/>
          <p:nvPr/>
        </p:nvSpPr>
        <p:spPr>
          <a:xfrm>
            <a:off x="8595114" y="5052286"/>
            <a:ext cx="1120109" cy="600164"/>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Bullet 2C</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pPr lvl="0"/>
            <a:r>
              <a:rPr lang="en-US" altLang="zh-CN" sz="800" dirty="0" smtClean="0">
                <a:latin typeface="Segoe UI" panose="020B0502040204020203" pitchFamily="34" charset="0"/>
                <a:cs typeface="Segoe UI" panose="020B0502040204020203" pitchFamily="34" charset="0"/>
              </a:rPr>
              <a:t>2MP</a:t>
            </a:r>
            <a:r>
              <a:rPr lang="en-US" altLang="zh-CN" sz="800" dirty="0" smtClean="0">
                <a:solidFill>
                  <a:prstClr val="black"/>
                </a:solidFill>
                <a:latin typeface="Segoe UI" panose="020B0502040204020203" pitchFamily="34" charset="0"/>
                <a:cs typeface="Segoe UI" panose="020B0502040204020203" pitchFamily="34" charset="0"/>
              </a:rPr>
              <a:t>/</a:t>
            </a:r>
            <a:r>
              <a:rPr lang="en-US" altLang="zh-CN" sz="900" b="1" dirty="0" smtClean="0">
                <a:solidFill>
                  <a:srgbClr val="FF0000"/>
                </a:solidFill>
                <a:latin typeface="Segoe UI" panose="020B0502040204020203" pitchFamily="34" charset="0"/>
                <a:cs typeface="Segoe UI" panose="020B0502040204020203" pitchFamily="34" charset="0"/>
              </a:rPr>
              <a:t>4MP</a:t>
            </a:r>
            <a:endParaRPr lang="en-US" altLang="zh-CN" sz="800" dirty="0" smtClean="0">
              <a:latin typeface="Segoe UI" panose="020B0502040204020203" pitchFamily="34" charset="0"/>
              <a:cs typeface="Segoe UI" panose="020B0502040204020203" pitchFamily="34" charset="0"/>
            </a:endParaRPr>
          </a:p>
          <a:p>
            <a:r>
              <a:rPr lang="en-US" altLang="zh-CN" sz="800" dirty="0" smtClean="0">
                <a:latin typeface="Segoe UI" panose="020B0502040204020203" pitchFamily="34" charset="0"/>
                <a:cs typeface="Segoe UI" panose="020B0502040204020203" pitchFamily="34" charset="0"/>
              </a:rPr>
              <a:t>Human Detection</a:t>
            </a:r>
          </a:p>
          <a:p>
            <a:r>
              <a:rPr lang="en-US" altLang="zh-CN" sz="800" dirty="0" smtClean="0">
                <a:latin typeface="Segoe UI" panose="020B0502040204020203" pitchFamily="34" charset="0"/>
                <a:cs typeface="Segoe UI" panose="020B0502040204020203" pitchFamily="34" charset="0"/>
              </a:rPr>
              <a:t>IP67</a:t>
            </a:r>
            <a:endParaRPr lang="en-US" altLang="zh-CN" sz="800" dirty="0">
              <a:latin typeface="Segoe UI" panose="020B0502040204020203" pitchFamily="34" charset="0"/>
              <a:cs typeface="Segoe UI" panose="020B0502040204020203" pitchFamily="34" charset="0"/>
            </a:endParaRPr>
          </a:p>
        </p:txBody>
      </p:sp>
      <p:sp>
        <p:nvSpPr>
          <p:cNvPr id="58" name="文本框 56"/>
          <p:cNvSpPr txBox="1"/>
          <p:nvPr/>
        </p:nvSpPr>
        <p:spPr>
          <a:xfrm>
            <a:off x="8595114" y="4318313"/>
            <a:ext cx="2352278" cy="846386"/>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Bullet 2E</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pPr lvl="0"/>
            <a:r>
              <a:rPr lang="en-US" altLang="zh-CN" sz="800" dirty="0" smtClean="0">
                <a:latin typeface="Segoe UI" panose="020B0502040204020203" pitchFamily="34" charset="0"/>
                <a:cs typeface="Segoe UI" panose="020B0502040204020203" pitchFamily="34" charset="0"/>
              </a:rPr>
              <a:t>2MP</a:t>
            </a:r>
            <a:r>
              <a:rPr lang="en-US" altLang="zh-CN" sz="800" dirty="0" smtClean="0">
                <a:solidFill>
                  <a:prstClr val="black"/>
                </a:solidFill>
                <a:latin typeface="Segoe UI" panose="020B0502040204020203" pitchFamily="34" charset="0"/>
                <a:cs typeface="Segoe UI" panose="020B0502040204020203" pitchFamily="34" charset="0"/>
              </a:rPr>
              <a:t>/</a:t>
            </a:r>
            <a:r>
              <a:rPr lang="en-US" altLang="zh-CN" sz="900" b="1" dirty="0" smtClean="0">
                <a:solidFill>
                  <a:srgbClr val="FF0000"/>
                </a:solidFill>
                <a:latin typeface="Segoe UI" panose="020B0502040204020203" pitchFamily="34" charset="0"/>
                <a:cs typeface="Segoe UI" panose="020B0502040204020203" pitchFamily="34" charset="0"/>
              </a:rPr>
              <a:t>4MP</a:t>
            </a:r>
            <a:endParaRPr lang="en-US" altLang="zh-CN" sz="800" dirty="0" smtClean="0">
              <a:latin typeface="Segoe UI" panose="020B0502040204020203" pitchFamily="34" charset="0"/>
              <a:cs typeface="Segoe UI" panose="020B0502040204020203" pitchFamily="34" charset="0"/>
            </a:endParaRPr>
          </a:p>
          <a:p>
            <a:r>
              <a:rPr lang="en-US" altLang="zh-CN" sz="800" dirty="0" smtClean="0">
                <a:latin typeface="Segoe UI" panose="020B0502040204020203" pitchFamily="34" charset="0"/>
                <a:cs typeface="Segoe UI" panose="020B0502040204020203" pitchFamily="34" charset="0"/>
              </a:rPr>
              <a:t>Smart Full-color</a:t>
            </a:r>
          </a:p>
          <a:p>
            <a:r>
              <a:rPr lang="en-US" altLang="zh-CN" sz="800" dirty="0">
                <a:latin typeface="Segoe UI" panose="020B0502040204020203" pitchFamily="34" charset="0"/>
                <a:cs typeface="Segoe UI" panose="020B0502040204020203" pitchFamily="34" charset="0"/>
              </a:rPr>
              <a:t>Active Deterrence with built-in spotlight </a:t>
            </a:r>
            <a:endParaRPr lang="en-US" altLang="zh-CN" sz="800" dirty="0" smtClean="0">
              <a:latin typeface="Segoe UI" panose="020B0502040204020203" pitchFamily="34" charset="0"/>
              <a:cs typeface="Segoe UI" panose="020B0502040204020203" pitchFamily="34" charset="0"/>
            </a:endParaRPr>
          </a:p>
          <a:p>
            <a:r>
              <a:rPr lang="en-US" altLang="zh-CN" sz="800" dirty="0" smtClean="0">
                <a:latin typeface="Segoe UI" panose="020B0502040204020203" pitchFamily="34" charset="0"/>
                <a:cs typeface="Segoe UI" panose="020B0502040204020203" pitchFamily="34" charset="0"/>
              </a:rPr>
              <a:t>Human Detection</a:t>
            </a:r>
          </a:p>
          <a:p>
            <a:r>
              <a:rPr lang="en-US" altLang="zh-CN" sz="800" dirty="0" smtClean="0">
                <a:latin typeface="Segoe UI" panose="020B0502040204020203" pitchFamily="34" charset="0"/>
                <a:cs typeface="Segoe UI" panose="020B0502040204020203" pitchFamily="34" charset="0"/>
              </a:rPr>
              <a:t>IP67</a:t>
            </a:r>
            <a:endParaRPr lang="en-US" altLang="zh-CN" sz="800" dirty="0">
              <a:latin typeface="Segoe UI" panose="020B0502040204020203" pitchFamily="34" charset="0"/>
              <a:cs typeface="Segoe UI" panose="020B0502040204020203" pitchFamily="34" charset="0"/>
            </a:endParaRPr>
          </a:p>
        </p:txBody>
      </p:sp>
      <p:pic>
        <p:nvPicPr>
          <p:cNvPr id="69" name="图片 68"/>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8018062" y="4277129"/>
            <a:ext cx="611778" cy="538327"/>
          </a:xfrm>
          <a:prstGeom prst="rect">
            <a:avLst/>
          </a:prstGeom>
        </p:spPr>
      </p:pic>
      <p:pic>
        <p:nvPicPr>
          <p:cNvPr id="95" name="图片 94"/>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2219844" y="5003681"/>
            <a:ext cx="539573" cy="622211"/>
          </a:xfrm>
          <a:prstGeom prst="rect">
            <a:avLst/>
          </a:prstGeom>
        </p:spPr>
      </p:pic>
      <p:sp>
        <p:nvSpPr>
          <p:cNvPr id="60" name="文本框 56"/>
          <p:cNvSpPr txBox="1"/>
          <p:nvPr/>
        </p:nvSpPr>
        <p:spPr>
          <a:xfrm>
            <a:off x="8595114" y="3486609"/>
            <a:ext cx="1922285" cy="846386"/>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Bullet 2</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pPr lvl="0"/>
            <a:r>
              <a:rPr lang="en-US" altLang="zh-CN" sz="800" dirty="0" smtClean="0">
                <a:latin typeface="Segoe UI" panose="020B0502040204020203" pitchFamily="34" charset="0"/>
                <a:cs typeface="Segoe UI" panose="020B0502040204020203" pitchFamily="34" charset="0"/>
              </a:rPr>
              <a:t>2MP</a:t>
            </a:r>
            <a:r>
              <a:rPr lang="en-US" altLang="zh-CN" sz="800" dirty="0" smtClean="0">
                <a:solidFill>
                  <a:prstClr val="black"/>
                </a:solidFill>
                <a:latin typeface="Segoe UI" panose="020B0502040204020203" pitchFamily="34" charset="0"/>
                <a:cs typeface="Segoe UI" panose="020B0502040204020203" pitchFamily="34" charset="0"/>
              </a:rPr>
              <a:t>/</a:t>
            </a:r>
            <a:r>
              <a:rPr lang="en-US" altLang="zh-CN" sz="900" b="1" dirty="0" smtClean="0">
                <a:solidFill>
                  <a:srgbClr val="FF0000"/>
                </a:solidFill>
                <a:latin typeface="Segoe UI" panose="020B0502040204020203" pitchFamily="34" charset="0"/>
                <a:cs typeface="Segoe UI" panose="020B0502040204020203" pitchFamily="34" charset="0"/>
              </a:rPr>
              <a:t>4MP</a:t>
            </a:r>
            <a:endParaRPr lang="en-US" altLang="zh-CN" sz="800" dirty="0" smtClean="0">
              <a:latin typeface="Segoe UI" panose="020B0502040204020203" pitchFamily="34" charset="0"/>
              <a:cs typeface="Segoe UI" panose="020B0502040204020203" pitchFamily="34" charset="0"/>
            </a:endParaRPr>
          </a:p>
          <a:p>
            <a:r>
              <a:rPr lang="en-US" altLang="zh-CN" sz="800" dirty="0" smtClean="0">
                <a:latin typeface="Segoe UI" panose="020B0502040204020203" pitchFamily="34" charset="0"/>
                <a:cs typeface="Segoe UI" panose="020B0502040204020203" pitchFamily="34" charset="0"/>
              </a:rPr>
              <a:t>Smart Full-color</a:t>
            </a:r>
          </a:p>
          <a:p>
            <a:r>
              <a:rPr lang="en-US" altLang="zh-CN" sz="800" dirty="0">
                <a:latin typeface="Segoe UI" panose="020B0502040204020203" pitchFamily="34" charset="0"/>
                <a:cs typeface="Segoe UI" panose="020B0502040204020203" pitchFamily="34" charset="0"/>
              </a:rPr>
              <a:t>Active Deterrence with built-in </a:t>
            </a:r>
            <a:r>
              <a:rPr lang="en-US" altLang="zh-CN" sz="800" dirty="0" smtClean="0">
                <a:latin typeface="Segoe UI" panose="020B0502040204020203" pitchFamily="34" charset="0"/>
                <a:cs typeface="Segoe UI" panose="020B0502040204020203" pitchFamily="34" charset="0"/>
              </a:rPr>
              <a:t>spotlight and siren </a:t>
            </a:r>
          </a:p>
          <a:p>
            <a:r>
              <a:rPr lang="en-US" altLang="zh-CN" sz="800" dirty="0" smtClean="0">
                <a:latin typeface="Segoe UI" panose="020B0502040204020203" pitchFamily="34" charset="0"/>
                <a:cs typeface="Segoe UI" panose="020B0502040204020203" pitchFamily="34" charset="0"/>
              </a:rPr>
              <a:t>Two-way talk</a:t>
            </a:r>
            <a:endParaRPr lang="en-US" altLang="zh-CN" sz="800" dirty="0">
              <a:latin typeface="Segoe UI" panose="020B0502040204020203" pitchFamily="34" charset="0"/>
              <a:cs typeface="Segoe UI" panose="020B0502040204020203" pitchFamily="34" charset="0"/>
            </a:endParaRPr>
          </a:p>
        </p:txBody>
      </p:sp>
      <p:pic>
        <p:nvPicPr>
          <p:cNvPr id="66" name="图片 65"/>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8010772" y="3501559"/>
            <a:ext cx="611778" cy="538327"/>
          </a:xfrm>
          <a:prstGeom prst="rect">
            <a:avLst/>
          </a:prstGeom>
        </p:spPr>
      </p:pic>
      <p:sp>
        <p:nvSpPr>
          <p:cNvPr id="81" name="文本框 56"/>
          <p:cNvSpPr txBox="1"/>
          <p:nvPr/>
        </p:nvSpPr>
        <p:spPr>
          <a:xfrm>
            <a:off x="8581913" y="2780578"/>
            <a:ext cx="1922285" cy="738664"/>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Bullet 2S</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900" b="1" dirty="0" smtClean="0">
                <a:solidFill>
                  <a:srgbClr val="FF0000"/>
                </a:solidFill>
                <a:latin typeface="Segoe UI" panose="020B0502040204020203" pitchFamily="34" charset="0"/>
                <a:cs typeface="Segoe UI" panose="020B0502040204020203" pitchFamily="34" charset="0"/>
              </a:rPr>
              <a:t>2MP/4MP</a:t>
            </a:r>
            <a:endParaRPr lang="en-US" altLang="zh-CN" sz="900" b="1" dirty="0">
              <a:solidFill>
                <a:srgbClr val="FF0000"/>
              </a:solidFill>
              <a:latin typeface="Segoe UI" panose="020B0502040204020203" pitchFamily="34" charset="0"/>
              <a:cs typeface="Segoe UI" panose="020B0502040204020203" pitchFamily="34" charset="0"/>
            </a:endParaRPr>
          </a:p>
          <a:p>
            <a:r>
              <a:rPr lang="en-US" altLang="zh-CN" sz="900" b="1" dirty="0" smtClean="0">
                <a:solidFill>
                  <a:srgbClr val="FF0000"/>
                </a:solidFill>
                <a:latin typeface="Segoe UI" panose="020B0502040204020203" pitchFamily="34" charset="0"/>
                <a:cs typeface="Segoe UI" panose="020B0502040204020203" pitchFamily="34" charset="0"/>
              </a:rPr>
              <a:t>F1.0</a:t>
            </a:r>
            <a:r>
              <a:rPr lang="en-US" altLang="zh-CN" sz="800" dirty="0" smtClean="0">
                <a:latin typeface="Segoe UI" panose="020B0502040204020203" pitchFamily="34" charset="0"/>
                <a:cs typeface="Segoe UI" panose="020B0502040204020203" pitchFamily="34" charset="0"/>
              </a:rPr>
              <a:t> Full-color</a:t>
            </a:r>
          </a:p>
          <a:p>
            <a:r>
              <a:rPr lang="en-US" altLang="zh-CN" sz="800" dirty="0">
                <a:latin typeface="Segoe UI" panose="020B0502040204020203" pitchFamily="34" charset="0"/>
                <a:cs typeface="Segoe UI" panose="020B0502040204020203" pitchFamily="34" charset="0"/>
              </a:rPr>
              <a:t>Active Deterrence with built-in spotlight </a:t>
            </a:r>
            <a:r>
              <a:rPr lang="en-US" altLang="zh-CN" sz="800" dirty="0" smtClean="0">
                <a:latin typeface="Segoe UI" panose="020B0502040204020203" pitchFamily="34" charset="0"/>
                <a:cs typeface="Segoe UI" panose="020B0502040204020203" pitchFamily="34" charset="0"/>
              </a:rPr>
              <a:t>and siren</a:t>
            </a:r>
          </a:p>
        </p:txBody>
      </p:sp>
      <p:pic>
        <p:nvPicPr>
          <p:cNvPr id="83" name="图片 82"/>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8004861" y="2739394"/>
            <a:ext cx="611778" cy="538327"/>
          </a:xfrm>
          <a:prstGeom prst="rect">
            <a:avLst/>
          </a:prstGeom>
        </p:spPr>
      </p:pic>
      <p:pic>
        <p:nvPicPr>
          <p:cNvPr id="2" name="图片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123318" y="2485743"/>
            <a:ext cx="796876" cy="723271"/>
          </a:xfrm>
          <a:prstGeom prst="rect">
            <a:avLst/>
          </a:prstGeom>
        </p:spPr>
      </p:pic>
      <p:sp>
        <p:nvSpPr>
          <p:cNvPr id="92" name="文本框 56"/>
          <p:cNvSpPr txBox="1"/>
          <p:nvPr/>
        </p:nvSpPr>
        <p:spPr>
          <a:xfrm>
            <a:off x="10805680" y="2289338"/>
            <a:ext cx="1922285" cy="1323439"/>
          </a:xfrm>
          <a:prstGeom prst="rect">
            <a:avLst/>
          </a:prstGeom>
          <a:noFill/>
        </p:spPr>
        <p:txBody>
          <a:bodyPr wrap="square" rtlCol="0">
            <a:spAutoFit/>
          </a:bodyPr>
          <a:lstStyle/>
          <a:p>
            <a:r>
              <a:rPr lang="en-US" altLang="zh-CN" sz="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Cruiser</a:t>
            </a:r>
            <a:endParaRPr lang="en-US" altLang="zh-CN" sz="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800" b="1" dirty="0" smtClean="0">
                <a:latin typeface="Segoe UI" panose="020B0502040204020203" pitchFamily="34" charset="0"/>
                <a:cs typeface="Segoe UI" panose="020B0502040204020203" pitchFamily="34" charset="0"/>
              </a:rPr>
              <a:t>2MP/</a:t>
            </a:r>
            <a:r>
              <a:rPr lang="en-US" altLang="zh-CN" sz="800" b="1" dirty="0" smtClean="0">
                <a:solidFill>
                  <a:srgbClr val="FF0000"/>
                </a:solidFill>
                <a:latin typeface="Segoe UI" panose="020B0502040204020203" pitchFamily="34" charset="0"/>
                <a:cs typeface="Segoe UI" panose="020B0502040204020203" pitchFamily="34" charset="0"/>
              </a:rPr>
              <a:t>4MP</a:t>
            </a:r>
            <a:endParaRPr lang="en-US" altLang="zh-CN" sz="900" b="1" dirty="0">
              <a:solidFill>
                <a:srgbClr val="FF0000"/>
              </a:solidFill>
              <a:latin typeface="Segoe UI" panose="020B0502040204020203" pitchFamily="34" charset="0"/>
              <a:cs typeface="Segoe UI" panose="020B0502040204020203" pitchFamily="34" charset="0"/>
            </a:endParaRPr>
          </a:p>
          <a:p>
            <a:r>
              <a:rPr lang="en-US" altLang="zh-CN" sz="900" dirty="0">
                <a:latin typeface="Segoe UI" panose="020B0502040204020203" pitchFamily="34" charset="0"/>
                <a:cs typeface="Segoe UI" panose="020B0502040204020203" pitchFamily="34" charset="0"/>
              </a:rPr>
              <a:t>Smart Full-color</a:t>
            </a:r>
          </a:p>
          <a:p>
            <a:r>
              <a:rPr lang="en-US" altLang="zh-CN" sz="900" dirty="0">
                <a:latin typeface="Segoe UI" panose="020B0502040204020203" pitchFamily="34" charset="0"/>
                <a:cs typeface="Segoe UI" panose="020B0502040204020203" pitchFamily="34" charset="0"/>
              </a:rPr>
              <a:t>Active Deterrence with built-in spotlight and siren </a:t>
            </a:r>
          </a:p>
          <a:p>
            <a:r>
              <a:rPr lang="en-US" altLang="zh-CN" sz="900" dirty="0">
                <a:latin typeface="Segoe UI" panose="020B0502040204020203" pitchFamily="34" charset="0"/>
                <a:cs typeface="Segoe UI" panose="020B0502040204020203" pitchFamily="34" charset="0"/>
              </a:rPr>
              <a:t>Two-way </a:t>
            </a:r>
            <a:r>
              <a:rPr lang="en-US" altLang="zh-CN" sz="900" dirty="0" smtClean="0">
                <a:latin typeface="Segoe UI" panose="020B0502040204020203" pitchFamily="34" charset="0"/>
                <a:cs typeface="Segoe UI" panose="020B0502040204020203" pitchFamily="34" charset="0"/>
              </a:rPr>
              <a:t>talk</a:t>
            </a:r>
          </a:p>
          <a:p>
            <a:r>
              <a:rPr lang="en-US" altLang="zh-CN" sz="900" dirty="0">
                <a:latin typeface="Segoe UI" panose="020B0502040204020203" pitchFamily="34" charset="0"/>
                <a:cs typeface="Segoe UI" panose="020B0502040204020203" pitchFamily="34" charset="0"/>
              </a:rPr>
              <a:t>Human Detection</a:t>
            </a:r>
          </a:p>
          <a:p>
            <a:r>
              <a:rPr lang="en-US" altLang="zh-CN" sz="900" dirty="0">
                <a:latin typeface="Segoe UI" panose="020B0502040204020203" pitchFamily="34" charset="0"/>
                <a:cs typeface="Segoe UI" panose="020B0502040204020203" pitchFamily="34" charset="0"/>
              </a:rPr>
              <a:t>Smart Tracking</a:t>
            </a:r>
          </a:p>
          <a:p>
            <a:r>
              <a:rPr lang="en-US" altLang="zh-CN" sz="900" dirty="0" smtClean="0">
                <a:latin typeface="Segoe UI" panose="020B0502040204020203" pitchFamily="34" charset="0"/>
                <a:cs typeface="Segoe UI" panose="020B0502040204020203" pitchFamily="34" charset="0"/>
              </a:rPr>
              <a:t>IP66</a:t>
            </a:r>
            <a:endParaRPr lang="en-US" altLang="zh-CN" sz="900" dirty="0">
              <a:latin typeface="Segoe UI" panose="020B0502040204020203" pitchFamily="34" charset="0"/>
              <a:cs typeface="Segoe UI" panose="020B0502040204020203" pitchFamily="34" charset="0"/>
            </a:endParaRPr>
          </a:p>
        </p:txBody>
      </p:sp>
      <p:sp>
        <p:nvSpPr>
          <p:cNvPr id="94" name="矩形 93"/>
          <p:cNvSpPr/>
          <p:nvPr/>
        </p:nvSpPr>
        <p:spPr>
          <a:xfrm>
            <a:off x="2235208" y="2925987"/>
            <a:ext cx="717199" cy="28302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err="1" smtClean="0">
                <a:solidFill>
                  <a:schemeClr val="bg1"/>
                </a:solidFill>
                <a:latin typeface="Segoe UI" panose="020B0502040204020203" pitchFamily="34" charset="0"/>
                <a:cs typeface="Segoe UI" panose="020B0502040204020203" pitchFamily="34" charset="0"/>
              </a:rPr>
              <a:t>Mới</a:t>
            </a:r>
            <a:endParaRPr lang="en-US" altLang="zh-CN" sz="800" b="1" dirty="0" smtClean="0">
              <a:solidFill>
                <a:schemeClr val="bg1"/>
              </a:solidFill>
              <a:latin typeface="Segoe UI" panose="020B0502040204020203" pitchFamily="34" charset="0"/>
              <a:cs typeface="Segoe UI" panose="020B0502040204020203" pitchFamily="34" charset="0"/>
            </a:endParaRPr>
          </a:p>
        </p:txBody>
      </p:sp>
      <p:pic>
        <p:nvPicPr>
          <p:cNvPr id="61" name="Picture 6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13415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84" y="1104938"/>
            <a:ext cx="4282944" cy="3282549"/>
          </a:xfrm>
          <a:prstGeom prst="rect">
            <a:avLst/>
          </a:prstGeom>
        </p:spPr>
      </p:pic>
      <p:sp>
        <p:nvSpPr>
          <p:cNvPr id="11" name="圆角矩形标注 10"/>
          <p:cNvSpPr/>
          <p:nvPr/>
        </p:nvSpPr>
        <p:spPr>
          <a:xfrm>
            <a:off x="6697800" y="1316510"/>
            <a:ext cx="4640286" cy="2427515"/>
          </a:xfrm>
          <a:prstGeom prst="wedgeRoundRectCallout">
            <a:avLst>
              <a:gd name="adj1" fmla="val -36741"/>
              <a:gd name="adj2" fmla="val 61154"/>
              <a:gd name="adj3" fmla="val 16667"/>
            </a:avLst>
          </a:prstGeom>
          <a:solidFill>
            <a:srgbClr val="FF980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2" name="TextBox 6"/>
          <p:cNvSpPr txBox="1"/>
          <p:nvPr/>
        </p:nvSpPr>
        <p:spPr>
          <a:xfrm>
            <a:off x="6697798" y="1600848"/>
            <a:ext cx="5707079" cy="738664"/>
          </a:xfrm>
          <a:prstGeom prst="rect">
            <a:avLst/>
          </a:prstGeom>
          <a:noFill/>
        </p:spPr>
        <p:txBody>
          <a:bodyPr wrap="square" rtlCol="0">
            <a:spAutoFit/>
          </a:bodyPr>
          <a:lstStyle/>
          <a:p>
            <a:pPr>
              <a:lnSpc>
                <a:spcPct val="150000"/>
              </a:lnSpc>
            </a:pP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Đàm</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2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chiều</a:t>
            </a:r>
            <a:endParaRPr lang="zh-CN" altLang="zh-CN" sz="28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7" name="TextBox 9"/>
          <p:cNvSpPr txBox="1"/>
          <p:nvPr/>
        </p:nvSpPr>
        <p:spPr>
          <a:xfrm>
            <a:off x="6781619" y="2393699"/>
            <a:ext cx="4556466" cy="923330"/>
          </a:xfrm>
          <a:prstGeom prst="rect">
            <a:avLst/>
          </a:prstGeom>
          <a:noFill/>
        </p:spPr>
        <p:txBody>
          <a:bodyPr wrap="square" rtlCol="0">
            <a:spAutoFit/>
          </a:bodyPr>
          <a:lstStyle/>
          <a:p>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Tích</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hợp</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loa</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và</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mic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đàm</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đàm</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2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chiều</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thuận</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đưa</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ra</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báo</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kịp</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thời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khi</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trộm</a:t>
            </a:r>
            <a:r>
              <a:rPr lang="en-US" altLang="zh-CN"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vào</a:t>
            </a:r>
            <a:r>
              <a:rPr lang="en-US" altLang="zh-CN"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mtClean="0">
                <a:solidFill>
                  <a:prstClr val="white"/>
                </a:solidFill>
                <a:latin typeface="Segoe UI" panose="020B0502040204020203" pitchFamily="34" charset="0"/>
                <a:ea typeface="华文细黑" panose="02010600040101010101" pitchFamily="2" charset="-122"/>
                <a:cs typeface="Segoe UI" panose="020B0502040204020203" pitchFamily="34" charset="0"/>
              </a:rPr>
              <a:t>nhà.</a:t>
            </a:r>
            <a:endParaRPr lang="zh-CN" altLang="zh-CN"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974" y="127619"/>
            <a:ext cx="2166699" cy="395816"/>
          </a:xfrm>
          <a:prstGeom prst="rect">
            <a:avLst/>
          </a:prstGeom>
        </p:spPr>
      </p:pic>
      <p:sp>
        <p:nvSpPr>
          <p:cNvPr id="12"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3"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23839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348394" y="2190981"/>
            <a:ext cx="5961947" cy="3724105"/>
            <a:chOff x="4120747" y="1440239"/>
            <a:chExt cx="6291688" cy="3850218"/>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3498" b="40322"/>
            <a:stretch/>
          </p:blipFill>
          <p:spPr>
            <a:xfrm>
              <a:off x="4120747" y="2184063"/>
              <a:ext cx="6291688" cy="3106394"/>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6725" t="11357" r="8205" b="9372"/>
            <a:stretch/>
          </p:blipFill>
          <p:spPr>
            <a:xfrm>
              <a:off x="5087550" y="1440239"/>
              <a:ext cx="3376300" cy="3752247"/>
            </a:xfrm>
            <a:prstGeom prst="rect">
              <a:avLst/>
            </a:prstGeom>
          </p:spPr>
        </p:pic>
      </p:grpSp>
      <p:sp>
        <p:nvSpPr>
          <p:cNvPr id="15" name="TextBox 9"/>
          <p:cNvSpPr txBox="1"/>
          <p:nvPr/>
        </p:nvSpPr>
        <p:spPr>
          <a:xfrm>
            <a:off x="2294872" y="926934"/>
            <a:ext cx="8506102" cy="830997"/>
          </a:xfrm>
          <a:prstGeom prst="rect">
            <a:avLst/>
          </a:prstGeom>
          <a:noFill/>
        </p:spPr>
        <p:txBody>
          <a:bodyPr wrap="square" rtlCol="0">
            <a:spAutoFit/>
          </a:bodyPr>
          <a:lstStyle/>
          <a:p>
            <a:pPr algn="ct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khả</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quay </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355°theo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phương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ngang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quan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sát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mọi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góc</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cạnh</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trong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căn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nhà</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bạn</a:t>
            </a:r>
            <a:endPar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cũng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thể</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tạo</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điểm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quay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yêu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thích</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ứng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Imou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đa</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6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điểm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tập</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trung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quan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sát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những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điểm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quan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trọng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trong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căn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nhà</a:t>
            </a:r>
            <a:r>
              <a:rPr lang="en-US" altLang="zh-CN" sz="160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bạn.</a:t>
            </a:r>
            <a:endPar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grpSp>
        <p:nvGrpSpPr>
          <p:cNvPr id="31" name="组合 30"/>
          <p:cNvGrpSpPr/>
          <p:nvPr/>
        </p:nvGrpSpPr>
        <p:grpSpPr>
          <a:xfrm>
            <a:off x="-985100" y="1653021"/>
            <a:ext cx="5519484" cy="5519483"/>
            <a:chOff x="-4080683" y="1653021"/>
            <a:chExt cx="5519484" cy="5519483"/>
          </a:xfrm>
        </p:grpSpPr>
        <p:grpSp>
          <p:nvGrpSpPr>
            <p:cNvPr id="16" name="组合 15"/>
            <p:cNvGrpSpPr/>
            <p:nvPr/>
          </p:nvGrpSpPr>
          <p:grpSpPr>
            <a:xfrm>
              <a:off x="-4080683" y="1653021"/>
              <a:ext cx="5519484" cy="5519483"/>
              <a:chOff x="-982641" y="1490049"/>
              <a:chExt cx="5519484" cy="5519483"/>
            </a:xfrm>
          </p:grpSpPr>
          <p:pic>
            <p:nvPicPr>
              <p:cNvPr id="3075" name="Picture 3" descr="C:\Users\34658\Desktop\微信截图_202004271650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70" y="2002938"/>
                <a:ext cx="2078770" cy="42750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34658\Desktop\ipnhone X图片.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82641" y="1490049"/>
                <a:ext cx="5519483" cy="551948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859" y="4817924"/>
              <a:ext cx="1260751" cy="100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6"/>
          <p:cNvSpPr txBox="1"/>
          <p:nvPr/>
        </p:nvSpPr>
        <p:spPr>
          <a:xfrm>
            <a:off x="3728500" y="285269"/>
            <a:ext cx="5638845" cy="738664"/>
          </a:xfrm>
          <a:prstGeom prst="rect">
            <a:avLst/>
          </a:prstGeom>
          <a:noFill/>
        </p:spPr>
        <p:txBody>
          <a:bodyPr wrap="square" rtlCol="0">
            <a:spAutoFit/>
          </a:bodyPr>
          <a:lstStyle/>
          <a:p>
            <a:pPr>
              <a:lnSpc>
                <a:spcPct val="150000"/>
              </a:lnSpc>
            </a:pP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Quay 0~355°&amp;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Quét</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0°~ </a:t>
            </a:r>
            <a:r>
              <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9</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0°</a:t>
            </a:r>
            <a:endParaRPr lang="zh-CN"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9"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0"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238444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11087" r="14697"/>
          <a:stretch/>
        </p:blipFill>
        <p:spPr>
          <a:xfrm>
            <a:off x="0" y="0"/>
            <a:ext cx="12192000" cy="6858000"/>
          </a:xfrm>
          <a:prstGeom prst="rect">
            <a:avLst/>
          </a:prstGeom>
        </p:spPr>
      </p:pic>
      <p:sp>
        <p:nvSpPr>
          <p:cNvPr id="7" name="TextBox 6"/>
          <p:cNvSpPr txBox="1"/>
          <p:nvPr/>
        </p:nvSpPr>
        <p:spPr>
          <a:xfrm>
            <a:off x="7154124" y="1094464"/>
            <a:ext cx="4191000" cy="523220"/>
          </a:xfrm>
          <a:prstGeom prst="rect">
            <a:avLst/>
          </a:prstGeom>
          <a:noFill/>
        </p:spPr>
        <p:txBody>
          <a:bodyPr wrap="square" rtlCol="0">
            <a:spAutoFit/>
          </a:bodyPr>
          <a:lstStyle/>
          <a:p>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Bám</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sát</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thông</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minh</a:t>
            </a:r>
            <a:endParaRPr lang="en-US"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3" name="AutoShape 2" descr="https://ecstore.oss-cn-hangzhou.aliyuncs.com/public/images/f3/04/04/9895b4fb4a98df34a5fd28cfb03922825c8d23d0.jpg?1535700249#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Segoe UI" panose="020B0502040204020203" pitchFamily="34" charset="0"/>
              <a:cs typeface="Segoe UI" panose="020B0502040204020203" pitchFamily="34" charset="0"/>
            </a:endParaRPr>
          </a:p>
        </p:txBody>
      </p:sp>
      <p:sp>
        <p:nvSpPr>
          <p:cNvPr id="12" name="TextBox 8"/>
          <p:cNvSpPr txBox="1"/>
          <p:nvPr/>
        </p:nvSpPr>
        <p:spPr>
          <a:xfrm>
            <a:off x="7154123" y="1692369"/>
            <a:ext cx="4609251" cy="2428678"/>
          </a:xfrm>
          <a:prstGeom prst="rect">
            <a:avLst/>
          </a:prstGeom>
          <a:noFill/>
          <a:ln>
            <a:solidFill>
              <a:srgbClr val="FF9800"/>
            </a:solidFill>
            <a:prstDash val="lgDash"/>
          </a:ln>
        </p:spPr>
        <p:txBody>
          <a:bodyPr wrap="square" rtlCol="0">
            <a:spAutoFit/>
          </a:bodyPr>
          <a:lstStyle/>
          <a:p>
            <a:pPr>
              <a:lnSpc>
                <a:spcPct val="120000"/>
              </a:lnSpc>
            </a:pP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Rex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bám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sát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tượng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sau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đã</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phát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hiện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ra</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tượng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endPar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a:p>
            <a:pPr>
              <a:lnSpc>
                <a:spcPct val="120000"/>
              </a:lnSpc>
            </a:pP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Chỉ</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một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chạm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màn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hình</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để</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kích</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hoạt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bám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sát</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theo</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đối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tượng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thể</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nhận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được</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tin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nhắn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đến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ứng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điện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thoại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di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động</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thể</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xem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lại</a:t>
            </a:r>
            <a:r>
              <a:rPr lang="en-US" altLang="zh-CN"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lắp</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thẻ</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nhớ</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hoặc</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gói</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đám</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mây</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6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Imou</a:t>
            </a:r>
            <a:r>
              <a:rPr lang="en-US" altLang="zh-CN" sz="16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endParaRPr lang="zh-CN" altLang="en-US" sz="16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36436"/>
            <a:ext cx="2155628" cy="383414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15"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6"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22905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8094" y="1939100"/>
            <a:ext cx="5544049" cy="4928044"/>
          </a:xfrm>
          <a:prstGeom prst="rect">
            <a:avLst/>
          </a:prstGeom>
        </p:spPr>
      </p:pic>
      <p:sp>
        <p:nvSpPr>
          <p:cNvPr id="12" name="TextBox 6"/>
          <p:cNvSpPr txBox="1"/>
          <p:nvPr/>
        </p:nvSpPr>
        <p:spPr>
          <a:xfrm>
            <a:off x="5111865" y="251705"/>
            <a:ext cx="3818253" cy="738664"/>
          </a:xfrm>
          <a:prstGeom prst="rect">
            <a:avLst/>
          </a:prstGeom>
          <a:noFill/>
        </p:spPr>
        <p:txBody>
          <a:bodyPr wrap="square" rtlCol="0">
            <a:spAutoFit/>
          </a:bodyPr>
          <a:lstStyle/>
          <a:p>
            <a:pPr>
              <a:lnSpc>
                <a:spcPct val="150000"/>
              </a:lnSpc>
            </a:pP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Quyền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riêng</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tư</a:t>
            </a:r>
            <a:endParaRPr lang="zh-CN"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TextBox 9"/>
          <p:cNvSpPr txBox="1"/>
          <p:nvPr/>
        </p:nvSpPr>
        <p:spPr>
          <a:xfrm>
            <a:off x="2709959" y="865980"/>
            <a:ext cx="7315783" cy="646331"/>
          </a:xfrm>
          <a:prstGeom prst="rect">
            <a:avLst/>
          </a:prstGeom>
          <a:noFill/>
        </p:spPr>
        <p:txBody>
          <a:bodyPr wrap="square" rtlCol="0">
            <a:spAutoFit/>
          </a:bodyPr>
          <a:lstStyle/>
          <a:p>
            <a:pPr algn="ct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Chỉ</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với</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một</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lần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chạm</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thể</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kích</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hoạt</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chế</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độ</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ẩn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ống</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kính</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Camera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giúp</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đảm</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bảo</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quyền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riêng</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tư</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cá</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nhân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ở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nhà</a:t>
            </a:r>
            <a:endParaRPr lang="zh-CN" altLang="zh-CN"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4" name="弧形 13"/>
          <p:cNvSpPr/>
          <p:nvPr/>
        </p:nvSpPr>
        <p:spPr>
          <a:xfrm rot="14327720">
            <a:off x="6884086" y="2884264"/>
            <a:ext cx="4395676" cy="2985018"/>
          </a:xfrm>
          <a:prstGeom prst="arc">
            <a:avLst>
              <a:gd name="adj1" fmla="val 17426728"/>
              <a:gd name="adj2" fmla="val 21027318"/>
            </a:avLst>
          </a:prstGeom>
          <a:ln w="28575">
            <a:solidFill>
              <a:srgbClr val="FF980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Segoe UI" panose="020B0502040204020203" pitchFamily="34" charset="0"/>
              <a:cs typeface="Segoe UI" panose="020B0502040204020203" pitchFamily="34" charset="0"/>
            </a:endParaRPr>
          </a:p>
        </p:txBody>
      </p:sp>
      <p:grpSp>
        <p:nvGrpSpPr>
          <p:cNvPr id="2" name="组合 1"/>
          <p:cNvGrpSpPr>
            <a:grpSpLocks noChangeAspect="1"/>
          </p:cNvGrpSpPr>
          <p:nvPr/>
        </p:nvGrpSpPr>
        <p:grpSpPr>
          <a:xfrm>
            <a:off x="3296812" y="3426459"/>
            <a:ext cx="4666179" cy="4666179"/>
            <a:chOff x="6168787" y="1299711"/>
            <a:chExt cx="7620000" cy="7620000"/>
          </a:xfrm>
        </p:grpSpPr>
        <p:pic>
          <p:nvPicPr>
            <p:cNvPr id="2051" name="Picture 3" descr="C:\Users\34658\Desktop\微信截图_202004271636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470" y="3747827"/>
              <a:ext cx="6041720" cy="2723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34658\Desktop\ipnhone X图片.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787" y="1299711"/>
              <a:ext cx="7620000" cy="762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199623" y="1189145"/>
            <a:ext cx="5124771" cy="5124773"/>
            <a:chOff x="-753196" y="999735"/>
            <a:chExt cx="5124771" cy="5124773"/>
          </a:xfrm>
        </p:grpSpPr>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84" y="1496093"/>
              <a:ext cx="2119809" cy="3898867"/>
            </a:xfrm>
            <a:prstGeom prst="rect">
              <a:avLst/>
            </a:prstGeom>
          </p:spPr>
        </p:pic>
        <p:pic>
          <p:nvPicPr>
            <p:cNvPr id="2052" name="Picture 4" descr="C:\Users\34658\Desktop\ipnhone X图片.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3197" y="999736"/>
              <a:ext cx="5124773" cy="512477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8"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768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30702" y="1941763"/>
            <a:ext cx="6107811" cy="4375674"/>
            <a:chOff x="567309" y="1278971"/>
            <a:chExt cx="4853777" cy="3273412"/>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32244" t="9841" r="22404" b="20000"/>
            <a:stretch/>
          </p:blipFill>
          <p:spPr>
            <a:xfrm>
              <a:off x="567309" y="1278971"/>
              <a:ext cx="2969770" cy="3273412"/>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0489" t="62493" r="27841" b="22574"/>
            <a:stretch/>
          </p:blipFill>
          <p:spPr>
            <a:xfrm>
              <a:off x="3712973" y="1728001"/>
              <a:ext cx="1708113" cy="1557398"/>
            </a:xfrm>
            <a:prstGeom prst="ellipse">
              <a:avLst/>
            </a:prstGeom>
            <a:ln w="28575" cap="rnd">
              <a:solidFill>
                <a:srgbClr val="FF98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9" name="直接连接符 8"/>
            <p:cNvCxnSpPr/>
            <p:nvPr/>
          </p:nvCxnSpPr>
          <p:spPr>
            <a:xfrm>
              <a:off x="2798982" y="4027962"/>
              <a:ext cx="1827982" cy="11237"/>
            </a:xfrm>
            <a:prstGeom prst="line">
              <a:avLst/>
            </a:prstGeom>
            <a:ln w="28575">
              <a:solidFill>
                <a:srgbClr val="FF98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626964" y="3270416"/>
              <a:ext cx="0" cy="768783"/>
            </a:xfrm>
            <a:prstGeom prst="line">
              <a:avLst/>
            </a:prstGeom>
            <a:ln w="28575">
              <a:solidFill>
                <a:srgbClr val="FF9800"/>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2739047" y="3968028"/>
              <a:ext cx="119867" cy="119867"/>
            </a:xfrm>
            <a:prstGeom prst="ellipse">
              <a:avLst/>
            </a:prstGeom>
            <a:solidFill>
              <a:schemeClr val="accent2"/>
            </a:solidFill>
            <a:ln>
              <a:solidFill>
                <a:srgbClr val="FF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grpSp>
      <p:sp>
        <p:nvSpPr>
          <p:cNvPr id="16" name="文本框 15"/>
          <p:cNvSpPr txBox="1"/>
          <p:nvPr/>
        </p:nvSpPr>
        <p:spPr>
          <a:xfrm>
            <a:off x="4741146" y="420597"/>
            <a:ext cx="5383931" cy="523220"/>
          </a:xfrm>
          <a:prstGeom prst="rect">
            <a:avLst/>
          </a:prstGeom>
          <a:noFill/>
        </p:spPr>
        <p:txBody>
          <a:bodyPr wrap="square" rtlCol="0">
            <a:spAutoFit/>
          </a:bodyPr>
          <a:lstStyle/>
          <a:p>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Cổng</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kết</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nối</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mạng</a:t>
            </a:r>
            <a:endParaRPr lang="zh-CN" altLang="en-US"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7" name="TextBox 9"/>
          <p:cNvSpPr txBox="1"/>
          <p:nvPr/>
        </p:nvSpPr>
        <p:spPr>
          <a:xfrm>
            <a:off x="1900350" y="951535"/>
            <a:ext cx="9298881" cy="369332"/>
          </a:xfrm>
          <a:prstGeom prst="rect">
            <a:avLst/>
          </a:prstGeom>
          <a:noFill/>
        </p:spPr>
        <p:txBody>
          <a:bodyPr wrap="square" rtlCol="0">
            <a:spAutoFit/>
          </a:bodyPr>
          <a:lstStyle/>
          <a:p>
            <a:pPr algn="ct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Rex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hỗ</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trợ</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cả</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2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cách</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kết</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nối</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mạng</a:t>
            </a:r>
            <a:r>
              <a:rPr lang="en-US" altLang="zh-CN"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RJ45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và</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Wi-Fi</a:t>
            </a:r>
            <a:endParaRPr lang="zh-CN" altLang="zh-CN"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grpSp>
        <p:nvGrpSpPr>
          <p:cNvPr id="3" name="组合 2"/>
          <p:cNvGrpSpPr>
            <a:grpSpLocks noChangeAspect="1"/>
          </p:cNvGrpSpPr>
          <p:nvPr/>
        </p:nvGrpSpPr>
        <p:grpSpPr>
          <a:xfrm>
            <a:off x="6838513" y="1485480"/>
            <a:ext cx="4935665" cy="4935665"/>
            <a:chOff x="5189412" y="1941763"/>
            <a:chExt cx="7620000" cy="762000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4507" y="2625301"/>
              <a:ext cx="2757792" cy="5890902"/>
            </a:xfrm>
            <a:prstGeom prst="rect">
              <a:avLst/>
            </a:prstGeom>
          </p:spPr>
        </p:pic>
        <p:pic>
          <p:nvPicPr>
            <p:cNvPr id="1026" name="Picture 2" descr="C:\Users\34658\Desktop\ipnhone X图片.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189412" y="1941763"/>
              <a:ext cx="7620000" cy="762000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9"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256398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136730" y="110083"/>
            <a:ext cx="6103974" cy="738664"/>
          </a:xfrm>
          <a:prstGeom prst="rect">
            <a:avLst/>
          </a:prstGeom>
          <a:noFill/>
        </p:spPr>
        <p:txBody>
          <a:bodyPr wrap="square" rtlCol="0">
            <a:spAutoFit/>
          </a:bodyPr>
          <a:lstStyle/>
          <a:p>
            <a:pPr>
              <a:lnSpc>
                <a:spcPct val="150000"/>
              </a:lnSpc>
            </a:pP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Lựa</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chọn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video</a:t>
            </a:r>
            <a:endParaRPr lang="zh-CN"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9" name="TextBox 9"/>
          <p:cNvSpPr txBox="1"/>
          <p:nvPr/>
        </p:nvSpPr>
        <p:spPr>
          <a:xfrm>
            <a:off x="3614932" y="814725"/>
            <a:ext cx="5412858" cy="757130"/>
          </a:xfrm>
          <a:prstGeom prst="rect">
            <a:avLst/>
          </a:prstGeom>
          <a:noFill/>
          <a:ln>
            <a:noFill/>
            <a:prstDash val="lgDash"/>
          </a:ln>
        </p:spPr>
        <p:txBody>
          <a:bodyPr wrap="square" rtlCol="0">
            <a:spAutoFit/>
          </a:bodyPr>
          <a:lstStyle/>
          <a:p>
            <a:pPr algn="ctr">
              <a:lnSpc>
                <a:spcPct val="120000"/>
              </a:lnSpc>
            </a:pP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Dễ</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dàng</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hoặc</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xem</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lại</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qua SD Card, NVR,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hoặc</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cloud</a:t>
            </a:r>
            <a:endParaRPr lang="zh-CN" altLang="en-US"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1" name="文本框 10"/>
          <p:cNvSpPr txBox="1"/>
          <p:nvPr/>
        </p:nvSpPr>
        <p:spPr>
          <a:xfrm>
            <a:off x="357989" y="4233490"/>
            <a:ext cx="6513886" cy="343238"/>
          </a:xfrm>
          <a:prstGeom prst="rect">
            <a:avLst/>
          </a:prstGeom>
          <a:noFill/>
        </p:spPr>
        <p:txBody>
          <a:bodyPr wrap="square" rtlCol="0">
            <a:noAutofit/>
          </a:bodyPr>
          <a:lstStyle/>
          <a:p>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Mỗi</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thiết</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bị</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đăng</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ký</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có</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30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ngày</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miễn</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phí</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sử</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dịch</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vụ</a:t>
            </a:r>
            <a:endParaRPr lang="zh-CN" altLang="en-US" sz="14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2" name="文本框 11"/>
          <p:cNvSpPr txBox="1"/>
          <p:nvPr/>
        </p:nvSpPr>
        <p:spPr>
          <a:xfrm>
            <a:off x="357988" y="4694300"/>
            <a:ext cx="7065988" cy="309786"/>
          </a:xfrm>
          <a:prstGeom prst="rect">
            <a:avLst/>
          </a:prstGeom>
          <a:noFill/>
        </p:spPr>
        <p:txBody>
          <a:bodyPr wrap="square" rtlCol="0">
            <a:noAutofit/>
          </a:bodyPr>
          <a:lstStyle/>
          <a:p>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Khi</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cloud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bạn</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sẽ</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không</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bỏ</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lỡ</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video hay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cảnh</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báo</a:t>
            </a:r>
            <a:r>
              <a:rPr lang="en-US" altLang="zh-CN" sz="14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nào</a:t>
            </a:r>
            <a:endParaRPr lang="zh-CN" altLang="en-US" sz="14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文本框 12"/>
          <p:cNvSpPr txBox="1"/>
          <p:nvPr/>
        </p:nvSpPr>
        <p:spPr>
          <a:xfrm>
            <a:off x="2345199" y="2234831"/>
            <a:ext cx="2030610" cy="684803"/>
          </a:xfrm>
          <a:prstGeom prst="rect">
            <a:avLst/>
          </a:prstGeom>
          <a:noFill/>
        </p:spPr>
        <p:txBody>
          <a:bodyPr wrap="square" rtlCol="0">
            <a:spAutoFit/>
          </a:bodyPr>
          <a:lstStyle/>
          <a:p>
            <a:pPr algn="ct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Xem</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lại</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7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ngày</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gần</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nhất</a:t>
            </a:r>
            <a:endPar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105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Cho 1 cam</a:t>
            </a:r>
          </a:p>
        </p:txBody>
      </p:sp>
      <p:sp>
        <p:nvSpPr>
          <p:cNvPr id="14" name="文本框 13"/>
          <p:cNvSpPr txBox="1"/>
          <p:nvPr/>
        </p:nvSpPr>
        <p:spPr>
          <a:xfrm>
            <a:off x="4282830" y="2234831"/>
            <a:ext cx="2243568" cy="684803"/>
          </a:xfrm>
          <a:prstGeom prst="rect">
            <a:avLst/>
          </a:prstGeom>
          <a:noFill/>
        </p:spPr>
        <p:txBody>
          <a:bodyPr wrap="square" rtlCol="0">
            <a:spAutoFit/>
          </a:bodyPr>
          <a:lstStyle/>
          <a:p>
            <a:pPr algn="ct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Xem</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lại</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30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ngày</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gần</a:t>
            </a:r>
            <a:r>
              <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nhất</a:t>
            </a:r>
            <a:endParaRPr lang="en-US" altLang="zh-CN" sz="1400" b="1"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105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Cho 1 cam</a:t>
            </a:r>
          </a:p>
        </p:txBody>
      </p:sp>
      <p:sp>
        <p:nvSpPr>
          <p:cNvPr id="15" name="矩形 14"/>
          <p:cNvSpPr/>
          <p:nvPr/>
        </p:nvSpPr>
        <p:spPr>
          <a:xfrm>
            <a:off x="2438178" y="2951292"/>
            <a:ext cx="1844652" cy="9983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6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2.99/</a:t>
            </a:r>
            <a:r>
              <a:rPr lang="en-US" altLang="zh-CN" sz="16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Tháng</a:t>
            </a:r>
            <a:endParaRPr lang="en-US" altLang="zh-CN" sz="16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16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$29.99/</a:t>
            </a:r>
            <a:r>
              <a:rPr lang="en-US" altLang="zh-CN" sz="16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Năm</a:t>
            </a:r>
            <a:endParaRPr lang="zh-CN" altLang="en-US" sz="16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6" name="矩形 15"/>
          <p:cNvSpPr/>
          <p:nvPr/>
        </p:nvSpPr>
        <p:spPr>
          <a:xfrm>
            <a:off x="4482288" y="2976331"/>
            <a:ext cx="1844652" cy="9983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$6.99/</a:t>
            </a:r>
            <a:r>
              <a:rPr lang="en-US" altLang="zh-CN" sz="16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Tháng</a:t>
            </a:r>
            <a:endParaRPr lang="en-US" altLang="zh-CN" sz="16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16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$69.99/</a:t>
            </a:r>
            <a:r>
              <a:rPr lang="en-US" altLang="zh-CN" sz="16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Năm</a:t>
            </a:r>
            <a:endParaRPr lang="zh-CN" altLang="en-US" sz="16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7" name="文本框 16"/>
          <p:cNvSpPr txBox="1"/>
          <p:nvPr/>
        </p:nvSpPr>
        <p:spPr>
          <a:xfrm>
            <a:off x="314589" y="2234831"/>
            <a:ext cx="2030610" cy="684803"/>
          </a:xfrm>
          <a:prstGeom prst="rect">
            <a:avLst/>
          </a:prstGeom>
          <a:noFill/>
        </p:spPr>
        <p:txBody>
          <a:bodyPr wrap="square" rtlCol="0">
            <a:spAutoFit/>
          </a:bodyPr>
          <a:lstStyle/>
          <a:p>
            <a:pPr algn="ctr"/>
            <a:r>
              <a:rPr lang="en-US" altLang="zh-CN" sz="1400" b="1"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Xem</a:t>
            </a:r>
            <a:r>
              <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lại</a:t>
            </a:r>
            <a:r>
              <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400" b="1"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của</a:t>
            </a:r>
            <a:r>
              <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3 </a:t>
            </a:r>
            <a:r>
              <a:rPr lang="en-US" altLang="zh-CN" sz="1400" b="1"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ngày</a:t>
            </a:r>
            <a:r>
              <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gần</a:t>
            </a:r>
            <a:r>
              <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b="1"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nhất</a:t>
            </a:r>
            <a:endParaRPr lang="en-US" altLang="zh-CN" sz="1400" b="1"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105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Cho 1 cam</a:t>
            </a:r>
            <a:endParaRPr lang="en-US" altLang="zh-CN" sz="105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8" name="矩形 17"/>
          <p:cNvSpPr/>
          <p:nvPr/>
        </p:nvSpPr>
        <p:spPr>
          <a:xfrm>
            <a:off x="440426" y="2951292"/>
            <a:ext cx="1844652" cy="9983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$1.99/</a:t>
            </a:r>
            <a:r>
              <a:rPr lang="en-US" altLang="zh-CN" sz="16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Tháng</a:t>
            </a:r>
            <a:endParaRPr lang="en-US" altLang="zh-CN" sz="16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a:p>
            <a:pPr algn="ctr"/>
            <a:r>
              <a:rPr lang="en-US" altLang="zh-CN" sz="1600" dirty="0"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$19.99/</a:t>
            </a:r>
            <a:r>
              <a:rPr lang="en-US" altLang="zh-CN" sz="1600" dirty="0" err="1" smtClean="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rPr>
              <a:t>Năm</a:t>
            </a:r>
            <a:endParaRPr lang="zh-CN" altLang="en-US" sz="1600" dirty="0">
              <a:solidFill>
                <a:srgbClr val="E7E6E6">
                  <a:lumMod val="50000"/>
                </a:srgb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9" name="文本框 18"/>
          <p:cNvSpPr txBox="1"/>
          <p:nvPr/>
        </p:nvSpPr>
        <p:spPr>
          <a:xfrm>
            <a:off x="338926" y="1766313"/>
            <a:ext cx="3432974" cy="369332"/>
          </a:xfrm>
          <a:prstGeom prst="rect">
            <a:avLst/>
          </a:prstGeom>
          <a:noFill/>
        </p:spPr>
        <p:txBody>
          <a:bodyPr wrap="square" rtlCol="0">
            <a:spAutoFit/>
          </a:bodyPr>
          <a:lstStyle/>
          <a:p>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Lưu</a:t>
            </a:r>
            <a:r>
              <a:rPr lang="en-US" altLang="zh-CN"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cloud</a:t>
            </a:r>
            <a:endParaRPr lang="en-US" altLang="zh-CN"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0" name="文本框 19"/>
          <p:cNvSpPr txBox="1"/>
          <p:nvPr/>
        </p:nvSpPr>
        <p:spPr>
          <a:xfrm>
            <a:off x="352717" y="5099816"/>
            <a:ext cx="3255972" cy="369332"/>
          </a:xfrm>
          <a:prstGeom prst="rect">
            <a:avLst/>
          </a:prstGeom>
          <a:noFill/>
        </p:spPr>
        <p:txBody>
          <a:bodyPr wrap="square" rtlCol="0">
            <a:spAutoFit/>
          </a:bodyPr>
          <a:lstStyle/>
          <a:p>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Lưu</a:t>
            </a:r>
            <a:r>
              <a:rPr lang="en-US" altLang="zh-CN"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thẻ</a:t>
            </a:r>
            <a:r>
              <a:rPr lang="en-US" altLang="zh-CN"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nhớ</a:t>
            </a:r>
            <a:endParaRPr lang="en-US" altLang="zh-CN"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1" name="文本框 20"/>
          <p:cNvSpPr txBox="1"/>
          <p:nvPr/>
        </p:nvSpPr>
        <p:spPr>
          <a:xfrm>
            <a:off x="338926" y="5491075"/>
            <a:ext cx="6601755" cy="307777"/>
          </a:xfrm>
          <a:prstGeom prst="rect">
            <a:avLst/>
          </a:prstGeom>
          <a:noFill/>
        </p:spPr>
        <p:txBody>
          <a:bodyPr wrap="square" rtlCol="0">
            <a:spAutoFit/>
          </a:bodyPr>
          <a:lstStyle/>
          <a:p>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Hỗ</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trợ</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liên</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tục</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24*7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thẻ</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nhớ</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hỗ</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trợ</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lên</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1400"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tới</a:t>
            </a:r>
            <a:r>
              <a:rPr lang="en-US" altLang="zh-CN" sz="1400"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256GB)</a:t>
            </a:r>
            <a:endParaRPr lang="en-US" altLang="zh-CN" sz="900"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8" name="图片 4"/>
          <p:cNvPicPr>
            <a:picLocks noChangeAspect="1"/>
          </p:cNvPicPr>
          <p:nvPr/>
        </p:nvPicPr>
        <p:blipFill rotWithShape="1">
          <a:blip r:embed="rId2">
            <a:extLst>
              <a:ext uri="{28A0092B-C50C-407E-A947-70E740481C1C}">
                <a14:useLocalDpi xmlns:a14="http://schemas.microsoft.com/office/drawing/2010/main" val="0"/>
              </a:ext>
            </a:extLst>
          </a:blip>
          <a:srcRect b="19172"/>
          <a:stretch/>
        </p:blipFill>
        <p:spPr>
          <a:xfrm>
            <a:off x="7310819" y="1855707"/>
            <a:ext cx="4393603" cy="3189515"/>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
        <p:nvSpPr>
          <p:cNvPr id="23"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24"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132936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299932" y="188306"/>
            <a:ext cx="6103974" cy="738664"/>
          </a:xfrm>
          <a:prstGeom prst="rect">
            <a:avLst/>
          </a:prstGeom>
          <a:noFill/>
        </p:spPr>
        <p:txBody>
          <a:bodyPr wrap="square" rtlCol="0">
            <a:spAutoFit/>
          </a:bodyPr>
          <a:lstStyle/>
          <a:p>
            <a:pPr>
              <a:lnSpc>
                <a:spcPct val="150000"/>
              </a:lnSpc>
            </a:pP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Lựa</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chọn</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lưu</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sz="28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video</a:t>
            </a:r>
            <a:endParaRPr lang="zh-CN" altLang="zh-CN" sz="28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9" name="TextBox 9"/>
          <p:cNvSpPr txBox="1"/>
          <p:nvPr/>
        </p:nvSpPr>
        <p:spPr>
          <a:xfrm>
            <a:off x="2277316" y="860159"/>
            <a:ext cx="8109763" cy="424732"/>
          </a:xfrm>
          <a:prstGeom prst="rect">
            <a:avLst/>
          </a:prstGeom>
          <a:noFill/>
          <a:ln>
            <a:noFill/>
            <a:prstDash val="lgDash"/>
          </a:ln>
        </p:spPr>
        <p:txBody>
          <a:bodyPr wrap="square" rtlCol="0">
            <a:spAutoFit/>
          </a:bodyPr>
          <a:lstStyle/>
          <a:p>
            <a:pPr algn="just">
              <a:lnSpc>
                <a:spcPct val="120000"/>
              </a:lnSpc>
            </a:pP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Dễ</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dàng</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hoặc</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xem</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lại</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video qua SD Card, NVR,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hoặc</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lưu</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trữ</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trên</a:t>
            </a:r>
            <a:r>
              <a:rPr lang="en-US" altLang="zh-CN"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cloud</a:t>
            </a:r>
            <a:endParaRPr lang="zh-CN" altLang="en-US"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1502" y="1605877"/>
            <a:ext cx="2418727" cy="51037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141" y="1605877"/>
            <a:ext cx="2407716" cy="50805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3769" y="1587412"/>
            <a:ext cx="2400137" cy="5064532"/>
          </a:xfrm>
          <a:prstGeom prst="rect">
            <a:avLst/>
          </a:prstGeom>
        </p:spPr>
      </p:pic>
      <p:sp>
        <p:nvSpPr>
          <p:cNvPr id="12" name="矩形 6"/>
          <p:cNvSpPr/>
          <p:nvPr/>
        </p:nvSpPr>
        <p:spPr>
          <a:xfrm>
            <a:off x="238835" y="819219"/>
            <a:ext cx="205603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13" name="文本框 7"/>
          <p:cNvSpPr txBox="1"/>
          <p:nvPr/>
        </p:nvSpPr>
        <p:spPr>
          <a:xfrm>
            <a:off x="138143" y="140591"/>
            <a:ext cx="2369794" cy="646331"/>
          </a:xfrm>
          <a:prstGeom prst="rect">
            <a:avLst/>
          </a:prstGeom>
          <a:noFill/>
        </p:spPr>
        <p:txBody>
          <a:bodyPr wrap="square" rtlCol="0">
            <a:spAutoFit/>
          </a:bodyPr>
          <a:lstStyle/>
          <a:p>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Tính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năng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nổi</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bật</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&amp;</a:t>
            </a:r>
          </a:p>
          <a:p>
            <a:r>
              <a:rPr lang="en-US" altLang="zh-CN"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tiện</a:t>
            </a:r>
            <a:r>
              <a:rPr lang="en-US" altLang="zh-CN"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ích</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mang</a:t>
            </a:r>
            <a:r>
              <a:rPr lang="en-US" altLang="zh-CN"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err="1">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lại</a:t>
            </a:r>
            <a:endParaRPr lang="zh-CN" altLang="en-US"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19632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3485898" y="1180809"/>
            <a:ext cx="2560971" cy="872368"/>
          </a:xfrm>
          <a:prstGeom prst="roundRect">
            <a:avLst/>
          </a:prstGeom>
          <a:gradFill>
            <a:gsLst>
              <a:gs pos="0">
                <a:srgbClr val="FFB52F"/>
              </a:gs>
              <a:gs pos="100000">
                <a:srgbClr val="FF5509"/>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9" name="圆角矩形 8"/>
          <p:cNvSpPr/>
          <p:nvPr/>
        </p:nvSpPr>
        <p:spPr>
          <a:xfrm>
            <a:off x="6168039" y="1155691"/>
            <a:ext cx="2560971" cy="872368"/>
          </a:xfrm>
          <a:prstGeom prst="roundRect">
            <a:avLst/>
          </a:prstGeom>
          <a:gradFill>
            <a:gsLst>
              <a:gs pos="0">
                <a:srgbClr val="FFB52F"/>
              </a:gs>
              <a:gs pos="100000">
                <a:srgbClr val="FF5509"/>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18" name="圆角矩形 17"/>
          <p:cNvSpPr/>
          <p:nvPr/>
        </p:nvSpPr>
        <p:spPr>
          <a:xfrm>
            <a:off x="845803" y="2161393"/>
            <a:ext cx="2560971" cy="4629931"/>
          </a:xfrm>
          <a:prstGeom prst="roundRect">
            <a:avLst>
              <a:gd name="adj" fmla="val 58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Segoe UI" panose="020B0502040204020203" pitchFamily="34" charset="0"/>
              <a:cs typeface="Segoe UI" panose="020B0502040204020203" pitchFamily="34" charset="0"/>
            </a:endParaRPr>
          </a:p>
        </p:txBody>
      </p:sp>
      <p:sp>
        <p:nvSpPr>
          <p:cNvPr id="19" name="圆角矩形 18"/>
          <p:cNvSpPr/>
          <p:nvPr/>
        </p:nvSpPr>
        <p:spPr>
          <a:xfrm>
            <a:off x="3512628" y="2161394"/>
            <a:ext cx="2560971" cy="4629930"/>
          </a:xfrm>
          <a:prstGeom prst="roundRect">
            <a:avLst>
              <a:gd name="adj" fmla="val 659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7E09"/>
              </a:solidFill>
              <a:latin typeface="Segoe UI" panose="020B0502040204020203" pitchFamily="34" charset="0"/>
              <a:cs typeface="Segoe UI" panose="020B0502040204020203" pitchFamily="34" charset="0"/>
            </a:endParaRPr>
          </a:p>
        </p:txBody>
      </p:sp>
      <p:sp>
        <p:nvSpPr>
          <p:cNvPr id="53" name="圆角矩形 52"/>
          <p:cNvSpPr/>
          <p:nvPr/>
        </p:nvSpPr>
        <p:spPr>
          <a:xfrm>
            <a:off x="834824" y="1183334"/>
            <a:ext cx="2560971" cy="872368"/>
          </a:xfrm>
          <a:prstGeom prst="roundRect">
            <a:avLst/>
          </a:prstGeom>
          <a:gradFill>
            <a:gsLst>
              <a:gs pos="0">
                <a:srgbClr val="FFB52F"/>
              </a:gs>
              <a:gs pos="100000">
                <a:srgbClr val="FF5509"/>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000" b="1" dirty="0" smtClean="0">
                <a:solidFill>
                  <a:prstClr val="white"/>
                </a:solidFill>
                <a:latin typeface="Segoe UI" panose="020B0502040204020203" pitchFamily="34" charset="0"/>
                <a:cs typeface="Segoe UI" panose="020B0502040204020203" pitchFamily="34" charset="0"/>
              </a:rPr>
              <a:t>Model</a:t>
            </a:r>
            <a:endParaRPr lang="zh-CN" altLang="en-US" sz="2000" b="1" dirty="0">
              <a:solidFill>
                <a:prstClr val="white"/>
              </a:solidFill>
              <a:latin typeface="Segoe UI" panose="020B0502040204020203" pitchFamily="34" charset="0"/>
              <a:cs typeface="Segoe UI" panose="020B0502040204020203" pitchFamily="34" charset="0"/>
            </a:endParaRPr>
          </a:p>
        </p:txBody>
      </p:sp>
      <p:sp>
        <p:nvSpPr>
          <p:cNvPr id="29" name="圆角矩形 28"/>
          <p:cNvSpPr/>
          <p:nvPr/>
        </p:nvSpPr>
        <p:spPr>
          <a:xfrm>
            <a:off x="6168039" y="2161394"/>
            <a:ext cx="2560971" cy="4629929"/>
          </a:xfrm>
          <a:prstGeom prst="roundRect">
            <a:avLst>
              <a:gd name="adj" fmla="val 515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25" name="圆角矩形 24"/>
          <p:cNvSpPr/>
          <p:nvPr/>
        </p:nvSpPr>
        <p:spPr>
          <a:xfrm>
            <a:off x="8885179" y="1155697"/>
            <a:ext cx="2560971" cy="872368"/>
          </a:xfrm>
          <a:prstGeom prst="roundRect">
            <a:avLst/>
          </a:prstGeom>
          <a:gradFill>
            <a:gsLst>
              <a:gs pos="0">
                <a:srgbClr val="FFB52F"/>
              </a:gs>
              <a:gs pos="100000">
                <a:srgbClr val="FF5509"/>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28" name="圆角矩形 27"/>
          <p:cNvSpPr/>
          <p:nvPr/>
        </p:nvSpPr>
        <p:spPr>
          <a:xfrm>
            <a:off x="8885179" y="2120015"/>
            <a:ext cx="2560971" cy="4595110"/>
          </a:xfrm>
          <a:prstGeom prst="roundRect">
            <a:avLst>
              <a:gd name="adj" fmla="val 515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graphicFrame>
        <p:nvGraphicFramePr>
          <p:cNvPr id="31" name="表格 30"/>
          <p:cNvGraphicFramePr>
            <a:graphicFrameLocks noGrp="1"/>
          </p:cNvGraphicFramePr>
          <p:nvPr>
            <p:extLst>
              <p:ext uri="{D42A27DB-BD31-4B8C-83A1-F6EECF244321}">
                <p14:modId xmlns:p14="http://schemas.microsoft.com/office/powerpoint/2010/main" val="280542018"/>
              </p:ext>
            </p:extLst>
          </p:nvPr>
        </p:nvGraphicFramePr>
        <p:xfrm>
          <a:off x="874192" y="2118842"/>
          <a:ext cx="10451033" cy="4677607"/>
        </p:xfrm>
        <a:graphic>
          <a:graphicData uri="http://schemas.openxmlformats.org/drawingml/2006/table">
            <a:tbl>
              <a:tblPr>
                <a:tableStyleId>{5C22544A-7EE6-4342-B048-85BDC9FD1C3A}</a:tableStyleId>
              </a:tblPr>
              <a:tblGrid>
                <a:gridCol w="2571808">
                  <a:extLst>
                    <a:ext uri="{9D8B030D-6E8A-4147-A177-3AD203B41FA5}">
                      <a16:colId xmlns:a16="http://schemas.microsoft.com/office/drawing/2014/main" val="20000"/>
                    </a:ext>
                  </a:extLst>
                </a:gridCol>
                <a:gridCol w="2602821">
                  <a:extLst>
                    <a:ext uri="{9D8B030D-6E8A-4147-A177-3AD203B41FA5}">
                      <a16:colId xmlns:a16="http://schemas.microsoft.com/office/drawing/2014/main" val="20001"/>
                    </a:ext>
                  </a:extLst>
                </a:gridCol>
                <a:gridCol w="2722617">
                  <a:extLst>
                    <a:ext uri="{9D8B030D-6E8A-4147-A177-3AD203B41FA5}">
                      <a16:colId xmlns:a16="http://schemas.microsoft.com/office/drawing/2014/main" val="4151335660"/>
                    </a:ext>
                  </a:extLst>
                </a:gridCol>
                <a:gridCol w="2553787">
                  <a:extLst>
                    <a:ext uri="{9D8B030D-6E8A-4147-A177-3AD203B41FA5}">
                      <a16:colId xmlns:a16="http://schemas.microsoft.com/office/drawing/2014/main" val="848153300"/>
                    </a:ext>
                  </a:extLst>
                </a:gridCol>
              </a:tblGrid>
              <a:tr h="289145">
                <a:tc>
                  <a:txBody>
                    <a:bodyPr/>
                    <a:lstStyle/>
                    <a:p>
                      <a:pPr marL="0" algn="ctr" defTabSz="914400" rtl="0" eaLnBrk="1" fontAlgn="b" latinLnBrk="0" hangingPunct="1"/>
                      <a:r>
                        <a:rPr lang="en-US" altLang="zh-CN"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Model</a:t>
                      </a:r>
                      <a:endParaRPr lang="en-US" altLang="zh-CN"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A26L</a:t>
                      </a:r>
                      <a:r>
                        <a:rPr lang="vi-V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P</a:t>
                      </a:r>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/A46L</a:t>
                      </a:r>
                      <a:r>
                        <a:rPr lang="vi-V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P</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A26H</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145">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Độ</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phân</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giải</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1080P/4MP</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1080P</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1080P</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9653">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Góc</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quay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quét</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0~355°</a:t>
                      </a:r>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Pan, 0~90°Tilt</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0~355°</a:t>
                      </a:r>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Pan, 0~90°Tilt</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0~340°Pan,</a:t>
                      </a:r>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0~90°Tilt</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9145">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Tầm</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nhìn</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về</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đêm</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10m(33ft)</a:t>
                      </a:r>
                      <a:endParaRPr lang="en-US" sz="1400" u="none" strike="noStrike" kern="1200" dirty="0">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10m(33ft)</a:t>
                      </a:r>
                      <a:endParaRPr lang="en-US" sz="1400" u="none" strike="noStrike" kern="1200" dirty="0">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10m(33ft)</a:t>
                      </a:r>
                      <a:endParaRPr lang="en-US" altLang="zh-CN" sz="1400" u="none" strike="noStrike" kern="1200" dirty="0">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4944">
                <a:tc>
                  <a:txBody>
                    <a:bodyPr/>
                    <a:lstStyle/>
                    <a:p>
                      <a:pPr marL="0" algn="ctr" defTabSz="914400" rtl="0" eaLnBrk="1" fontAlgn="b" latinLnBrk="0" hangingPunct="1"/>
                      <a:r>
                        <a:rPr lang="en-US" altLang="zh-CN"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Chuẩn</a:t>
                      </a:r>
                      <a:r>
                        <a:rPr lang="en-US" altLang="zh-CN"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altLang="zh-CN"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nén</a:t>
                      </a:r>
                      <a:r>
                        <a:rPr lang="en-US" altLang="zh-CN"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video</a:t>
                      </a:r>
                      <a:endParaRPr lang="en-US" altLang="zh-CN"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H.265 &amp; H.264</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H.265</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H.264</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9145">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Đàm</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thoại</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9523" marR="9523" marT="9523"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Full-duplex Two-way</a:t>
                      </a:r>
                      <a:r>
                        <a:rPr lang="en-US"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talk</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Full-duplex Two-way talk</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Full-duplex Two-way talk</a:t>
                      </a:r>
                      <a:endParaRPr lang="en-US" altLang="zh-CN"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38395">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Quyền</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riêng</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tư</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38395">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Zoom </a:t>
                      </a:r>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phóng</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to</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16x Digital Zoom</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16x Digital Zoom</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Digital Zoom</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2972292"/>
                  </a:ext>
                </a:extLst>
              </a:tr>
              <a:tr h="292149">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Bám</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sát</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thông</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minh</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zh-CN" alt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 </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029">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Phát</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hiện</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chuyển</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động</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NA</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NA</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83029">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Cảnh</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báo</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chủ</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động</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Sound</a:t>
                      </a:r>
                      <a:r>
                        <a:rPr lang="en-US"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&amp; Light</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Sound</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NA</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38758">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Âm</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thanh</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bất</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thường</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NA</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5793154"/>
                  </a:ext>
                </a:extLst>
              </a:tr>
              <a:tr h="138759">
                <a:tc>
                  <a:txBody>
                    <a:bodyPr/>
                    <a:lstStyle/>
                    <a:p>
                      <a:pPr marL="0" algn="ctr" defTabSz="914400" rtl="0" eaLnBrk="1" fontAlgn="b" latinLnBrk="0" hangingPunct="1"/>
                      <a:r>
                        <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Wi-Fi</a:t>
                      </a: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2.4GHz</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2.4GHz</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2.4GHz</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0573756"/>
                  </a:ext>
                </a:extLst>
              </a:tr>
              <a:tr h="601203">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Lưu</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trữ</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Micro SD Card (up to 256GB)</a:t>
                      </a:r>
                      <a:b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b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Cloud Storage</a:t>
                      </a:r>
                      <a:r>
                        <a:rPr lang="en-US" altLang="zh-CN" sz="1400" u="none" strike="noStrike" kern="1200" baseline="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 </a:t>
                      </a: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NVR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Micro  SD Card (up to 128GB)</a:t>
                      </a:r>
                      <a:b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b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Cloud Storage + NVR</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Micro  SD Card (up to 128GB)</a:t>
                      </a:r>
                      <a:b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b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Cloud Storage + NVR</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6790">
                <a:tc>
                  <a:txBody>
                    <a:bodyPr/>
                    <a:lstStyle/>
                    <a:p>
                      <a:pPr marL="0" algn="ctr" defTabSz="914400" rtl="0" eaLnBrk="1" fontAlgn="b" latinLnBrk="0" hangingPunct="1"/>
                      <a:r>
                        <a:rPr lang="en-US" sz="1400" u="none" strike="noStrike" kern="120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Auto Cruise</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a:t>
                      </a: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Yes</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76790">
                <a:tc>
                  <a:txBody>
                    <a:bodyPr/>
                    <a:lstStyle/>
                    <a:p>
                      <a:pPr marL="0" algn="ctr" defTabSz="914400" rtl="0" eaLnBrk="1" fontAlgn="b" latinLnBrk="0" hangingPunct="1"/>
                      <a:r>
                        <a:rPr lang="en-US" sz="1400" u="none" strike="noStrike" kern="120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Kích</a:t>
                      </a:r>
                      <a:r>
                        <a:rPr lang="en-US" sz="1400" u="none" strike="noStrike" kern="1200" baseline="0" dirty="0"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baseline="0" dirty="0" err="1" smtClean="0">
                          <a:solidFill>
                            <a:schemeClr val="bg1"/>
                          </a:solidFill>
                          <a:effectLst/>
                          <a:latin typeface="Segoe UI" panose="020B0502040204020203" pitchFamily="34" charset="0"/>
                          <a:ea typeface="华文细黑" panose="02010600040101010101" pitchFamily="2" charset="-122"/>
                          <a:cs typeface="Segoe UI" panose="020B0502040204020203" pitchFamily="34" charset="0"/>
                        </a:rPr>
                        <a:t>thước</a:t>
                      </a:r>
                      <a:endParaRPr lang="en-US" sz="1400" u="none" strike="noStrike" kern="1200" dirty="0">
                        <a:solidFill>
                          <a:schemeClr val="bg1"/>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90 </a:t>
                      </a:r>
                      <a:r>
                        <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a:t>
                      </a:r>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90× 108 mm</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90 x 90 x 108mm</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100 </a:t>
                      </a: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100</a:t>
                      </a:r>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a:t>
                      </a:r>
                      <a:r>
                        <a:rPr lang="en-US" altLang="zh-CN"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 9</a:t>
                      </a:r>
                      <a:r>
                        <a:rPr lang="en-US" sz="1400" u="none" strike="noStrike" kern="1200" dirty="0" smtClean="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rPr>
                        <a:t>0mm</a:t>
                      </a:r>
                      <a:endParaRPr lang="en-US" sz="1400" u="none" strike="noStrike" kern="1200" dirty="0">
                        <a:ln>
                          <a:noFill/>
                        </a:ln>
                        <a:solidFill>
                          <a:srgbClr val="FF9800"/>
                        </a:solidFill>
                        <a:effectLst/>
                        <a:latin typeface="Segoe UI" panose="020B0502040204020203" pitchFamily="34" charset="0"/>
                        <a:ea typeface="华文细黑" panose="02010600040101010101" pitchFamily="2" charset="-122"/>
                        <a:cs typeface="Segoe UI" panose="020B0502040204020203"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pic>
        <p:nvPicPr>
          <p:cNvPr id="32"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665" y="2787807"/>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665" y="3444825"/>
            <a:ext cx="579728" cy="508961"/>
          </a:xfrm>
          <a:prstGeom prst="rect">
            <a:avLst/>
          </a:prstGeom>
          <a:noFill/>
          <a:extLst>
            <a:ext uri="{909E8E84-426E-40DD-AFC4-6F175D3DCCD1}">
              <a14:hiddenFill xmlns:a14="http://schemas.microsoft.com/office/drawing/2010/main">
                <a:solidFill>
                  <a:srgbClr val="FFFFFF"/>
                </a:solidFill>
              </a14:hiddenFill>
            </a:ext>
          </a:extLst>
        </p:spPr>
      </p:pic>
      <p:sp>
        <p:nvSpPr>
          <p:cNvPr id="47" name="矩形 46"/>
          <p:cNvSpPr/>
          <p:nvPr/>
        </p:nvSpPr>
        <p:spPr>
          <a:xfrm>
            <a:off x="300609" y="673344"/>
            <a:ext cx="321201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D7D31"/>
              </a:solidFill>
              <a:latin typeface="Segoe UI" panose="020B0502040204020203" pitchFamily="34" charset="0"/>
              <a:cs typeface="Segoe UI" panose="020B0502040204020203" pitchFamily="34" charset="0"/>
            </a:endParaRPr>
          </a:p>
        </p:txBody>
      </p:sp>
      <p:sp>
        <p:nvSpPr>
          <p:cNvPr id="49" name="文本框 48"/>
          <p:cNvSpPr txBox="1"/>
          <p:nvPr/>
        </p:nvSpPr>
        <p:spPr>
          <a:xfrm>
            <a:off x="197234" y="111428"/>
            <a:ext cx="3565141" cy="584775"/>
          </a:xfrm>
          <a:prstGeom prst="rect">
            <a:avLst/>
          </a:prstGeom>
          <a:noFill/>
        </p:spPr>
        <p:txBody>
          <a:bodyPr wrap="square" rtlCol="0">
            <a:spAutoFit/>
          </a:bodyPr>
          <a:lstStyle/>
          <a:p>
            <a:r>
              <a:rPr lang="en-US" altLang="zh-CN" sz="3200"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So </a:t>
            </a:r>
            <a:r>
              <a:rPr lang="en-US" altLang="zh-CN" sz="3200" b="1" dirty="0" err="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sánh</a:t>
            </a:r>
            <a:r>
              <a:rPr lang="vi-VN" altLang="zh-CN" sz="3200"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thông số</a:t>
            </a:r>
            <a:endParaRPr lang="en-US" altLang="zh-CN" sz="3200" b="1"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5" name="文本框 4"/>
          <p:cNvSpPr txBox="1"/>
          <p:nvPr/>
        </p:nvSpPr>
        <p:spPr>
          <a:xfrm>
            <a:off x="4081489" y="1624208"/>
            <a:ext cx="2193409" cy="369332"/>
          </a:xfrm>
          <a:prstGeom prst="rect">
            <a:avLst/>
          </a:prstGeom>
          <a:noFill/>
        </p:spPr>
        <p:txBody>
          <a:bodyPr wrap="square" rtlCol="0">
            <a:spAutoFit/>
          </a:bodyPr>
          <a:lstStyle/>
          <a:p>
            <a:r>
              <a:rPr lang="en-US" altLang="zh-CN"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Imou</a:t>
            </a:r>
            <a:r>
              <a:rPr lang="en-US" altLang="zh-CN"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Rex</a:t>
            </a:r>
            <a:endParaRPr lang="zh-CN" altLang="en-US"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3" name="文本框 22"/>
          <p:cNvSpPr txBox="1"/>
          <p:nvPr/>
        </p:nvSpPr>
        <p:spPr>
          <a:xfrm>
            <a:off x="6296434" y="1643819"/>
            <a:ext cx="2339180" cy="369332"/>
          </a:xfrm>
          <a:prstGeom prst="rect">
            <a:avLst/>
          </a:prstGeom>
          <a:noFill/>
        </p:spPr>
        <p:txBody>
          <a:bodyPr wrap="square" rtlCol="0">
            <a:spAutoFit/>
          </a:bodyPr>
          <a:lstStyle/>
          <a:p>
            <a:r>
              <a:rPr lang="en-US" altLang="zh-CN"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Imou</a:t>
            </a:r>
            <a:r>
              <a:rPr lang="en-US" altLang="zh-CN"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Ranger Pro</a:t>
            </a:r>
            <a:endParaRPr lang="zh-CN" altLang="en-US"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30" name="文本框 29"/>
          <p:cNvSpPr txBox="1"/>
          <p:nvPr/>
        </p:nvSpPr>
        <p:spPr>
          <a:xfrm>
            <a:off x="9483262" y="1634879"/>
            <a:ext cx="1651063" cy="369332"/>
          </a:xfrm>
          <a:prstGeom prst="rect">
            <a:avLst/>
          </a:prstGeom>
          <a:noFill/>
        </p:spPr>
        <p:txBody>
          <a:bodyPr wrap="square" rtlCol="0">
            <a:spAutoFit/>
          </a:bodyPr>
          <a:lstStyle/>
          <a:p>
            <a:r>
              <a:rPr lang="en-US" altLang="zh-CN"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Ezviz</a:t>
            </a:r>
            <a:r>
              <a:rPr lang="en-US" altLang="zh-CN"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C6T</a:t>
            </a:r>
            <a:endParaRPr lang="zh-CN" altLang="en-US"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0"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665" y="4168169"/>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311" y="5805804"/>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665" y="4755003"/>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665" y="5054546"/>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24466\Desktop\t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1820" y="5265323"/>
            <a:ext cx="579728" cy="5089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临时文件\产品图片\海外正面（开灯）.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604" y="601635"/>
            <a:ext cx="817017" cy="10225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D:\临时文件\产品图片\海外正面（开灯）.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15" y="611776"/>
            <a:ext cx="817017" cy="10225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34658\Desktop\3160965287c24661785f4abbf2023f12_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9431" y="673344"/>
            <a:ext cx="1685794" cy="931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Tree>
    <p:extLst>
      <p:ext uri="{BB962C8B-B14F-4D97-AF65-F5344CB8AC3E}">
        <p14:creationId xmlns:p14="http://schemas.microsoft.com/office/powerpoint/2010/main" val="348392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383018" y="-1385096"/>
            <a:ext cx="9762206" cy="9762206"/>
          </a:xfrm>
          <a:prstGeom prst="ellipse">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 name="文本框 9"/>
          <p:cNvSpPr txBox="1"/>
          <p:nvPr/>
        </p:nvSpPr>
        <p:spPr>
          <a:xfrm>
            <a:off x="227785" y="3206757"/>
            <a:ext cx="2218877" cy="646331"/>
          </a:xfrm>
          <a:prstGeom prst="rect">
            <a:avLst/>
          </a:prstGeom>
          <a:noFill/>
        </p:spPr>
        <p:txBody>
          <a:bodyPr wrap="none" rtlCol="0">
            <a:spAutoFit/>
          </a:bodyPr>
          <a:lstStyle/>
          <a:p>
            <a:r>
              <a:rPr lang="en-US" altLang="zh-CN" sz="3600" b="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Nội dung</a:t>
            </a:r>
            <a:endParaRPr lang="zh-CN" altLang="en-US" sz="3600"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4" name="椭圆 23"/>
          <p:cNvSpPr/>
          <p:nvPr/>
        </p:nvSpPr>
        <p:spPr>
          <a:xfrm>
            <a:off x="3000320" y="6066972"/>
            <a:ext cx="554491" cy="554491"/>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 name="椭圆 10"/>
          <p:cNvSpPr/>
          <p:nvPr/>
        </p:nvSpPr>
        <p:spPr>
          <a:xfrm>
            <a:off x="1101886" y="-762000"/>
            <a:ext cx="2631127" cy="2631127"/>
          </a:xfrm>
          <a:prstGeom prst="ellipse">
            <a:avLst/>
          </a:prstGeom>
          <a:gradFill>
            <a:gsLst>
              <a:gs pos="0">
                <a:srgbClr val="FFB52F"/>
              </a:gs>
              <a:gs pos="100000">
                <a:srgbClr val="FF7E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nvGrpSpPr>
          <p:cNvPr id="4" name="组合 3"/>
          <p:cNvGrpSpPr/>
          <p:nvPr/>
        </p:nvGrpSpPr>
        <p:grpSpPr>
          <a:xfrm>
            <a:off x="4630635" y="3321718"/>
            <a:ext cx="4981070" cy="528728"/>
            <a:chOff x="4527142" y="3007547"/>
            <a:chExt cx="3648084" cy="528728"/>
          </a:xfrm>
        </p:grpSpPr>
        <p:sp>
          <p:nvSpPr>
            <p:cNvPr id="13" name="文本框 12"/>
            <p:cNvSpPr txBox="1"/>
            <p:nvPr/>
          </p:nvSpPr>
          <p:spPr>
            <a:xfrm>
              <a:off x="4527142" y="3013055"/>
              <a:ext cx="438146" cy="523220"/>
            </a:xfrm>
            <a:prstGeom prst="rect">
              <a:avLst/>
            </a:prstGeom>
            <a:noFill/>
          </p:spPr>
          <p:txBody>
            <a:bodyPr wrap="none" rtlCol="0">
              <a:spAutoFit/>
            </a:bodyPr>
            <a:lstStyle/>
            <a:p>
              <a:pPr algn="ctr"/>
              <a:r>
                <a:rPr lang="en-US" altLang="zh-CN" sz="2800" b="1" dirty="0"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03</a:t>
              </a:r>
              <a:endParaRPr lang="zh-CN" altLang="en-US"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4" name="文本框 13"/>
            <p:cNvSpPr txBox="1"/>
            <p:nvPr/>
          </p:nvSpPr>
          <p:spPr>
            <a:xfrm>
              <a:off x="5037321" y="3007547"/>
              <a:ext cx="3137905" cy="523220"/>
            </a:xfrm>
            <a:prstGeom prst="rect">
              <a:avLst/>
            </a:prstGeom>
            <a:noFill/>
          </p:spPr>
          <p:txBody>
            <a:bodyPr wrap="square" rtlCol="0">
              <a:spAutoFit/>
            </a:bodyPr>
            <a:lstStyle/>
            <a:p>
              <a:r>
                <a:rPr lang="en-US" altLang="zh-CN" sz="2800" b="1" err="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Ứng</a:t>
              </a:r>
              <a:r>
                <a:rPr lang="en-US" altLang="zh-CN" sz="2800" b="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 dụng</a:t>
              </a:r>
              <a:endParaRPr lang="zh-CN" altLang="en-US" sz="28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1705" y="159496"/>
            <a:ext cx="2460524" cy="449124"/>
          </a:xfrm>
          <a:prstGeom prst="rect">
            <a:avLst/>
          </a:prstGeom>
        </p:spPr>
      </p:pic>
    </p:spTree>
    <p:extLst>
      <p:ext uri="{BB962C8B-B14F-4D97-AF65-F5344CB8AC3E}">
        <p14:creationId xmlns:p14="http://schemas.microsoft.com/office/powerpoint/2010/main" val="16273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4059" y="234082"/>
            <a:ext cx="2696363" cy="954107"/>
          </a:xfrm>
          <a:prstGeom prst="rect">
            <a:avLst/>
          </a:prstGeom>
          <a:noFill/>
        </p:spPr>
        <p:txBody>
          <a:bodyPr wrap="square" rtlCol="0">
            <a:spAutoFit/>
          </a:bodyPr>
          <a:lstStyle/>
          <a:p>
            <a:r>
              <a:rPr lang="en-US" altLang="zh-CN" sz="2800"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Đăng</a:t>
            </a:r>
            <a:r>
              <a:rPr lang="en-US" altLang="zh-CN" sz="28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ký</a:t>
            </a:r>
            <a:r>
              <a:rPr lang="en-US" altLang="zh-CN" sz="28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và</a:t>
            </a:r>
            <a:endParaRPr lang="en-US" altLang="zh-CN" sz="28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sz="2800"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đăng</a:t>
            </a:r>
            <a:r>
              <a:rPr lang="en-US" altLang="zh-CN" sz="28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nhập</a:t>
            </a:r>
            <a:endParaRPr lang="zh-CN" altLang="en-US" sz="28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0" name="矩形 9"/>
          <p:cNvSpPr/>
          <p:nvPr/>
        </p:nvSpPr>
        <p:spPr>
          <a:xfrm>
            <a:off x="359239" y="1218821"/>
            <a:ext cx="1799091" cy="45719"/>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12" name="矩形 11"/>
          <p:cNvSpPr/>
          <p:nvPr/>
        </p:nvSpPr>
        <p:spPr>
          <a:xfrm>
            <a:off x="4110044" y="423966"/>
            <a:ext cx="3971921" cy="954107"/>
          </a:xfrm>
          <a:prstGeom prst="rect">
            <a:avLst/>
          </a:prstGeom>
        </p:spPr>
        <p:txBody>
          <a:bodyPr wrap="none">
            <a:spAutoFit/>
          </a:bodyPr>
          <a:lstStyle/>
          <a:p>
            <a:pPr lvl="0" algn="just">
              <a:spcAft>
                <a:spcPts val="0"/>
              </a:spcAft>
            </a:pP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Đăng</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ký</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và</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đăng</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nhập</a:t>
            </a:r>
            <a:endPar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endParaRPr>
          </a:p>
          <a:p>
            <a:pPr lvl="0" algn="just">
              <a:spcAft>
                <a:spcPts val="0"/>
              </a:spcAft>
            </a:pP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3" name="文本框 12"/>
          <p:cNvSpPr txBox="1"/>
          <p:nvPr/>
        </p:nvSpPr>
        <p:spPr>
          <a:xfrm>
            <a:off x="830599" y="2333759"/>
            <a:ext cx="4970761" cy="2031325"/>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Sử</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dụng</a:t>
            </a:r>
            <a:r>
              <a:rPr lang="en-US" altLang="zh-CN" sz="140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số điện thoại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và</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email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để</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đăng</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nhập</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a:t>
            </a:r>
          </a:p>
          <a:p>
            <a:pPr marL="285750" indent="-285750">
              <a:lnSpc>
                <a:spcPct val="150000"/>
              </a:lnSpc>
              <a:buFont typeface="Wingdings" panose="05000000000000000000" pitchFamily="2" charset="2"/>
              <a:buChar char="n"/>
            </a:pP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Đăng</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nhập</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với</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mật</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khẩu</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mã</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xác</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thực</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vân</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tay</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nhận</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diện</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khuôn</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mặt</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a:t>
            </a:r>
          </a:p>
          <a:p>
            <a:pPr marL="285750" indent="-285750">
              <a:lnSpc>
                <a:spcPct val="150000"/>
              </a:lnSpc>
              <a:buFont typeface="Wingdings" panose="05000000000000000000" pitchFamily="2" charset="2"/>
              <a:buChar char="n"/>
            </a:pP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Hỗ</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trợ</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23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ngôn</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ngữ</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a:t>
            </a:r>
          </a:p>
          <a:p>
            <a:pPr marL="285750" indent="-285750">
              <a:lnSpc>
                <a:spcPct val="150000"/>
              </a:lnSpc>
              <a:buFont typeface="Wingdings" panose="05000000000000000000" pitchFamily="2" charset="2"/>
              <a:buChar char="n"/>
            </a:pP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Sử</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dụng</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APP store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và</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Google Store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để</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tải</a:t>
            </a:r>
            <a:r>
              <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dirty="0" err="1"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về</a:t>
            </a:r>
            <a:r>
              <a:rPr lang="zh-CN" altLang="en-US"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rPr>
              <a:t>，</a:t>
            </a:r>
            <a:endParaRPr lang="en-US" altLang="zh-CN" sz="1400" dirty="0" smtClean="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a:p>
            <a:pPr>
              <a:lnSpc>
                <a:spcPct val="150000"/>
              </a:lnSpc>
            </a:pP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Hỗ</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trợ</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tải</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về</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qua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kho</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ứng</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dụng</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sz="1400" b="1" dirty="0"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của</a:t>
            </a:r>
            <a:r>
              <a:rPr lang="en-US" altLang="zh-CN" sz="1400" b="1" dirty="0"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Huawei.</a:t>
            </a:r>
            <a:endParaRPr lang="en-US" altLang="zh-CN" sz="1400" b="1" dirty="0">
              <a:solidFill>
                <a:srgbClr val="FF0000"/>
              </a:solidFill>
              <a:latin typeface="Segoe UI" panose="020B0502040204020203" pitchFamily="34" charset="0"/>
              <a:ea typeface="微软雅黑" panose="020B0503020204020204" pitchFamily="34" charset="-122"/>
              <a:cs typeface="Segoe UI" panose="020B0502040204020203" pitchFamily="34" charset="0"/>
            </a:endParaRPr>
          </a:p>
        </p:txBody>
      </p:sp>
      <p:pic>
        <p:nvPicPr>
          <p:cNvPr id="14" name="图片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224" b="47015" l="5181" r="92746"/>
                    </a14:imgEffect>
                  </a14:imgLayer>
                </a14:imgProps>
              </a:ext>
              <a:ext uri="{28A0092B-C50C-407E-A947-70E740481C1C}">
                <a14:useLocalDpi xmlns:a14="http://schemas.microsoft.com/office/drawing/2010/main" val="0"/>
              </a:ext>
            </a:extLst>
          </a:blip>
          <a:srcRect b="46871"/>
          <a:stretch/>
        </p:blipFill>
        <p:spPr>
          <a:xfrm>
            <a:off x="927241" y="4515832"/>
            <a:ext cx="1470787" cy="542539"/>
          </a:xfrm>
          <a:prstGeom prst="rect">
            <a:avLst/>
          </a:prstGeom>
        </p:spPr>
      </p:pic>
      <p:pic>
        <p:nvPicPr>
          <p:cNvPr id="15" name="图片 14"/>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55224" b="97015" l="3627" r="95855"/>
                    </a14:imgEffect>
                  </a14:imgLayer>
                </a14:imgProps>
              </a:ext>
              <a:ext uri="{28A0092B-C50C-407E-A947-70E740481C1C}">
                <a14:useLocalDpi xmlns:a14="http://schemas.microsoft.com/office/drawing/2010/main" val="0"/>
              </a:ext>
            </a:extLst>
          </a:blip>
          <a:srcRect t="50241"/>
          <a:stretch/>
        </p:blipFill>
        <p:spPr>
          <a:xfrm>
            <a:off x="2264428" y="4507764"/>
            <a:ext cx="1470787" cy="50812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240" y="1437640"/>
            <a:ext cx="4505960" cy="450596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120" y="1437640"/>
            <a:ext cx="4505960" cy="4505960"/>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1628" y="4594761"/>
            <a:ext cx="392532" cy="381172"/>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Tree>
    <p:extLst>
      <p:ext uri="{BB962C8B-B14F-4D97-AF65-F5344CB8AC3E}">
        <p14:creationId xmlns:p14="http://schemas.microsoft.com/office/powerpoint/2010/main" val="17878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383018" y="-1385096"/>
            <a:ext cx="9762206" cy="9762206"/>
          </a:xfrm>
          <a:prstGeom prst="ellipse">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 name="文本框 9"/>
          <p:cNvSpPr txBox="1"/>
          <p:nvPr/>
        </p:nvSpPr>
        <p:spPr>
          <a:xfrm>
            <a:off x="432717" y="3015032"/>
            <a:ext cx="2345514" cy="646331"/>
          </a:xfrm>
          <a:prstGeom prst="rect">
            <a:avLst/>
          </a:prstGeom>
          <a:noFill/>
        </p:spPr>
        <p:txBody>
          <a:bodyPr wrap="none" rtlCol="0">
            <a:spAutoFit/>
          </a:bodyPr>
          <a:lstStyle/>
          <a:p>
            <a:r>
              <a:rPr lang="en-US" altLang="zh-CN" sz="3600" b="1" smtClean="0">
                <a:solidFill>
                  <a:schemeClr val="bg1"/>
                </a:solidFill>
                <a:latin typeface="Segoe UI" panose="020B0502040204020203" pitchFamily="34" charset="0"/>
                <a:ea typeface="华文细黑" panose="02010600040101010101" pitchFamily="2" charset="-122"/>
                <a:cs typeface="Segoe UI" panose="020B0502040204020203" pitchFamily="34" charset="0"/>
              </a:rPr>
              <a:t>Nội dung </a:t>
            </a:r>
            <a:endParaRPr lang="zh-CN" altLang="en-US" sz="3600" b="1" dirty="0">
              <a:solidFill>
                <a:schemeClr val="bg1"/>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4" name="椭圆 23"/>
          <p:cNvSpPr/>
          <p:nvPr/>
        </p:nvSpPr>
        <p:spPr>
          <a:xfrm>
            <a:off x="3000320" y="6066972"/>
            <a:ext cx="554491" cy="554491"/>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 name="椭圆 10"/>
          <p:cNvSpPr/>
          <p:nvPr/>
        </p:nvSpPr>
        <p:spPr>
          <a:xfrm>
            <a:off x="1101886" y="-762000"/>
            <a:ext cx="2631127" cy="2631127"/>
          </a:xfrm>
          <a:prstGeom prst="ellipse">
            <a:avLst/>
          </a:prstGeom>
          <a:gradFill>
            <a:gsLst>
              <a:gs pos="0">
                <a:srgbClr val="FFB52F"/>
              </a:gs>
              <a:gs pos="100000">
                <a:srgbClr val="FF7E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nvGrpSpPr>
          <p:cNvPr id="3" name="组合 2"/>
          <p:cNvGrpSpPr/>
          <p:nvPr/>
        </p:nvGrpSpPr>
        <p:grpSpPr>
          <a:xfrm>
            <a:off x="4522788" y="2984255"/>
            <a:ext cx="5088917" cy="2431435"/>
            <a:chOff x="4517196" y="2293768"/>
            <a:chExt cx="4072395" cy="2431435"/>
          </a:xfrm>
        </p:grpSpPr>
        <p:sp>
          <p:nvSpPr>
            <p:cNvPr id="21" name="文本框 20"/>
            <p:cNvSpPr txBox="1"/>
            <p:nvPr/>
          </p:nvSpPr>
          <p:spPr>
            <a:xfrm>
              <a:off x="4517196" y="2293768"/>
              <a:ext cx="619850" cy="707886"/>
            </a:xfrm>
            <a:prstGeom prst="rect">
              <a:avLst/>
            </a:prstGeom>
            <a:noFill/>
          </p:spPr>
          <p:txBody>
            <a:bodyPr wrap="none" rtlCol="0">
              <a:spAutoFit/>
            </a:bodyPr>
            <a:lstStyle/>
            <a:p>
              <a:pPr algn="ctr"/>
              <a:r>
                <a:rPr lang="en-US" altLang="zh-CN" sz="4000" b="1" dirty="0">
                  <a:solidFill>
                    <a:schemeClr val="accent2"/>
                  </a:solidFill>
                  <a:latin typeface="Segoe UI" panose="020B0502040204020203" pitchFamily="34" charset="0"/>
                  <a:ea typeface="华文细黑" panose="02010600040101010101" pitchFamily="2" charset="-122"/>
                  <a:cs typeface="Segoe UI" panose="020B0502040204020203" pitchFamily="34" charset="0"/>
                </a:rPr>
                <a:t>02</a:t>
              </a:r>
              <a:endParaRPr lang="zh-CN" altLang="en-US" sz="4000" b="1" dirty="0">
                <a:solidFill>
                  <a:schemeClr val="accent2"/>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5" name="文本框 24"/>
            <p:cNvSpPr txBox="1"/>
            <p:nvPr/>
          </p:nvSpPr>
          <p:spPr>
            <a:xfrm>
              <a:off x="5176700" y="2293768"/>
              <a:ext cx="3412891" cy="2431435"/>
            </a:xfrm>
            <a:prstGeom prst="rect">
              <a:avLst/>
            </a:prstGeom>
            <a:noFill/>
          </p:spPr>
          <p:txBody>
            <a:bodyPr wrap="square" rtlCol="0">
              <a:spAutoFit/>
            </a:bodyPr>
            <a:lstStyle/>
            <a:p>
              <a:r>
                <a:rPr lang="en-US" altLang="zh-CN" sz="4000" b="1" smtClean="0">
                  <a:solidFill>
                    <a:schemeClr val="accent2"/>
                  </a:solidFill>
                  <a:latin typeface="Segoe UI" panose="020B0502040204020203" pitchFamily="34" charset="0"/>
                  <a:ea typeface="华文细黑" panose="02010600040101010101" pitchFamily="2" charset="-122"/>
                  <a:cs typeface="Segoe UI" panose="020B0502040204020203" pitchFamily="34" charset="0"/>
                </a:rPr>
                <a:t>Sản phẩm mới</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Bullet</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Ranger</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Cruiser</a:t>
              </a:r>
            </a:p>
            <a:p>
              <a:pPr marL="457200" indent="-457200">
                <a:buFont typeface="Arial" panose="020B0604020202020204" pitchFamily="34" charset="0"/>
                <a:buChar char="•"/>
              </a:pPr>
              <a:r>
                <a:rPr lang="en-US" altLang="zh-CN" sz="2800" b="1"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Camera Rex</a:t>
              </a:r>
              <a:endParaRPr lang="en-US" altLang="zh-CN" sz="2800" b="1">
                <a:solidFill>
                  <a:srgbClr val="FF0000"/>
                </a:solidFill>
                <a:latin typeface="Segoe UI" panose="020B0502040204020203" pitchFamily="34" charset="0"/>
                <a:ea typeface="华文细黑" panose="02010600040101010101" pitchFamily="2" charset="-122"/>
                <a:cs typeface="Segoe UI" panose="020B0502040204020203" pitchFamily="34" charset="0"/>
              </a:endParaRP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1705" y="159496"/>
            <a:ext cx="2460524" cy="449124"/>
          </a:xfrm>
          <a:prstGeom prst="rect">
            <a:avLst/>
          </a:prstGeom>
        </p:spPr>
      </p:pic>
    </p:spTree>
    <p:extLst>
      <p:ext uri="{BB962C8B-B14F-4D97-AF65-F5344CB8AC3E}">
        <p14:creationId xmlns:p14="http://schemas.microsoft.com/office/powerpoint/2010/main" val="409354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88272" y="315498"/>
            <a:ext cx="2500263" cy="461665"/>
          </a:xfrm>
          <a:prstGeom prst="rect">
            <a:avLst/>
          </a:prstGeom>
          <a:noFill/>
        </p:spPr>
        <p:txBody>
          <a:bodyPr wrap="square" rtlCol="0">
            <a:spAutoFit/>
          </a:bodyPr>
          <a:lstStyle/>
          <a:p>
            <a:r>
              <a:rPr lang="en-US" altLang="zh-CN" sz="2400" b="1" dirty="0" err="1"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rPr>
              <a:t>Cài</a:t>
            </a:r>
            <a:r>
              <a:rPr lang="en-US" altLang="zh-CN" sz="2400" b="1" dirty="0"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dirty="0" err="1"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rPr>
              <a:t>đặt</a:t>
            </a:r>
            <a:r>
              <a:rPr lang="en-US" altLang="zh-CN" sz="2400" b="1" dirty="0"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dirty="0" err="1"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rPr>
              <a:t>thiết</a:t>
            </a:r>
            <a:r>
              <a:rPr lang="en-US" altLang="zh-CN" sz="2400" b="1" dirty="0"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rPr>
              <a:t> </a:t>
            </a:r>
            <a:r>
              <a:rPr lang="en-US" altLang="zh-CN" sz="2400" b="1" dirty="0" err="1"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rPr>
              <a:t>bị</a:t>
            </a:r>
            <a:endParaRPr lang="zh-CN" altLang="en-US" sz="2400" b="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 name="矩形 8"/>
          <p:cNvSpPr/>
          <p:nvPr/>
        </p:nvSpPr>
        <p:spPr>
          <a:xfrm>
            <a:off x="333553" y="769959"/>
            <a:ext cx="2144263" cy="45719"/>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10" name="矩形 9"/>
          <p:cNvSpPr/>
          <p:nvPr/>
        </p:nvSpPr>
        <p:spPr>
          <a:xfrm>
            <a:off x="4707749" y="423966"/>
            <a:ext cx="2682145" cy="523220"/>
          </a:xfrm>
          <a:prstGeom prst="rect">
            <a:avLst/>
          </a:prstGeom>
        </p:spPr>
        <p:txBody>
          <a:bodyPr wrap="none">
            <a:spAutoFit/>
          </a:bodyPr>
          <a:lstStyle/>
          <a:p>
            <a:pPr lvl="0" algn="just">
              <a:spcAft>
                <a:spcPts val="0"/>
              </a:spcAft>
            </a:pP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Cài</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đặt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thiết</a:t>
            </a:r>
            <a:r>
              <a:rPr lang="en-US" altLang="zh-CN" sz="2800" b="1" kern="100"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kern="100" dirty="0" err="1"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bị</a:t>
            </a:r>
            <a:endParaRPr lang="zh-CN" altLang="zh-CN" sz="2800" kern="100"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686" y="983004"/>
            <a:ext cx="4891992" cy="4891992"/>
          </a:xfrm>
          <a:prstGeom prst="rect">
            <a:avLst/>
          </a:prstGeom>
        </p:spPr>
      </p:pic>
      <p:grpSp>
        <p:nvGrpSpPr>
          <p:cNvPr id="21" name="组合 20"/>
          <p:cNvGrpSpPr/>
          <p:nvPr/>
        </p:nvGrpSpPr>
        <p:grpSpPr>
          <a:xfrm>
            <a:off x="338064" y="1813560"/>
            <a:ext cx="4656547" cy="4656547"/>
            <a:chOff x="1509486" y="2481699"/>
            <a:chExt cx="3904588" cy="3904588"/>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486" y="2481699"/>
              <a:ext cx="3904588" cy="3904588"/>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0202" y="4260462"/>
              <a:ext cx="2143157" cy="443610"/>
            </a:xfrm>
            <a:prstGeom prst="rect">
              <a:avLst/>
            </a:prstGeom>
            <a:ln>
              <a:noFill/>
            </a:ln>
            <a:effectLst>
              <a:outerShdw blurRad="292100" dist="139700" dir="2700000" algn="tl" rotWithShape="0">
                <a:srgbClr val="333333">
                  <a:alpha val="65000"/>
                </a:srgbClr>
              </a:outerShdw>
            </a:effectLst>
          </p:spPr>
        </p:pic>
      </p:grpSp>
      <p:sp>
        <p:nvSpPr>
          <p:cNvPr id="18" name="文本框 17"/>
          <p:cNvSpPr txBox="1"/>
          <p:nvPr/>
        </p:nvSpPr>
        <p:spPr>
          <a:xfrm>
            <a:off x="1071222" y="1699789"/>
            <a:ext cx="2722401" cy="304571"/>
          </a:xfrm>
          <a:prstGeom prst="rect">
            <a:avLst/>
          </a:prstGeom>
          <a:noFill/>
        </p:spPr>
        <p:txBody>
          <a:bodyPr wrap="square" rtlCol="0">
            <a:spAutoFit/>
          </a:bodyPr>
          <a:lstStyle/>
          <a:p>
            <a:pPr marL="514350" indent="-285750">
              <a:lnSpc>
                <a:spcPct val="150000"/>
              </a:lnSpc>
              <a:buFont typeface="Wingdings" panose="05000000000000000000" pitchFamily="2" charset="2"/>
              <a:buChar char="n"/>
            </a:pPr>
            <a:r>
              <a:rPr lang="vi-VN" sz="1050" b="1">
                <a:latin typeface="Segoe UI" panose="020B0502040204020203" pitchFamily="34" charset="0"/>
                <a:cs typeface="Segoe UI" panose="020B0502040204020203" pitchFamily="34" charset="0"/>
              </a:rPr>
              <a:t>Thiết lập bản xem trước thiết bị </a:t>
            </a:r>
            <a:endParaRPr lang="zh-CN" altLang="en-US" sz="700" b="1" dirty="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19" name="文本框 18"/>
          <p:cNvSpPr txBox="1"/>
          <p:nvPr/>
        </p:nvSpPr>
        <p:spPr>
          <a:xfrm>
            <a:off x="4828949" y="5611294"/>
            <a:ext cx="2714851" cy="611899"/>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vi-VN" sz="1200" b="1">
                <a:latin typeface="Segoe UI" panose="020B0502040204020203" pitchFamily="34" charset="0"/>
                <a:cs typeface="Segoe UI" panose="020B0502040204020203" pitchFamily="34" charset="0"/>
              </a:rPr>
              <a:t>Khi cuộn trang, tên thiết bị được cố định ở trên cùng </a:t>
            </a:r>
            <a:endParaRPr lang="zh-CN" altLang="en-US" sz="900" b="1" dirty="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22" name="文本框 21"/>
          <p:cNvSpPr txBox="1"/>
          <p:nvPr/>
        </p:nvSpPr>
        <p:spPr>
          <a:xfrm>
            <a:off x="8382678" y="1393839"/>
            <a:ext cx="3056227" cy="611899"/>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vi-VN" sz="1200" b="1">
                <a:latin typeface="Segoe UI" panose="020B0502040204020203" pitchFamily="34" charset="0"/>
                <a:cs typeface="Segoe UI" panose="020B0502040204020203" pitchFamily="34" charset="0"/>
              </a:rPr>
              <a:t>Tổng quan về trạng thái </a:t>
            </a:r>
            <a:endParaRPr lang="en-US" sz="1200" b="1" smtClean="0">
              <a:latin typeface="Segoe UI" panose="020B0502040204020203" pitchFamily="34" charset="0"/>
              <a:cs typeface="Segoe UI" panose="020B0502040204020203" pitchFamily="34" charset="0"/>
            </a:endParaRPr>
          </a:p>
          <a:p>
            <a:pPr>
              <a:lnSpc>
                <a:spcPct val="150000"/>
              </a:lnSpc>
            </a:pPr>
            <a:r>
              <a:rPr lang="en-US" sz="1200" b="1">
                <a:latin typeface="Segoe UI" panose="020B0502040204020203" pitchFamily="34" charset="0"/>
                <a:cs typeface="Segoe UI" panose="020B0502040204020203" pitchFamily="34" charset="0"/>
              </a:rPr>
              <a:t> </a:t>
            </a:r>
            <a:r>
              <a:rPr lang="en-US" sz="1200" b="1" smtClean="0">
                <a:latin typeface="Segoe UI" panose="020B0502040204020203" pitchFamily="34" charset="0"/>
                <a:cs typeface="Segoe UI" panose="020B0502040204020203" pitchFamily="34" charset="0"/>
              </a:rPr>
              <a:t>       </a:t>
            </a:r>
            <a:r>
              <a:rPr lang="vi-VN" sz="1200" b="1" smtClean="0">
                <a:latin typeface="Segoe UI" panose="020B0502040204020203" pitchFamily="34" charset="0"/>
                <a:cs typeface="Segoe UI" panose="020B0502040204020203" pitchFamily="34" charset="0"/>
              </a:rPr>
              <a:t>và </a:t>
            </a:r>
            <a:r>
              <a:rPr lang="vi-VN" sz="1200" b="1">
                <a:latin typeface="Segoe UI" panose="020B0502040204020203" pitchFamily="34" charset="0"/>
                <a:cs typeface="Segoe UI" panose="020B0502040204020203" pitchFamily="34" charset="0"/>
              </a:rPr>
              <a:t>thiết lập nhanh </a:t>
            </a:r>
            <a:endParaRPr lang="zh-CN" altLang="en-US" sz="900" b="1" dirty="0">
              <a:solidFill>
                <a:schemeClr val="tx1">
                  <a:lumMod val="75000"/>
                  <a:lumOff val="25000"/>
                </a:schemeClr>
              </a:solidFill>
              <a:latin typeface="Segoe UI" panose="020B0502040204020203" pitchFamily="34" charset="0"/>
              <a:ea typeface="微软雅黑" panose="020B0503020204020204" pitchFamily="34" charset="-122"/>
              <a:cs typeface="Segoe UI" panose="020B0502040204020203" pitchFamily="34" charset="0"/>
            </a:endParaRPr>
          </a:p>
        </p:txBody>
      </p:sp>
      <p:grpSp>
        <p:nvGrpSpPr>
          <p:cNvPr id="2" name="组合 1"/>
          <p:cNvGrpSpPr/>
          <p:nvPr/>
        </p:nvGrpSpPr>
        <p:grpSpPr>
          <a:xfrm>
            <a:off x="7074265" y="1821906"/>
            <a:ext cx="4464594" cy="4464594"/>
            <a:chOff x="6647545" y="1433286"/>
            <a:chExt cx="3991428" cy="3991428"/>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7545" y="1433286"/>
              <a:ext cx="3991428" cy="3991428"/>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3621" y="3429000"/>
              <a:ext cx="1993745" cy="431800"/>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022" y="4157920"/>
              <a:ext cx="2086988" cy="1161565"/>
            </a:xfrm>
            <a:prstGeom prst="rect">
              <a:avLst/>
            </a:prstGeom>
            <a:ln>
              <a:noFill/>
            </a:ln>
            <a:effectLst>
              <a:outerShdw blurRad="292100" dist="139700" dir="2700000" algn="tl" rotWithShape="0">
                <a:srgbClr val="333333">
                  <a:alpha val="65000"/>
                </a:srgbClr>
              </a:outerShdw>
            </a:effectLst>
          </p:spPr>
        </p:pic>
      </p:gr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41039" y="169035"/>
            <a:ext cx="2089400" cy="381382"/>
          </a:xfrm>
          <a:prstGeom prst="rect">
            <a:avLst/>
          </a:prstGeom>
        </p:spPr>
      </p:pic>
    </p:spTree>
    <p:extLst>
      <p:ext uri="{BB962C8B-B14F-4D97-AF65-F5344CB8AC3E}">
        <p14:creationId xmlns:p14="http://schemas.microsoft.com/office/powerpoint/2010/main" val="161256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2206" y="0"/>
            <a:ext cx="12191678"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b="1751"/>
          <a:stretch/>
        </p:blipFill>
        <p:spPr>
          <a:xfrm>
            <a:off x="7580904" y="-19050"/>
            <a:ext cx="4694126" cy="6903634"/>
          </a:xfrm>
          <a:prstGeom prst="rect">
            <a:avLst/>
          </a:prstGeom>
        </p:spPr>
      </p:pic>
      <p:pic>
        <p:nvPicPr>
          <p:cNvPr id="5" name="图片 4">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3582" y="4154568"/>
            <a:ext cx="1478477" cy="572373"/>
          </a:xfrm>
          <a:prstGeom prst="rect">
            <a:avLst/>
          </a:prstGeom>
        </p:spPr>
      </p:pic>
      <p:pic>
        <p:nvPicPr>
          <p:cNvPr id="13" name="图片 12">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8696" y="4743107"/>
            <a:ext cx="1299510" cy="381843"/>
          </a:xfrm>
          <a:prstGeom prst="rect">
            <a:avLst/>
          </a:prstGeom>
        </p:spPr>
      </p:pic>
      <p:pic>
        <p:nvPicPr>
          <p:cNvPr id="3" name="图片 2">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7450" y="3760461"/>
            <a:ext cx="1299509" cy="377941"/>
          </a:xfrm>
          <a:prstGeom prst="rect">
            <a:avLst/>
          </a:prstGeom>
        </p:spPr>
      </p:pic>
      <p:pic>
        <p:nvPicPr>
          <p:cNvPr id="17" name="图片 16"/>
          <p:cNvPicPr/>
          <p:nvPr/>
        </p:nvPicPr>
        <p:blipFill>
          <a:blip r:embed="rId10" cstate="print">
            <a:extLst>
              <a:ext uri="{28A0092B-C50C-407E-A947-70E740481C1C}">
                <a14:useLocalDpi xmlns:a14="http://schemas.microsoft.com/office/drawing/2010/main" val="0"/>
              </a:ext>
            </a:extLst>
          </a:blip>
          <a:stretch>
            <a:fillRect/>
          </a:stretch>
        </p:blipFill>
        <p:spPr>
          <a:xfrm>
            <a:off x="8867750" y="3760462"/>
            <a:ext cx="1383291" cy="1383291"/>
          </a:xfrm>
          <a:prstGeom prst="rect">
            <a:avLst/>
          </a:prstGeom>
        </p:spPr>
      </p:pic>
      <p:pic>
        <p:nvPicPr>
          <p:cNvPr id="1026" name="Picture 2" descr="cid:image001.jpg@01D43093.2A056770"/>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8879053" y="5918564"/>
            <a:ext cx="447571" cy="447571"/>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cid:image002.jpg@01D43093.2A056770"/>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9623576" y="5918563"/>
            <a:ext cx="447571" cy="447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8759680" y="5345777"/>
            <a:ext cx="3274444"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9" tIns="45709" rIns="91419" bIns="45709" numCol="1" anchor="ctr" anchorCtr="0" compatLnSpc="1">
            <a:prstTxWarp prst="textNoShape">
              <a:avLst/>
            </a:prstTxWarp>
            <a:spAutoFit/>
          </a:bodyPr>
          <a:lstStyle/>
          <a:p>
            <a:pPr eaLnBrk="0" fontAlgn="base" hangingPunct="0">
              <a:spcBef>
                <a:spcPct val="0"/>
              </a:spcBef>
              <a:spcAft>
                <a:spcPct val="0"/>
              </a:spcAft>
              <a:defRPr/>
            </a:pPr>
            <a:r>
              <a:rPr lang="en-US" altLang="zh-CN" sz="1200" dirty="0">
                <a:solidFill>
                  <a:prstClr val="black"/>
                </a:solidFill>
                <a:latin typeface="Segoe UI" panose="020B0502040204020203" pitchFamily="34" charset="0"/>
                <a:ea typeface="等线" panose="02010600030101010101" pitchFamily="2" charset="-122"/>
                <a:cs typeface="Segoe UI" panose="020B0502040204020203" pitchFamily="34" charset="0"/>
              </a:rPr>
              <a:t>Official </a:t>
            </a:r>
            <a:r>
              <a:rPr lang="en-US" altLang="zh-CN" sz="1200" b="1" dirty="0">
                <a:solidFill>
                  <a:prstClr val="black"/>
                </a:solidFill>
                <a:latin typeface="Segoe UI" panose="020B0502040204020203" pitchFamily="34" charset="0"/>
                <a:ea typeface="等线" panose="02010600030101010101" pitchFamily="2" charset="-122"/>
                <a:cs typeface="Segoe UI" panose="020B0502040204020203" pitchFamily="34" charset="0"/>
                <a:hlinkClick r:id="rId15"/>
              </a:rPr>
              <a:t>Facebook Page</a:t>
            </a:r>
            <a:r>
              <a:rPr lang="en-US" altLang="zh-CN" sz="1200" b="1" dirty="0">
                <a:solidFill>
                  <a:prstClr val="black"/>
                </a:solidFill>
                <a:latin typeface="Segoe UI" panose="020B0502040204020203" pitchFamily="34" charset="0"/>
                <a:ea typeface="等线" panose="02010600030101010101" pitchFamily="2" charset="-122"/>
                <a:cs typeface="Segoe UI" panose="020B0502040204020203" pitchFamily="34" charset="0"/>
              </a:rPr>
              <a:t> </a:t>
            </a:r>
            <a:r>
              <a:rPr lang="en-US" altLang="zh-CN" sz="1200" dirty="0">
                <a:solidFill>
                  <a:prstClr val="black"/>
                </a:solidFill>
                <a:latin typeface="Segoe UI" panose="020B0502040204020203" pitchFamily="34" charset="0"/>
                <a:ea typeface="等线" panose="02010600030101010101" pitchFamily="2" charset="-122"/>
                <a:cs typeface="Segoe UI" panose="020B0502040204020203" pitchFamily="34" charset="0"/>
              </a:rPr>
              <a:t>&amp;</a:t>
            </a:r>
            <a:r>
              <a:rPr lang="en-US" altLang="zh-CN" sz="1200" b="1" dirty="0">
                <a:solidFill>
                  <a:prstClr val="black"/>
                </a:solidFill>
                <a:latin typeface="Segoe UI" panose="020B0502040204020203" pitchFamily="34" charset="0"/>
                <a:ea typeface="等线" panose="02010600030101010101" pitchFamily="2" charset="-122"/>
                <a:cs typeface="Segoe UI" panose="020B0502040204020203" pitchFamily="34" charset="0"/>
              </a:rPr>
              <a:t> </a:t>
            </a:r>
            <a:r>
              <a:rPr lang="en-US" altLang="zh-CN" sz="1200" b="1" dirty="0">
                <a:solidFill>
                  <a:prstClr val="black"/>
                </a:solidFill>
                <a:latin typeface="Segoe UI" panose="020B0502040204020203" pitchFamily="34" charset="0"/>
                <a:ea typeface="等线" panose="02010600030101010101" pitchFamily="2" charset="-122"/>
                <a:cs typeface="Segoe UI" panose="020B0502040204020203" pitchFamily="34" charset="0"/>
                <a:hlinkClick r:id="rId16"/>
              </a:rPr>
              <a:t>YouTube Channel</a:t>
            </a:r>
            <a:r>
              <a:rPr lang="en-US" altLang="zh-CN" sz="1200" dirty="0">
                <a:solidFill>
                  <a:prstClr val="black"/>
                </a:solidFill>
                <a:latin typeface="Segoe UI" panose="020B0502040204020203" pitchFamily="34" charset="0"/>
                <a:ea typeface="等线" panose="02010600030101010101" pitchFamily="2" charset="-122"/>
                <a:cs typeface="Segoe UI" panose="020B0502040204020203" pitchFamily="34" charset="0"/>
              </a:rPr>
              <a:t>!</a:t>
            </a:r>
            <a:endParaRPr lang="en-US" altLang="zh-CN" sz="700" dirty="0">
              <a:solidFill>
                <a:prstClr val="black"/>
              </a:solidFill>
              <a:latin typeface="Segoe UI" panose="020B0502040204020203" pitchFamily="34" charset="0"/>
              <a:cs typeface="Segoe UI" panose="020B0502040204020203" pitchFamily="34" charset="0"/>
            </a:endParaRPr>
          </a:p>
          <a:p>
            <a:pPr eaLnBrk="0" fontAlgn="base" hangingPunct="0">
              <a:spcBef>
                <a:spcPct val="0"/>
              </a:spcBef>
              <a:spcAft>
                <a:spcPct val="0"/>
              </a:spcAft>
              <a:defRPr/>
            </a:pPr>
            <a:r>
              <a:rPr lang="en-US" altLang="zh-CN" sz="1200" dirty="0">
                <a:solidFill>
                  <a:prstClr val="black"/>
                </a:solidFill>
                <a:latin typeface="Segoe UI" panose="020B0502040204020203" pitchFamily="34" charset="0"/>
                <a:ea typeface="等线" panose="02010600030101010101" pitchFamily="2" charset="-122"/>
                <a:cs typeface="Segoe UI" panose="020B0502040204020203" pitchFamily="34" charset="0"/>
              </a:rPr>
              <a:t>Follow us now:</a:t>
            </a:r>
            <a:endParaRPr lang="en-US" altLang="zh-CN" dirty="0">
              <a:solidFill>
                <a:prstClr val="black"/>
              </a:solidFill>
              <a:latin typeface="Segoe UI" panose="020B0502040204020203" pitchFamily="34" charset="0"/>
              <a:cs typeface="Segoe UI" panose="020B0502040204020203" pitchFamily="34" charset="0"/>
            </a:endParaRPr>
          </a:p>
        </p:txBody>
      </p:sp>
      <p:sp>
        <p:nvSpPr>
          <p:cNvPr id="7" name="Rectangle 5"/>
          <p:cNvSpPr>
            <a:spLocks noChangeArrowheads="1"/>
          </p:cNvSpPr>
          <p:nvPr/>
        </p:nvSpPr>
        <p:spPr bwMode="auto">
          <a:xfrm>
            <a:off x="8294606" y="7255371"/>
            <a:ext cx="267960" cy="27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9" tIns="45709" rIns="91419" bIns="45709" numCol="1" anchor="ctr" anchorCtr="0" compatLnSpc="1">
            <a:prstTxWarp prst="textNoShape">
              <a:avLst/>
            </a:prstTxWarp>
            <a:spAutoFit/>
          </a:bodyPr>
          <a:lstStyle/>
          <a:p>
            <a:pPr eaLnBrk="0" fontAlgn="base" hangingPunct="0">
              <a:spcBef>
                <a:spcPct val="0"/>
              </a:spcBef>
              <a:spcAft>
                <a:spcPct val="0"/>
              </a:spcAft>
              <a:defRPr/>
            </a:pPr>
            <a:r>
              <a:rPr lang="en-US" altLang="zh-CN" sz="1200">
                <a:solidFill>
                  <a:prstClr val="black"/>
                </a:solidFill>
                <a:latin typeface="Segoe UI" panose="020B0502040204020203" pitchFamily="34" charset="0"/>
                <a:ea typeface="等线" panose="02010600030101010101" pitchFamily="2" charset="-122"/>
                <a:cs typeface="Segoe UI" panose="020B0502040204020203" pitchFamily="34" charset="0"/>
              </a:rPr>
              <a:t>  </a:t>
            </a:r>
            <a:endParaRPr lang="en-US" altLang="zh-CN">
              <a:solidFill>
                <a:prstClr val="black"/>
              </a:solidFill>
              <a:latin typeface="Segoe UI" panose="020B0502040204020203" pitchFamily="34" charset="0"/>
              <a:cs typeface="Segoe UI" panose="020B0502040204020203" pitchFamily="34" charset="0"/>
            </a:endParaRPr>
          </a:p>
        </p:txBody>
      </p:sp>
      <p:sp>
        <p:nvSpPr>
          <p:cNvPr id="16" name="文本框 15"/>
          <p:cNvSpPr txBox="1"/>
          <p:nvPr/>
        </p:nvSpPr>
        <p:spPr>
          <a:xfrm>
            <a:off x="8294606" y="3104864"/>
            <a:ext cx="2904070" cy="400017"/>
          </a:xfrm>
          <a:prstGeom prst="rect">
            <a:avLst/>
          </a:prstGeom>
          <a:noFill/>
        </p:spPr>
        <p:txBody>
          <a:bodyPr wrap="square" rtlCol="0">
            <a:spAutoFit/>
          </a:bodyPr>
          <a:lstStyle/>
          <a:p>
            <a:pPr algn="ctr">
              <a:defRPr/>
            </a:pPr>
            <a:r>
              <a:rPr lang="en-US" altLang="zh-CN" sz="20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Sử</a:t>
            </a:r>
            <a:r>
              <a:rPr lang="en-US" altLang="zh-CN" sz="20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0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dụng</a:t>
            </a:r>
            <a:r>
              <a:rPr lang="en-US" altLang="zh-CN" sz="20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0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ngay</a:t>
            </a:r>
            <a:r>
              <a:rPr lang="en-US" altLang="zh-CN" sz="20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a:t>
            </a:r>
            <a:endParaRPr lang="en-US" altLang="zh-CN" sz="20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Tree>
    <p:extLst>
      <p:ext uri="{BB962C8B-B14F-4D97-AF65-F5344CB8AC3E}">
        <p14:creationId xmlns:p14="http://schemas.microsoft.com/office/powerpoint/2010/main" val="232825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204" y="1240"/>
            <a:ext cx="12187592" cy="6855521"/>
          </a:xfrm>
          <a:prstGeom prst="rect">
            <a:avLst/>
          </a:prstGeom>
          <a:gradFill>
            <a:gsLst>
              <a:gs pos="0">
                <a:srgbClr val="FF5509"/>
              </a:gs>
              <a:gs pos="100000">
                <a:srgbClr val="FFB52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prstClr val="white"/>
              </a:solidFill>
              <a:latin typeface="Calibri" panose="020F0502020204030204"/>
              <a:ea typeface="宋体" panose="02010600030101010101" pitchFamily="2" charset="-122"/>
            </a:endParaRPr>
          </a:p>
        </p:txBody>
      </p:sp>
      <p:pic>
        <p:nvPicPr>
          <p:cNvPr id="12" name="图片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07263" y="4820205"/>
            <a:ext cx="8116706" cy="2343091"/>
          </a:xfrm>
          <a:prstGeom prst="rect">
            <a:avLst/>
          </a:prstGeom>
        </p:spPr>
      </p:pic>
      <p:sp>
        <p:nvSpPr>
          <p:cNvPr id="13" name="矩形 12"/>
          <p:cNvSpPr/>
          <p:nvPr/>
        </p:nvSpPr>
        <p:spPr>
          <a:xfrm>
            <a:off x="2204" y="1240"/>
            <a:ext cx="12187592" cy="6855521"/>
          </a:xfrm>
          <a:prstGeom prst="rect">
            <a:avLst/>
          </a:prstGeom>
          <a:gradFill>
            <a:gsLst>
              <a:gs pos="80000">
                <a:srgbClr val="FFB52F">
                  <a:alpha val="20000"/>
                </a:srgbClr>
              </a:gs>
              <a:gs pos="100000">
                <a:srgbClr val="FF550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prstClr val="white"/>
              </a:solidFill>
              <a:latin typeface="Calibri" panose="020F0502020204030204"/>
              <a:ea typeface="宋体" panose="02010600030101010101" pitchFamily="2" charset="-122"/>
            </a:endParaRPr>
          </a:p>
        </p:txBody>
      </p:sp>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43155" t="6327" r="39161" b="31507"/>
          <a:stretch/>
        </p:blipFill>
        <p:spPr>
          <a:xfrm>
            <a:off x="7259969" y="3095837"/>
            <a:ext cx="863099" cy="795923"/>
          </a:xfrm>
          <a:prstGeom prst="rect">
            <a:avLst/>
          </a:prstGeom>
        </p:spPr>
      </p:pic>
      <p:sp>
        <p:nvSpPr>
          <p:cNvPr id="15" name="文本框 14"/>
          <p:cNvSpPr txBox="1"/>
          <p:nvPr/>
        </p:nvSpPr>
        <p:spPr>
          <a:xfrm>
            <a:off x="3813004" y="2939801"/>
            <a:ext cx="3350597" cy="1107996"/>
          </a:xfrm>
          <a:prstGeom prst="rect">
            <a:avLst/>
          </a:prstGeom>
          <a:noFill/>
        </p:spPr>
        <p:txBody>
          <a:bodyPr wrap="none" rtlCol="0">
            <a:spAutoFit/>
          </a:bodyPr>
          <a:lstStyle/>
          <a:p>
            <a:pPr algn="ctr" defTabSz="914126"/>
            <a:r>
              <a:rPr lang="en-US" altLang="zh-CN" sz="6600" b="1" dirty="0">
                <a:solidFill>
                  <a:prstClr val="white"/>
                </a:solidFill>
                <a:latin typeface="微软雅黑" panose="020B0503020204020204" pitchFamily="34" charset="-122"/>
                <a:ea typeface="微软雅黑" panose="020B0503020204020204" pitchFamily="34" charset="-122"/>
              </a:rPr>
              <a:t>THANK</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83145" y="6227655"/>
            <a:ext cx="1280008" cy="453299"/>
            <a:chOff x="8592912" y="3342953"/>
            <a:chExt cx="1916322" cy="678644"/>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61754" r="62728"/>
            <a:stretch/>
          </p:blipFill>
          <p:spPr>
            <a:xfrm>
              <a:off x="8592912" y="3342953"/>
              <a:ext cx="1056903" cy="321449"/>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8325" t="59482" b="1"/>
            <a:stretch/>
          </p:blipFill>
          <p:spPr>
            <a:xfrm>
              <a:off x="8760341" y="3681060"/>
              <a:ext cx="1748893" cy="340537"/>
            </a:xfrm>
            <a:prstGeom prst="rect">
              <a:avLst/>
            </a:prstGeom>
          </p:spPr>
        </p:pic>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030" y="2226569"/>
            <a:ext cx="2327939" cy="425272"/>
          </a:xfrm>
          <a:prstGeom prst="rect">
            <a:avLst/>
          </a:prstGeom>
        </p:spPr>
      </p:pic>
    </p:spTree>
    <p:extLst>
      <p:ext uri="{BB962C8B-B14F-4D97-AF65-F5344CB8AC3E}">
        <p14:creationId xmlns:p14="http://schemas.microsoft.com/office/powerpoint/2010/main" val="21684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624629"/>
            <a:ext cx="11541383" cy="4998113"/>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a:t>
            </a:r>
            <a:r>
              <a:rPr lang="zh-CN" altLang="en-US" dirty="0" smtClean="0">
                <a:solidFill>
                  <a:prstClr val="white"/>
                </a:solidFill>
                <a:latin typeface="Segoe UI" panose="020B0502040204020203" pitchFamily="34" charset="0"/>
                <a:cs typeface="Segoe UI" panose="020B0502040204020203" pitchFamily="34" charset="0"/>
              </a:rPr>
              <a:t>橙</a:t>
            </a:r>
            <a:r>
              <a:rPr lang="en-US" altLang="zh-CN" dirty="0" smtClean="0">
                <a:solidFill>
                  <a:prstClr val="white"/>
                </a:solidFill>
                <a:latin typeface="Segoe UI" panose="020B0502040204020203" pitchFamily="34" charset="0"/>
                <a:cs typeface="Segoe UI" panose="020B0502040204020203" pitchFamily="34" charset="0"/>
              </a:rPr>
              <a:t>t</a:t>
            </a:r>
            <a:endParaRPr lang="zh-CN" altLang="en-US" dirty="0">
              <a:solidFill>
                <a:prstClr val="white"/>
              </a:solidFill>
              <a:latin typeface="Segoe UI" panose="020B0502040204020203" pitchFamily="34" charset="0"/>
              <a:cs typeface="Segoe UI" panose="020B0502040204020203" pitchFamily="34" charset="0"/>
            </a:endParaRPr>
          </a:p>
        </p:txBody>
      </p:sp>
      <p:sp>
        <p:nvSpPr>
          <p:cNvPr id="22" name="矩形 21"/>
          <p:cNvSpPr/>
          <p:nvPr/>
        </p:nvSpPr>
        <p:spPr>
          <a:xfrm>
            <a:off x="218149" y="659425"/>
            <a:ext cx="245403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60195" y="136891"/>
            <a:ext cx="2795520" cy="523220"/>
          </a:xfrm>
          <a:prstGeom prst="rect">
            <a:avLst/>
          </a:prstGeom>
          <a:noFill/>
        </p:spPr>
        <p:txBody>
          <a:bodyPr wrap="square" rtlCol="0">
            <a:spAutoFit/>
          </a:bodyPr>
          <a:lstStyle/>
          <a:p>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28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28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endParaRPr lang="en-US" altLang="zh-CN" sz="28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43" name="矩形 42"/>
          <p:cNvSpPr/>
          <p:nvPr/>
        </p:nvSpPr>
        <p:spPr>
          <a:xfrm rot="20486377">
            <a:off x="10023581" y="1883847"/>
            <a:ext cx="1090019" cy="346130"/>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prstClr val="white"/>
                </a:solidFill>
                <a:latin typeface="Segoe UI" panose="020B0502040204020203" pitchFamily="34" charset="0"/>
                <a:cs typeface="Segoe UI" panose="020B0502040204020203" pitchFamily="34" charset="0"/>
              </a:rPr>
              <a:t>New</a:t>
            </a:r>
            <a:endParaRPr lang="zh-CN" altLang="en-US" sz="1200" b="1" dirty="0">
              <a:solidFill>
                <a:prstClr val="white"/>
              </a:solidFill>
              <a:latin typeface="Segoe UI" panose="020B0502040204020203" pitchFamily="34" charset="0"/>
              <a:cs typeface="Segoe UI" panose="020B0502040204020203" pitchFamily="34" charset="0"/>
            </a:endParaRPr>
          </a:p>
        </p:txBody>
      </p:sp>
      <p:sp>
        <p:nvSpPr>
          <p:cNvPr id="44" name="矩形 43"/>
          <p:cNvSpPr/>
          <p:nvPr/>
        </p:nvSpPr>
        <p:spPr>
          <a:xfrm rot="20486377">
            <a:off x="973169" y="2019273"/>
            <a:ext cx="1062737" cy="33746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prstClr val="white"/>
                </a:solidFill>
                <a:latin typeface="Segoe UI" panose="020B0502040204020203" pitchFamily="34" charset="0"/>
                <a:cs typeface="Segoe UI" panose="020B0502040204020203" pitchFamily="34" charset="0"/>
              </a:rPr>
              <a:t>NEW</a:t>
            </a:r>
            <a:endParaRPr lang="zh-CN" altLang="en-US" sz="1200" b="1" dirty="0">
              <a:solidFill>
                <a:prstClr val="white"/>
              </a:solidFill>
              <a:latin typeface="Segoe UI" panose="020B0502040204020203" pitchFamily="34" charset="0"/>
              <a:cs typeface="Segoe UI" panose="020B0502040204020203" pitchFamily="34" charset="0"/>
            </a:endParaRPr>
          </a:p>
        </p:txBody>
      </p:sp>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3490" y="4350996"/>
            <a:ext cx="1201774" cy="1057487"/>
          </a:xfrm>
          <a:prstGeom prst="rect">
            <a:avLst/>
          </a:prstGeom>
        </p:spPr>
      </p:pic>
      <p:sp>
        <p:nvSpPr>
          <p:cNvPr id="20" name="矩形 19"/>
          <p:cNvSpPr/>
          <p:nvPr/>
        </p:nvSpPr>
        <p:spPr>
          <a:xfrm>
            <a:off x="10743232" y="4895417"/>
            <a:ext cx="587020" cy="369332"/>
          </a:xfrm>
          <a:prstGeom prst="rect">
            <a:avLst/>
          </a:prstGeom>
        </p:spPr>
        <p:txBody>
          <a:bodyPr wrap="none" anchor="b">
            <a:spAutoFit/>
          </a:bodyPr>
          <a:lstStyle/>
          <a:p>
            <a:pPr algn="ctr"/>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Rex</a:t>
            </a:r>
            <a:endParaRPr lang="zh-CN" altLang="en-US" b="1"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58848" y="5507188"/>
            <a:ext cx="1239476" cy="1006328"/>
          </a:xfrm>
          <a:prstGeom prst="rect">
            <a:avLst/>
          </a:prstGeom>
        </p:spPr>
      </p:pic>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7645" y="3304976"/>
            <a:ext cx="1201774" cy="1057487"/>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4570" y="2211201"/>
            <a:ext cx="1388032" cy="1094870"/>
          </a:xfrm>
          <a:prstGeom prst="rect">
            <a:avLst/>
          </a:prstGeom>
        </p:spPr>
      </p:pic>
      <p:sp>
        <p:nvSpPr>
          <p:cNvPr id="30" name="矩形 29"/>
          <p:cNvSpPr/>
          <p:nvPr/>
        </p:nvSpPr>
        <p:spPr>
          <a:xfrm>
            <a:off x="1738975" y="2461243"/>
            <a:ext cx="2109439" cy="646331"/>
          </a:xfrm>
          <a:prstGeom prst="rect">
            <a:avLst/>
          </a:prstGeom>
        </p:spPr>
        <p:txBody>
          <a:bodyPr wrap="squar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2S</a:t>
            </a: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2S 4MP</a:t>
            </a:r>
          </a:p>
        </p:txBody>
      </p:sp>
      <p:sp>
        <p:nvSpPr>
          <p:cNvPr id="31" name="矩形 30"/>
          <p:cNvSpPr/>
          <p:nvPr/>
        </p:nvSpPr>
        <p:spPr>
          <a:xfrm>
            <a:off x="1768420" y="3447470"/>
            <a:ext cx="1277914" cy="646331"/>
          </a:xfrm>
          <a:prstGeom prst="rect">
            <a:avLst/>
          </a:prstGeom>
        </p:spPr>
        <p:txBody>
          <a:bodyPr wrap="non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a:t>
            </a: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2MP/4MP</a:t>
            </a:r>
          </a:p>
        </p:txBody>
      </p:sp>
      <p:sp>
        <p:nvSpPr>
          <p:cNvPr id="32" name="矩形 31"/>
          <p:cNvSpPr/>
          <p:nvPr/>
        </p:nvSpPr>
        <p:spPr>
          <a:xfrm>
            <a:off x="1768420" y="4476964"/>
            <a:ext cx="1277914" cy="646331"/>
          </a:xfrm>
          <a:prstGeom prst="rect">
            <a:avLst/>
          </a:prstGeom>
        </p:spPr>
        <p:txBody>
          <a:bodyPr wrap="non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2E</a:t>
            </a: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2MP/4MP</a:t>
            </a:r>
          </a:p>
        </p:txBody>
      </p:sp>
      <p:sp>
        <p:nvSpPr>
          <p:cNvPr id="34" name="矩形 33"/>
          <p:cNvSpPr/>
          <p:nvPr/>
        </p:nvSpPr>
        <p:spPr>
          <a:xfrm>
            <a:off x="1768420" y="5612444"/>
            <a:ext cx="1277914" cy="646331"/>
          </a:xfrm>
          <a:prstGeom prst="rect">
            <a:avLst/>
          </a:prstGeom>
        </p:spPr>
        <p:txBody>
          <a:bodyPr wrap="non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2C</a:t>
            </a: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2MP/4MP</a:t>
            </a: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5340" y="1727827"/>
            <a:ext cx="2010828" cy="1981198"/>
          </a:xfrm>
          <a:prstGeom prst="rect">
            <a:avLst/>
          </a:prstGeom>
        </p:spPr>
      </p:pic>
      <p:sp>
        <p:nvSpPr>
          <p:cNvPr id="35" name="矩形 34"/>
          <p:cNvSpPr/>
          <p:nvPr/>
        </p:nvSpPr>
        <p:spPr>
          <a:xfrm>
            <a:off x="8074727" y="3138523"/>
            <a:ext cx="1503040" cy="369332"/>
          </a:xfrm>
          <a:prstGeom prst="rect">
            <a:avLst/>
          </a:prstGeom>
        </p:spPr>
        <p:txBody>
          <a:bodyPr wrap="non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Cruiser 4MP</a:t>
            </a:r>
          </a:p>
        </p:txBody>
      </p:sp>
      <p:pic>
        <p:nvPicPr>
          <p:cNvPr id="25" name="Picture 2" descr="D:\临时文件\产品图片\海外正面（开灯）.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7332" y="2413989"/>
            <a:ext cx="817017" cy="10225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临时文件\产品图片\海外正面（开灯）.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6157" y="4265711"/>
            <a:ext cx="817017" cy="1022573"/>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rot="20486377">
            <a:off x="6587189" y="1911603"/>
            <a:ext cx="1062737" cy="33746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prstClr val="white"/>
                </a:solidFill>
                <a:latin typeface="Segoe UI" panose="020B0502040204020203" pitchFamily="34" charset="0"/>
                <a:cs typeface="Segoe UI" panose="020B0502040204020203" pitchFamily="34" charset="0"/>
              </a:rPr>
              <a:t>NEW </a:t>
            </a:r>
            <a:endParaRPr lang="zh-CN" altLang="en-US" sz="1200" b="1" dirty="0">
              <a:solidFill>
                <a:prstClr val="white"/>
              </a:solidFill>
              <a:latin typeface="Segoe UI" panose="020B0502040204020203" pitchFamily="34" charset="0"/>
              <a:cs typeface="Segoe UI" panose="020B0502040204020203" pitchFamily="34" charset="0"/>
            </a:endParaRPr>
          </a:p>
        </p:txBody>
      </p:sp>
      <p:sp>
        <p:nvSpPr>
          <p:cNvPr id="27" name="矩形 19"/>
          <p:cNvSpPr/>
          <p:nvPr/>
        </p:nvSpPr>
        <p:spPr>
          <a:xfrm>
            <a:off x="10653174" y="3112099"/>
            <a:ext cx="1160895" cy="369332"/>
          </a:xfrm>
          <a:prstGeom prst="rect">
            <a:avLst/>
          </a:prstGeom>
        </p:spPr>
        <p:txBody>
          <a:bodyPr wrap="none" anchor="b">
            <a:spAutoFit/>
          </a:bodyPr>
          <a:lstStyle/>
          <a:p>
            <a:pPr algn="ctr"/>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Rex 4MP</a:t>
            </a:r>
            <a:endParaRPr lang="zh-CN" altLang="en-US" b="1"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
        <p:nvSpPr>
          <p:cNvPr id="37" name="object 47"/>
          <p:cNvSpPr/>
          <p:nvPr/>
        </p:nvSpPr>
        <p:spPr>
          <a:xfrm>
            <a:off x="3691817" y="2368096"/>
            <a:ext cx="1768695" cy="1265370"/>
          </a:xfrm>
          <a:prstGeom prst="rect">
            <a:avLst/>
          </a:prstGeom>
          <a:blipFill>
            <a:blip r:embed="rId9" cstate="print"/>
            <a:stretch>
              <a:fillRect/>
            </a:stretch>
          </a:blipFill>
        </p:spPr>
        <p:txBody>
          <a:bodyPr wrap="square" lIns="0" tIns="0" rIns="0" bIns="0" rtlCol="0"/>
          <a:lstStyle/>
          <a:p>
            <a:endParaRPr sz="3106" dirty="0">
              <a:latin typeface="Segoe UI" panose="020B0502040204020203" pitchFamily="34" charset="0"/>
              <a:cs typeface="Segoe UI" panose="020B0502040204020203" pitchFamily="34" charset="0"/>
            </a:endParaRPr>
          </a:p>
        </p:txBody>
      </p:sp>
      <p:sp>
        <p:nvSpPr>
          <p:cNvPr id="39" name="矩形 32"/>
          <p:cNvSpPr/>
          <p:nvPr/>
        </p:nvSpPr>
        <p:spPr>
          <a:xfrm rot="20486377">
            <a:off x="4261870" y="1928741"/>
            <a:ext cx="1062737" cy="337467"/>
          </a:xfrm>
          <a:prstGeom prst="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prstClr val="white"/>
                </a:solidFill>
                <a:latin typeface="Segoe UI" panose="020B0502040204020203" pitchFamily="34" charset="0"/>
                <a:cs typeface="Segoe UI" panose="020B0502040204020203" pitchFamily="34" charset="0"/>
              </a:rPr>
              <a:t>NEW </a:t>
            </a:r>
            <a:endParaRPr lang="zh-CN" altLang="en-US" sz="1200" b="1" dirty="0">
              <a:solidFill>
                <a:prstClr val="white"/>
              </a:solidFill>
              <a:latin typeface="Segoe UI" panose="020B0502040204020203" pitchFamily="34" charset="0"/>
              <a:cs typeface="Segoe UI" panose="020B0502040204020203" pitchFamily="34" charset="0"/>
            </a:endParaRPr>
          </a:p>
        </p:txBody>
      </p:sp>
      <p:sp>
        <p:nvSpPr>
          <p:cNvPr id="40" name="矩形 19"/>
          <p:cNvSpPr/>
          <p:nvPr/>
        </p:nvSpPr>
        <p:spPr>
          <a:xfrm>
            <a:off x="4745641" y="3120310"/>
            <a:ext cx="1713932" cy="369332"/>
          </a:xfrm>
          <a:prstGeom prst="rect">
            <a:avLst/>
          </a:prstGeom>
        </p:spPr>
        <p:txBody>
          <a:bodyPr wrap="none" anchor="b">
            <a:spAutoFit/>
          </a:bodyPr>
          <a:lstStyle/>
          <a:p>
            <a:pPr algn="ctr"/>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Ranger 2 4MP</a:t>
            </a:r>
            <a:endParaRPr lang="zh-CN" altLang="en-US" b="1"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1"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7752" y="3665631"/>
            <a:ext cx="2010828" cy="1981198"/>
          </a:xfrm>
          <a:prstGeom prst="rect">
            <a:avLst/>
          </a:prstGeom>
        </p:spPr>
      </p:pic>
      <p:sp>
        <p:nvSpPr>
          <p:cNvPr id="42" name="矩形 34"/>
          <p:cNvSpPr/>
          <p:nvPr/>
        </p:nvSpPr>
        <p:spPr>
          <a:xfrm>
            <a:off x="8074727" y="4918952"/>
            <a:ext cx="1503040" cy="369332"/>
          </a:xfrm>
          <a:prstGeom prst="rect">
            <a:avLst/>
          </a:prstGeom>
        </p:spPr>
        <p:txBody>
          <a:bodyPr wrap="non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Cruiser 2MP</a:t>
            </a:r>
          </a:p>
        </p:txBody>
      </p:sp>
      <p:sp>
        <p:nvSpPr>
          <p:cNvPr id="45" name="矩形 19"/>
          <p:cNvSpPr/>
          <p:nvPr/>
        </p:nvSpPr>
        <p:spPr>
          <a:xfrm>
            <a:off x="4760024" y="4669044"/>
            <a:ext cx="1298753" cy="646331"/>
          </a:xfrm>
          <a:prstGeom prst="rect">
            <a:avLst/>
          </a:prstGeom>
        </p:spPr>
        <p:txBody>
          <a:bodyPr wrap="none" anchor="b">
            <a:spAutoFit/>
          </a:bodyPr>
          <a:lstStyle/>
          <a:p>
            <a:pPr algn="ctr"/>
            <a:r>
              <a:rPr lang="en-US" altLang="zh-CN" b="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Ranger 2C</a:t>
            </a:r>
          </a:p>
          <a:p>
            <a:pPr algn="ctr"/>
            <a:r>
              <a:rPr lang="en-US" altLang="zh-CN" b="1"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2MP/4MP</a:t>
            </a:r>
            <a:endParaRPr lang="zh-CN" altLang="en-US" b="1" dirty="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46" name="图片 9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847525" y="4313258"/>
            <a:ext cx="912499" cy="1052252"/>
          </a:xfrm>
          <a:prstGeom prst="rect">
            <a:avLst/>
          </a:prstGeom>
        </p:spPr>
      </p:pic>
    </p:spTree>
    <p:extLst>
      <p:ext uri="{BB962C8B-B14F-4D97-AF65-F5344CB8AC3E}">
        <p14:creationId xmlns:p14="http://schemas.microsoft.com/office/powerpoint/2010/main" val="131284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87592" cy="3481431"/>
          </a:xfrm>
          <a:prstGeom prst="rect">
            <a:avLst/>
          </a:prstGeom>
          <a:gradFill>
            <a:gsLst>
              <a:gs pos="0">
                <a:srgbClr val="FFB52F"/>
              </a:gs>
              <a:gs pos="100000">
                <a:srgbClr val="FF550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Segoe UI" panose="020B0502040204020203" pitchFamily="34" charset="0"/>
              <a:cs typeface="Segoe UI" panose="020B0502040204020203" pitchFamily="34" charset="0"/>
            </a:endParaRPr>
          </a:p>
        </p:txBody>
      </p:sp>
      <p:sp>
        <p:nvSpPr>
          <p:cNvPr id="8" name="矩形 7"/>
          <p:cNvSpPr/>
          <p:nvPr/>
        </p:nvSpPr>
        <p:spPr>
          <a:xfrm>
            <a:off x="218149" y="1624630"/>
            <a:ext cx="11541383" cy="4466504"/>
          </a:xfrm>
          <a:prstGeom prst="rect">
            <a:avLst/>
          </a:prstGeom>
          <a:solidFill>
            <a:srgbClr val="FFFFFF">
              <a:alpha val="92157"/>
            </a:srgbClr>
          </a:solidFill>
          <a:ln>
            <a:noFill/>
          </a:ln>
          <a:effectLst>
            <a:outerShdw blurRad="330200" dist="762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Segoe UI" panose="020B0502040204020203" pitchFamily="34" charset="0"/>
                <a:cs typeface="Segoe UI" panose="020B0502040204020203" pitchFamily="34" charset="0"/>
              </a:rPr>
              <a:t>乐橙</a:t>
            </a:r>
          </a:p>
        </p:txBody>
      </p:sp>
      <p:sp>
        <p:nvSpPr>
          <p:cNvPr id="22" name="矩形 21"/>
          <p:cNvSpPr/>
          <p:nvPr/>
        </p:nvSpPr>
        <p:spPr>
          <a:xfrm flipV="1">
            <a:off x="218149" y="792809"/>
            <a:ext cx="453140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cs typeface="Segoe UI" panose="020B0502040204020203" pitchFamily="34" charset="0"/>
            </a:endParaRPr>
          </a:p>
        </p:txBody>
      </p:sp>
      <p:sp>
        <p:nvSpPr>
          <p:cNvPr id="23" name="文本框 22"/>
          <p:cNvSpPr txBox="1"/>
          <p:nvPr/>
        </p:nvSpPr>
        <p:spPr>
          <a:xfrm>
            <a:off x="117280" y="230435"/>
            <a:ext cx="4861636" cy="584775"/>
          </a:xfrm>
          <a:prstGeom prst="rect">
            <a:avLst/>
          </a:prstGeom>
          <a:noFill/>
        </p:spPr>
        <p:txBody>
          <a:bodyPr wrap="square" rtlCol="0">
            <a:spAutoFit/>
          </a:bodyPr>
          <a:lstStyle/>
          <a:p>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Sản</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phẩm</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err="1" smtClean="0">
                <a:solidFill>
                  <a:prstClr val="white"/>
                </a:solidFill>
                <a:latin typeface="Segoe UI" panose="020B0502040204020203" pitchFamily="34" charset="0"/>
                <a:ea typeface="华文细黑" panose="02010600040101010101" pitchFamily="2" charset="-122"/>
                <a:cs typeface="Segoe UI" panose="020B0502040204020203" pitchFamily="34" charset="0"/>
              </a:rPr>
              <a:t>mới</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r>
              <a:rPr lang="en-US"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Bullet 2</a:t>
            </a:r>
            <a:r>
              <a:rPr lang="vi-VN" altLang="zh-CN" sz="3200" b="1" dirty="0" smtClean="0">
                <a:solidFill>
                  <a:srgbClr val="FF0000"/>
                </a:solidFill>
                <a:latin typeface="Segoe UI" panose="020B0502040204020203" pitchFamily="34" charset="0"/>
                <a:ea typeface="华文细黑" panose="02010600040101010101" pitchFamily="2" charset="-122"/>
                <a:cs typeface="Segoe UI" panose="020B0502040204020203" pitchFamily="34" charset="0"/>
              </a:rPr>
              <a:t>C</a:t>
            </a:r>
            <a:r>
              <a:rPr lang="en-US" altLang="zh-CN" sz="3200" b="1" dirty="0" smtClean="0">
                <a:solidFill>
                  <a:prstClr val="white"/>
                </a:solidFill>
                <a:latin typeface="Segoe UI" panose="020B0502040204020203" pitchFamily="34" charset="0"/>
                <a:ea typeface="华文细黑" panose="02010600040101010101" pitchFamily="2" charset="-122"/>
                <a:cs typeface="Segoe UI" panose="020B0502040204020203" pitchFamily="34" charset="0"/>
              </a:rPr>
              <a:t> </a:t>
            </a:r>
            <a:endParaRPr lang="en-US" altLang="zh-CN" sz="3200" b="1" dirty="0">
              <a:solidFill>
                <a:prstClr val="white"/>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171" y="185865"/>
            <a:ext cx="2327939" cy="425272"/>
          </a:xfrm>
          <a:prstGeom prst="rect">
            <a:avLst/>
          </a:prstGeom>
        </p:spPr>
      </p:pic>
      <p:sp>
        <p:nvSpPr>
          <p:cNvPr id="12" name="矩形 29"/>
          <p:cNvSpPr/>
          <p:nvPr/>
        </p:nvSpPr>
        <p:spPr>
          <a:xfrm>
            <a:off x="5224750" y="5106061"/>
            <a:ext cx="2109439" cy="646331"/>
          </a:xfrm>
          <a:prstGeom prst="rect">
            <a:avLst/>
          </a:prstGeom>
        </p:spPr>
        <p:txBody>
          <a:bodyPr wrap="square" anchor="b">
            <a:spAutoFit/>
          </a:bodyPr>
          <a:lstStyle/>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a:t>
            </a:r>
            <a:r>
              <a:rPr lang="vi-VN"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a:t>
            </a:r>
            <a:endPar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endParaRPr>
          </a:p>
          <a:p>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Bullet 2</a:t>
            </a:r>
            <a:r>
              <a:rPr lang="vi-VN"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C</a:t>
            </a:r>
            <a:r>
              <a:rPr lang="en-US" altLang="zh-CN" b="1" dirty="0" smtClean="0">
                <a:solidFill>
                  <a:prstClr val="white">
                    <a:lumMod val="50000"/>
                  </a:prstClr>
                </a:solidFill>
                <a:latin typeface="Segoe UI" panose="020B0502040204020203" pitchFamily="34" charset="0"/>
                <a:ea typeface="华文细黑" panose="02010600040101010101" pitchFamily="2" charset="-122"/>
                <a:cs typeface="Segoe UI" panose="020B0502040204020203" pitchFamily="34" charset="0"/>
              </a:rPr>
              <a:t> 4MP</a:t>
            </a:r>
          </a:p>
        </p:txBody>
      </p:sp>
      <p:pic>
        <p:nvPicPr>
          <p:cNvPr id="13"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18787" t="12435" r="25316" b="18149"/>
          <a:stretch/>
        </p:blipFill>
        <p:spPr>
          <a:xfrm>
            <a:off x="3898882" y="1919293"/>
            <a:ext cx="3848117" cy="3124275"/>
          </a:xfrm>
          <a:prstGeom prst="rect">
            <a:avLst/>
          </a:prstGeom>
        </p:spPr>
      </p:pic>
      <p:sp>
        <p:nvSpPr>
          <p:cNvPr id="2" name="TextBox 1"/>
          <p:cNvSpPr txBox="1"/>
          <p:nvPr/>
        </p:nvSpPr>
        <p:spPr>
          <a:xfrm>
            <a:off x="117280" y="871727"/>
            <a:ext cx="4150495" cy="646331"/>
          </a:xfrm>
          <a:prstGeom prst="rect">
            <a:avLst/>
          </a:prstGeom>
          <a:noFill/>
        </p:spPr>
        <p:txBody>
          <a:bodyPr wrap="none" rtlCol="0">
            <a:spAutoFit/>
          </a:bodyPr>
          <a:lstStyle/>
          <a:p>
            <a:r>
              <a:rPr lang="en-US" altLang="zh-CN" smtClean="0">
                <a:solidFill>
                  <a:schemeClr val="bg1"/>
                </a:solidFill>
                <a:latin typeface="Segoe UI" panose="020B0502040204020203" pitchFamily="34" charset="0"/>
                <a:ea typeface="华文细黑" panose="02010600040101010101" pitchFamily="2" charset="-122"/>
                <a:cs typeface="Segoe UI" panose="020B0502040204020203" pitchFamily="34" charset="0"/>
              </a:rPr>
              <a:t>1080P</a:t>
            </a:r>
            <a:r>
              <a:rPr lang="vi-VN" altLang="zh-CN" smtClean="0">
                <a:solidFill>
                  <a:schemeClr val="bg1"/>
                </a:solidFill>
                <a:latin typeface="Segoe UI" panose="020B0502040204020203" pitchFamily="34" charset="0"/>
                <a:ea typeface="华文细黑" panose="02010600040101010101" pitchFamily="2" charset="-122"/>
                <a:cs typeface="Segoe UI" panose="020B0502040204020203" pitchFamily="34" charset="0"/>
              </a:rPr>
              <a:t>/</a:t>
            </a:r>
            <a:r>
              <a:rPr lang="en-US" altLang="zh-CN"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vi-VN" altLang="zh-CN" smtClean="0">
                <a:solidFill>
                  <a:schemeClr val="bg1"/>
                </a:solidFill>
                <a:latin typeface="Segoe UI" panose="020B0502040204020203" pitchFamily="34" charset="0"/>
                <a:ea typeface="华文细黑" panose="02010600040101010101" pitchFamily="2" charset="-122"/>
                <a:cs typeface="Segoe UI" panose="020B0502040204020203" pitchFamily="34" charset="0"/>
              </a:rPr>
              <a:t>4MP</a:t>
            </a:r>
            <a:r>
              <a:rPr lang="en-US" altLang="zh-CN" smtClean="0">
                <a:solidFill>
                  <a:schemeClr val="bg1"/>
                </a:solidFill>
                <a:latin typeface="Segoe UI" panose="020B0502040204020203" pitchFamily="34" charset="0"/>
                <a:ea typeface="华文细黑" panose="02010600040101010101" pitchFamily="2" charset="-122"/>
                <a:cs typeface="Segoe UI" panose="020B0502040204020203" pitchFamily="34" charset="0"/>
              </a:rPr>
              <a:t> </a:t>
            </a:r>
            <a:r>
              <a:rPr lang="en-US" altLang="zh-CN" dirty="0">
                <a:solidFill>
                  <a:schemeClr val="bg1"/>
                </a:solidFill>
                <a:latin typeface="Segoe UI" panose="020B0502040204020203" pitchFamily="34" charset="0"/>
                <a:ea typeface="华文细黑" panose="02010600040101010101" pitchFamily="2" charset="-122"/>
                <a:cs typeface="Segoe UI" panose="020B0502040204020203" pitchFamily="34" charset="0"/>
              </a:rPr>
              <a:t>H.265 Bullet Wi-Fi Camera</a:t>
            </a:r>
          </a:p>
          <a:p>
            <a:endParaRPr lang="en-US" dirty="0"/>
          </a:p>
        </p:txBody>
      </p:sp>
    </p:spTree>
    <p:extLst>
      <p:ext uri="{BB962C8B-B14F-4D97-AF65-F5344CB8AC3E}">
        <p14:creationId xmlns:p14="http://schemas.microsoft.com/office/powerpoint/2010/main" val="21059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9298" y="1405510"/>
            <a:ext cx="4519822" cy="4555669"/>
            <a:chOff x="6454775" y="1235321"/>
            <a:chExt cx="5129404" cy="5129404"/>
          </a:xfrm>
        </p:grpSpPr>
        <p:sp>
          <p:nvSpPr>
            <p:cNvPr id="11" name="椭圆 10"/>
            <p:cNvSpPr/>
            <p:nvPr/>
          </p:nvSpPr>
          <p:spPr>
            <a:xfrm>
              <a:off x="6454775" y="1235321"/>
              <a:ext cx="5129404" cy="5129404"/>
            </a:xfrm>
            <a:prstGeom prst="ellipse">
              <a:avLst/>
            </a:prstGeom>
            <a:noFill/>
            <a:ln w="88900">
              <a:solidFill>
                <a:srgbClr val="F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5" name="椭圆 24"/>
            <p:cNvSpPr/>
            <p:nvPr/>
          </p:nvSpPr>
          <p:spPr>
            <a:xfrm>
              <a:off x="6563132" y="5092891"/>
              <a:ext cx="1029208" cy="1029208"/>
            </a:xfrm>
            <a:prstGeom prst="ellipse">
              <a:avLst/>
            </a:prstGeom>
            <a:gradFill>
              <a:gsLst>
                <a:gs pos="0">
                  <a:srgbClr val="FFB52F"/>
                </a:gs>
                <a:gs pos="100000">
                  <a:srgbClr val="FF5509"/>
                </a:gs>
              </a:gsLst>
              <a:lin ang="5400000" scaled="1"/>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sp>
        <p:nvSpPr>
          <p:cNvPr id="16" name="文本框 15"/>
          <p:cNvSpPr txBox="1"/>
          <p:nvPr/>
        </p:nvSpPr>
        <p:spPr>
          <a:xfrm>
            <a:off x="5194143" y="943456"/>
            <a:ext cx="5517136" cy="646331"/>
          </a:xfrm>
          <a:prstGeom prst="rect">
            <a:avLst/>
          </a:prstGeom>
          <a:noFill/>
        </p:spPr>
        <p:txBody>
          <a:bodyPr wrap="square" rtlCol="0">
            <a:spAutoFit/>
          </a:bodyPr>
          <a:lstStyle/>
          <a:p>
            <a:r>
              <a:rPr lang="en-US"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Bullet 2C</a:t>
            </a:r>
            <a:r>
              <a:rPr lang="vi-VN"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sz="3600"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Bullet </a:t>
            </a:r>
            <a:r>
              <a:rPr lang="en-US"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2C</a:t>
            </a:r>
            <a:r>
              <a:rPr lang="vi-VN" altLang="zh-CN" sz="3600"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4MP </a:t>
            </a:r>
            <a:endParaRPr lang="zh-CN" altLang="en-US" sz="3600"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12" name="矩形 11"/>
          <p:cNvSpPr/>
          <p:nvPr/>
        </p:nvSpPr>
        <p:spPr>
          <a:xfrm>
            <a:off x="5265164" y="1965276"/>
            <a:ext cx="7015226" cy="1384995"/>
          </a:xfrm>
          <a:prstGeom prst="rect">
            <a:avLst/>
          </a:prstGeom>
        </p:spPr>
        <p:txBody>
          <a:bodyPr wrap="square">
            <a:spAutoFit/>
          </a:bodyPr>
          <a:lstStyle/>
          <a:p>
            <a:r>
              <a:rPr lang="vi-VN" sz="1400" dirty="0">
                <a:latin typeface="Segoe UI" panose="020B0502040204020203" pitchFamily="34" charset="0"/>
                <a:cs typeface="Segoe UI" panose="020B0502040204020203" pitchFamily="34" charset="0"/>
              </a:rPr>
              <a:t>Bullet 2C </a:t>
            </a:r>
            <a:r>
              <a:rPr lang="vi-VN" sz="1400" dirty="0" smtClean="0">
                <a:latin typeface="Segoe UI" panose="020B0502040204020203" pitchFamily="34" charset="0"/>
                <a:cs typeface="Segoe UI" panose="020B0502040204020203" pitchFamily="34" charset="0"/>
              </a:rPr>
              <a:t>/ Bullet 2C 4MP cung </a:t>
            </a:r>
            <a:r>
              <a:rPr lang="vi-VN" sz="1400" dirty="0">
                <a:latin typeface="Segoe UI" panose="020B0502040204020203" pitchFamily="34" charset="0"/>
                <a:cs typeface="Segoe UI" panose="020B0502040204020203" pitchFamily="34" charset="0"/>
              </a:rPr>
              <a:t>cấp khả năng giám sát trực tiếp </a:t>
            </a:r>
            <a:r>
              <a:rPr lang="vi-VN" sz="1400" dirty="0" smtClean="0">
                <a:latin typeface="Segoe UI" panose="020B0502040204020203" pitchFamily="34" charset="0"/>
                <a:cs typeface="Segoe UI" panose="020B0502040204020203" pitchFamily="34" charset="0"/>
              </a:rPr>
              <a:t>2MP/ 4MP </a:t>
            </a:r>
            <a:r>
              <a:rPr lang="vi-VN" sz="1400" dirty="0">
                <a:latin typeface="Segoe UI" panose="020B0502040204020203" pitchFamily="34" charset="0"/>
                <a:cs typeface="Segoe UI" panose="020B0502040204020203" pitchFamily="34" charset="0"/>
              </a:rPr>
              <a:t>với lựa chọn ống kính 2,8mm hoặc 3,6mm hoặc 6mm, nó hỗ trợ nén H.265 mới nhất có thể tiết kiệm tới 50% băng thông và dung lượng lưu trữ. Phát hiện con người cho phép bạn theo dõi những gì quan trọng mà không nhận được cảnh báo sai gây phiền nhiễu. Với chứng nhận IP67</a:t>
            </a:r>
            <a:r>
              <a:rPr lang="vi-VN" sz="1400">
                <a:latin typeface="Segoe UI" panose="020B0502040204020203" pitchFamily="34" charset="0"/>
                <a:cs typeface="Segoe UI" panose="020B0502040204020203" pitchFamily="34" charset="0"/>
              </a:rPr>
              <a:t>, </a:t>
            </a:r>
            <a:r>
              <a:rPr lang="en-US" sz="1400" smtClean="0">
                <a:latin typeface="Segoe UI" panose="020B0502040204020203" pitchFamily="34" charset="0"/>
                <a:cs typeface="Segoe UI" panose="020B0502040204020203" pitchFamily="34" charset="0"/>
              </a:rPr>
              <a:t>camera </a:t>
            </a:r>
            <a:r>
              <a:rPr lang="vi-VN" sz="1400" smtClean="0">
                <a:latin typeface="Segoe UI" panose="020B0502040204020203" pitchFamily="34" charset="0"/>
                <a:cs typeface="Segoe UI" panose="020B0502040204020203" pitchFamily="34" charset="0"/>
              </a:rPr>
              <a:t>có </a:t>
            </a:r>
            <a:r>
              <a:rPr lang="vi-VN" sz="1400" dirty="0">
                <a:latin typeface="Segoe UI" panose="020B0502040204020203" pitchFamily="34" charset="0"/>
                <a:cs typeface="Segoe UI" panose="020B0502040204020203" pitchFamily="34" charset="0"/>
              </a:rPr>
              <a:t>thể được sử dụng ngoài trời với các điều kiện thời tiết khác nhau. </a:t>
            </a:r>
            <a:endParaRPr lang="zh-CN" altLang="en-US" sz="1000" dirty="0">
              <a:solidFill>
                <a:schemeClr val="bg1">
                  <a:lumMod val="50000"/>
                </a:schemeClr>
              </a:solidFill>
              <a:latin typeface="Segoe UI" panose="020B0502040204020203" pitchFamily="34" charset="0"/>
              <a:ea typeface="华文细黑" panose="02010600040101010101" pitchFamily="2" charset="-122"/>
              <a:cs typeface="Segoe UI" panose="020B0502040204020203" pitchFamily="34" charset="0"/>
            </a:endParaRPr>
          </a:p>
        </p:txBody>
      </p:sp>
      <p:pic>
        <p:nvPicPr>
          <p:cNvPr id="21"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18787" t="12435" r="25316" b="18149"/>
          <a:stretch/>
        </p:blipFill>
        <p:spPr>
          <a:xfrm>
            <a:off x="998226" y="2041470"/>
            <a:ext cx="3600577" cy="2923298"/>
          </a:xfrm>
          <a:prstGeom prst="rect">
            <a:avLst/>
          </a:prstGeom>
        </p:spPr>
      </p:pic>
      <p:pic>
        <p:nvPicPr>
          <p:cNvPr id="3" name="图片 2"/>
          <p:cNvPicPr>
            <a:picLocks noChangeAspect="1"/>
          </p:cNvPicPr>
          <p:nvPr/>
        </p:nvPicPr>
        <p:blipFill>
          <a:blip r:embed="rId3"/>
          <a:stretch>
            <a:fillRect/>
          </a:stretch>
        </p:blipFill>
        <p:spPr>
          <a:xfrm>
            <a:off x="5265165" y="3437044"/>
            <a:ext cx="6709983" cy="2319119"/>
          </a:xfrm>
          <a:prstGeom prst="rect">
            <a:avLst/>
          </a:prstGeom>
        </p:spPr>
      </p:pic>
      <p:sp>
        <p:nvSpPr>
          <p:cNvPr id="13" name="矩形 16"/>
          <p:cNvSpPr/>
          <p:nvPr/>
        </p:nvSpPr>
        <p:spPr>
          <a:xfrm>
            <a:off x="319597" y="629098"/>
            <a:ext cx="285145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Segoe UI" panose="020B0502040204020203" pitchFamily="34" charset="0"/>
              <a:cs typeface="Segoe UI" panose="020B0502040204020203" pitchFamily="34" charset="0"/>
            </a:endParaRPr>
          </a:p>
        </p:txBody>
      </p:sp>
      <p:sp>
        <p:nvSpPr>
          <p:cNvPr id="14" name="文本框 17"/>
          <p:cNvSpPr txBox="1"/>
          <p:nvPr/>
        </p:nvSpPr>
        <p:spPr>
          <a:xfrm>
            <a:off x="216224" y="167433"/>
            <a:ext cx="3095919" cy="461665"/>
          </a:xfrm>
          <a:prstGeom prst="rect">
            <a:avLst/>
          </a:prstGeom>
          <a:noFill/>
        </p:spPr>
        <p:txBody>
          <a:bodyPr wrap="square" rtlCol="0">
            <a:spAutoFit/>
          </a:bodyPr>
          <a:lstStyle/>
          <a:p>
            <a:r>
              <a:rPr lang="vi-VN" altLang="zh-CN" sz="2400" b="1" dirty="0" smtClean="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rPr>
              <a:t>Giới thiệu sản phẩm</a:t>
            </a:r>
            <a:endParaRPr lang="zh-CN" altLang="en-US" sz="2400" b="1" dirty="0">
              <a:solidFill>
                <a:schemeClr val="tx1">
                  <a:lumMod val="65000"/>
                  <a:lumOff val="35000"/>
                </a:schemeClr>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2" name="TextBox 1"/>
          <p:cNvSpPr txBox="1"/>
          <p:nvPr/>
        </p:nvSpPr>
        <p:spPr>
          <a:xfrm>
            <a:off x="5265164" y="1491894"/>
            <a:ext cx="2938625" cy="369332"/>
          </a:xfrm>
          <a:prstGeom prst="rect">
            <a:avLst/>
          </a:prstGeom>
          <a:noFill/>
        </p:spPr>
        <p:txBody>
          <a:bodyPr wrap="none" rtlCol="0">
            <a:spAutoFit/>
          </a:bodyPr>
          <a:lstStyle/>
          <a:p>
            <a:r>
              <a:rPr lang="vi-VN"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Mã</a:t>
            </a:r>
            <a:r>
              <a:rPr lang="en-US"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IPC-F</a:t>
            </a:r>
            <a:r>
              <a:rPr lang="vi-VN"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22</a:t>
            </a:r>
            <a:r>
              <a:rPr lang="en-US"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a:t>
            </a:r>
            <a:r>
              <a:rPr lang="vi-VN"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vi-VN"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&amp;</a:t>
            </a:r>
            <a:r>
              <a:rPr lang="en-US" altLang="zh-CN" b="1" dirty="0">
                <a:solidFill>
                  <a:srgbClr val="FF9800"/>
                </a:solidFill>
                <a:latin typeface="Segoe UI" panose="020B0502040204020203" pitchFamily="34" charset="0"/>
                <a:ea typeface="华文细黑" panose="02010600040101010101" pitchFamily="2" charset="-122"/>
                <a:cs typeface="Segoe UI" panose="020B0502040204020203" pitchFamily="34" charset="0"/>
              </a:rPr>
              <a:t> </a:t>
            </a:r>
            <a:r>
              <a:rPr lang="en-US"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IPC-F4</a:t>
            </a:r>
            <a:r>
              <a:rPr lang="vi-VN"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2</a:t>
            </a:r>
            <a:r>
              <a:rPr lang="en-US" altLang="zh-CN" b="1" dirty="0" smtClean="0">
                <a:solidFill>
                  <a:srgbClr val="FF9800"/>
                </a:solidFill>
                <a:latin typeface="Segoe UI" panose="020B0502040204020203" pitchFamily="34" charset="0"/>
                <a:ea typeface="华文细黑" panose="02010600040101010101" pitchFamily="2" charset="-122"/>
                <a:cs typeface="Segoe UI" panose="020B0502040204020203" pitchFamily="34" charset="0"/>
              </a:rPr>
              <a:t>P</a:t>
            </a:r>
            <a:endParaRPr lang="zh-CN" altLang="en-US" b="1" dirty="0">
              <a:solidFill>
                <a:srgbClr val="FF9800"/>
              </a:solidFill>
              <a:latin typeface="Segoe UI" panose="020B0502040204020203" pitchFamily="34" charset="0"/>
              <a:ea typeface="华文细黑" panose="02010600040101010101" pitchFamily="2" charset="-122"/>
              <a:cs typeface="Segoe UI" panose="020B0502040204020203" pitchFamily="34" charset="0"/>
            </a:endParaRPr>
          </a:p>
        </p:txBody>
      </p:sp>
      <p:sp>
        <p:nvSpPr>
          <p:cNvPr id="4" name="Rectangle 3"/>
          <p:cNvSpPr/>
          <p:nvPr/>
        </p:nvSpPr>
        <p:spPr>
          <a:xfrm>
            <a:off x="5597777" y="3669792"/>
            <a:ext cx="1349395" cy="166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000" dirty="0" smtClean="0">
                <a:solidFill>
                  <a:schemeClr val="accent2">
                    <a:lumMod val="75000"/>
                  </a:schemeClr>
                </a:solidFill>
                <a:latin typeface="Segoe UI" panose="020B0502040204020203" pitchFamily="34" charset="0"/>
                <a:cs typeface="Segoe UI" panose="020B0502040204020203" pitchFamily="34" charset="0"/>
              </a:rPr>
              <a:t>Full HD/ QHD Video </a:t>
            </a:r>
            <a:endParaRPr lang="en-US" sz="1000" dirty="0">
              <a:solidFill>
                <a:schemeClr val="accent2">
                  <a:lumMod val="75000"/>
                </a:schemeClr>
              </a:solidFill>
              <a:latin typeface="Segoe UI" panose="020B0502040204020203" pitchFamily="34" charset="0"/>
              <a:cs typeface="Segoe UI" panose="020B0502040204020203"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787" y="158683"/>
            <a:ext cx="2288154" cy="417661"/>
          </a:xfrm>
          <a:prstGeom prst="rect">
            <a:avLst/>
          </a:prstGeom>
        </p:spPr>
      </p:pic>
    </p:spTree>
    <p:extLst>
      <p:ext uri="{BB962C8B-B14F-4D97-AF65-F5344CB8AC3E}">
        <p14:creationId xmlns:p14="http://schemas.microsoft.com/office/powerpoint/2010/main" val="205945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1425</TotalTime>
  <Words>4577</Words>
  <Application>Microsoft Office PowerPoint</Application>
  <PresentationFormat>Widescreen</PresentationFormat>
  <Paragraphs>847</Paragraphs>
  <Slides>62</Slides>
  <Notes>28</Notes>
  <HiddenSlides>0</HiddenSlides>
  <MMClips>0</MMClips>
  <ScaleCrop>false</ScaleCrop>
  <HeadingPairs>
    <vt:vector size="6" baseType="variant">
      <vt:variant>
        <vt:lpstr>Fonts Used</vt:lpstr>
      </vt:variant>
      <vt:variant>
        <vt:i4>13</vt:i4>
      </vt:variant>
      <vt:variant>
        <vt:lpstr>Theme</vt:lpstr>
      </vt:variant>
      <vt:variant>
        <vt:i4>27</vt:i4>
      </vt:variant>
      <vt:variant>
        <vt:lpstr>Slide Titles</vt:lpstr>
      </vt:variant>
      <vt:variant>
        <vt:i4>62</vt:i4>
      </vt:variant>
    </vt:vector>
  </HeadingPairs>
  <TitlesOfParts>
    <vt:vector size="102" baseType="lpstr">
      <vt:lpstr>微软雅黑</vt:lpstr>
      <vt:lpstr>宋体</vt:lpstr>
      <vt:lpstr>Arial</vt:lpstr>
      <vt:lpstr>Calibri</vt:lpstr>
      <vt:lpstr>Calibri Light</vt:lpstr>
      <vt:lpstr>等线</vt:lpstr>
      <vt:lpstr>等线 Light</vt:lpstr>
      <vt:lpstr>Segoe UI</vt:lpstr>
      <vt:lpstr>Segoe UI Light</vt:lpstr>
      <vt:lpstr>Segoe UI Semibold</vt:lpstr>
      <vt:lpstr>华文细黑</vt:lpstr>
      <vt:lpstr>Times New Roman</vt:lpstr>
      <vt:lpstr>Wingdings</vt:lpstr>
      <vt:lpstr>Office 主题​​</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16_Office 主题</vt:lpstr>
      <vt:lpstr>17_Office 主题</vt:lpstr>
      <vt:lpstr>18_Office 主题</vt:lpstr>
      <vt:lpstr>19_Office 主题</vt:lpstr>
      <vt:lpstr>20_Office 主题</vt:lpstr>
      <vt:lpstr>21_Office 主题</vt:lpstr>
      <vt:lpstr>22_Office 主题</vt:lpstr>
      <vt:lpstr>23_Office 主题</vt:lpstr>
      <vt:lpstr>24_Office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张杰若</dc:creator>
  <cp:lastModifiedBy>Windows User</cp:lastModifiedBy>
  <cp:revision>147</cp:revision>
  <dcterms:created xsi:type="dcterms:W3CDTF">2021-03-31T02:33:24Z</dcterms:created>
  <dcterms:modified xsi:type="dcterms:W3CDTF">2021-09-07T06:06:58Z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SEDS_HWMT_d46a6755">
    <vt:lpwstr>f24457f1_mFV3wz84Kik0PspOknv/qUc5tY8=_8Qgmr3MwPzVjI9JLjCf6s60X4B7GSVxceMzeKeOOhMTu8JdQUHEN+5KBlbjLgg==_7eca642b</vt:lpwstr>
  </property>
</Properties>
</file>