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4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328" r:id="rId4"/>
    <p:sldId id="367" r:id="rId5"/>
    <p:sldId id="368" r:id="rId6"/>
    <p:sldId id="369" r:id="rId7"/>
    <p:sldId id="370" r:id="rId8"/>
    <p:sldId id="335" r:id="rId9"/>
    <p:sldId id="317" r:id="rId10"/>
    <p:sldId id="371" r:id="rId11"/>
    <p:sldId id="372" r:id="rId12"/>
    <p:sldId id="373" r:id="rId13"/>
    <p:sldId id="316" r:id="rId14"/>
    <p:sldId id="321" r:id="rId15"/>
    <p:sldId id="365" r:id="rId16"/>
    <p:sldId id="344" r:id="rId17"/>
    <p:sldId id="346" r:id="rId18"/>
    <p:sldId id="360" r:id="rId19"/>
    <p:sldId id="34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5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24" autoAdjust="0"/>
  </p:normalViewPr>
  <p:slideViewPr>
    <p:cSldViewPr snapToGrid="0">
      <p:cViewPr varScale="1">
        <p:scale>
          <a:sx n="89" d="100"/>
          <a:sy n="89" d="100"/>
        </p:scale>
        <p:origin x="466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C0A87-2A36-4D5D-A587-6F2141D14E90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36F6C-29D6-4BB9-9E36-894872D195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10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175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342900">
              <a:buFont typeface="Wingdings" pitchFamily="2" charset="2"/>
              <a:buNone/>
            </a:pP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This E-enforcement system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Install in crossing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for 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checking rule-breaking behavior.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Snapshot the back of cars. security monitor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vehicle control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flow detection. 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for example If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the car run the red </a:t>
            </a:r>
            <a:r>
              <a:rPr lang="en-US" altLang="zh-CN" sz="1200" baseline="0" dirty="0" err="1" smtClean="0">
                <a:latin typeface="微软雅黑" pitchFamily="34" charset="-122"/>
                <a:ea typeface="微软雅黑" pitchFamily="34" charset="-122"/>
              </a:rPr>
              <a:t>light,the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camera will capture the traffic light and </a:t>
            </a:r>
            <a:r>
              <a:rPr lang="en-US" altLang="zh-CN" sz="1200" baseline="0" dirty="0" err="1" smtClean="0">
                <a:latin typeface="微软雅黑" pitchFamily="34" charset="-122"/>
                <a:ea typeface="微软雅黑" pitchFamily="34" charset="-122"/>
              </a:rPr>
              <a:t>vihicle</a:t>
            </a: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 plate number as evidence.</a:t>
            </a:r>
          </a:p>
          <a:p>
            <a:pPr indent="342900">
              <a:buFont typeface="Wingdings" pitchFamily="2" charset="2"/>
              <a:buNone/>
            </a:pPr>
            <a:r>
              <a:rPr lang="en-US" altLang="zh-CN" sz="1200" baseline="0" dirty="0" smtClean="0">
                <a:latin typeface="微软雅黑" pitchFamily="34" charset="-122"/>
                <a:ea typeface="微软雅黑" pitchFamily="34" charset="-122"/>
              </a:rPr>
              <a:t>.</a:t>
            </a:r>
            <a:endParaRPr lang="zh-CN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509684-949F-4FAB-875B-BA871A73FE23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213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Here</a:t>
            </a:r>
            <a:r>
              <a:rPr lang="en-US" altLang="zh-CN" baseline="0" dirty="0" smtClean="0"/>
              <a:t> show the </a:t>
            </a:r>
            <a:r>
              <a:rPr lang="en-US" altLang="zh-CN" sz="1200" dirty="0" smtClean="0">
                <a:solidFill>
                  <a:srgbClr val="C00000"/>
                </a:solidFill>
              </a:rPr>
              <a:t>structure of e-</a:t>
            </a:r>
            <a:r>
              <a:rPr lang="en-US" altLang="zh-CN" sz="1200" dirty="0" err="1" smtClean="0">
                <a:solidFill>
                  <a:srgbClr val="C00000"/>
                </a:solidFill>
              </a:rPr>
              <a:t>enforcment</a:t>
            </a:r>
            <a:r>
              <a:rPr lang="en-US" altLang="zh-CN" sz="1200" dirty="0" smtClean="0">
                <a:solidFill>
                  <a:srgbClr val="C00000"/>
                </a:solidFill>
              </a:rPr>
              <a:t> system. there</a:t>
            </a:r>
            <a:r>
              <a:rPr lang="en-US" altLang="zh-CN" sz="1200" baseline="0" dirty="0" smtClean="0">
                <a:solidFill>
                  <a:srgbClr val="C00000"/>
                </a:solidFill>
              </a:rPr>
              <a:t> are two ways to detect the signal, LOOP and video detection. We always combine these two ways in one system for improving the detection success rate.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05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And in e-</a:t>
            </a:r>
            <a:r>
              <a:rPr lang="en-US" altLang="zh-CN" dirty="0" err="1" smtClean="0"/>
              <a:t>enforcemnet</a:t>
            </a:r>
            <a:r>
              <a:rPr lang="en-US" altLang="zh-CN" dirty="0" smtClean="0"/>
              <a:t> system we suggest use Loop detection</a:t>
            </a:r>
            <a:r>
              <a:rPr lang="en-US" altLang="zh-CN" baseline="0" dirty="0" smtClean="0"/>
              <a:t> solution. It is much stable than other ways.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45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982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1407"/>
              </a:lnSpc>
              <a:spcBef>
                <a:spcPct val="70000"/>
              </a:spcBef>
              <a:buFontTx/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18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363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485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E163F-63EE-486C-BE31-3CCB4FD5A2EB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9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altLang="zh-CN" b="1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lang="zh-CN" altLang="zh-CN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function can focus on the specific vehicle. Through monitoring, you can view the real-time speed, direction, alarm and location of the vehicles.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010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9499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426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20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43157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21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823091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22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365962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23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4048901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24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144206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25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846949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26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4227287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27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8923339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Traffic Signal Control System    intuitive</a:t>
            </a:r>
            <a:r>
              <a:rPr lang="zh-CN" altLang="en-US" sz="12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直观</a:t>
            </a:r>
            <a:endParaRPr lang="zh-CN" altLang="en-US" sz="12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28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7181376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Traffic Data Collection and Publishing System</a:t>
            </a:r>
            <a:endParaRPr lang="zh-CN" altLang="en-US" sz="12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05631-B37A-4857-BECD-FF6D6DCD1C66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29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849001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031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 is simulation cartoon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the vehicle passes the loop , will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trigger camera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Capture the car</a:t>
            </a:r>
            <a:r>
              <a:rPr lang="en-US" baseline="0" dirty="0" smtClean="0"/>
              <a:t> picture. And recognize the plate number. This ANPR data base can integrate into camera . </a:t>
            </a:r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509684-949F-4FAB-875B-BA871A73FE23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888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Here show the </a:t>
            </a:r>
            <a:r>
              <a:rPr lang="en-US" altLang="zh-CN" sz="1200" dirty="0" smtClean="0">
                <a:solidFill>
                  <a:srgbClr val="C00000"/>
                </a:solidFill>
              </a:rPr>
              <a:t>ANPR system structure.</a:t>
            </a:r>
            <a:r>
              <a:rPr lang="en-US" altLang="zh-CN" dirty="0" smtClean="0"/>
              <a:t> There are three ways for </a:t>
            </a:r>
            <a:r>
              <a:rPr lang="en-US" altLang="zh-CN" dirty="0" err="1" smtClean="0"/>
              <a:t>detecting,LOOP</a:t>
            </a:r>
            <a:r>
              <a:rPr lang="en-US" altLang="zh-CN" baseline="0" dirty="0" smtClean="0"/>
              <a:t> ,VIDEO,RADAR </a:t>
            </a:r>
            <a:r>
              <a:rPr lang="en-US" altLang="zh-CN" baseline="0" dirty="0" err="1" smtClean="0"/>
              <a:t>detection</a:t>
            </a:r>
            <a:r>
              <a:rPr lang="en-US" altLang="zh-CN" dirty="0" err="1" smtClean="0"/>
              <a:t>.This</a:t>
            </a:r>
            <a:r>
              <a:rPr lang="en-US" altLang="zh-CN" dirty="0" smtClean="0"/>
              <a:t> system have such features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509684-949F-4FAB-875B-BA871A73FE23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420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ITS system</a:t>
            </a:r>
            <a:r>
              <a:rPr lang="en-US" altLang="zh-CN" baseline="0" dirty="0" smtClean="0"/>
              <a:t> front end include ..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55B76-C402-46FF-8AC4-820F2CDE704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810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Here show some success cases all of the world</a:t>
            </a:r>
            <a:r>
              <a:rPr lang="zh-CN" altLang="en-US" dirty="0" smtClean="0"/>
              <a:t>。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Dahua</a:t>
            </a:r>
            <a:r>
              <a:rPr lang="en-US" altLang="zh-CN" baseline="0" dirty="0" smtClean="0"/>
              <a:t> delivery Brazil ITS project. Totally more than 500 traffic cameras. This is one part of safe city project.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509684-949F-4FAB-875B-BA871A73FE23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849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887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1407"/>
              </a:lnSpc>
              <a:spcBef>
                <a:spcPct val="70000"/>
              </a:spcBef>
              <a:buFontTx/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36F6C-29D6-4BB9-9E36-894872D1955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1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96030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60048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80169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731A-6AD5-46E1-9D66-78685EADC1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28885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89977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01260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29899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29146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15404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09381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27835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2405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2566-6AA8-4657-9D74-2AADEAA40E2C}" type="datetimeFigureOut">
              <a:rPr lang="zh-CN" altLang="en-US" smtClean="0"/>
              <a:pPr/>
              <a:t>2017/4/28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0D865-A356-4862-BE72-B02DB1AADF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6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4.wdp"/><Relationship Id="rId3" Type="http://schemas.openxmlformats.org/officeDocument/2006/relationships/image" Target="../media/image46.png"/><Relationship Id="rId7" Type="http://schemas.microsoft.com/office/2007/relationships/hdphoto" Target="../media/hdphoto2.wdp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microsoft.com/office/2007/relationships/hdphoto" Target="../media/hdphoto3.wdp"/><Relationship Id="rId5" Type="http://schemas.openxmlformats.org/officeDocument/2006/relationships/image" Target="../media/image48.emf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microsoft.com/office/2007/relationships/hdphoto" Target="../media/hdphoto6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61.png"/><Relationship Id="rId4" Type="http://schemas.openxmlformats.org/officeDocument/2006/relationships/image" Target="../media/image58.png"/><Relationship Id="rId9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png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7.wmf"/><Relationship Id="rId4" Type="http://schemas.openxmlformats.org/officeDocument/2006/relationships/image" Target="../media/image8.jpeg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6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26457\Desktop\公交图片素材\9825bc315c6034a81e7dd78bc9134954092376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8" b="3347"/>
          <a:stretch/>
        </p:blipFill>
        <p:spPr bwMode="auto">
          <a:xfrm>
            <a:off x="-25477" y="8"/>
            <a:ext cx="12215890" cy="689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3178630" y="4357986"/>
            <a:ext cx="8521868" cy="1096993"/>
          </a:xfrm>
          <a:prstGeom prst="rect">
            <a:avLst/>
          </a:prstGeom>
          <a:solidFill>
            <a:schemeClr val="tx1">
              <a:lumMod val="65000"/>
              <a:lumOff val="3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algn="ctr" defTabSz="913798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5266" y="4606839"/>
            <a:ext cx="878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chemeClr val="bg1"/>
                </a:solidFill>
              </a:rPr>
              <a:t>Giải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pháp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giao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thông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thông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minh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604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1461" y="1619237"/>
            <a:ext cx="2400267" cy="48020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75451" y="1620758"/>
            <a:ext cx="2880320" cy="226523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380990">
              <a:lnSpc>
                <a:spcPct val="120000"/>
              </a:lnSpc>
              <a:buClr>
                <a:schemeClr val="accent2"/>
              </a:buClr>
              <a:defRPr/>
            </a:pPr>
            <a:r>
              <a:rPr lang="en-US" altLang="zh-CN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Các</a:t>
            </a:r>
            <a:r>
              <a:rPr lang="en-US" altLang="zh-CN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vị</a:t>
            </a:r>
            <a:r>
              <a:rPr lang="en-US" altLang="zh-CN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trí</a:t>
            </a:r>
            <a:r>
              <a:rPr lang="en-US" altLang="zh-CN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khác</a:t>
            </a:r>
            <a:r>
              <a:rPr lang="en-US" altLang="zh-CN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nhau</a:t>
            </a:r>
            <a:r>
              <a:rPr lang="en-US" altLang="zh-CN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:</a:t>
            </a:r>
          </a:p>
          <a:p>
            <a:pPr marL="380990" indent="-380990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n"/>
              <a:defRPr/>
            </a:pP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Đèn</a:t>
            </a:r>
            <a:r>
              <a:rPr lang="en-US" altLang="zh-CN" sz="1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tín</a:t>
            </a:r>
            <a:r>
              <a:rPr lang="en-US" altLang="zh-CN" sz="1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hiệu</a:t>
            </a:r>
            <a:endParaRPr lang="en-US" altLang="zh-CN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  <a:p>
            <a:pPr marL="380990" indent="-380990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n"/>
              <a:defRPr/>
            </a:pP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Vạch</a:t>
            </a:r>
            <a:r>
              <a:rPr lang="en-US" altLang="zh-CN" sz="1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dừng</a:t>
            </a:r>
            <a:endParaRPr lang="en-US" altLang="zh-CN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  <a:p>
            <a:pPr marL="380990" indent="-380990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n"/>
              <a:defRPr/>
            </a:pP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Hình</a:t>
            </a:r>
            <a:r>
              <a:rPr lang="en-US" altLang="zh-CN" sz="1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ảnh</a:t>
            </a:r>
            <a:r>
              <a:rPr lang="en-US" altLang="zh-CN" sz="1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xe</a:t>
            </a:r>
            <a:endParaRPr lang="en-US" altLang="zh-CN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  <a:p>
            <a:pPr marL="380990" indent="-380990"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n"/>
              <a:defRPr/>
            </a:pPr>
            <a:endParaRPr lang="en-US" altLang="zh-CN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  <a:p>
            <a:pPr marL="380990" indent="-380990">
              <a:lnSpc>
                <a:spcPct val="120000"/>
              </a:lnSpc>
              <a:buClr>
                <a:schemeClr val="accent2"/>
              </a:buClr>
              <a:defRPr/>
            </a:pPr>
            <a:endParaRPr lang="zh-CN" altLang="en-US" sz="2100" dirty="0">
              <a:solidFill>
                <a:schemeClr val="tx1">
                  <a:lumMod val="85000"/>
                  <a:lumOff val="15000"/>
                </a:schemeClr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pic>
        <p:nvPicPr>
          <p:cNvPr id="7" name="图片 6" descr="20131024201357794_1_1_浙APT002_1_7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2755" y="1570264"/>
            <a:ext cx="4615352" cy="528773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666731"/>
            <a:ext cx="12192000" cy="743335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8" rIns="121917" bIns="60958">
            <a:noAutofit/>
          </a:bodyPr>
          <a:lstStyle/>
          <a:p>
            <a:endParaRPr lang="zh-CN" altLang="en-US" sz="2700" dirty="0">
              <a:solidFill>
                <a:prstClr val="black">
                  <a:lumMod val="65000"/>
                  <a:lumOff val="35000"/>
                </a:prst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120" y="666731"/>
            <a:ext cx="6098120" cy="74333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58128" y="641957"/>
            <a:ext cx="2282029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Giải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pháp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233418" y="641957"/>
            <a:ext cx="4008463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Cấu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trục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hệ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thống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cxnSp>
        <p:nvCxnSpPr>
          <p:cNvPr id="3" name="Elbow Connector 2"/>
          <p:cNvCxnSpPr/>
          <p:nvPr/>
        </p:nvCxnSpPr>
        <p:spPr>
          <a:xfrm flipV="1">
            <a:off x="2311879" y="1923691"/>
            <a:ext cx="6193766" cy="293298"/>
          </a:xfrm>
          <a:prstGeom prst="bentConnector3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2154402" y="2572809"/>
            <a:ext cx="4919258" cy="2232104"/>
          </a:xfrm>
          <a:prstGeom prst="bentConnector3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>
            <a:off x="2311879" y="2900022"/>
            <a:ext cx="5339751" cy="3285118"/>
          </a:xfrm>
          <a:prstGeom prst="bentConnector3">
            <a:avLst>
              <a:gd name="adj1" fmla="val 31745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09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857233"/>
            <a:ext cx="12192000" cy="838585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8" rIns="121917" bIns="60958">
            <a:noAutofit/>
          </a:bodyPr>
          <a:lstStyle/>
          <a:p>
            <a:endParaRPr lang="zh-CN" altLang="en-US" sz="2700" dirty="0">
              <a:solidFill>
                <a:prstClr val="black">
                  <a:lumMod val="65000"/>
                  <a:lumOff val="35000"/>
                </a:prst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120" y="857233"/>
            <a:ext cx="6098120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58128" y="927709"/>
            <a:ext cx="2282029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Giải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pháp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" y="-246145"/>
            <a:ext cx="246280" cy="40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17" tIns="60958" rIns="121917" bIns="60958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" y="-246145"/>
            <a:ext cx="246280" cy="40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17" tIns="60958" rIns="121917" bIns="60958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233419" y="927709"/>
            <a:ext cx="4008463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Cấu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trúc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hệ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thống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016213" y="1639026"/>
            <a:ext cx="4175787" cy="319317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Giám</a:t>
            </a: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sát</a:t>
            </a: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và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quản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lý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các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trường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hợp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vượt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đèn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đỏ</a:t>
            </a:r>
            <a:endParaRPr lang="en-US" altLang="zh-CN" sz="1900" dirty="0" smtClean="0">
              <a:solidFill>
                <a:prstClr val="black"/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Cung</a:t>
            </a: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cấp</a:t>
            </a: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bằng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chứng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cho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việc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xử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phạt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,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hình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ảnh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vi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phạm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sẽ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được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chụp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lại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. </a:t>
            </a:r>
          </a:p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Hai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chế</a:t>
            </a:r>
            <a:r>
              <a:rPr lang="en-US" altLang="zh-CN" sz="1900" b="1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độ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: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phát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hiện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bằng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bộ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dò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và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bằng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hình</a:t>
            </a:r>
            <a:r>
              <a:rPr lang="en-US" altLang="zh-CN" sz="1900" dirty="0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1900" dirty="0" err="1" smtClean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ảnh</a:t>
            </a:r>
            <a:r>
              <a:rPr lang="en-US" altLang="zh-CN" sz="1900" dirty="0">
                <a:solidFill>
                  <a:prstClr val="black"/>
                </a:solidFill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.</a:t>
            </a:r>
            <a:endParaRPr lang="en-US" altLang="zh-CN" sz="1900" dirty="0" smtClean="0">
              <a:solidFill>
                <a:prstClr val="black"/>
              </a:solidFill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pic>
        <p:nvPicPr>
          <p:cNvPr id="4098" name="Picture 2" descr="C:\Users\26457\Desktop\红绿灯清单\red-light enforcement system PPT\V8}N(15S2T4KP9~[(03-31-21-29-3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1027"/>
            <a:ext cx="8092931" cy="50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34933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952484"/>
            <a:ext cx="12192000" cy="838585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8" rIns="121917" bIns="60958">
            <a:noAutofit/>
          </a:bodyPr>
          <a:lstStyle/>
          <a:p>
            <a:endParaRPr lang="zh-CN" altLang="en-US" sz="2700" dirty="0">
              <a:solidFill>
                <a:prstClr val="black">
                  <a:lumMod val="65000"/>
                  <a:lumOff val="35000"/>
                </a:prstClr>
              </a:solidFill>
              <a:latin typeface="Impact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120" y="952484"/>
            <a:ext cx="6098120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" y="-246145"/>
            <a:ext cx="246280" cy="40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17" tIns="60958" rIns="121917" bIns="60958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" y="-246145"/>
            <a:ext cx="246280" cy="40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17" tIns="60958" rIns="121917" bIns="60958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960" y="1619238"/>
            <a:ext cx="11233248" cy="48968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b="1" dirty="0" err="1" smtClean="0">
                <a:solidFill>
                  <a:prstClr val="black"/>
                </a:solidFill>
                <a:latin typeface="微软雅黑" pitchFamily="34" charset="-122"/>
              </a:rPr>
              <a:t>Bộ</a:t>
            </a:r>
            <a:r>
              <a:rPr lang="en-US" altLang="zh-CN" b="1" dirty="0" smtClean="0">
                <a:solidFill>
                  <a:prstClr val="black"/>
                </a:solidFill>
                <a:latin typeface="微软雅黑" pitchFamily="34" charset="-122"/>
              </a:rPr>
              <a:t> </a:t>
            </a:r>
            <a:r>
              <a:rPr lang="en-US" altLang="zh-CN" b="1" dirty="0" err="1" smtClean="0">
                <a:solidFill>
                  <a:prstClr val="black"/>
                </a:solidFill>
                <a:latin typeface="微软雅黑" pitchFamily="34" charset="-122"/>
              </a:rPr>
              <a:t>dò</a:t>
            </a:r>
            <a:endParaRPr lang="zh-CN" altLang="en-US" b="1" dirty="0">
              <a:solidFill>
                <a:prstClr val="black"/>
              </a:solidFill>
              <a:latin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058164" y="1022959"/>
            <a:ext cx="2358973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cs typeface="Microsoft Sans Serif" panose="020B0604020202020204" pitchFamily="34" charset="0"/>
              </a:rPr>
              <a:t>Tính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cs typeface="Microsoft Sans Serif" panose="020B0604020202020204" pitchFamily="34" charset="0"/>
              </a:rPr>
              <a:t>năng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858128" y="1022959"/>
            <a:ext cx="2282029" cy="69249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Giải</a:t>
            </a:r>
            <a:r>
              <a:rPr lang="en-US" altLang="zh-CN" sz="3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 </a:t>
            </a:r>
            <a:r>
              <a:rPr lang="en-US" altLang="zh-CN" sz="37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微软雅黑" pitchFamily="34" charset="-122"/>
                <a:cs typeface="Microsoft Sans Serif" panose="020B0604020202020204" pitchFamily="34" charset="0"/>
              </a:rPr>
              <a:t>pháp</a:t>
            </a:r>
            <a:endParaRPr lang="zh-CN" altLang="en-US" sz="37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ea typeface="微软雅黑" pitchFamily="34" charset="-122"/>
              <a:cs typeface="Microsoft Sans Serif" panose="020B0604020202020204" pitchFamily="34" charset="0"/>
            </a:endParaRPr>
          </a:p>
        </p:txBody>
      </p:sp>
      <p:pic>
        <p:nvPicPr>
          <p:cNvPr id="18" name="图片 10" descr="电警系统图201204（线圈）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3208"/>
            <a:ext cx="5331387" cy="448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/>
          <p:cNvSpPr/>
          <p:nvPr/>
        </p:nvSpPr>
        <p:spPr>
          <a:xfrm>
            <a:off x="5567942" y="2163439"/>
            <a:ext cx="6672741" cy="275459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sz="1900" b="1" dirty="0" err="1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Trang</a:t>
            </a:r>
            <a:r>
              <a:rPr lang="en-US" altLang="zh-CN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bị</a:t>
            </a:r>
            <a:r>
              <a:rPr lang="zh-CN" altLang="en-US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</a:p>
          <a:p>
            <a:pPr marL="601118" indent="-243411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Hệ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thống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đầu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cuối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bao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gồm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camera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độ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nét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cao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,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thiết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bị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phát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tín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hiệu</a:t>
            </a:r>
            <a:r>
              <a:rPr lang="en-US" altLang="zh-CN" sz="19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phát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hiện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xe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,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đèn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LED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trợ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sáng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.</a:t>
            </a:r>
          </a:p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altLang="zh-CN" sz="1900" b="1" dirty="0" err="1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Khả</a:t>
            </a:r>
            <a:r>
              <a:rPr lang="en-US" altLang="zh-CN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900" b="1" dirty="0" err="1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năng</a:t>
            </a:r>
            <a:r>
              <a:rPr lang="en-US" altLang="zh-CN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camera</a:t>
            </a:r>
            <a:r>
              <a:rPr lang="zh-CN" altLang="en-US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19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en-US" altLang="zh-CN" sz="19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601118" indent="-237061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Camera 3MP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có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thể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quan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sát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2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làn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xe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cùng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chiều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;</a:t>
            </a:r>
          </a:p>
          <a:p>
            <a:pPr marL="601118" indent="-237061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Camera 6MP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có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thể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quan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sát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3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làn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xe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cùng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9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chiều</a:t>
            </a:r>
            <a:r>
              <a:rPr lang="en-US" altLang="zh-CN" sz="19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7027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33"/>
            <a:ext cx="12206710" cy="6881434"/>
          </a:xfrm>
          <a:prstGeom prst="rect">
            <a:avLst/>
          </a:prstGeom>
        </p:spPr>
      </p:pic>
      <p:sp>
        <p:nvSpPr>
          <p:cNvPr id="4" name="AutoShape 2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4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6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-18676" y="-26960"/>
            <a:ext cx="12210676" cy="6884959"/>
          </a:xfrm>
          <a:prstGeom prst="rect">
            <a:avLst/>
          </a:prstGeom>
          <a:solidFill>
            <a:schemeClr val="accent3">
              <a:lumMod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3283808" y="5712217"/>
            <a:ext cx="56204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dirty="0" err="1" smtClean="0">
                <a:solidFill>
                  <a:schemeClr val="bg1"/>
                </a:solidFill>
              </a:rPr>
              <a:t>Chụp</a:t>
            </a:r>
            <a:r>
              <a:rPr lang="en-US" altLang="zh-CN" sz="2000" dirty="0" smtClean="0">
                <a:solidFill>
                  <a:schemeClr val="bg1"/>
                </a:solidFill>
              </a:rPr>
              <a:t> 3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hình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ảnh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ghi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lại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quá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trình</a:t>
            </a:r>
            <a:r>
              <a:rPr lang="en-US" altLang="zh-CN" sz="2000" dirty="0" smtClean="0">
                <a:solidFill>
                  <a:schemeClr val="bg1"/>
                </a:solidFill>
              </a:rPr>
              <a:t> vi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phạm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giao</a:t>
            </a:r>
            <a:r>
              <a:rPr lang="en-US" altLang="zh-CN" sz="2000" dirty="0" smtClean="0">
                <a:solidFill>
                  <a:schemeClr val="bg1"/>
                </a:solidFill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</a:rPr>
              <a:t>thông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864685" y="1359370"/>
            <a:ext cx="10458663" cy="4085278"/>
            <a:chOff x="6495811" y="2425134"/>
            <a:chExt cx="5059559" cy="1863366"/>
          </a:xfrm>
        </p:grpSpPr>
        <p:grpSp>
          <p:nvGrpSpPr>
            <p:cNvPr id="32" name="组合 31"/>
            <p:cNvGrpSpPr/>
            <p:nvPr/>
          </p:nvGrpSpPr>
          <p:grpSpPr>
            <a:xfrm>
              <a:off x="6495811" y="2425134"/>
              <a:ext cx="5059559" cy="1863366"/>
              <a:chOff x="3710974" y="2926898"/>
              <a:chExt cx="3937615" cy="1111938"/>
            </a:xfrm>
          </p:grpSpPr>
          <p:pic>
            <p:nvPicPr>
              <p:cNvPr id="36" name="图片 35" descr="20111015114457727_256_2_浙AW779N_207.jpg"/>
              <p:cNvPicPr>
                <a:picLocks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336441" y="2928758"/>
                <a:ext cx="1312148" cy="1087094"/>
              </a:xfrm>
              <a:prstGeom prst="rect">
                <a:avLst/>
              </a:prstGeom>
            </p:spPr>
          </p:pic>
          <p:pic>
            <p:nvPicPr>
              <p:cNvPr id="37" name="图片 36" descr="20111015114455968_256_2_浙AW779N_206.jpg"/>
              <p:cNvPicPr>
                <a:picLocks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023122" y="2928758"/>
                <a:ext cx="1312148" cy="1099464"/>
              </a:xfrm>
              <a:prstGeom prst="rect">
                <a:avLst/>
              </a:prstGeom>
            </p:spPr>
          </p:pic>
          <p:pic>
            <p:nvPicPr>
              <p:cNvPr id="38" name="图片 12" descr="20111015114455489_256_2_浙AW779N_205.jp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710974" y="2928758"/>
                <a:ext cx="1312148" cy="1099464"/>
              </a:xfrm>
              <a:prstGeom prst="rect">
                <a:avLst/>
              </a:prstGeom>
            </p:spPr>
          </p:pic>
          <p:sp>
            <p:nvSpPr>
              <p:cNvPr id="39" name="矩形 38"/>
              <p:cNvSpPr/>
              <p:nvPr/>
            </p:nvSpPr>
            <p:spPr>
              <a:xfrm>
                <a:off x="3710974" y="2928758"/>
                <a:ext cx="3937615" cy="1110078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0" name="直接连接符 39"/>
              <p:cNvCxnSpPr/>
              <p:nvPr/>
            </p:nvCxnSpPr>
            <p:spPr>
              <a:xfrm flipH="1">
                <a:off x="5023122" y="2928758"/>
                <a:ext cx="4900" cy="1097708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6336441" y="2926898"/>
                <a:ext cx="0" cy="1108322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矩形 32"/>
            <p:cNvSpPr/>
            <p:nvPr/>
          </p:nvSpPr>
          <p:spPr>
            <a:xfrm>
              <a:off x="7354586" y="3736428"/>
              <a:ext cx="717359" cy="470528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9024838" y="3572915"/>
              <a:ext cx="717359" cy="470528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11037622" y="3265900"/>
              <a:ext cx="501089" cy="470528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-18676" y="-26960"/>
            <a:ext cx="4381561" cy="968656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201" y="200002"/>
            <a:ext cx="4368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Xử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lý</a:t>
            </a:r>
            <a:r>
              <a:rPr lang="en-US" altLang="zh-CN" sz="2800" b="1" dirty="0" smtClean="0"/>
              <a:t> vi </a:t>
            </a:r>
            <a:r>
              <a:rPr lang="en-US" altLang="zh-CN" sz="2800" b="1" dirty="0" err="1" smtClean="0"/>
              <a:t>phạm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vượt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đèn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đỏ</a:t>
            </a:r>
            <a:endParaRPr lang="en-US" altLang="zh-CN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772137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C:\Users\26802\Desktop\British-traffic-poli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85"/>
            <a:ext cx="12191999" cy="688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1253" y="1787857"/>
            <a:ext cx="12202547" cy="4012442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zh-CN" altLang="en-US" dirty="0"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4381561" cy="746701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4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6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397311" y="2039969"/>
            <a:ext cx="6461865" cy="3266277"/>
            <a:chOff x="460375" y="2024203"/>
            <a:chExt cx="6461865" cy="3266277"/>
          </a:xfrm>
        </p:grpSpPr>
        <p:grpSp>
          <p:nvGrpSpPr>
            <p:cNvPr id="10" name="组合 9"/>
            <p:cNvGrpSpPr/>
            <p:nvPr/>
          </p:nvGrpSpPr>
          <p:grpSpPr>
            <a:xfrm>
              <a:off x="460375" y="2024203"/>
              <a:ext cx="6461865" cy="2699256"/>
              <a:chOff x="454865" y="2015359"/>
              <a:chExt cx="7818856" cy="2969182"/>
            </a:xfrm>
          </p:grpSpPr>
          <p:pic>
            <p:nvPicPr>
              <p:cNvPr id="10248" name="Picture 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865" y="2015360"/>
                <a:ext cx="3912183" cy="2969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50" name="Picture 10" descr="http://www.thetelegraphandargus.co.uk/resources/images/1462069.jpg?display=1&amp;htype=100000&amp;type=mc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7048" y="2015359"/>
                <a:ext cx="3906673" cy="29691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矩形 2"/>
              <p:cNvSpPr/>
              <p:nvPr/>
            </p:nvSpPr>
            <p:spPr>
              <a:xfrm>
                <a:off x="454865" y="2015359"/>
                <a:ext cx="7818856" cy="2969181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4364293" y="2032006"/>
                <a:ext cx="0" cy="2952535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文本框 16"/>
            <p:cNvSpPr txBox="1"/>
            <p:nvPr/>
          </p:nvSpPr>
          <p:spPr>
            <a:xfrm>
              <a:off x="612775" y="4882854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Khu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vực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hạn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chế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37" name="文本框 16"/>
            <p:cNvSpPr txBox="1"/>
            <p:nvPr/>
          </p:nvSpPr>
          <p:spPr>
            <a:xfrm>
              <a:off x="3984276" y="4890370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Lấn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làn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xe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8296" y="782496"/>
            <a:ext cx="2515565" cy="1778947"/>
          </a:xfrm>
          <a:prstGeom prst="rect">
            <a:avLst/>
          </a:prstGeom>
        </p:spPr>
      </p:pic>
      <p:sp>
        <p:nvSpPr>
          <p:cNvPr id="38" name="文本框 20"/>
          <p:cNvSpPr txBox="1"/>
          <p:nvPr/>
        </p:nvSpPr>
        <p:spPr>
          <a:xfrm>
            <a:off x="7292713" y="2728355"/>
            <a:ext cx="44347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Tiện</a:t>
            </a:r>
            <a:r>
              <a:rPr lang="en-US" altLang="zh-CN" sz="2000" b="1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ích</a:t>
            </a:r>
            <a:r>
              <a:rPr lang="en-US" altLang="zh-CN" sz="2000" b="1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altLang="zh-CN" sz="2000" b="1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giải</a:t>
            </a:r>
            <a:r>
              <a:rPr lang="en-US" altLang="zh-CN" sz="2000" b="1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pháp</a:t>
            </a:r>
            <a:endParaRPr lang="en-US" altLang="zh-CN" sz="2000" b="1" dirty="0" smtClean="0">
              <a:solidFill>
                <a:schemeClr val="lt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dạng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endParaRPr lang="en-US" altLang="zh-CN" sz="2000" dirty="0" smtClean="0">
              <a:solidFill>
                <a:schemeClr val="lt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Giới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hạn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các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phương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tiện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xả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thải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cao</a:t>
            </a:r>
            <a:endParaRPr lang="en-US" altLang="zh-CN" sz="2000" dirty="0" smtClean="0">
              <a:solidFill>
                <a:schemeClr val="lt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Hạn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chế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lấn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lang="en-US" altLang="zh-CN" sz="2000" dirty="0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endParaRPr lang="en-US" altLang="zh-CN" sz="2000" dirty="0" smtClean="0">
              <a:solidFill>
                <a:schemeClr val="lt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55575" y="101582"/>
            <a:ext cx="3907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Các</a:t>
            </a:r>
            <a:r>
              <a:rPr lang="en-US" altLang="zh-CN" sz="2800" b="1" dirty="0" smtClean="0"/>
              <a:t> vi </a:t>
            </a:r>
            <a:r>
              <a:rPr lang="en-US" altLang="zh-CN" sz="2800" b="1" dirty="0" err="1" smtClean="0"/>
              <a:t>phạm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khác</a:t>
            </a:r>
            <a:r>
              <a:rPr lang="en-US" altLang="zh-CN" sz="2800" b="1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85111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.telegraph.co.uk/multimedia/archive/01815/traffic-bridge_1815486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4067503" cy="34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503" y="0"/>
            <a:ext cx="4067503" cy="342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007" y="0"/>
            <a:ext cx="4056994" cy="342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1116"/>
            <a:ext cx="5849007" cy="343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006" y="3421117"/>
            <a:ext cx="6342993" cy="343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0" y="0"/>
            <a:ext cx="2585545" cy="6241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 smtClean="0">
                <a:latin typeface="Segoe UI Light" panose="020B0502040204020203" pitchFamily="34" charset="0"/>
              </a:rPr>
              <a:t>Cầu</a:t>
            </a:r>
            <a:endParaRPr lang="en-US" altLang="zh-CN" sz="2000" dirty="0">
              <a:latin typeface="Segoe UI Light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7503" y="-8509"/>
            <a:ext cx="2585545" cy="6241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 smtClean="0">
                <a:latin typeface="Segoe UI Light" panose="020B0502040204020203" pitchFamily="34" charset="0"/>
              </a:rPr>
              <a:t>Đường</a:t>
            </a:r>
            <a:r>
              <a:rPr lang="en-US" altLang="zh-CN" sz="2000" dirty="0" smtClean="0">
                <a:latin typeface="Segoe UI Light" panose="020B0502040204020203" pitchFamily="34" charset="0"/>
              </a:rPr>
              <a:t> </a:t>
            </a:r>
            <a:r>
              <a:rPr lang="en-US" altLang="zh-CN" sz="2000" dirty="0" err="1" smtClean="0">
                <a:latin typeface="Segoe UI Light" panose="020B0502040204020203" pitchFamily="34" charset="0"/>
              </a:rPr>
              <a:t>hầm</a:t>
            </a:r>
            <a:endParaRPr lang="en-US" altLang="zh-CN" sz="2000" dirty="0">
              <a:latin typeface="Segoe UI Light" panose="020B0502040204020203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35006" y="-8509"/>
            <a:ext cx="2585546" cy="6241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latin typeface="Segoe UI Light" panose="020B0502040204020203" pitchFamily="34" charset="0"/>
              </a:rPr>
              <a:t>Cao </a:t>
            </a:r>
            <a:r>
              <a:rPr lang="en-US" altLang="zh-CN" sz="2000" dirty="0" err="1" smtClean="0">
                <a:latin typeface="Segoe UI Light" panose="020B0502040204020203" pitchFamily="34" charset="0"/>
              </a:rPr>
              <a:t>tốc</a:t>
            </a:r>
            <a:endParaRPr lang="en-US" altLang="zh-CN" sz="2000" dirty="0">
              <a:latin typeface="Segoe UI Light" panose="020B0502040204020203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0" y="3421864"/>
            <a:ext cx="2585545" cy="6241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latin typeface="Segoe UI Light" panose="020B0502040204020203" pitchFamily="34" charset="0"/>
              </a:rPr>
              <a:t>Heavy-traffic Road</a:t>
            </a:r>
            <a:endParaRPr lang="en-US" altLang="zh-CN" sz="2000" dirty="0">
              <a:latin typeface="Segoe UI Light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849007" y="3421116"/>
            <a:ext cx="2585545" cy="6241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latin typeface="Segoe UI Light" panose="020B0502040204020203" pitchFamily="34" charset="0"/>
              </a:rPr>
              <a:t>Expressway</a:t>
            </a:r>
            <a:endParaRPr lang="en-US" altLang="zh-CN" sz="2000" dirty="0">
              <a:latin typeface="Segoe UI Light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54" y="1566603"/>
            <a:ext cx="12192000" cy="4083270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zh-CN" altLang="en-US" dirty="0"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组合 5"/>
          <p:cNvGrpSpPr/>
          <p:nvPr/>
        </p:nvGrpSpPr>
        <p:grpSpPr>
          <a:xfrm>
            <a:off x="5254" y="2269640"/>
            <a:ext cx="12186745" cy="2740260"/>
            <a:chOff x="0" y="2096812"/>
            <a:chExt cx="12186745" cy="2740260"/>
          </a:xfrm>
        </p:grpSpPr>
        <p:sp>
          <p:nvSpPr>
            <p:cNvPr id="15" name="矩形 14"/>
            <p:cNvSpPr/>
            <p:nvPr/>
          </p:nvSpPr>
          <p:spPr>
            <a:xfrm>
              <a:off x="0" y="3421117"/>
              <a:ext cx="2585545" cy="62411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latin typeface="Segoe UI Light" panose="020B0502040204020203" pitchFamily="34" charset="0"/>
                </a:rPr>
                <a:t>Heavy-traffic Road </a:t>
              </a: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0" y="2096812"/>
              <a:ext cx="12186745" cy="2290936"/>
              <a:chOff x="0" y="2815804"/>
              <a:chExt cx="12186745" cy="1887263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5549452" y="3421116"/>
                <a:ext cx="2443656" cy="62411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dirty="0">
                    <a:latin typeface="Segoe UI Light" panose="020B0502040204020203" pitchFamily="34" charset="0"/>
                  </a:rPr>
                  <a:t>Expressway</a:t>
                </a:r>
              </a:p>
            </p:txBody>
          </p:sp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6464" y="2834391"/>
                <a:ext cx="3026272" cy="1845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6" name="Picture 1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69008" y="2868330"/>
                <a:ext cx="3032744" cy="18347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2" descr="X:\交通\视频\违停\中兴\压黄线\00002_20130304091640156_4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101752" y="2884095"/>
                <a:ext cx="3084993" cy="1795324"/>
              </a:xfrm>
              <a:prstGeom prst="rect">
                <a:avLst/>
              </a:prstGeom>
              <a:noFill/>
            </p:spPr>
          </p:pic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042736" y="2844681"/>
                <a:ext cx="3026272" cy="1834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" name="矩形 1"/>
              <p:cNvSpPr/>
              <p:nvPr/>
            </p:nvSpPr>
            <p:spPr>
              <a:xfrm>
                <a:off x="0" y="2834391"/>
                <a:ext cx="12186745" cy="1868676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" name="直接连接符 3"/>
              <p:cNvCxnSpPr/>
              <p:nvPr/>
            </p:nvCxnSpPr>
            <p:spPr>
              <a:xfrm>
                <a:off x="3042736" y="2868330"/>
                <a:ext cx="0" cy="1834737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6069008" y="2834391"/>
                <a:ext cx="0" cy="1834737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9096487" y="2815804"/>
                <a:ext cx="0" cy="1834737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16"/>
            <p:cNvSpPr txBox="1"/>
            <p:nvPr/>
          </p:nvSpPr>
          <p:spPr>
            <a:xfrm>
              <a:off x="151106" y="4436962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Lấn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làn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33" name="文本框 16"/>
            <p:cNvSpPr txBox="1"/>
            <p:nvPr/>
          </p:nvSpPr>
          <p:spPr>
            <a:xfrm>
              <a:off x="3201735" y="4436962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Ngược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chiều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34" name="文本框 16"/>
            <p:cNvSpPr txBox="1"/>
            <p:nvPr/>
          </p:nvSpPr>
          <p:spPr>
            <a:xfrm>
              <a:off x="6278635" y="4405430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</a:rPr>
                <a:t>Qua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đường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trái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phép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35" name="文本框 16"/>
            <p:cNvSpPr txBox="1"/>
            <p:nvPr/>
          </p:nvSpPr>
          <p:spPr>
            <a:xfrm>
              <a:off x="9354771" y="4395316"/>
              <a:ext cx="26472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Lấn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vạch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07046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directionsmag.com/images/newsletter/2006/10_26/Command_Center_l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1"/>
          <p:cNvSpPr/>
          <p:nvPr>
            <p:custDataLst>
              <p:tags r:id="rId1"/>
            </p:custDataLst>
          </p:nvPr>
        </p:nvSpPr>
        <p:spPr bwMode="auto">
          <a:xfrm>
            <a:off x="0" y="1692322"/>
            <a:ext cx="6728604" cy="817965"/>
          </a:xfrm>
          <a:prstGeom prst="rect">
            <a:avLst/>
          </a:prstGeom>
          <a:solidFill>
            <a:schemeClr val="tx1">
              <a:lumMod val="65000"/>
              <a:lumOff val="3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lvl="1"/>
            <a:r>
              <a:rPr lang="en-US" altLang="zh-CN" sz="3200" b="1" dirty="0" err="1" smtClean="0">
                <a:solidFill>
                  <a:srgbClr val="FFFF00"/>
                </a:solidFill>
              </a:rPr>
              <a:t>Trung</a:t>
            </a:r>
            <a:r>
              <a:rPr lang="en-US" altLang="zh-CN" sz="3200" b="1" dirty="0" smtClean="0">
                <a:solidFill>
                  <a:srgbClr val="FFFF00"/>
                </a:solidFill>
              </a:rPr>
              <a:t> </a:t>
            </a:r>
            <a:r>
              <a:rPr lang="en-US" altLang="zh-CN" sz="3200" b="1" dirty="0" err="1" smtClean="0">
                <a:solidFill>
                  <a:srgbClr val="FFFF00"/>
                </a:solidFill>
              </a:rPr>
              <a:t>tâm</a:t>
            </a:r>
            <a:r>
              <a:rPr lang="en-US" altLang="zh-CN" sz="3200" b="1" dirty="0" smtClean="0">
                <a:solidFill>
                  <a:srgbClr val="FFFF00"/>
                </a:solidFill>
              </a:rPr>
              <a:t> </a:t>
            </a:r>
            <a:r>
              <a:rPr lang="en-US" altLang="zh-CN" sz="3200" b="1" dirty="0" err="1" smtClean="0">
                <a:solidFill>
                  <a:srgbClr val="FFFF00"/>
                </a:solidFill>
              </a:rPr>
              <a:t>điều</a:t>
            </a:r>
            <a:r>
              <a:rPr lang="en-US" altLang="zh-CN" sz="3200" b="1" dirty="0" smtClean="0">
                <a:solidFill>
                  <a:srgbClr val="FFFF00"/>
                </a:solidFill>
              </a:rPr>
              <a:t> </a:t>
            </a:r>
            <a:r>
              <a:rPr lang="en-US" altLang="zh-CN" sz="3200" b="1" dirty="0" err="1" smtClean="0">
                <a:solidFill>
                  <a:srgbClr val="FFFF00"/>
                </a:solidFill>
              </a:rPr>
              <a:t>hành</a:t>
            </a:r>
            <a:r>
              <a:rPr lang="en-US" altLang="zh-CN" sz="3200" b="1" dirty="0" smtClean="0">
                <a:solidFill>
                  <a:srgbClr val="FFFF00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chuyên</a:t>
            </a:r>
            <a:r>
              <a:rPr lang="en-US" altLang="zh-CN" sz="3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</a:rPr>
              <a:t>nghiệp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86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http://www.directionsmag.com/images/newsletter/2006/10_26/Command_Center_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矩形 5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zh-CN" altLang="en-US" dirty="0"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-14513" y="-15766"/>
            <a:ext cx="5516436" cy="915257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170295" y="210691"/>
            <a:ext cx="5784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Thành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phần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tại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trung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tâm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chỉ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huy</a:t>
            </a:r>
            <a:endParaRPr lang="en-US" altLang="zh-CN" sz="2800" b="1" dirty="0" smtClean="0">
              <a:solidFill>
                <a:srgbClr val="0070C0"/>
              </a:solidFill>
            </a:endParaRPr>
          </a:p>
        </p:txBody>
      </p:sp>
      <p:cxnSp>
        <p:nvCxnSpPr>
          <p:cNvPr id="77" name="直接连接符 76"/>
          <p:cNvCxnSpPr/>
          <p:nvPr/>
        </p:nvCxnSpPr>
        <p:spPr>
          <a:xfrm>
            <a:off x="3918239" y="3490599"/>
            <a:ext cx="0" cy="4829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1857294" y="2312130"/>
            <a:ext cx="0" cy="1645477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857294" y="3098642"/>
            <a:ext cx="364462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V="1">
            <a:off x="3513353" y="3384260"/>
            <a:ext cx="0" cy="8279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/>
          <p:cNvSpPr txBox="1"/>
          <p:nvPr/>
        </p:nvSpPr>
        <p:spPr>
          <a:xfrm>
            <a:off x="-4161" y="3734766"/>
            <a:ext cx="234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Thiết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bị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tiền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tạm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7304" y="941696"/>
            <a:ext cx="3712979" cy="2233721"/>
          </a:xfrm>
          <a:prstGeom prst="rect">
            <a:avLst/>
          </a:prstGeom>
        </p:spPr>
      </p:pic>
      <p:sp>
        <p:nvSpPr>
          <p:cNvPr id="97" name="文本框 96"/>
          <p:cNvSpPr txBox="1"/>
          <p:nvPr/>
        </p:nvSpPr>
        <p:spPr>
          <a:xfrm>
            <a:off x="6359061" y="1534842"/>
            <a:ext cx="196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Màn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hình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giám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sát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cxnSp>
        <p:nvCxnSpPr>
          <p:cNvPr id="104" name="直接连接符 103"/>
          <p:cNvCxnSpPr/>
          <p:nvPr/>
        </p:nvCxnSpPr>
        <p:spPr>
          <a:xfrm>
            <a:off x="3693434" y="3471237"/>
            <a:ext cx="0" cy="614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>
            <a:off x="3679608" y="4080651"/>
            <a:ext cx="43733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>
            <a:off x="8048788" y="4071578"/>
            <a:ext cx="0" cy="62548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本框 110"/>
          <p:cNvSpPr txBox="1"/>
          <p:nvPr/>
        </p:nvSpPr>
        <p:spPr>
          <a:xfrm>
            <a:off x="9058399" y="5361512"/>
            <a:ext cx="234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Bàn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phím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điều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khiển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3836" y="4633235"/>
            <a:ext cx="1243616" cy="894030"/>
          </a:xfrm>
          <a:prstGeom prst="rect">
            <a:avLst/>
          </a:prstGeom>
        </p:spPr>
      </p:pic>
      <p:cxnSp>
        <p:nvCxnSpPr>
          <p:cNvPr id="55" name="直接连接符 54"/>
          <p:cNvCxnSpPr/>
          <p:nvPr/>
        </p:nvCxnSpPr>
        <p:spPr>
          <a:xfrm>
            <a:off x="4037510" y="3511841"/>
            <a:ext cx="0" cy="2791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4037510" y="3810686"/>
            <a:ext cx="607669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10097810" y="3823686"/>
            <a:ext cx="0" cy="759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本框 60"/>
          <p:cNvSpPr txBox="1"/>
          <p:nvPr/>
        </p:nvSpPr>
        <p:spPr>
          <a:xfrm>
            <a:off x="6939866" y="5488023"/>
            <a:ext cx="234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Máy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tính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thực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thi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cxnSp>
        <p:nvCxnSpPr>
          <p:cNvPr id="66" name="直接连接符 65"/>
          <p:cNvCxnSpPr/>
          <p:nvPr/>
        </p:nvCxnSpPr>
        <p:spPr>
          <a:xfrm>
            <a:off x="7343836" y="3384260"/>
            <a:ext cx="252006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>
            <a:off x="9852396" y="3161765"/>
            <a:ext cx="3" cy="23399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96"/>
          <p:cNvSpPr txBox="1"/>
          <p:nvPr/>
        </p:nvSpPr>
        <p:spPr>
          <a:xfrm>
            <a:off x="3593594" y="2058556"/>
            <a:ext cx="2820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Thiết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bị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điều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khiển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màn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hình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giám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sát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2555102" y="4203421"/>
            <a:ext cx="95974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V="1">
            <a:off x="2549401" y="4200270"/>
            <a:ext cx="0" cy="62788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3918239" y="3987435"/>
            <a:ext cx="95974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flipV="1">
            <a:off x="4875869" y="3988209"/>
            <a:ext cx="0" cy="62788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本框 96"/>
          <p:cNvSpPr txBox="1"/>
          <p:nvPr/>
        </p:nvSpPr>
        <p:spPr>
          <a:xfrm>
            <a:off x="1303514" y="5613452"/>
            <a:ext cx="196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rgbClr val="FFC000"/>
                </a:solidFill>
              </a:rPr>
              <a:t>Hệ</a:t>
            </a:r>
            <a:r>
              <a:rPr lang="en-US" altLang="zh-CN" b="1" dirty="0" smtClean="0">
                <a:solidFill>
                  <a:srgbClr val="FFC000"/>
                </a:solidFill>
              </a:rPr>
              <a:t> </a:t>
            </a:r>
            <a:r>
              <a:rPr lang="en-US" altLang="zh-CN" b="1" dirty="0" err="1" smtClean="0">
                <a:solidFill>
                  <a:srgbClr val="FFC000"/>
                </a:solidFill>
              </a:rPr>
              <a:t>thống</a:t>
            </a:r>
            <a:r>
              <a:rPr lang="en-US" altLang="zh-CN" b="1" dirty="0" smtClean="0">
                <a:solidFill>
                  <a:srgbClr val="FFC000"/>
                </a:solidFill>
              </a:rPr>
              <a:t> </a:t>
            </a:r>
            <a:r>
              <a:rPr lang="en-US" altLang="zh-CN" b="1" dirty="0" err="1" smtClean="0">
                <a:solidFill>
                  <a:srgbClr val="FFC000"/>
                </a:solidFill>
              </a:rPr>
              <a:t>quản</a:t>
            </a:r>
            <a:r>
              <a:rPr lang="en-US" altLang="zh-CN" b="1" dirty="0" smtClean="0">
                <a:solidFill>
                  <a:srgbClr val="FFC000"/>
                </a:solidFill>
              </a:rPr>
              <a:t> </a:t>
            </a:r>
            <a:r>
              <a:rPr lang="en-US" altLang="zh-CN" b="1" dirty="0" err="1" smtClean="0">
                <a:solidFill>
                  <a:srgbClr val="FFC000"/>
                </a:solidFill>
              </a:rPr>
              <a:t>lý</a:t>
            </a:r>
            <a:r>
              <a:rPr lang="en-US" altLang="zh-CN" b="1" dirty="0" smtClean="0">
                <a:solidFill>
                  <a:srgbClr val="FFC000"/>
                </a:solidFill>
              </a:rPr>
              <a:t> </a:t>
            </a:r>
            <a:r>
              <a:rPr lang="en-US" altLang="zh-CN" b="1" dirty="0" err="1" smtClean="0">
                <a:solidFill>
                  <a:srgbClr val="FFC000"/>
                </a:solidFill>
              </a:rPr>
              <a:t>giao</a:t>
            </a:r>
            <a:r>
              <a:rPr lang="en-US" altLang="zh-CN" b="1" dirty="0" smtClean="0">
                <a:solidFill>
                  <a:srgbClr val="FFC000"/>
                </a:solidFill>
              </a:rPr>
              <a:t> </a:t>
            </a:r>
            <a:r>
              <a:rPr lang="en-US" altLang="zh-CN" b="1" dirty="0" err="1" smtClean="0">
                <a:solidFill>
                  <a:srgbClr val="FFC000"/>
                </a:solidFill>
              </a:rPr>
              <a:t>thông</a:t>
            </a:r>
            <a:endParaRPr lang="zh-CN" altLang="en-US" b="1" dirty="0">
              <a:solidFill>
                <a:srgbClr val="FFC000"/>
              </a:solidFill>
            </a:endParaRPr>
          </a:p>
        </p:txBody>
      </p:sp>
      <p:sp>
        <p:nvSpPr>
          <p:cNvPr id="94" name="文本框 96"/>
          <p:cNvSpPr txBox="1"/>
          <p:nvPr/>
        </p:nvSpPr>
        <p:spPr>
          <a:xfrm>
            <a:off x="3929024" y="5895709"/>
            <a:ext cx="196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</a:rPr>
              <a:t>Bộ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lưu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</a:rPr>
              <a:t>trữ</a:t>
            </a:r>
            <a:r>
              <a:rPr lang="en-US" altLang="zh-CN" b="1" dirty="0" smtClean="0">
                <a:solidFill>
                  <a:schemeClr val="bg1"/>
                </a:solidFill>
              </a:rPr>
              <a:t> EVS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8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7510" y="4570315"/>
            <a:ext cx="1831201" cy="1394502"/>
          </a:xfrm>
          <a:prstGeom prst="rect">
            <a:avLst/>
          </a:prstGeom>
        </p:spPr>
      </p:pic>
      <p:pic>
        <p:nvPicPr>
          <p:cNvPr id="64" name="Picture 2" descr="C:\Users\26802\Desktop\图片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091" y="2742455"/>
            <a:ext cx="596065" cy="77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C:\Users\26802\Desktop\图片2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7867"/>
            <a:ext cx="1029952" cy="81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云形 71"/>
          <p:cNvSpPr/>
          <p:nvPr/>
        </p:nvSpPr>
        <p:spPr>
          <a:xfrm>
            <a:off x="3245353" y="2766198"/>
            <a:ext cx="1293349" cy="793286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err="1" smtClean="0"/>
              <a:t>Kết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nối</a:t>
            </a:r>
            <a:r>
              <a:rPr lang="en-US" altLang="zh-CN" sz="1400" dirty="0" smtClean="0"/>
              <a:t> internet</a:t>
            </a:r>
            <a:endParaRPr lang="zh-CN" altLang="en-US" sz="1400" dirty="0"/>
          </a:p>
        </p:txBody>
      </p:sp>
      <p:pic>
        <p:nvPicPr>
          <p:cNvPr id="39" name="Picture 2" descr="C:\Users\26802\Downloads\NKB30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342" r="96218">
                        <a14:foregroundMark x1="72829" y1="67907" x2="72829" y2="679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668" y="4412881"/>
            <a:ext cx="1844284" cy="111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图片 39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4" b="89850" l="399" r="98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91" y="4483787"/>
            <a:ext cx="2124903" cy="1365015"/>
          </a:xfrm>
          <a:prstGeom prst="rect">
            <a:avLst/>
          </a:prstGeom>
          <a:noFill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63128" y="2444861"/>
            <a:ext cx="271029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55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www.directionsmag.com/images/newsletter/2006/10_26/Command_Center_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zh-CN" altLang="en-US" dirty="0"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11"/>
          <p:cNvSpPr/>
          <p:nvPr/>
        </p:nvSpPr>
        <p:spPr bwMode="auto">
          <a:xfrm>
            <a:off x="795" y="638295"/>
            <a:ext cx="12191205" cy="6049108"/>
          </a:xfrm>
          <a:prstGeom prst="rect">
            <a:avLst/>
          </a:prstGeom>
          <a:solidFill>
            <a:srgbClr val="505050">
              <a:alpha val="90000"/>
            </a:srgb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26" tIns="45665" rIns="91326" bIns="45665" numCol="1" rtlCol="0" anchor="ctr" anchorCtr="0" compatLnSpc="1">
            <a:prstTxWarp prst="textNoShape">
              <a:avLst/>
            </a:prstTxWarp>
          </a:bodyPr>
          <a:lstStyle/>
          <a:p>
            <a:pPr algn="ctr" defTabSz="912951">
              <a:defRPr/>
            </a:pPr>
            <a:endParaRPr lang="en-US" sz="2300" kern="0" dirty="0">
              <a:solidFill>
                <a:srgbClr val="FFFFFF">
                  <a:alpha val="99000"/>
                </a:srgb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-1"/>
            <a:ext cx="4654752" cy="915257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52064" y="196017"/>
            <a:ext cx="5784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Bảo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trì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thiết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bị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dễ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dàng</a:t>
            </a:r>
            <a:endParaRPr lang="en-US" altLang="zh-CN" sz="2800" b="1" dirty="0" smtClean="0">
              <a:solidFill>
                <a:srgbClr val="0070C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065" y="1389210"/>
            <a:ext cx="5048285" cy="344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2544" y="1361916"/>
            <a:ext cx="5173636" cy="345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圆角矩形 32"/>
          <p:cNvSpPr/>
          <p:nvPr/>
        </p:nvSpPr>
        <p:spPr>
          <a:xfrm>
            <a:off x="5714997" y="4773939"/>
            <a:ext cx="5429288" cy="208406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803" tIns="45902" rIns="91803" bIns="45902"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000183" y="4718744"/>
            <a:ext cx="7048549" cy="300081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3200" b="1" dirty="0" err="1" smtClean="0">
                <a:solidFill>
                  <a:schemeClr val="bg1"/>
                </a:solidFill>
                <a:latin typeface="+mj-lt"/>
              </a:rPr>
              <a:t>Tính</a:t>
            </a:r>
            <a:r>
              <a:rPr lang="en-US" altLang="zh-CN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+mj-lt"/>
              </a:rPr>
              <a:t>năng</a:t>
            </a:r>
            <a:endParaRPr lang="en-US" altLang="zh-CN" sz="32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Quản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lý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thống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nhất</a:t>
            </a:r>
            <a:endParaRPr lang="en-US" altLang="zh-CN" sz="21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Xem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trước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hình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ảnh</a:t>
            </a:r>
            <a:endParaRPr lang="en-US" altLang="zh-CN" sz="21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Quản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lý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danh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sách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trắng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/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đen</a:t>
            </a:r>
            <a:endParaRPr lang="en-US" altLang="zh-CN" sz="21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Truy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tìm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phương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tiện</a:t>
            </a:r>
            <a:endParaRPr lang="en-US" altLang="zh-CN" sz="21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Quản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lý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báo</a:t>
            </a:r>
            <a:r>
              <a:rPr lang="en-US" altLang="zh-CN" sz="21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+mj-lt"/>
              </a:rPr>
              <a:t>động</a:t>
            </a:r>
            <a:endParaRPr lang="zh-CN" altLang="en-US" sz="2100" dirty="0" smtClean="0">
              <a:solidFill>
                <a:schemeClr val="bg1"/>
              </a:solidFill>
              <a:latin typeface="+mj-lt"/>
            </a:endParaRPr>
          </a:p>
          <a:p>
            <a:endParaRPr lang="en-US" altLang="zh-CN" sz="3200" b="1" dirty="0" smtClean="0">
              <a:solidFill>
                <a:schemeClr val="bg1"/>
              </a:solidFill>
            </a:endParaRPr>
          </a:p>
          <a:p>
            <a:endParaRPr lang="zh-CN" altLang="en-US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7691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7937"/>
            <a:ext cx="12210675" cy="685006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-9811"/>
            <a:ext cx="5138306" cy="1052286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b="1" dirty="0" smtClean="0">
                <a:solidFill>
                  <a:schemeClr val="tx1"/>
                </a:solidFill>
              </a:rPr>
              <a:t>  </a:t>
            </a:r>
            <a:r>
              <a:rPr lang="en-US" altLang="zh-CN" sz="2800" b="1" dirty="0" err="1" smtClean="0">
                <a:solidFill>
                  <a:schemeClr val="tx1"/>
                </a:solidFill>
              </a:rPr>
              <a:t>Tương</a:t>
            </a:r>
            <a:r>
              <a:rPr lang="en-US" altLang="zh-CN" sz="2800" b="1" dirty="0" smtClean="0">
                <a:solidFill>
                  <a:schemeClr val="tx1"/>
                </a:solidFill>
              </a:rPr>
              <a:t> </a:t>
            </a:r>
            <a:r>
              <a:rPr lang="en-US" altLang="zh-CN" sz="2800" b="1" dirty="0" err="1" smtClean="0">
                <a:solidFill>
                  <a:schemeClr val="tx1"/>
                </a:solidFill>
              </a:rPr>
              <a:t>lai</a:t>
            </a:r>
            <a:r>
              <a:rPr lang="en-US" altLang="zh-CN" sz="2800" b="1" dirty="0" smtClean="0">
                <a:solidFill>
                  <a:schemeClr val="tx1"/>
                </a:solidFill>
              </a:rPr>
              <a:t>…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5878" y="2222958"/>
            <a:ext cx="12210675" cy="3802838"/>
          </a:xfrm>
          <a:prstGeom prst="rect">
            <a:avLst/>
          </a:prstGeom>
          <a:solidFill>
            <a:schemeClr val="accent3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endParaRPr lang="zh-CN" altLang="en-US" dirty="0"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文本框 20"/>
          <p:cNvSpPr txBox="1"/>
          <p:nvPr/>
        </p:nvSpPr>
        <p:spPr>
          <a:xfrm>
            <a:off x="8193591" y="3148242"/>
            <a:ext cx="4102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Chia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sẽ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dữ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liệu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cấp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độ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thành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phố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Chỉ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dẫn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trạng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thái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giao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thông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Hệ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thống</a:t>
            </a:r>
            <a:r>
              <a:rPr lang="en-US" altLang="zh-CN" sz="2000" dirty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chỉ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dẫn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đường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đi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nhiều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ứng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dụng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khác</a:t>
            </a:r>
            <a:r>
              <a:rPr lang="en-US" altLang="zh-CN" sz="200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AutoShape 4" descr="http://upload.wikimedia.org/wikipedia/commons/4/4e/Verkehrsleitsystem_Nuernberg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4535154" y="4051630"/>
            <a:ext cx="749300" cy="45631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04042" y="4583925"/>
            <a:ext cx="1576552" cy="1082826"/>
            <a:chOff x="804042" y="3937519"/>
            <a:chExt cx="1576552" cy="1082826"/>
          </a:xfrm>
        </p:grpSpPr>
        <p:sp>
          <p:nvSpPr>
            <p:cNvPr id="3" name="流程图: 磁盘 2"/>
            <p:cNvSpPr/>
            <p:nvPr/>
          </p:nvSpPr>
          <p:spPr>
            <a:xfrm>
              <a:off x="804042" y="3937519"/>
              <a:ext cx="1576552" cy="1082826"/>
            </a:xfrm>
            <a:prstGeom prst="flowChartMagneticDisk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82872" y="4304050"/>
              <a:ext cx="14819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Dữ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liệu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lớn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98783" y="3673385"/>
            <a:ext cx="1576552" cy="1292837"/>
            <a:chOff x="798783" y="3026979"/>
            <a:chExt cx="1576552" cy="1292837"/>
          </a:xfrm>
        </p:grpSpPr>
        <p:sp>
          <p:nvSpPr>
            <p:cNvPr id="13" name="流程图: 磁盘 12"/>
            <p:cNvSpPr/>
            <p:nvPr/>
          </p:nvSpPr>
          <p:spPr>
            <a:xfrm>
              <a:off x="798783" y="3026979"/>
              <a:ext cx="1576552" cy="1292837"/>
            </a:xfrm>
            <a:prstGeom prst="flowChartMagneticDisk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77612" y="3510490"/>
              <a:ext cx="14819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err="1" smtClean="0">
                  <a:solidFill>
                    <a:schemeClr val="bg1"/>
                  </a:solidFill>
                </a:rPr>
                <a:t>Dữ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liệu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thời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gian</a:t>
              </a:r>
              <a:r>
                <a:rPr lang="en-US" altLang="zh-CN" sz="20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</a:rPr>
                <a:t>thực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右箭头 14"/>
          <p:cNvSpPr/>
          <p:nvPr/>
        </p:nvSpPr>
        <p:spPr>
          <a:xfrm>
            <a:off x="7329237" y="4035648"/>
            <a:ext cx="749300" cy="45631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9" b="89441" l="9639" r="89759">
                        <a14:foregroundMark x1="26506" y1="65217" x2="43373" y2="75155"/>
                        <a14:foregroundMark x1="36145" y1="22360" x2="47590" y2="25466"/>
                        <a14:foregroundMark x1="36145" y1="25466" x2="39157" y2="25466"/>
                        <a14:foregroundMark x1="57229" y1="16149" x2="57229" y2="16149"/>
                        <a14:foregroundMark x1="45783" y1="11180" x2="45783" y2="11180"/>
                        <a14:foregroundMark x1="45181" y1="52795" x2="45181" y2="52795"/>
                        <a14:foregroundMark x1="58434" y1="50932" x2="58434" y2="50932"/>
                        <a14:foregroundMark x1="58434" y1="42857" x2="58434" y2="42857"/>
                        <a14:foregroundMark x1="19277" y1="42236" x2="19277" y2="42236"/>
                        <a14:foregroundMark x1="81325" y1="37888" x2="81325" y2="37888"/>
                        <a14:backgroundMark x1="57831" y1="34161" x2="57831" y2="34161"/>
                        <a14:backgroundMark x1="47590" y1="24845" x2="47590" y2="24845"/>
                        <a14:backgroundMark x1="47590" y1="26708" x2="47590" y2="267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2401" y="3110138"/>
            <a:ext cx="2077784" cy="2015200"/>
          </a:xfrm>
          <a:prstGeom prst="rect">
            <a:avLst/>
          </a:prstGeom>
          <a:effectLst>
            <a:glow rad="101600">
              <a:schemeClr val="bg1">
                <a:alpha val="40000"/>
              </a:schemeClr>
            </a:glow>
          </a:effectLst>
        </p:spPr>
      </p:pic>
      <p:grpSp>
        <p:nvGrpSpPr>
          <p:cNvPr id="19" name="组合 18"/>
          <p:cNvGrpSpPr/>
          <p:nvPr/>
        </p:nvGrpSpPr>
        <p:grpSpPr>
          <a:xfrm>
            <a:off x="882872" y="2451006"/>
            <a:ext cx="1481959" cy="1288050"/>
            <a:chOff x="9628100" y="1414909"/>
            <a:chExt cx="1481959" cy="1288050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44118" y1="32432" x2="48529" y2="33784"/>
                          <a14:backgroundMark x1="45588" y1="63514" x2="51471" y2="63514"/>
                          <a14:backgroundMark x1="39706" y1="31081" x2="45588" y2="3918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937838" y="1414909"/>
              <a:ext cx="911283" cy="991691"/>
            </a:xfrm>
            <a:prstGeom prst="rect">
              <a:avLst/>
            </a:prstGeom>
          </p:spPr>
        </p:pic>
        <p:sp>
          <p:nvSpPr>
            <p:cNvPr id="21" name="文本框 67"/>
            <p:cNvSpPr txBox="1"/>
            <p:nvPr/>
          </p:nvSpPr>
          <p:spPr>
            <a:xfrm>
              <a:off x="9628100" y="2179739"/>
              <a:ext cx="14819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err="1" smtClean="0">
                  <a:solidFill>
                    <a:schemeClr val="bg1"/>
                  </a:solidFill>
                </a:rPr>
                <a:t>Phát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hiện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hình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ảnh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460789" y="2859607"/>
            <a:ext cx="1116995" cy="1328420"/>
            <a:chOff x="10917365" y="1337961"/>
            <a:chExt cx="1116995" cy="132842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39535" y1="45570" x2="39535" y2="45570"/>
                          <a14:foregroundMark x1="50581" y1="47468" x2="50581" y2="47468"/>
                          <a14:foregroundMark x1="64535" y1="48734" x2="64535" y2="487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917365" y="1337961"/>
              <a:ext cx="1116995" cy="1026077"/>
            </a:xfrm>
            <a:prstGeom prst="rect">
              <a:avLst/>
            </a:prstGeom>
          </p:spPr>
        </p:pic>
        <p:sp>
          <p:nvSpPr>
            <p:cNvPr id="24" name="文本框 68"/>
            <p:cNvSpPr txBox="1"/>
            <p:nvPr/>
          </p:nvSpPr>
          <p:spPr>
            <a:xfrm>
              <a:off x="10917365" y="2143161"/>
              <a:ext cx="10878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err="1" smtClean="0">
                  <a:solidFill>
                    <a:schemeClr val="bg1"/>
                  </a:solidFill>
                </a:rPr>
                <a:t>Thông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báo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di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động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500202" y="4367619"/>
            <a:ext cx="1535765" cy="1070232"/>
            <a:chOff x="10482587" y="2619595"/>
            <a:chExt cx="1535765" cy="107023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backgroundMark x1="32353" y1="40299" x2="32353" y2="40299"/>
                          <a14:backgroundMark x1="57353" y1="38806" x2="57353" y2="38806"/>
                          <a14:backgroundMark x1="75000" y1="65672" x2="75000" y2="6567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859231" y="2619595"/>
              <a:ext cx="681377" cy="671357"/>
            </a:xfrm>
            <a:prstGeom prst="rect">
              <a:avLst/>
            </a:prstGeom>
          </p:spPr>
        </p:pic>
        <p:sp>
          <p:nvSpPr>
            <p:cNvPr id="27" name="文本框 70"/>
            <p:cNvSpPr txBox="1"/>
            <p:nvPr/>
          </p:nvSpPr>
          <p:spPr>
            <a:xfrm>
              <a:off x="10482587" y="3166607"/>
              <a:ext cx="15357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err="1" smtClean="0">
                  <a:solidFill>
                    <a:schemeClr val="bg1"/>
                  </a:solidFill>
                </a:rPr>
                <a:t>Tín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hiệu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giao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dirty="0" err="1" smtClean="0">
                  <a:solidFill>
                    <a:schemeClr val="bg1"/>
                  </a:solidFill>
                </a:rPr>
                <a:t>thông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文本框 20"/>
          <p:cNvSpPr txBox="1"/>
          <p:nvPr/>
        </p:nvSpPr>
        <p:spPr>
          <a:xfrm>
            <a:off x="3407820" y="2249308"/>
            <a:ext cx="2254667" cy="73866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Dữ</a:t>
            </a:r>
            <a:r>
              <a:rPr lang="en-US" altLang="zh-CN" sz="28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liệu</a:t>
            </a:r>
            <a:r>
              <a:rPr lang="en-US" altLang="zh-CN" sz="28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lớn</a:t>
            </a:r>
            <a:endParaRPr lang="en-US" altLang="zh-CN" sz="2800" b="1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文本框 20"/>
          <p:cNvSpPr txBox="1"/>
          <p:nvPr/>
        </p:nvSpPr>
        <p:spPr>
          <a:xfrm>
            <a:off x="6678673" y="5271661"/>
            <a:ext cx="3476459" cy="73866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Điện</a:t>
            </a:r>
            <a:r>
              <a:rPr lang="en-US" altLang="zh-CN" sz="28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toán</a:t>
            </a:r>
            <a:r>
              <a:rPr lang="en-US" altLang="zh-CN" sz="28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đám</a:t>
            </a:r>
            <a:r>
              <a:rPr lang="en-US" altLang="zh-CN" sz="28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mây</a:t>
            </a:r>
            <a:endParaRPr lang="en-US" altLang="zh-CN" sz="2800" b="1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827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26457\Desktop\墨西哥案例图片\42166d224f4a20a4d3e4aac592529822720ed03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041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1"/>
          <p:cNvSpPr/>
          <p:nvPr>
            <p:custDataLst>
              <p:tags r:id="rId1"/>
            </p:custDataLst>
          </p:nvPr>
        </p:nvSpPr>
        <p:spPr bwMode="auto">
          <a:xfrm>
            <a:off x="0" y="1692322"/>
            <a:ext cx="9416955" cy="1105046"/>
          </a:xfrm>
          <a:prstGeom prst="rect">
            <a:avLst/>
          </a:prstGeom>
          <a:solidFill>
            <a:schemeClr val="tx1">
              <a:lumMod val="65000"/>
              <a:lumOff val="3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lvl="1"/>
            <a:r>
              <a:rPr lang="en-US" altLang="zh-CN" sz="2800" dirty="0" err="1" smtClean="0">
                <a:solidFill>
                  <a:schemeClr val="lt1"/>
                </a:solidFill>
              </a:rPr>
              <a:t>Các</a:t>
            </a:r>
            <a:r>
              <a:rPr lang="en-US" altLang="zh-CN" sz="2800" dirty="0" smtClean="0">
                <a:solidFill>
                  <a:schemeClr val="lt1"/>
                </a:solidFill>
              </a:rPr>
              <a:t> </a:t>
            </a:r>
            <a:r>
              <a:rPr lang="en-US" altLang="zh-CN" sz="2800" dirty="0" err="1" smtClean="0">
                <a:solidFill>
                  <a:schemeClr val="lt1"/>
                </a:solidFill>
              </a:rPr>
              <a:t>hệ</a:t>
            </a:r>
            <a:r>
              <a:rPr lang="en-US" altLang="zh-CN" sz="2800" dirty="0" smtClean="0">
                <a:solidFill>
                  <a:schemeClr val="lt1"/>
                </a:solidFill>
              </a:rPr>
              <a:t> </a:t>
            </a:r>
            <a:r>
              <a:rPr lang="en-US" altLang="zh-CN" sz="2800" dirty="0" err="1" smtClean="0">
                <a:solidFill>
                  <a:schemeClr val="lt1"/>
                </a:solidFill>
              </a:rPr>
              <a:t>thống</a:t>
            </a:r>
            <a:r>
              <a:rPr lang="en-US" altLang="zh-CN" sz="2800" dirty="0" smtClean="0">
                <a:solidFill>
                  <a:schemeClr val="lt1"/>
                </a:solidFill>
              </a:rPr>
              <a:t> </a:t>
            </a:r>
            <a:r>
              <a:rPr lang="en-US" altLang="zh-CN" sz="2800" dirty="0" err="1" smtClean="0">
                <a:solidFill>
                  <a:schemeClr val="lt1"/>
                </a:solidFill>
              </a:rPr>
              <a:t>toàn</a:t>
            </a:r>
            <a:r>
              <a:rPr lang="en-US" altLang="zh-CN" sz="2800" dirty="0" smtClean="0">
                <a:solidFill>
                  <a:schemeClr val="lt1"/>
                </a:solidFill>
              </a:rPr>
              <a:t> </a:t>
            </a:r>
            <a:r>
              <a:rPr lang="en-US" altLang="zh-CN" sz="2800" dirty="0" err="1" smtClean="0">
                <a:solidFill>
                  <a:schemeClr val="lt1"/>
                </a:solidFill>
              </a:rPr>
              <a:t>diện</a:t>
            </a:r>
            <a:r>
              <a:rPr lang="en-US" altLang="zh-CN" sz="2800" dirty="0"/>
              <a:t> </a:t>
            </a:r>
            <a:r>
              <a:rPr lang="en-US" altLang="zh-CN" sz="2800" dirty="0" err="1" smtClean="0"/>
              <a:t>quản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lý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tổng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thể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hệ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thống</a:t>
            </a:r>
            <a:endParaRPr lang="en-US" altLang="zh-CN" sz="2800" dirty="0" smtClean="0"/>
          </a:p>
          <a:p>
            <a:pPr lvl="1"/>
            <a:r>
              <a:rPr lang="en-US" altLang="zh-CN" sz="3200" b="1" dirty="0" err="1" smtClean="0">
                <a:solidFill>
                  <a:srgbClr val="FFFF00"/>
                </a:solidFill>
              </a:rPr>
              <a:t>Vận</a:t>
            </a:r>
            <a:r>
              <a:rPr lang="en-US" altLang="zh-CN" sz="3200" b="1" dirty="0" smtClean="0">
                <a:solidFill>
                  <a:srgbClr val="FFFF00"/>
                </a:solidFill>
              </a:rPr>
              <a:t> </a:t>
            </a:r>
            <a:r>
              <a:rPr lang="en-US" altLang="zh-CN" sz="3200" b="1" dirty="0" err="1" smtClean="0">
                <a:solidFill>
                  <a:srgbClr val="FFFF00"/>
                </a:solidFill>
              </a:rPr>
              <a:t>Tải</a:t>
            </a:r>
            <a:endParaRPr lang="zh-CN" alt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01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30035" y="872196"/>
            <a:ext cx="10531929" cy="5444197"/>
            <a:chOff x="766754" y="916360"/>
            <a:chExt cx="7615049" cy="3362433"/>
          </a:xfrm>
        </p:grpSpPr>
        <p:sp>
          <p:nvSpPr>
            <p:cNvPr id="26" name="Title Tile"/>
            <p:cNvSpPr/>
            <p:nvPr/>
          </p:nvSpPr>
          <p:spPr bwMode="auto">
            <a:xfrm>
              <a:off x="3002786" y="2160785"/>
              <a:ext cx="5379017" cy="21180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78"/>
              <a:endParaRPr lang="en-US" sz="3200" b="1" dirty="0">
                <a:solidFill>
                  <a:prstClr val="white"/>
                </a:solidFill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3008303" y="916360"/>
              <a:ext cx="5373500" cy="1125059"/>
              <a:chOff x="3008303" y="1135856"/>
              <a:chExt cx="5373500" cy="1124712"/>
            </a:xfrm>
          </p:grpSpPr>
          <p:sp>
            <p:nvSpPr>
              <p:cNvPr id="28" name="Arrow Bar"/>
              <p:cNvSpPr/>
              <p:nvPr/>
            </p:nvSpPr>
            <p:spPr bwMode="auto">
              <a:xfrm>
                <a:off x="3008303" y="1135856"/>
                <a:ext cx="5373500" cy="1124712"/>
              </a:xfrm>
              <a:prstGeom prst="rect">
                <a:avLst/>
              </a:prstGeom>
              <a:solidFill>
                <a:srgbClr val="ACAC9F"/>
              </a:solidFill>
              <a:ln w="952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289">
                  <a:defRPr/>
                </a:pPr>
                <a:endParaRPr lang="en-US" sz="1700" kern="0" dirty="0">
                  <a:solidFill>
                    <a:srgbClr val="FFFFFF">
                      <a:lumMod val="20000"/>
                      <a:lumOff val="80000"/>
                      <a:alpha val="99000"/>
                    </a:srgbClr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29" name="Circle Arrow"/>
              <p:cNvSpPr>
                <a:spLocks noEditPoints="1"/>
              </p:cNvSpPr>
              <p:nvPr/>
            </p:nvSpPr>
            <p:spPr bwMode="auto">
              <a:xfrm rot="5400000">
                <a:off x="7463204" y="1404710"/>
                <a:ext cx="631031" cy="631196"/>
              </a:xfrm>
              <a:custGeom>
                <a:avLst/>
                <a:gdLst>
                  <a:gd name="T0" fmla="*/ 112 w 224"/>
                  <a:gd name="T1" fmla="*/ 0 h 224"/>
                  <a:gd name="T2" fmla="*/ 0 w 224"/>
                  <a:gd name="T3" fmla="*/ 112 h 224"/>
                  <a:gd name="T4" fmla="*/ 112 w 224"/>
                  <a:gd name="T5" fmla="*/ 224 h 224"/>
                  <a:gd name="T6" fmla="*/ 224 w 224"/>
                  <a:gd name="T7" fmla="*/ 112 h 224"/>
                  <a:gd name="T8" fmla="*/ 112 w 224"/>
                  <a:gd name="T9" fmla="*/ 0 h 224"/>
                  <a:gd name="T10" fmla="*/ 112 w 224"/>
                  <a:gd name="T11" fmla="*/ 216 h 224"/>
                  <a:gd name="T12" fmla="*/ 8 w 224"/>
                  <a:gd name="T13" fmla="*/ 112 h 224"/>
                  <a:gd name="T14" fmla="*/ 112 w 224"/>
                  <a:gd name="T15" fmla="*/ 8 h 224"/>
                  <a:gd name="T16" fmla="*/ 216 w 224"/>
                  <a:gd name="T17" fmla="*/ 112 h 224"/>
                  <a:gd name="T18" fmla="*/ 112 w 224"/>
                  <a:gd name="T19" fmla="*/ 216 h 224"/>
                  <a:gd name="T20" fmla="*/ 161 w 224"/>
                  <a:gd name="T21" fmla="*/ 94 h 224"/>
                  <a:gd name="T22" fmla="*/ 169 w 224"/>
                  <a:gd name="T23" fmla="*/ 94 h 224"/>
                  <a:gd name="T24" fmla="*/ 169 w 224"/>
                  <a:gd name="T25" fmla="*/ 166 h 224"/>
                  <a:gd name="T26" fmla="*/ 165 w 224"/>
                  <a:gd name="T27" fmla="*/ 170 h 224"/>
                  <a:gd name="T28" fmla="*/ 93 w 224"/>
                  <a:gd name="T29" fmla="*/ 170 h 224"/>
                  <a:gd name="T30" fmla="*/ 93 w 224"/>
                  <a:gd name="T31" fmla="*/ 162 h 224"/>
                  <a:gd name="T32" fmla="*/ 156 w 224"/>
                  <a:gd name="T33" fmla="*/ 162 h 224"/>
                  <a:gd name="T34" fmla="*/ 58 w 224"/>
                  <a:gd name="T35" fmla="*/ 65 h 224"/>
                  <a:gd name="T36" fmla="*/ 64 w 224"/>
                  <a:gd name="T37" fmla="*/ 59 h 224"/>
                  <a:gd name="T38" fmla="*/ 161 w 224"/>
                  <a:gd name="T39" fmla="*/ 156 h 224"/>
                  <a:gd name="T40" fmla="*/ 161 w 224"/>
                  <a:gd name="T41" fmla="*/ 9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4" h="224">
                    <a:moveTo>
                      <a:pt x="112" y="0"/>
                    </a:moveTo>
                    <a:cubicBezTo>
                      <a:pt x="50" y="0"/>
                      <a:pt x="0" y="50"/>
                      <a:pt x="0" y="112"/>
                    </a:cubicBezTo>
                    <a:cubicBezTo>
                      <a:pt x="0" y="174"/>
                      <a:pt x="50" y="224"/>
                      <a:pt x="112" y="224"/>
                    </a:cubicBezTo>
                    <a:cubicBezTo>
                      <a:pt x="173" y="224"/>
                      <a:pt x="224" y="174"/>
                      <a:pt x="224" y="112"/>
                    </a:cubicBezTo>
                    <a:cubicBezTo>
                      <a:pt x="224" y="50"/>
                      <a:pt x="173" y="0"/>
                      <a:pt x="112" y="0"/>
                    </a:cubicBezTo>
                    <a:close/>
                    <a:moveTo>
                      <a:pt x="112" y="216"/>
                    </a:moveTo>
                    <a:cubicBezTo>
                      <a:pt x="54" y="216"/>
                      <a:pt x="8" y="169"/>
                      <a:pt x="8" y="112"/>
                    </a:cubicBezTo>
                    <a:cubicBezTo>
                      <a:pt x="8" y="54"/>
                      <a:pt x="54" y="8"/>
                      <a:pt x="112" y="8"/>
                    </a:cubicBezTo>
                    <a:cubicBezTo>
                      <a:pt x="169" y="8"/>
                      <a:pt x="216" y="54"/>
                      <a:pt x="216" y="112"/>
                    </a:cubicBezTo>
                    <a:cubicBezTo>
                      <a:pt x="216" y="169"/>
                      <a:pt x="169" y="216"/>
                      <a:pt x="112" y="216"/>
                    </a:cubicBezTo>
                    <a:close/>
                    <a:moveTo>
                      <a:pt x="161" y="94"/>
                    </a:moveTo>
                    <a:cubicBezTo>
                      <a:pt x="169" y="94"/>
                      <a:pt x="169" y="94"/>
                      <a:pt x="169" y="94"/>
                    </a:cubicBezTo>
                    <a:cubicBezTo>
                      <a:pt x="169" y="166"/>
                      <a:pt x="169" y="166"/>
                      <a:pt x="169" y="166"/>
                    </a:cubicBezTo>
                    <a:cubicBezTo>
                      <a:pt x="169" y="168"/>
                      <a:pt x="168" y="170"/>
                      <a:pt x="165" y="170"/>
                    </a:cubicBezTo>
                    <a:cubicBezTo>
                      <a:pt x="93" y="170"/>
                      <a:pt x="93" y="170"/>
                      <a:pt x="93" y="170"/>
                    </a:cubicBezTo>
                    <a:cubicBezTo>
                      <a:pt x="93" y="162"/>
                      <a:pt x="93" y="162"/>
                      <a:pt x="93" y="162"/>
                    </a:cubicBezTo>
                    <a:cubicBezTo>
                      <a:pt x="156" y="162"/>
                      <a:pt x="156" y="162"/>
                      <a:pt x="156" y="162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64" y="59"/>
                      <a:pt x="64" y="59"/>
                      <a:pt x="64" y="59"/>
                    </a:cubicBezTo>
                    <a:cubicBezTo>
                      <a:pt x="161" y="156"/>
                      <a:pt x="161" y="156"/>
                      <a:pt x="161" y="156"/>
                    </a:cubicBezTo>
                    <a:lnTo>
                      <a:pt x="161" y="94"/>
                    </a:lnTo>
                    <a:close/>
                  </a:path>
                </a:pathLst>
              </a:custGeom>
              <a:solidFill>
                <a:srgbClr val="FFFFFF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vert="horz" wrap="square" lIns="68550" tIns="34276" rIns="68550" bIns="34276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400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0" name="Title 1"/>
            <p:cNvSpPr txBox="1">
              <a:spLocks/>
            </p:cNvSpPr>
            <p:nvPr/>
          </p:nvSpPr>
          <p:spPr>
            <a:xfrm>
              <a:off x="3130556" y="1059560"/>
              <a:ext cx="4355863" cy="882863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>
              <a:lvl1pPr algn="l" defTabSz="68548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000" b="1" kern="1200" cap="none" spc="-75" baseline="0" dirty="0">
                  <a:ln w="3175">
                    <a:noFill/>
                  </a:ln>
                  <a:solidFill>
                    <a:schemeClr val="accent1">
                      <a:alpha val="99000"/>
                    </a:schemeClr>
                  </a:solidFill>
                  <a:effectLst/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</a:lstStyle>
            <a:p>
              <a:pPr algn="ctr">
                <a:defRPr/>
              </a:pP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Hệ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thống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phân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tích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luồng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giao</a:t>
              </a:r>
              <a:r>
                <a:rPr altLang="zh-CN" sz="2800" dirty="0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 </a:t>
              </a:r>
              <a:r>
                <a:rPr altLang="zh-CN" sz="2800" dirty="0" err="1" smtClean="0">
                  <a:solidFill>
                    <a:prstClr val="white"/>
                  </a:solidFill>
                  <a:latin typeface="Calibri" panose="020F0502020204030204" pitchFamily="34" charset="0"/>
                  <a:ea typeface="Arial Unicode MS" pitchFamily="34" charset="-122"/>
                </a:rPr>
                <a:t>thông</a:t>
              </a:r>
              <a:endParaRPr altLang="zh-CN" sz="2800" dirty="0">
                <a:solidFill>
                  <a:prstClr val="white"/>
                </a:solidFill>
                <a:latin typeface="Calibri" panose="020F0502020204030204" pitchFamily="34" charset="0"/>
                <a:ea typeface="Arial Unicode MS" pitchFamily="34" charset="-122"/>
              </a:endParaRPr>
            </a:p>
          </p:txBody>
        </p:sp>
        <p:sp>
          <p:nvSpPr>
            <p:cNvPr id="31" name="TechEd Tile"/>
            <p:cNvSpPr/>
            <p:nvPr/>
          </p:nvSpPr>
          <p:spPr bwMode="auto">
            <a:xfrm>
              <a:off x="766754" y="916360"/>
              <a:ext cx="2119674" cy="112505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78"/>
              <a:endParaRPr 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66754" y="2160785"/>
              <a:ext cx="2119674" cy="2118008"/>
            </a:xfrm>
            <a:prstGeom prst="rect">
              <a:avLst/>
            </a:prstGeom>
            <a:solidFill>
              <a:srgbClr val="ACAC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78"/>
              <a:endParaRPr lang="zh-CN" altLang="en-US" sz="3200" b="1">
                <a:solidFill>
                  <a:prstClr val="white"/>
                </a:solidFill>
              </a:endParaRPr>
            </a:p>
          </p:txBody>
        </p:sp>
        <p:sp>
          <p:nvSpPr>
            <p:cNvPr id="34" name="Title 1"/>
            <p:cNvSpPr txBox="1">
              <a:spLocks/>
            </p:cNvSpPr>
            <p:nvPr/>
          </p:nvSpPr>
          <p:spPr>
            <a:xfrm>
              <a:off x="3742468" y="2523423"/>
              <a:ext cx="3828867" cy="1413636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>
              <a:lvl1pPr algn="l" defTabSz="68548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000" b="1" kern="1200" cap="none" spc="-75" baseline="0" dirty="0">
                  <a:ln w="3175">
                    <a:noFill/>
                  </a:ln>
                  <a:solidFill>
                    <a:schemeClr val="accent1">
                      <a:alpha val="99000"/>
                    </a:schemeClr>
                  </a:solidFill>
                  <a:effectLst/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</a:lstStyle>
            <a:p>
              <a:pPr>
                <a:lnSpc>
                  <a:spcPct val="130000"/>
                </a:lnSpc>
                <a:defRPr/>
              </a:pPr>
              <a:r>
                <a:rPr altLang="zh-CN" sz="4000" b="0">
                  <a:solidFill>
                    <a:prstClr val="black"/>
                  </a:solidFill>
                  <a:latin typeface="Calibri" panose="020F0502020204030204" pitchFamily="34" charset="0"/>
                  <a:ea typeface="Arial Unicode MS" pitchFamily="34" charset="-122"/>
                </a:rPr>
                <a:t>ITC235-TU1A</a:t>
              </a:r>
            </a:p>
            <a:p>
              <a:pPr>
                <a:lnSpc>
                  <a:spcPct val="130000"/>
                </a:lnSpc>
                <a:defRPr/>
              </a:pPr>
              <a:r>
                <a:rPr altLang="zh-CN" sz="4000" b="0">
                  <a:solidFill>
                    <a:prstClr val="black"/>
                  </a:solidFill>
                  <a:latin typeface="Calibri" panose="020F0502020204030204" pitchFamily="34" charset="0"/>
                  <a:ea typeface="Arial Unicode MS" pitchFamily="34" charset="-122"/>
                </a:rPr>
                <a:t>ITC235-TF1A</a:t>
              </a:r>
            </a:p>
          </p:txBody>
        </p:sp>
        <p:pic>
          <p:nvPicPr>
            <p:cNvPr id="3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67" b="89701" l="3125" r="978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7988" y="2759778"/>
              <a:ext cx="1564957" cy="9200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75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68768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Chức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năng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743961" y="1053543"/>
            <a:ext cx="8556226" cy="5069287"/>
            <a:chOff x="2666917" y="1239786"/>
            <a:chExt cx="7075000" cy="3883319"/>
          </a:xfrm>
        </p:grpSpPr>
        <p:grpSp>
          <p:nvGrpSpPr>
            <p:cNvPr id="82" name="组合 81"/>
            <p:cNvGrpSpPr/>
            <p:nvPr/>
          </p:nvGrpSpPr>
          <p:grpSpPr>
            <a:xfrm>
              <a:off x="5176498" y="2497031"/>
              <a:ext cx="890848" cy="938806"/>
              <a:chOff x="8114" y="1413281"/>
              <a:chExt cx="784658" cy="826900"/>
            </a:xfrm>
          </p:grpSpPr>
          <p:sp>
            <p:nvSpPr>
              <p:cNvPr id="83" name="椭圆 82"/>
              <p:cNvSpPr/>
              <p:nvPr/>
            </p:nvSpPr>
            <p:spPr>
              <a:xfrm>
                <a:off x="8114" y="1502617"/>
                <a:ext cx="737564" cy="737564"/>
              </a:xfrm>
              <a:prstGeom prst="ellipse">
                <a:avLst/>
              </a:prstGeom>
              <a:solidFill>
                <a:srgbClr val="BBC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18" name="椭圆 117"/>
              <p:cNvSpPr/>
              <p:nvPr/>
            </p:nvSpPr>
            <p:spPr>
              <a:xfrm>
                <a:off x="68580" y="1413281"/>
                <a:ext cx="724192" cy="7241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9" name="文本框 100"/>
            <p:cNvSpPr txBox="1"/>
            <p:nvPr/>
          </p:nvSpPr>
          <p:spPr>
            <a:xfrm>
              <a:off x="4612114" y="1982410"/>
              <a:ext cx="1724533" cy="25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[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Lưu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lượng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giao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thông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]</a:t>
              </a:r>
              <a:endParaRPr kumimoji="1" lang="zh-CN" altLang="en-US" sz="1600" kern="1600" dirty="0">
                <a:solidFill>
                  <a:srgbClr val="5B9BD5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20" name="文本框 105"/>
            <p:cNvSpPr txBox="1"/>
            <p:nvPr/>
          </p:nvSpPr>
          <p:spPr>
            <a:xfrm>
              <a:off x="5975915" y="2345312"/>
              <a:ext cx="1542555" cy="25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[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Tốc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độ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trung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bình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]</a:t>
              </a:r>
              <a:endParaRPr kumimoji="1" lang="zh-CN" altLang="en-US" sz="1600" kern="1600" dirty="0">
                <a:solidFill>
                  <a:srgbClr val="5B9BD5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21" name="文本框 106"/>
            <p:cNvSpPr txBox="1"/>
            <p:nvPr/>
          </p:nvSpPr>
          <p:spPr>
            <a:xfrm>
              <a:off x="6772811" y="2749798"/>
              <a:ext cx="2540478" cy="80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050" kern="1600">
                  <a:solidFill>
                    <a:srgbClr val="447AC5"/>
                  </a:solidFill>
                  <a:latin typeface="微软雅黑"/>
                  <a:ea typeface="微软雅黑"/>
                </a:defRPr>
              </a:lvl1pPr>
            </a:lstStyle>
            <a:p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Tốc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độ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trung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bình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của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phương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tiện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trong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xác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định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122" name="文本框 123"/>
            <p:cNvSpPr txBox="1"/>
            <p:nvPr/>
          </p:nvSpPr>
          <p:spPr>
            <a:xfrm>
              <a:off x="6098579" y="3559758"/>
              <a:ext cx="1542555" cy="25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[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Ùn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tắc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]</a:t>
              </a:r>
              <a:endParaRPr kumimoji="1" lang="zh-CN" altLang="en-US" sz="1600" kern="1600" dirty="0">
                <a:solidFill>
                  <a:srgbClr val="5B9BD5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23" name="文本框 124"/>
            <p:cNvSpPr txBox="1"/>
            <p:nvPr/>
          </p:nvSpPr>
          <p:spPr>
            <a:xfrm>
              <a:off x="7170149" y="3985904"/>
              <a:ext cx="2571768" cy="56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050" kern="1600">
                  <a:solidFill>
                    <a:srgbClr val="447AC5"/>
                  </a:solidFill>
                  <a:latin typeface="微软雅黑"/>
                  <a:ea typeface="微软雅黑"/>
                </a:defRPr>
              </a:lvl1pPr>
            </a:lstStyle>
            <a:p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Tỷ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lệ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bị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ùn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tắc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trên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khu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vực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zh-CN" altLang="en-US" sz="1600" i="1" dirty="0">
                <a:solidFill>
                  <a:prstClr val="black"/>
                </a:solidFill>
                <a:latin typeface="Calibri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125" name="任意多边形 124"/>
            <p:cNvSpPr/>
            <p:nvPr/>
          </p:nvSpPr>
          <p:spPr>
            <a:xfrm>
              <a:off x="5469368" y="1824515"/>
              <a:ext cx="2154947" cy="219746"/>
            </a:xfrm>
            <a:custGeom>
              <a:avLst/>
              <a:gdLst>
                <a:gd name="connsiteX0" fmla="*/ 0 w 1968500"/>
                <a:gd name="connsiteY0" fmla="*/ 152400 h 152400"/>
                <a:gd name="connsiteX1" fmla="*/ 152400 w 1968500"/>
                <a:gd name="connsiteY1" fmla="*/ 0 h 152400"/>
                <a:gd name="connsiteX2" fmla="*/ 1968500 w 1968500"/>
                <a:gd name="connsiteY2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500" h="152400">
                  <a:moveTo>
                    <a:pt x="0" y="152400"/>
                  </a:moveTo>
                  <a:lnTo>
                    <a:pt x="152400" y="0"/>
                  </a:lnTo>
                  <a:lnTo>
                    <a:pt x="1968500" y="0"/>
                  </a:lnTo>
                </a:path>
              </a:pathLst>
            </a:custGeom>
            <a:ln>
              <a:solidFill>
                <a:srgbClr val="969EA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grpSp>
          <p:nvGrpSpPr>
            <p:cNvPr id="127" name="组合 56"/>
            <p:cNvGrpSpPr/>
            <p:nvPr/>
          </p:nvGrpSpPr>
          <p:grpSpPr>
            <a:xfrm>
              <a:off x="6747192" y="2606922"/>
              <a:ext cx="2280345" cy="167853"/>
              <a:chOff x="6006431" y="2214560"/>
              <a:chExt cx="2280345" cy="167853"/>
            </a:xfrm>
          </p:grpSpPr>
          <p:sp>
            <p:nvSpPr>
              <p:cNvPr id="128" name="任意多边形 127"/>
              <p:cNvSpPr/>
              <p:nvPr/>
            </p:nvSpPr>
            <p:spPr>
              <a:xfrm flipV="1">
                <a:off x="6006431" y="2214560"/>
                <a:ext cx="2280345" cy="142876"/>
              </a:xfrm>
              <a:custGeom>
                <a:avLst/>
                <a:gdLst>
                  <a:gd name="connsiteX0" fmla="*/ 0 w 1968500"/>
                  <a:gd name="connsiteY0" fmla="*/ 152400 h 152400"/>
                  <a:gd name="connsiteX1" fmla="*/ 152400 w 1968500"/>
                  <a:gd name="connsiteY1" fmla="*/ 0 h 152400"/>
                  <a:gd name="connsiteX2" fmla="*/ 1968500 w 1968500"/>
                  <a:gd name="connsiteY2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8500" h="152400">
                    <a:moveTo>
                      <a:pt x="0" y="152400"/>
                    </a:moveTo>
                    <a:lnTo>
                      <a:pt x="152400" y="0"/>
                    </a:lnTo>
                    <a:lnTo>
                      <a:pt x="1968500" y="0"/>
                    </a:lnTo>
                  </a:path>
                </a:pathLst>
              </a:custGeom>
              <a:ln>
                <a:solidFill>
                  <a:srgbClr val="969EA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29" name="矩形 128"/>
              <p:cNvSpPr/>
              <p:nvPr/>
            </p:nvSpPr>
            <p:spPr>
              <a:xfrm flipV="1">
                <a:off x="8229069" y="2324706"/>
                <a:ext cx="57707" cy="57707"/>
              </a:xfrm>
              <a:prstGeom prst="rect">
                <a:avLst/>
              </a:prstGeom>
              <a:solidFill>
                <a:srgbClr val="44975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0" name="组合 53"/>
            <p:cNvGrpSpPr/>
            <p:nvPr/>
          </p:nvGrpSpPr>
          <p:grpSpPr>
            <a:xfrm>
              <a:off x="7167204" y="3821368"/>
              <a:ext cx="2146085" cy="196741"/>
              <a:chOff x="6426443" y="3429006"/>
              <a:chExt cx="2146085" cy="196741"/>
            </a:xfrm>
          </p:grpSpPr>
          <p:sp>
            <p:nvSpPr>
              <p:cNvPr id="131" name="任意多边形 130"/>
              <p:cNvSpPr/>
              <p:nvPr/>
            </p:nvSpPr>
            <p:spPr>
              <a:xfrm flipV="1">
                <a:off x="6426443" y="3429006"/>
                <a:ext cx="2074647" cy="142876"/>
              </a:xfrm>
              <a:custGeom>
                <a:avLst/>
                <a:gdLst>
                  <a:gd name="connsiteX0" fmla="*/ 0 w 1968500"/>
                  <a:gd name="connsiteY0" fmla="*/ 152400 h 152400"/>
                  <a:gd name="connsiteX1" fmla="*/ 152400 w 1968500"/>
                  <a:gd name="connsiteY1" fmla="*/ 0 h 152400"/>
                  <a:gd name="connsiteX2" fmla="*/ 1968500 w 1968500"/>
                  <a:gd name="connsiteY2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8500" h="152400">
                    <a:moveTo>
                      <a:pt x="0" y="152400"/>
                    </a:moveTo>
                    <a:lnTo>
                      <a:pt x="152400" y="0"/>
                    </a:lnTo>
                    <a:lnTo>
                      <a:pt x="1968500" y="0"/>
                    </a:lnTo>
                  </a:path>
                </a:pathLst>
              </a:custGeom>
              <a:ln>
                <a:solidFill>
                  <a:srgbClr val="969EA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32" name="矩形 131"/>
              <p:cNvSpPr/>
              <p:nvPr/>
            </p:nvSpPr>
            <p:spPr>
              <a:xfrm flipV="1">
                <a:off x="8514821" y="3568040"/>
                <a:ext cx="57707" cy="57707"/>
              </a:xfrm>
              <a:prstGeom prst="rect">
                <a:avLst/>
              </a:prstGeom>
              <a:solidFill>
                <a:srgbClr val="44975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3" name="椭圆 132"/>
            <p:cNvSpPr/>
            <p:nvPr/>
          </p:nvSpPr>
          <p:spPr>
            <a:xfrm>
              <a:off x="5020749" y="3892806"/>
              <a:ext cx="1156612" cy="206218"/>
            </a:xfrm>
            <a:prstGeom prst="ellipse">
              <a:avLst/>
            </a:prstGeom>
            <a:gradFill>
              <a:gsLst>
                <a:gs pos="0">
                  <a:srgbClr val="778288">
                    <a:alpha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34" name="Freeform 10"/>
            <p:cNvSpPr>
              <a:spLocks/>
            </p:cNvSpPr>
            <p:nvPr/>
          </p:nvSpPr>
          <p:spPr bwMode="auto">
            <a:xfrm>
              <a:off x="4941375" y="2354166"/>
              <a:ext cx="1331158" cy="1369544"/>
            </a:xfrm>
            <a:custGeom>
              <a:avLst/>
              <a:gdLst>
                <a:gd name="T0" fmla="*/ 30 w 411"/>
                <a:gd name="T1" fmla="*/ 352 h 423"/>
                <a:gd name="T2" fmla="*/ 30 w 411"/>
                <a:gd name="T3" fmla="*/ 303 h 423"/>
                <a:gd name="T4" fmla="*/ 79 w 411"/>
                <a:gd name="T5" fmla="*/ 314 h 423"/>
                <a:gd name="T6" fmla="*/ 70 w 411"/>
                <a:gd name="T7" fmla="*/ 323 h 423"/>
                <a:gd name="T8" fmla="*/ 272 w 411"/>
                <a:gd name="T9" fmla="*/ 371 h 423"/>
                <a:gd name="T10" fmla="*/ 378 w 411"/>
                <a:gd name="T11" fmla="*/ 203 h 423"/>
                <a:gd name="T12" fmla="*/ 242 w 411"/>
                <a:gd name="T13" fmla="*/ 38 h 423"/>
                <a:gd name="T14" fmla="*/ 109 w 411"/>
                <a:gd name="T15" fmla="*/ 62 h 423"/>
                <a:gd name="T16" fmla="*/ 32 w 411"/>
                <a:gd name="T17" fmla="*/ 172 h 423"/>
                <a:gd name="T18" fmla="*/ 0 w 411"/>
                <a:gd name="T19" fmla="*/ 165 h 423"/>
                <a:gd name="T20" fmla="*/ 45 w 411"/>
                <a:gd name="T21" fmla="*/ 74 h 423"/>
                <a:gd name="T22" fmla="*/ 174 w 411"/>
                <a:gd name="T23" fmla="*/ 3 h 423"/>
                <a:gd name="T24" fmla="*/ 250 w 411"/>
                <a:gd name="T25" fmla="*/ 6 h 423"/>
                <a:gd name="T26" fmla="*/ 375 w 411"/>
                <a:gd name="T27" fmla="*/ 91 h 423"/>
                <a:gd name="T28" fmla="*/ 410 w 411"/>
                <a:gd name="T29" fmla="*/ 192 h 423"/>
                <a:gd name="T30" fmla="*/ 398 w 411"/>
                <a:gd name="T31" fmla="*/ 284 h 423"/>
                <a:gd name="T32" fmla="*/ 330 w 411"/>
                <a:gd name="T33" fmla="*/ 376 h 423"/>
                <a:gd name="T34" fmla="*/ 182 w 411"/>
                <a:gd name="T35" fmla="*/ 419 h 423"/>
                <a:gd name="T36" fmla="*/ 55 w 411"/>
                <a:gd name="T37" fmla="*/ 356 h 423"/>
                <a:gd name="T38" fmla="*/ 30 w 411"/>
                <a:gd name="T39" fmla="*/ 35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1" h="423">
                  <a:moveTo>
                    <a:pt x="30" y="352"/>
                  </a:moveTo>
                  <a:cubicBezTo>
                    <a:pt x="30" y="336"/>
                    <a:pt x="30" y="320"/>
                    <a:pt x="30" y="303"/>
                  </a:cubicBezTo>
                  <a:cubicBezTo>
                    <a:pt x="47" y="307"/>
                    <a:pt x="62" y="310"/>
                    <a:pt x="79" y="314"/>
                  </a:cubicBezTo>
                  <a:cubicBezTo>
                    <a:pt x="76" y="317"/>
                    <a:pt x="73" y="320"/>
                    <a:pt x="70" y="323"/>
                  </a:cubicBezTo>
                  <a:cubicBezTo>
                    <a:pt x="121" y="386"/>
                    <a:pt x="206" y="400"/>
                    <a:pt x="272" y="371"/>
                  </a:cubicBezTo>
                  <a:cubicBezTo>
                    <a:pt x="349" y="338"/>
                    <a:pt x="382" y="263"/>
                    <a:pt x="378" y="203"/>
                  </a:cubicBezTo>
                  <a:cubicBezTo>
                    <a:pt x="371" y="104"/>
                    <a:pt x="304" y="53"/>
                    <a:pt x="242" y="38"/>
                  </a:cubicBezTo>
                  <a:cubicBezTo>
                    <a:pt x="195" y="28"/>
                    <a:pt x="150" y="35"/>
                    <a:pt x="109" y="62"/>
                  </a:cubicBezTo>
                  <a:cubicBezTo>
                    <a:pt x="70" y="88"/>
                    <a:pt x="44" y="125"/>
                    <a:pt x="32" y="172"/>
                  </a:cubicBezTo>
                  <a:cubicBezTo>
                    <a:pt x="21" y="169"/>
                    <a:pt x="11" y="167"/>
                    <a:pt x="0" y="165"/>
                  </a:cubicBezTo>
                  <a:cubicBezTo>
                    <a:pt x="8" y="130"/>
                    <a:pt x="22" y="100"/>
                    <a:pt x="45" y="74"/>
                  </a:cubicBezTo>
                  <a:cubicBezTo>
                    <a:pt x="79" y="35"/>
                    <a:pt x="122" y="9"/>
                    <a:pt x="174" y="3"/>
                  </a:cubicBezTo>
                  <a:cubicBezTo>
                    <a:pt x="199" y="0"/>
                    <a:pt x="225" y="2"/>
                    <a:pt x="250" y="6"/>
                  </a:cubicBezTo>
                  <a:cubicBezTo>
                    <a:pt x="303" y="17"/>
                    <a:pt x="345" y="47"/>
                    <a:pt x="375" y="91"/>
                  </a:cubicBezTo>
                  <a:cubicBezTo>
                    <a:pt x="395" y="121"/>
                    <a:pt x="410" y="154"/>
                    <a:pt x="410" y="192"/>
                  </a:cubicBezTo>
                  <a:cubicBezTo>
                    <a:pt x="409" y="223"/>
                    <a:pt x="411" y="254"/>
                    <a:pt x="398" y="284"/>
                  </a:cubicBezTo>
                  <a:cubicBezTo>
                    <a:pt x="383" y="321"/>
                    <a:pt x="361" y="351"/>
                    <a:pt x="330" y="376"/>
                  </a:cubicBezTo>
                  <a:cubicBezTo>
                    <a:pt x="286" y="411"/>
                    <a:pt x="236" y="423"/>
                    <a:pt x="182" y="419"/>
                  </a:cubicBezTo>
                  <a:cubicBezTo>
                    <a:pt x="132" y="414"/>
                    <a:pt x="90" y="393"/>
                    <a:pt x="55" y="356"/>
                  </a:cubicBezTo>
                  <a:cubicBezTo>
                    <a:pt x="44" y="344"/>
                    <a:pt x="43" y="345"/>
                    <a:pt x="30" y="35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49759">
                    <a:alpha val="21000"/>
                  </a:srgbClr>
                </a:gs>
                <a:gs pos="58000">
                  <a:srgbClr val="449759"/>
                </a:gs>
              </a:gsLst>
              <a:lin ang="42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grpSp>
          <p:nvGrpSpPr>
            <p:cNvPr id="135" name="组合 43"/>
            <p:cNvGrpSpPr/>
            <p:nvPr/>
          </p:nvGrpSpPr>
          <p:grpSpPr>
            <a:xfrm>
              <a:off x="4897864" y="4461163"/>
              <a:ext cx="843525" cy="132292"/>
              <a:chOff x="4786314" y="3783049"/>
              <a:chExt cx="843525" cy="132292"/>
            </a:xfrm>
          </p:grpSpPr>
          <p:sp>
            <p:nvSpPr>
              <p:cNvPr id="136" name="任意多边形 135"/>
              <p:cNvSpPr/>
              <p:nvPr/>
            </p:nvSpPr>
            <p:spPr>
              <a:xfrm flipV="1">
                <a:off x="4786314" y="3783049"/>
                <a:ext cx="785818" cy="74584"/>
              </a:xfrm>
              <a:custGeom>
                <a:avLst/>
                <a:gdLst>
                  <a:gd name="connsiteX0" fmla="*/ 0 w 1968500"/>
                  <a:gd name="connsiteY0" fmla="*/ 152400 h 152400"/>
                  <a:gd name="connsiteX1" fmla="*/ 152400 w 1968500"/>
                  <a:gd name="connsiteY1" fmla="*/ 0 h 152400"/>
                  <a:gd name="connsiteX2" fmla="*/ 1968500 w 1968500"/>
                  <a:gd name="connsiteY2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8500" h="152400">
                    <a:moveTo>
                      <a:pt x="0" y="152400"/>
                    </a:moveTo>
                    <a:lnTo>
                      <a:pt x="152400" y="0"/>
                    </a:lnTo>
                    <a:lnTo>
                      <a:pt x="1968500" y="0"/>
                    </a:lnTo>
                  </a:path>
                </a:pathLst>
              </a:custGeom>
              <a:ln>
                <a:solidFill>
                  <a:srgbClr val="969EA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37" name="矩形 136"/>
              <p:cNvSpPr/>
              <p:nvPr/>
            </p:nvSpPr>
            <p:spPr>
              <a:xfrm flipV="1">
                <a:off x="5572132" y="3857634"/>
                <a:ext cx="57707" cy="57707"/>
              </a:xfrm>
              <a:prstGeom prst="rect">
                <a:avLst/>
              </a:prstGeom>
              <a:solidFill>
                <a:srgbClr val="44975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8" name="组合 55"/>
            <p:cNvGrpSpPr/>
            <p:nvPr/>
          </p:nvGrpSpPr>
          <p:grpSpPr>
            <a:xfrm>
              <a:off x="3397666" y="3249864"/>
              <a:ext cx="1129276" cy="142876"/>
              <a:chOff x="2656905" y="2786064"/>
              <a:chExt cx="1129276" cy="142876"/>
            </a:xfrm>
          </p:grpSpPr>
          <p:sp>
            <p:nvSpPr>
              <p:cNvPr id="139" name="任意多边形 138"/>
              <p:cNvSpPr/>
              <p:nvPr/>
            </p:nvSpPr>
            <p:spPr>
              <a:xfrm flipH="1" flipV="1">
                <a:off x="2714611" y="2786064"/>
                <a:ext cx="1071570" cy="106158"/>
              </a:xfrm>
              <a:custGeom>
                <a:avLst/>
                <a:gdLst>
                  <a:gd name="connsiteX0" fmla="*/ 0 w 1968500"/>
                  <a:gd name="connsiteY0" fmla="*/ 152400 h 152400"/>
                  <a:gd name="connsiteX1" fmla="*/ 152400 w 1968500"/>
                  <a:gd name="connsiteY1" fmla="*/ 0 h 152400"/>
                  <a:gd name="connsiteX2" fmla="*/ 1968500 w 1968500"/>
                  <a:gd name="connsiteY2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8500" h="152400">
                    <a:moveTo>
                      <a:pt x="0" y="152400"/>
                    </a:moveTo>
                    <a:lnTo>
                      <a:pt x="152400" y="0"/>
                    </a:lnTo>
                    <a:lnTo>
                      <a:pt x="1968500" y="0"/>
                    </a:lnTo>
                  </a:path>
                </a:pathLst>
              </a:custGeom>
              <a:ln>
                <a:solidFill>
                  <a:srgbClr val="969EA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40" name="矩形 139"/>
              <p:cNvSpPr/>
              <p:nvPr/>
            </p:nvSpPr>
            <p:spPr>
              <a:xfrm flipH="1" flipV="1">
                <a:off x="2656905" y="2871233"/>
                <a:ext cx="57707" cy="57707"/>
              </a:xfrm>
              <a:prstGeom prst="rect">
                <a:avLst/>
              </a:prstGeom>
              <a:solidFill>
                <a:srgbClr val="44975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1" name="文本框 123"/>
            <p:cNvSpPr txBox="1"/>
            <p:nvPr/>
          </p:nvSpPr>
          <p:spPr>
            <a:xfrm>
              <a:off x="4558021" y="4205593"/>
              <a:ext cx="1714512" cy="25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[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Khoảng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cách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mũi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TW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xe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]</a:t>
              </a:r>
              <a:endParaRPr kumimoji="1" lang="zh-CN" altLang="en-US" sz="1600" kern="1600" dirty="0">
                <a:solidFill>
                  <a:srgbClr val="5B9BD5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2" name="文本框 111"/>
            <p:cNvSpPr txBox="1"/>
            <p:nvPr/>
          </p:nvSpPr>
          <p:spPr>
            <a:xfrm>
              <a:off x="4864183" y="4561968"/>
              <a:ext cx="2357454" cy="56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050" kern="1600">
                  <a:solidFill>
                    <a:srgbClr val="447AC5"/>
                  </a:solidFill>
                  <a:latin typeface="微软雅黑"/>
                  <a:ea typeface="微软雅黑"/>
                </a:defRPr>
              </a:lvl1pPr>
            </a:lstStyle>
            <a:p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Đo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cách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từ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trước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đến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phía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sau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anose="020B0503020204020204" pitchFamily="34" charset="-122"/>
                  <a:cs typeface="Segoe UI" panose="020B0502040204020203" pitchFamily="34" charset="0"/>
                </a:rPr>
                <a:t>.</a:t>
              </a:r>
              <a:endParaRPr lang="zh-CN" altLang="en-US" sz="1600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143" name="文本框 110"/>
            <p:cNvSpPr txBox="1"/>
            <p:nvPr/>
          </p:nvSpPr>
          <p:spPr>
            <a:xfrm>
              <a:off x="3526811" y="2988254"/>
              <a:ext cx="1542555" cy="25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[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Chiều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dài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hàng</a:t>
              </a:r>
              <a:r>
                <a:rPr lang="en-US" altLang="zh-CN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 </a:t>
              </a:r>
              <a:r>
                <a:rPr lang="en-US" altLang="zh-CN" sz="1600" kern="1600" dirty="0" err="1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xe</a:t>
              </a:r>
              <a:r>
                <a:rPr lang="en-US" altLang="zh-TW" sz="1600" kern="1600" dirty="0" smtClean="0">
                  <a:solidFill>
                    <a:srgbClr val="5B9BD5"/>
                  </a:solidFill>
                  <a:ea typeface="微软雅黑" panose="020B0503020204020204" pitchFamily="34" charset="-122"/>
                </a:rPr>
                <a:t>]</a:t>
              </a:r>
              <a:endParaRPr kumimoji="1" lang="zh-CN" altLang="en-US" sz="1600" kern="1600" dirty="0">
                <a:solidFill>
                  <a:srgbClr val="5B9BD5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4" name="文本框 106"/>
            <p:cNvSpPr txBox="1"/>
            <p:nvPr/>
          </p:nvSpPr>
          <p:spPr>
            <a:xfrm>
              <a:off x="5606954" y="1239786"/>
              <a:ext cx="2540478" cy="541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Số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lượng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phương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tiện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di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chuyển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qua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điểm</a:t>
              </a:r>
              <a:r>
                <a:rPr lang="en-US" altLang="zh-CN" sz="1600" i="1" kern="1600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trên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kern="1600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đường</a:t>
              </a:r>
              <a:r>
                <a:rPr lang="en-US" altLang="zh-CN" sz="1600" i="1" kern="1600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kern="1600" dirty="0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5" name="文本框 106"/>
            <p:cNvSpPr txBox="1"/>
            <p:nvPr/>
          </p:nvSpPr>
          <p:spPr>
            <a:xfrm>
              <a:off x="2666917" y="3349894"/>
              <a:ext cx="2230948" cy="80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050" kern="1600">
                  <a:solidFill>
                    <a:srgbClr val="447AC5"/>
                  </a:solidFill>
                  <a:latin typeface="微软雅黑"/>
                  <a:ea typeface="微软雅黑"/>
                </a:defRPr>
              </a:lvl1pPr>
            </a:lstStyle>
            <a:p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Chiều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dài</a:t>
              </a:r>
              <a:r>
                <a:rPr lang="en-US" altLang="zh-CN" sz="1600" i="1" dirty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các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phương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tiện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di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chuyển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đang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xếp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hang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trong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xác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định</a:t>
              </a:r>
              <a:r>
                <a:rPr lang="en-US" altLang="zh-CN" sz="1600" i="1" dirty="0" smtClean="0">
                  <a:solidFill>
                    <a:prstClr val="black"/>
                  </a:solidFill>
                  <a:latin typeface="Calibri"/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pic>
          <p:nvPicPr>
            <p:cNvPr id="146" name="图片 145" descr="左45度.jpg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69885" y="2678360"/>
              <a:ext cx="714380" cy="642942"/>
            </a:xfrm>
            <a:prstGeom prst="rect">
              <a:avLst/>
            </a:prstGeom>
          </p:spPr>
        </p:pic>
      </p:grpSp>
      <p:sp>
        <p:nvSpPr>
          <p:cNvPr id="38" name="矩形 128"/>
          <p:cNvSpPr/>
          <p:nvPr/>
        </p:nvSpPr>
        <p:spPr>
          <a:xfrm flipV="1">
            <a:off x="7199864" y="1503812"/>
            <a:ext cx="69789" cy="75331"/>
          </a:xfrm>
          <a:prstGeom prst="rect">
            <a:avLst/>
          </a:prstGeom>
          <a:solidFill>
            <a:srgbClr val="449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300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68768"/>
            <a:ext cx="13837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Lắp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đặt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136673" y="1185394"/>
            <a:ext cx="10185193" cy="4810473"/>
            <a:chOff x="276225" y="866775"/>
            <a:chExt cx="8796340" cy="4098075"/>
          </a:xfrm>
        </p:grpSpPr>
        <p:grpSp>
          <p:nvGrpSpPr>
            <p:cNvPr id="40" name="组合 3"/>
            <p:cNvGrpSpPr>
              <a:grpSpLocks/>
            </p:cNvGrpSpPr>
            <p:nvPr/>
          </p:nvGrpSpPr>
          <p:grpSpPr bwMode="auto">
            <a:xfrm>
              <a:off x="276225" y="866775"/>
              <a:ext cx="4032250" cy="2319632"/>
              <a:chOff x="431448" y="707790"/>
              <a:chExt cx="4032447" cy="2320989"/>
            </a:xfrm>
          </p:grpSpPr>
          <p:sp>
            <p:nvSpPr>
              <p:cNvPr id="79" name="矩形 78"/>
              <p:cNvSpPr/>
              <p:nvPr/>
            </p:nvSpPr>
            <p:spPr>
              <a:xfrm>
                <a:off x="431448" y="707790"/>
                <a:ext cx="4032447" cy="232098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0" name="组合 5"/>
              <p:cNvGrpSpPr>
                <a:grpSpLocks/>
              </p:cNvGrpSpPr>
              <p:nvPr/>
            </p:nvGrpSpPr>
            <p:grpSpPr bwMode="auto">
              <a:xfrm>
                <a:off x="886453" y="771327"/>
                <a:ext cx="3395490" cy="2226908"/>
                <a:chOff x="683568" y="1971081"/>
                <a:chExt cx="3395490" cy="2226908"/>
              </a:xfrm>
            </p:grpSpPr>
            <p:grpSp>
              <p:nvGrpSpPr>
                <p:cNvPr id="81" name="组合 6"/>
                <p:cNvGrpSpPr>
                  <a:grpSpLocks/>
                </p:cNvGrpSpPr>
                <p:nvPr/>
              </p:nvGrpSpPr>
              <p:grpSpPr bwMode="auto">
                <a:xfrm>
                  <a:off x="683568" y="1971081"/>
                  <a:ext cx="3395490" cy="1936558"/>
                  <a:chOff x="683568" y="1971081"/>
                  <a:chExt cx="3395490" cy="1936558"/>
                </a:xfrm>
              </p:grpSpPr>
              <p:sp>
                <p:nvSpPr>
                  <p:cNvPr id="83" name="矩形 82"/>
                  <p:cNvSpPr/>
                  <p:nvPr/>
                </p:nvSpPr>
                <p:spPr>
                  <a:xfrm>
                    <a:off x="3792675" y="2522266"/>
                    <a:ext cx="217498" cy="104677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流程图: 终止 83"/>
                  <p:cNvSpPr/>
                  <p:nvPr/>
                </p:nvSpPr>
                <p:spPr>
                  <a:xfrm rot="5400000">
                    <a:off x="2545916" y="2749504"/>
                    <a:ext cx="1902937" cy="346092"/>
                  </a:xfrm>
                  <a:prstGeom prst="flowChartTerminator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pic>
                <p:nvPicPr>
                  <p:cNvPr id="85" name="图片 10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3179" y="2101976"/>
                    <a:ext cx="185936" cy="2767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86" name="图片 1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3179" y="2536993"/>
                    <a:ext cx="185936" cy="2767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87" name="图片 12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3179" y="2972010"/>
                    <a:ext cx="185936" cy="2767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88" name="图片 13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3179" y="3407027"/>
                    <a:ext cx="185936" cy="2767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cxnSp>
                <p:nvCxnSpPr>
                  <p:cNvPr id="89" name="直接连接符 88"/>
                  <p:cNvCxnSpPr/>
                  <p:nvPr/>
                </p:nvCxnSpPr>
                <p:spPr>
                  <a:xfrm>
                    <a:off x="1595468" y="2139454"/>
                    <a:ext cx="0" cy="1767922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接连接符 89"/>
                  <p:cNvCxnSpPr/>
                  <p:nvPr/>
                </p:nvCxnSpPr>
                <p:spPr>
                  <a:xfrm>
                    <a:off x="2459110" y="2139454"/>
                    <a:ext cx="0" cy="1767922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1" name="组合 16"/>
                  <p:cNvGrpSpPr>
                    <a:grpSpLocks/>
                  </p:cNvGrpSpPr>
                  <p:nvPr/>
                </p:nvGrpSpPr>
                <p:grpSpPr bwMode="auto">
                  <a:xfrm>
                    <a:off x="683568" y="2140170"/>
                    <a:ext cx="47944" cy="1767469"/>
                    <a:chOff x="5892208" y="1851670"/>
                    <a:chExt cx="47944" cy="1944216"/>
                  </a:xfrm>
                </p:grpSpPr>
                <p:cxnSp>
                  <p:nvCxnSpPr>
                    <p:cNvPr id="105" name="直接连接符 104"/>
                    <p:cNvCxnSpPr/>
                    <p:nvPr/>
                  </p:nvCxnSpPr>
                  <p:spPr>
                    <a:xfrm>
                      <a:off x="5938877" y="1850883"/>
                      <a:ext cx="0" cy="1944713"/>
                    </a:xfrm>
                    <a:prstGeom prst="line">
                      <a:avLst/>
                    </a:prstGeom>
                    <a:ln w="22225">
                      <a:solidFill>
                        <a:srgbClr val="FFC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直接连接符 105"/>
                    <p:cNvCxnSpPr/>
                    <p:nvPr/>
                  </p:nvCxnSpPr>
                  <p:spPr>
                    <a:xfrm>
                      <a:off x="5891250" y="1850883"/>
                      <a:ext cx="0" cy="1944713"/>
                    </a:xfrm>
                    <a:prstGeom prst="line">
                      <a:avLst/>
                    </a:prstGeom>
                    <a:ln w="22225">
                      <a:solidFill>
                        <a:srgbClr val="FFC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2" name="组合 17"/>
                  <p:cNvGrpSpPr>
                    <a:grpSpLocks/>
                  </p:cNvGrpSpPr>
                  <p:nvPr/>
                </p:nvGrpSpPr>
                <p:grpSpPr bwMode="auto">
                  <a:xfrm>
                    <a:off x="947536" y="2309211"/>
                    <a:ext cx="2520280" cy="213651"/>
                    <a:chOff x="6156176" y="2076078"/>
                    <a:chExt cx="2520280" cy="213651"/>
                  </a:xfrm>
                </p:grpSpPr>
                <p:cxnSp>
                  <p:nvCxnSpPr>
                    <p:cNvPr id="103" name="直接连接符 102"/>
                    <p:cNvCxnSpPr/>
                    <p:nvPr/>
                  </p:nvCxnSpPr>
                  <p:spPr>
                    <a:xfrm flipH="1">
                      <a:off x="6154788" y="2076284"/>
                      <a:ext cx="2521073" cy="0"/>
                    </a:xfrm>
                    <a:prstGeom prst="line">
                      <a:avLst/>
                    </a:prstGeom>
                    <a:ln w="3175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直接连接符 103"/>
                    <p:cNvCxnSpPr/>
                    <p:nvPr/>
                  </p:nvCxnSpPr>
                  <p:spPr>
                    <a:xfrm flipV="1">
                      <a:off x="8555205" y="2087403"/>
                      <a:ext cx="107955" cy="201731"/>
                    </a:xfrm>
                    <a:prstGeom prst="line">
                      <a:avLst/>
                    </a:prstGeom>
                    <a:ln w="3175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3" name="直接连接符 92"/>
                  <p:cNvCxnSpPr/>
                  <p:nvPr/>
                </p:nvCxnSpPr>
                <p:spPr>
                  <a:xfrm>
                    <a:off x="3324339" y="2139454"/>
                    <a:ext cx="0" cy="1767922"/>
                  </a:xfrm>
                  <a:prstGeom prst="line">
                    <a:avLst/>
                  </a:prstGeom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4" name="矩形 93"/>
                  <p:cNvSpPr/>
                  <p:nvPr/>
                </p:nvSpPr>
                <p:spPr>
                  <a:xfrm>
                    <a:off x="927097" y="3662758"/>
                    <a:ext cx="469923" cy="211261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US" altLang="zh-CN" sz="850" dirty="0" smtClean="0">
                        <a:solidFill>
                          <a:prstClr val="black"/>
                        </a:solidFill>
                        <a:latin typeface="宋体" panose="02010600030101010101" pitchFamily="2" charset="-122"/>
                      </a:rPr>
                      <a:t>Lane3</a:t>
                    </a:r>
                    <a:endParaRPr lang="zh-CN" altLang="en-US" sz="850" dirty="0">
                      <a:solidFill>
                        <a:prstClr val="black"/>
                      </a:solidFill>
                      <a:latin typeface="宋体" panose="02010600030101010101" pitchFamily="2" charset="-122"/>
                    </a:endParaRPr>
                  </a:p>
                </p:txBody>
              </p:sp>
              <p:sp>
                <p:nvSpPr>
                  <p:cNvPr id="95" name="矩形 94"/>
                  <p:cNvSpPr/>
                  <p:nvPr/>
                </p:nvSpPr>
                <p:spPr>
                  <a:xfrm>
                    <a:off x="1790739" y="3662758"/>
                    <a:ext cx="469923" cy="211261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US" altLang="zh-CN" sz="850" dirty="0" smtClean="0">
                        <a:solidFill>
                          <a:prstClr val="black"/>
                        </a:solidFill>
                        <a:latin typeface="宋体" panose="02010600030101010101" pitchFamily="2" charset="-122"/>
                      </a:rPr>
                      <a:t>Lane2</a:t>
                    </a:r>
                    <a:endParaRPr lang="zh-CN" altLang="en-US" sz="850" dirty="0">
                      <a:solidFill>
                        <a:prstClr val="black"/>
                      </a:solidFill>
                      <a:latin typeface="宋体" panose="02010600030101010101" pitchFamily="2" charset="-122"/>
                    </a:endParaRPr>
                  </a:p>
                </p:txBody>
              </p:sp>
              <p:sp>
                <p:nvSpPr>
                  <p:cNvPr id="96" name="矩形 95"/>
                  <p:cNvSpPr/>
                  <p:nvPr/>
                </p:nvSpPr>
                <p:spPr>
                  <a:xfrm>
                    <a:off x="2654381" y="3662758"/>
                    <a:ext cx="469923" cy="211261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US" altLang="zh-CN" sz="850" dirty="0" smtClean="0">
                        <a:solidFill>
                          <a:prstClr val="black"/>
                        </a:solidFill>
                        <a:latin typeface="宋体" panose="02010600030101010101" pitchFamily="2" charset="-122"/>
                      </a:rPr>
                      <a:t>Lane1</a:t>
                    </a:r>
                    <a:endParaRPr lang="zh-CN" altLang="en-US" sz="850" dirty="0">
                      <a:solidFill>
                        <a:prstClr val="black"/>
                      </a:solidFill>
                      <a:latin typeface="宋体" panose="02010600030101010101" pitchFamily="2" charset="-122"/>
                    </a:endParaRPr>
                  </a:p>
                </p:txBody>
              </p:sp>
              <p:cxnSp>
                <p:nvCxnSpPr>
                  <p:cNvPr id="97" name="直接连接符 96"/>
                  <p:cNvCxnSpPr/>
                  <p:nvPr/>
                </p:nvCxnSpPr>
                <p:spPr>
                  <a:xfrm flipH="1">
                    <a:off x="3346565" y="2515912"/>
                    <a:ext cx="658845" cy="158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直接箭头连接符 97"/>
                  <p:cNvCxnSpPr/>
                  <p:nvPr/>
                </p:nvCxnSpPr>
                <p:spPr>
                  <a:xfrm>
                    <a:off x="3733934" y="2531797"/>
                    <a:ext cx="0" cy="1032479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直接连接符 98"/>
                  <p:cNvCxnSpPr/>
                  <p:nvPr/>
                </p:nvCxnSpPr>
                <p:spPr>
                  <a:xfrm flipH="1">
                    <a:off x="730237" y="3564275"/>
                    <a:ext cx="3271998" cy="0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0" name="文本框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33934" y="2960521"/>
                    <a:ext cx="345124" cy="1702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9pPr>
                  </a:lstStyle>
                  <a:p>
                    <a:pPr>
                      <a:lnSpc>
                        <a:spcPct val="90000"/>
                      </a:lnSpc>
                    </a:pPr>
                    <a:r>
                      <a:rPr lang="en-US" altLang="zh-CN" sz="800" dirty="0" smtClean="0">
                        <a:solidFill>
                          <a:prstClr val="black"/>
                        </a:solidFill>
                      </a:rPr>
                      <a:t>15m</a:t>
                    </a:r>
                    <a:endParaRPr lang="zh-CN" altLang="en-US" sz="800" dirty="0">
                      <a:solidFill>
                        <a:srgbClr val="E60012"/>
                      </a:solidFill>
                    </a:endParaRPr>
                  </a:p>
                </p:txBody>
              </p:sp>
              <p:sp>
                <p:nvSpPr>
                  <p:cNvPr id="101" name="等腰三角形 100"/>
                  <p:cNvSpPr/>
                  <p:nvPr/>
                </p:nvSpPr>
                <p:spPr>
                  <a:xfrm>
                    <a:off x="765164" y="2457140"/>
                    <a:ext cx="2516311" cy="1078544"/>
                  </a:xfrm>
                  <a:prstGeom prst="triangle">
                    <a:avLst>
                      <a:gd name="adj" fmla="val 48865"/>
                    </a:avLst>
                  </a:prstGeom>
                  <a:solidFill>
                    <a:srgbClr val="476B93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2" name="文本框 22"/>
                  <p:cNvSpPr txBox="1"/>
                  <p:nvPr/>
                </p:nvSpPr>
                <p:spPr>
                  <a:xfrm>
                    <a:off x="1574829" y="2500028"/>
                    <a:ext cx="920795" cy="216026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altLang="zh-CN" sz="800" dirty="0">
                        <a:solidFill>
                          <a:prstClr val="black"/>
                        </a:solidFill>
                        <a:latin typeface="宋体" panose="02010600030101010101" pitchFamily="2" charset="-122"/>
                      </a:rPr>
                      <a:t>ITC235-TF1A</a:t>
                    </a:r>
                    <a:endParaRPr lang="zh-CN" altLang="en-US" sz="800" b="1" dirty="0">
                      <a:solidFill>
                        <a:srgbClr val="E60012"/>
                      </a:solidFill>
                      <a:latin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82" name="文本框 71"/>
                <p:cNvSpPr txBox="1"/>
                <p:nvPr/>
              </p:nvSpPr>
              <p:spPr>
                <a:xfrm>
                  <a:off x="1336169" y="3935638"/>
                  <a:ext cx="1741031" cy="2623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en-US" altLang="zh-CN" sz="1400" b="1" dirty="0" smtClean="0">
                      <a:solidFill>
                        <a:srgbClr val="FF0000"/>
                      </a:solidFill>
                      <a:latin typeface="宋体" panose="02010600030101010101" pitchFamily="2" charset="-122"/>
                    </a:rPr>
                    <a:t>3 </a:t>
                  </a:r>
                  <a:r>
                    <a:rPr lang="en-US" altLang="zh-CN" sz="1400" b="1" dirty="0" err="1" smtClean="0">
                      <a:solidFill>
                        <a:srgbClr val="FF0000"/>
                      </a:solidFill>
                      <a:latin typeface="宋体" panose="02010600030101010101" pitchFamily="2" charset="-122"/>
                    </a:rPr>
                    <a:t>làn</a:t>
                  </a:r>
                  <a:r>
                    <a:rPr lang="en-US" altLang="zh-CN" sz="1400" b="1" dirty="0" smtClean="0">
                      <a:solidFill>
                        <a:srgbClr val="FF0000"/>
                      </a:solidFill>
                      <a:latin typeface="宋体" panose="02010600030101010101" pitchFamily="2" charset="-122"/>
                    </a:rPr>
                    <a:t> </a:t>
                  </a:r>
                  <a:r>
                    <a:rPr lang="en-US" altLang="zh-CN" sz="1400" b="1" dirty="0" err="1" smtClean="0">
                      <a:solidFill>
                        <a:srgbClr val="FF0000"/>
                      </a:solidFill>
                      <a:latin typeface="宋体" panose="02010600030101010101" pitchFamily="2" charset="-122"/>
                    </a:rPr>
                    <a:t>xe</a:t>
                  </a:r>
                  <a:endParaRPr lang="zh-CN" altLang="en-US" sz="1400" dirty="0">
                    <a:solidFill>
                      <a:prstClr val="black"/>
                    </a:solidFill>
                    <a:latin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1" name="组合 40"/>
            <p:cNvGrpSpPr>
              <a:grpSpLocks/>
            </p:cNvGrpSpPr>
            <p:nvPr/>
          </p:nvGrpSpPr>
          <p:grpSpPr bwMode="auto">
            <a:xfrm>
              <a:off x="4767263" y="866775"/>
              <a:ext cx="4032250" cy="2319632"/>
              <a:chOff x="4786678" y="807290"/>
              <a:chExt cx="4032447" cy="2320989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4786678" y="807290"/>
                <a:ext cx="4032447" cy="232098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" name="组合 50"/>
              <p:cNvGrpSpPr>
                <a:grpSpLocks/>
              </p:cNvGrpSpPr>
              <p:nvPr/>
            </p:nvGrpSpPr>
            <p:grpSpPr bwMode="auto">
              <a:xfrm>
                <a:off x="5258755" y="856532"/>
                <a:ext cx="3326996" cy="1958850"/>
                <a:chOff x="4904091" y="1972064"/>
                <a:chExt cx="3326996" cy="1958850"/>
              </a:xfrm>
            </p:grpSpPr>
            <p:cxnSp>
              <p:nvCxnSpPr>
                <p:cNvPr id="53" name="直接连接符 52"/>
                <p:cNvCxnSpPr/>
                <p:nvPr/>
              </p:nvCxnSpPr>
              <p:spPr>
                <a:xfrm>
                  <a:off x="6248203" y="2164263"/>
                  <a:ext cx="0" cy="1766333"/>
                </a:xfrm>
                <a:prstGeom prst="line">
                  <a:avLst/>
                </a:prstGeom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矩形 53"/>
                <p:cNvSpPr/>
                <p:nvPr/>
              </p:nvSpPr>
              <p:spPr>
                <a:xfrm>
                  <a:off x="8013589" y="2547075"/>
                  <a:ext cx="217498" cy="104677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流程图: 终止 54"/>
                <p:cNvSpPr/>
                <p:nvPr/>
              </p:nvSpPr>
              <p:spPr>
                <a:xfrm rot="5400000">
                  <a:off x="6739827" y="2777490"/>
                  <a:ext cx="1958532" cy="347680"/>
                </a:xfrm>
                <a:prstGeom prst="flowChartTerminator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pic>
              <p:nvPicPr>
                <p:cNvPr id="56" name="图片 42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33702" y="2123242"/>
                  <a:ext cx="185936" cy="2767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7" name="图片 43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33702" y="2558259"/>
                  <a:ext cx="185936" cy="2767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8" name="图片 44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33702" y="2993276"/>
                  <a:ext cx="185936" cy="2767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9" name="图片 45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33702" y="3428293"/>
                  <a:ext cx="185936" cy="2767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60" name="直接连接符 59"/>
                <p:cNvCxnSpPr/>
                <p:nvPr/>
              </p:nvCxnSpPr>
              <p:spPr>
                <a:xfrm>
                  <a:off x="5600471" y="2164263"/>
                  <a:ext cx="0" cy="1766333"/>
                </a:xfrm>
                <a:prstGeom prst="line">
                  <a:avLst/>
                </a:prstGeom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97521" y="2164263"/>
                  <a:ext cx="0" cy="1766333"/>
                </a:xfrm>
                <a:prstGeom prst="line">
                  <a:avLst/>
                </a:prstGeom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2" name="组合 48"/>
                <p:cNvGrpSpPr>
                  <a:grpSpLocks/>
                </p:cNvGrpSpPr>
                <p:nvPr/>
              </p:nvGrpSpPr>
              <p:grpSpPr bwMode="auto">
                <a:xfrm>
                  <a:off x="4904091" y="2163445"/>
                  <a:ext cx="47944" cy="1767469"/>
                  <a:chOff x="5892208" y="1851670"/>
                  <a:chExt cx="47944" cy="1944216"/>
                </a:xfrm>
              </p:grpSpPr>
              <p:cxnSp>
                <p:nvCxnSpPr>
                  <p:cNvPr id="77" name="直接连接符 76"/>
                  <p:cNvCxnSpPr/>
                  <p:nvPr/>
                </p:nvCxnSpPr>
                <p:spPr>
                  <a:xfrm>
                    <a:off x="5940856" y="1852569"/>
                    <a:ext cx="0" cy="1942967"/>
                  </a:xfrm>
                  <a:prstGeom prst="line">
                    <a:avLst/>
                  </a:prstGeom>
                  <a:ln w="22225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直接连接符 77"/>
                  <p:cNvCxnSpPr/>
                  <p:nvPr/>
                </p:nvCxnSpPr>
                <p:spPr>
                  <a:xfrm>
                    <a:off x="5893229" y="1852569"/>
                    <a:ext cx="0" cy="1942967"/>
                  </a:xfrm>
                  <a:prstGeom prst="line">
                    <a:avLst/>
                  </a:prstGeom>
                  <a:ln w="22225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3" name="组合 49"/>
                <p:cNvGrpSpPr>
                  <a:grpSpLocks/>
                </p:cNvGrpSpPr>
                <p:nvPr/>
              </p:nvGrpSpPr>
              <p:grpSpPr bwMode="auto">
                <a:xfrm>
                  <a:off x="5168059" y="2333594"/>
                  <a:ext cx="2520280" cy="213651"/>
                  <a:chOff x="6156176" y="2076078"/>
                  <a:chExt cx="2520280" cy="213651"/>
                </a:xfrm>
              </p:grpSpPr>
              <p:cxnSp>
                <p:nvCxnSpPr>
                  <p:cNvPr id="75" name="直接连接符 74"/>
                  <p:cNvCxnSpPr/>
                  <p:nvPr/>
                </p:nvCxnSpPr>
                <p:spPr>
                  <a:xfrm flipH="1">
                    <a:off x="6156767" y="2076709"/>
                    <a:ext cx="2519485" cy="0"/>
                  </a:xfrm>
                  <a:prstGeom prst="line">
                    <a:avLst/>
                  </a:prstGeom>
                  <a:ln w="3175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直接连接符 75"/>
                  <p:cNvCxnSpPr/>
                  <p:nvPr/>
                </p:nvCxnSpPr>
                <p:spPr>
                  <a:xfrm flipV="1">
                    <a:off x="8555596" y="2087828"/>
                    <a:ext cx="107955" cy="201731"/>
                  </a:xfrm>
                  <a:prstGeom prst="line">
                    <a:avLst/>
                  </a:prstGeom>
                  <a:ln w="3175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4" name="直接连接符 63"/>
                <p:cNvCxnSpPr/>
                <p:nvPr/>
              </p:nvCxnSpPr>
              <p:spPr>
                <a:xfrm>
                  <a:off x="7545253" y="2164263"/>
                  <a:ext cx="0" cy="1766333"/>
                </a:xfrm>
                <a:prstGeom prst="line">
                  <a:avLst/>
                </a:prstGeom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矩形 64"/>
                <p:cNvSpPr/>
                <p:nvPr/>
              </p:nvSpPr>
              <p:spPr>
                <a:xfrm>
                  <a:off x="5694138" y="3679624"/>
                  <a:ext cx="469923" cy="21126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altLang="zh-CN" sz="850" dirty="0" smtClean="0">
                      <a:solidFill>
                        <a:prstClr val="black"/>
                      </a:solidFill>
                      <a:latin typeface="宋体" panose="02010600030101010101" pitchFamily="2" charset="-122"/>
                    </a:rPr>
                    <a:t>Lane3</a:t>
                  </a:r>
                  <a:endParaRPr lang="zh-CN" altLang="en-US" sz="850" dirty="0">
                    <a:solidFill>
                      <a:prstClr val="black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66" name="矩形 65"/>
                <p:cNvSpPr/>
                <p:nvPr/>
              </p:nvSpPr>
              <p:spPr>
                <a:xfrm>
                  <a:off x="6341869" y="3679624"/>
                  <a:ext cx="469923" cy="21126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altLang="zh-CN" sz="850" dirty="0" smtClean="0">
                      <a:solidFill>
                        <a:prstClr val="black"/>
                      </a:solidFill>
                      <a:latin typeface="宋体" panose="02010600030101010101" pitchFamily="2" charset="-122"/>
                    </a:rPr>
                    <a:t>Lane2</a:t>
                  </a:r>
                  <a:endParaRPr lang="zh-CN" altLang="en-US" sz="850" dirty="0">
                    <a:solidFill>
                      <a:prstClr val="black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67" name="矩形 66"/>
                <p:cNvSpPr/>
                <p:nvPr/>
              </p:nvSpPr>
              <p:spPr>
                <a:xfrm>
                  <a:off x="6991189" y="3679624"/>
                  <a:ext cx="468335" cy="21126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altLang="zh-CN" sz="850" dirty="0" smtClean="0">
                      <a:solidFill>
                        <a:prstClr val="black"/>
                      </a:solidFill>
                      <a:latin typeface="宋体" panose="02010600030101010101" pitchFamily="2" charset="-122"/>
                    </a:rPr>
                    <a:t>Lane1</a:t>
                  </a:r>
                  <a:endParaRPr lang="zh-CN" altLang="en-US" sz="850" dirty="0">
                    <a:solidFill>
                      <a:prstClr val="black"/>
                    </a:solidFill>
                    <a:latin typeface="宋体" panose="02010600030101010101" pitchFamily="2" charset="-122"/>
                  </a:endParaRPr>
                </a:p>
              </p:txBody>
            </p:sp>
            <p:cxnSp>
              <p:nvCxnSpPr>
                <p:cNvPr id="68" name="直接连接符 67"/>
                <p:cNvCxnSpPr/>
                <p:nvPr/>
              </p:nvCxnSpPr>
              <p:spPr>
                <a:xfrm flipH="1">
                  <a:off x="7569067" y="2542309"/>
                  <a:ext cx="657257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箭头连接符 68"/>
                <p:cNvCxnSpPr/>
                <p:nvPr/>
              </p:nvCxnSpPr>
              <p:spPr>
                <a:xfrm>
                  <a:off x="7954848" y="2556605"/>
                  <a:ext cx="0" cy="103247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 flipH="1">
                  <a:off x="4952739" y="3589084"/>
                  <a:ext cx="3270410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矩形 71"/>
                <p:cNvSpPr/>
                <p:nvPr/>
              </p:nvSpPr>
              <p:spPr>
                <a:xfrm>
                  <a:off x="5046406" y="3679624"/>
                  <a:ext cx="468336" cy="21126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altLang="zh-CN" sz="850" dirty="0" smtClean="0">
                      <a:solidFill>
                        <a:prstClr val="black"/>
                      </a:solidFill>
                      <a:latin typeface="宋体" panose="02010600030101010101" pitchFamily="2" charset="-122"/>
                    </a:rPr>
                    <a:t>Lane4</a:t>
                  </a:r>
                  <a:endParaRPr lang="zh-CN" altLang="en-US" sz="850" dirty="0">
                    <a:solidFill>
                      <a:prstClr val="black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73" name="等腰三角形 72"/>
                <p:cNvSpPr/>
                <p:nvPr/>
              </p:nvSpPr>
              <p:spPr>
                <a:xfrm>
                  <a:off x="5030530" y="2483538"/>
                  <a:ext cx="2516311" cy="1078543"/>
                </a:xfrm>
                <a:prstGeom prst="triangle">
                  <a:avLst>
                    <a:gd name="adj" fmla="val 48865"/>
                  </a:avLst>
                </a:prstGeom>
                <a:solidFill>
                  <a:srgbClr val="476B93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文本框 56"/>
                <p:cNvSpPr txBox="1"/>
                <p:nvPr/>
              </p:nvSpPr>
              <p:spPr>
                <a:xfrm>
                  <a:off x="5825907" y="2481949"/>
                  <a:ext cx="919207" cy="214438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sz="800" dirty="0">
                      <a:solidFill>
                        <a:prstClr val="black"/>
                      </a:solidFill>
                      <a:latin typeface="宋体" panose="02010600030101010101" pitchFamily="2" charset="-122"/>
                    </a:rPr>
                    <a:t>ITC235-TF1A</a:t>
                  </a:r>
                  <a:endParaRPr lang="zh-CN" altLang="en-US" sz="800" b="1" dirty="0">
                    <a:solidFill>
                      <a:srgbClr val="E60012"/>
                    </a:solidFill>
                    <a:latin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956" y="3362435"/>
              <a:ext cx="2467972" cy="14797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4" name="文本框 38"/>
            <p:cNvSpPr txBox="1">
              <a:spLocks noChangeArrowheads="1"/>
            </p:cNvSpPr>
            <p:nvPr/>
          </p:nvSpPr>
          <p:spPr bwMode="auto">
            <a:xfrm>
              <a:off x="3781425" y="3417887"/>
              <a:ext cx="5291140" cy="154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r>
                <a:rPr lang="en-US" altLang="zh-CN" sz="1600" dirty="0">
                  <a:solidFill>
                    <a:prstClr val="black"/>
                  </a:solidFill>
                </a:rPr>
                <a:t>1</a:t>
              </a:r>
              <a:r>
                <a:rPr lang="zh-CN" altLang="en-US" sz="1600" dirty="0" smtClean="0">
                  <a:solidFill>
                    <a:prstClr val="black"/>
                  </a:solidFill>
                </a:rPr>
                <a:t>、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Camera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được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lắp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giữa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phần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đường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cần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quan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sát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.</a:t>
              </a:r>
            </a:p>
            <a:p>
              <a:endParaRPr lang="en-US" altLang="zh-CN" sz="1600" dirty="0">
                <a:solidFill>
                  <a:prstClr val="black"/>
                </a:solidFill>
              </a:endParaRPr>
            </a:p>
            <a:p>
              <a:r>
                <a:rPr lang="en-US" altLang="zh-CN" sz="1600" dirty="0">
                  <a:solidFill>
                    <a:prstClr val="black"/>
                  </a:solidFill>
                </a:rPr>
                <a:t>2</a:t>
              </a:r>
              <a:r>
                <a:rPr lang="zh-CN" altLang="en-US" sz="1600" dirty="0" smtClean="0">
                  <a:solidFill>
                    <a:prstClr val="black"/>
                  </a:solidFill>
                </a:rPr>
                <a:t>、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Đối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với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đường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có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3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làn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xe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,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khoảng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cách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tối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thiểu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từ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camera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đến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cạnh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gần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nhất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của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khung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hình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tầm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15m.</a:t>
              </a:r>
              <a:endParaRPr lang="en-US" altLang="zh-CN" sz="1600" dirty="0">
                <a:solidFill>
                  <a:prstClr val="black"/>
                </a:solidFill>
              </a:endParaRPr>
            </a:p>
            <a:p>
              <a:endParaRPr lang="en-US" altLang="zh-CN" sz="1600" dirty="0" smtClean="0">
                <a:solidFill>
                  <a:prstClr val="black"/>
                </a:solidFill>
              </a:endParaRPr>
            </a:p>
            <a:p>
              <a:r>
                <a:rPr lang="en-US" altLang="zh-CN" sz="1600" dirty="0" smtClean="0">
                  <a:solidFill>
                    <a:prstClr val="black"/>
                  </a:solidFill>
                </a:rPr>
                <a:t>3</a:t>
              </a:r>
              <a:r>
                <a:rPr lang="zh-CN" altLang="en-US" sz="1600" dirty="0" smtClean="0">
                  <a:solidFill>
                    <a:prstClr val="black"/>
                  </a:solidFill>
                </a:rPr>
                <a:t>、</a:t>
              </a:r>
              <a:r>
                <a:rPr lang="en-US" altLang="zh-CN" sz="1600" dirty="0" err="1" smtClean="0">
                  <a:solidFill>
                    <a:prstClr val="black"/>
                  </a:solidFill>
                </a:rPr>
                <a:t>Đối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với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đường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có</a:t>
              </a:r>
              <a:r>
                <a:rPr lang="en-US" altLang="zh-CN" sz="1600" dirty="0">
                  <a:solidFill>
                    <a:prstClr val="black"/>
                  </a:solidFill>
                </a:rPr>
                <a:t> 3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làn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xe</a:t>
              </a:r>
              <a:r>
                <a:rPr lang="en-US" altLang="zh-CN" sz="1600" dirty="0">
                  <a:solidFill>
                    <a:prstClr val="black"/>
                  </a:solidFill>
                </a:rPr>
                <a:t>,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khoảng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cách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tối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thiểu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từ</a:t>
              </a:r>
              <a:r>
                <a:rPr lang="en-US" altLang="zh-CN" sz="1600" dirty="0">
                  <a:solidFill>
                    <a:prstClr val="black"/>
                  </a:solidFill>
                </a:rPr>
                <a:t> camera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đến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cạnh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gần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nhất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của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khung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hình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err="1">
                  <a:solidFill>
                    <a:prstClr val="black"/>
                  </a:solidFill>
                </a:rPr>
                <a:t>tầm</a:t>
              </a:r>
              <a:r>
                <a:rPr lang="en-US" altLang="zh-CN" sz="1600" dirty="0">
                  <a:solidFill>
                    <a:prstClr val="black"/>
                  </a:solidFill>
                </a:rPr>
                <a:t> </a:t>
              </a:r>
              <a:r>
                <a:rPr lang="en-US" altLang="zh-CN" sz="1600" dirty="0" smtClean="0">
                  <a:solidFill>
                    <a:prstClr val="black"/>
                  </a:solidFill>
                </a:rPr>
                <a:t>18m.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  <p:pic>
          <p:nvPicPr>
            <p:cNvPr id="45" name="图片 70" descr="左45度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23587">
              <a:off x="1689100" y="950913"/>
              <a:ext cx="714375" cy="642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图片 71" descr="左45度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10660">
              <a:off x="6262688" y="963613"/>
              <a:ext cx="714375" cy="642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7" name="文本框 24"/>
          <p:cNvSpPr txBox="1">
            <a:spLocks noChangeArrowheads="1"/>
          </p:cNvSpPr>
          <p:nvPr/>
        </p:nvSpPr>
        <p:spPr bwMode="auto">
          <a:xfrm>
            <a:off x="10414480" y="2462515"/>
            <a:ext cx="399596" cy="20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zh-CN" sz="800" dirty="0" smtClean="0">
                <a:solidFill>
                  <a:prstClr val="black"/>
                </a:solidFill>
              </a:rPr>
              <a:t>18m</a:t>
            </a:r>
            <a:endParaRPr lang="zh-CN" altLang="en-US" sz="800" dirty="0">
              <a:solidFill>
                <a:srgbClr val="E60012"/>
              </a:solidFill>
            </a:endParaRPr>
          </a:p>
        </p:txBody>
      </p:sp>
      <p:sp>
        <p:nvSpPr>
          <p:cNvPr id="108" name="文本框 71"/>
          <p:cNvSpPr txBox="1"/>
          <p:nvPr/>
        </p:nvSpPr>
        <p:spPr bwMode="auto">
          <a:xfrm>
            <a:off x="7640359" y="3626912"/>
            <a:ext cx="20158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4 </a:t>
            </a:r>
            <a:r>
              <a:rPr lang="en-US" altLang="zh-CN" sz="1400" b="1" dirty="0" err="1" smtClean="0">
                <a:solidFill>
                  <a:srgbClr val="FF0000"/>
                </a:solidFill>
                <a:latin typeface="宋体" panose="02010600030101010101" pitchFamily="2" charset="-122"/>
              </a:rPr>
              <a:t>làn</a:t>
            </a:r>
            <a:r>
              <a:rPr lang="en-US" altLang="zh-CN" sz="14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1400" b="1" dirty="0" err="1" smtClean="0">
                <a:solidFill>
                  <a:srgbClr val="FF0000"/>
                </a:solidFill>
                <a:latin typeface="宋体" panose="02010600030101010101" pitchFamily="2" charset="-122"/>
              </a:rPr>
              <a:t>xe</a:t>
            </a:r>
            <a:endParaRPr lang="zh-CN" altLang="en-US" sz="1400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7228" y="5873821"/>
            <a:ext cx="2011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</a:rPr>
              <a:t>Example for 3 lanes</a:t>
            </a:r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68768"/>
            <a:ext cx="3438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Giới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thiệu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về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ITC235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5594496" y="1741247"/>
            <a:ext cx="3085544" cy="55633"/>
          </a:xfrm>
          <a:prstGeom prst="ellipse">
            <a:avLst/>
          </a:prstGeom>
          <a:gradFill>
            <a:gsLst>
              <a:gs pos="0">
                <a:srgbClr val="778288">
                  <a:alpha val="56000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10678" y="1624788"/>
            <a:ext cx="4694192" cy="3162249"/>
            <a:chOff x="827890" y="1518631"/>
            <a:chExt cx="4694192" cy="2607886"/>
          </a:xfrm>
        </p:grpSpPr>
        <p:grpSp>
          <p:nvGrpSpPr>
            <p:cNvPr id="24" name="组合 23"/>
            <p:cNvGrpSpPr/>
            <p:nvPr/>
          </p:nvGrpSpPr>
          <p:grpSpPr>
            <a:xfrm>
              <a:off x="827890" y="1518631"/>
              <a:ext cx="4694192" cy="2607886"/>
              <a:chOff x="176311" y="1178600"/>
              <a:chExt cx="5315500" cy="3179101"/>
            </a:xfrm>
          </p:grpSpPr>
          <p:sp>
            <p:nvSpPr>
              <p:cNvPr id="98" name="矩形 97"/>
              <p:cNvSpPr/>
              <p:nvPr/>
            </p:nvSpPr>
            <p:spPr>
              <a:xfrm rot="16200000">
                <a:off x="1265299" y="131187"/>
                <a:ext cx="3141838" cy="531118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9" name="组合 40"/>
              <p:cNvGrpSpPr/>
              <p:nvPr/>
            </p:nvGrpSpPr>
            <p:grpSpPr>
              <a:xfrm>
                <a:off x="176311" y="1178600"/>
                <a:ext cx="5315499" cy="3179101"/>
                <a:chOff x="176311" y="1178600"/>
                <a:chExt cx="5315499" cy="3179101"/>
              </a:xfrm>
            </p:grpSpPr>
            <p:sp>
              <p:nvSpPr>
                <p:cNvPr id="100" name="右箭头 99"/>
                <p:cNvSpPr/>
                <p:nvPr/>
              </p:nvSpPr>
              <p:spPr>
                <a:xfrm>
                  <a:off x="2786050" y="3000378"/>
                  <a:ext cx="642942" cy="214314"/>
                </a:xfrm>
                <a:prstGeom prst="rightArrow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1" name="矩形 100"/>
                <p:cNvSpPr/>
                <p:nvPr/>
              </p:nvSpPr>
              <p:spPr>
                <a:xfrm>
                  <a:off x="180624" y="1178600"/>
                  <a:ext cx="5311186" cy="196012"/>
                </a:xfrm>
                <a:prstGeom prst="rect">
                  <a:avLst/>
                </a:prstGeom>
                <a:pattFill prst="openDmnd">
                  <a:fgClr>
                    <a:schemeClr val="tx1"/>
                  </a:fgClr>
                  <a:bgClr>
                    <a:srgbClr val="00B050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2" name="平行四边形 101"/>
                <p:cNvSpPr/>
                <p:nvPr/>
              </p:nvSpPr>
              <p:spPr>
                <a:xfrm rot="4109776">
                  <a:off x="4982026" y="1096117"/>
                  <a:ext cx="125027" cy="407321"/>
                </a:xfrm>
                <a:prstGeom prst="parallelogram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3" name="矩形 102"/>
                <p:cNvSpPr/>
                <p:nvPr/>
              </p:nvSpPr>
              <p:spPr>
                <a:xfrm rot="5400000">
                  <a:off x="3788922" y="2613727"/>
                  <a:ext cx="2860664" cy="7537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104" name="直接连接符 103"/>
                <p:cNvCxnSpPr/>
                <p:nvPr/>
              </p:nvCxnSpPr>
              <p:spPr>
                <a:xfrm>
                  <a:off x="180623" y="2714626"/>
                  <a:ext cx="5038631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/>
              </p:nvCxnSpPr>
              <p:spPr>
                <a:xfrm>
                  <a:off x="180624" y="4214824"/>
                  <a:ext cx="5038630" cy="0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直接连接符 105"/>
                <p:cNvCxnSpPr/>
                <p:nvPr/>
              </p:nvCxnSpPr>
              <p:spPr>
                <a:xfrm>
                  <a:off x="180624" y="2000246"/>
                  <a:ext cx="503863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7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3358" y="1500180"/>
                  <a:ext cx="871547" cy="355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" name="右箭头 107"/>
                <p:cNvSpPr/>
                <p:nvPr/>
              </p:nvSpPr>
              <p:spPr>
                <a:xfrm>
                  <a:off x="2786050" y="2214560"/>
                  <a:ext cx="642942" cy="214314"/>
                </a:xfrm>
                <a:prstGeom prst="rightArrow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9" name="直角上箭头 108"/>
                <p:cNvSpPr/>
                <p:nvPr/>
              </p:nvSpPr>
              <p:spPr>
                <a:xfrm>
                  <a:off x="2749913" y="1500180"/>
                  <a:ext cx="679079" cy="357190"/>
                </a:xfrm>
                <a:prstGeom prst="bentUpArrow">
                  <a:avLst>
                    <a:gd name="adj1" fmla="val 25000"/>
                    <a:gd name="adj2" fmla="val 34143"/>
                    <a:gd name="adj3" fmla="val 25000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0" name="直角上箭头 109"/>
                <p:cNvSpPr/>
                <p:nvPr/>
              </p:nvSpPr>
              <p:spPr>
                <a:xfrm flipV="1">
                  <a:off x="2786050" y="3643320"/>
                  <a:ext cx="653530" cy="428628"/>
                </a:xfrm>
                <a:prstGeom prst="bentUpArrow">
                  <a:avLst>
                    <a:gd name="adj1" fmla="val 25000"/>
                    <a:gd name="adj2" fmla="val 30079"/>
                    <a:gd name="adj3" fmla="val 25000"/>
                  </a:avLst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111" name="直接连接符 110"/>
                <p:cNvCxnSpPr/>
                <p:nvPr/>
              </p:nvCxnSpPr>
              <p:spPr>
                <a:xfrm rot="5400000" flipH="1" flipV="1">
                  <a:off x="3490897" y="3052815"/>
                  <a:ext cx="1533969" cy="1075804"/>
                </a:xfrm>
                <a:prstGeom prst="line">
                  <a:avLst/>
                </a:prstGeom>
                <a:ln w="12700">
                  <a:solidFill>
                    <a:srgbClr val="E60012"/>
                  </a:solidFill>
                  <a:prstDash val="dash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12" name="Picture 7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500034" y="2786064"/>
                  <a:ext cx="953785" cy="4425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3" name="Picture 8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714480" y="2815194"/>
                  <a:ext cx="1090033" cy="3994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4" name="Picture 7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3428992" y="2071684"/>
                  <a:ext cx="953785" cy="4425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115" name="直接连接符 114"/>
                <p:cNvCxnSpPr>
                  <a:endCxn id="117" idx="1"/>
                </p:cNvCxnSpPr>
                <p:nvPr/>
              </p:nvCxnSpPr>
              <p:spPr>
                <a:xfrm rot="16200000" flipH="1">
                  <a:off x="3650008" y="1558942"/>
                  <a:ext cx="1319883" cy="983077"/>
                </a:xfrm>
                <a:prstGeom prst="line">
                  <a:avLst/>
                </a:prstGeom>
                <a:ln w="12700">
                  <a:solidFill>
                    <a:srgbClr val="E60012"/>
                  </a:solidFill>
                  <a:prstDash val="dash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76311" y="3429006"/>
                  <a:ext cx="5038631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solid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17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801489" y="2592713"/>
                  <a:ext cx="547119" cy="2354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26" name="矩形 25"/>
            <p:cNvSpPr/>
            <p:nvPr/>
          </p:nvSpPr>
          <p:spPr>
            <a:xfrm>
              <a:off x="2045853" y="1662646"/>
              <a:ext cx="1999378" cy="2347096"/>
            </a:xfrm>
            <a:prstGeom prst="rect">
              <a:avLst/>
            </a:prstGeom>
            <a:solidFill>
              <a:schemeClr val="accent1">
                <a:alpha val="4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7" name="梯形 26"/>
            <p:cNvSpPr/>
            <p:nvPr/>
          </p:nvSpPr>
          <p:spPr>
            <a:xfrm rot="5400000">
              <a:off x="3175936" y="2557699"/>
              <a:ext cx="2347096" cy="608506"/>
            </a:xfrm>
            <a:prstGeom prst="trapezoid">
              <a:avLst>
                <a:gd name="adj" fmla="val 125135"/>
              </a:avLst>
            </a:prstGeom>
            <a:solidFill>
              <a:schemeClr val="accent1">
                <a:alpha val="4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3784442" y="1698059"/>
              <a:ext cx="260788" cy="347718"/>
            </a:xfrm>
            <a:prstGeom prst="roundRect">
              <a:avLst/>
            </a:prstGeom>
            <a:solidFill>
              <a:srgbClr val="EC2225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9" name="圆角矩形 28"/>
            <p:cNvSpPr/>
            <p:nvPr/>
          </p:nvSpPr>
          <p:spPr>
            <a:xfrm>
              <a:off x="3784442" y="2219636"/>
              <a:ext cx="260788" cy="347718"/>
            </a:xfrm>
            <a:prstGeom prst="roundRect">
              <a:avLst/>
            </a:prstGeom>
            <a:solidFill>
              <a:srgbClr val="EC2225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0" name="圆角矩形 29"/>
            <p:cNvSpPr/>
            <p:nvPr/>
          </p:nvSpPr>
          <p:spPr>
            <a:xfrm>
              <a:off x="3784442" y="2828142"/>
              <a:ext cx="260788" cy="347718"/>
            </a:xfrm>
            <a:prstGeom prst="roundRect">
              <a:avLst/>
            </a:prstGeom>
            <a:solidFill>
              <a:srgbClr val="EC2225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3784442" y="3436648"/>
              <a:ext cx="260788" cy="347718"/>
            </a:xfrm>
            <a:prstGeom prst="roundRect">
              <a:avLst/>
            </a:prstGeom>
            <a:solidFill>
              <a:srgbClr val="EC2225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140"/>
          <p:cNvSpPr txBox="1"/>
          <p:nvPr/>
        </p:nvSpPr>
        <p:spPr>
          <a:xfrm>
            <a:off x="6382375" y="1591284"/>
            <a:ext cx="2257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err="1" smtClean="0">
                <a:solidFill>
                  <a:srgbClr val="5B9BD5"/>
                </a:solidFill>
                <a:ea typeface="微软雅黑" panose="020B0503020204020204" pitchFamily="34" charset="-122"/>
              </a:rPr>
              <a:t>Phát</a:t>
            </a:r>
            <a:r>
              <a:rPr lang="en-US" altLang="zh-CN" sz="1600" b="1" dirty="0" smtClean="0">
                <a:solidFill>
                  <a:srgbClr val="5B9BD5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5B9BD5"/>
                </a:solidFill>
                <a:ea typeface="微软雅黑" panose="020B0503020204020204" pitchFamily="34" charset="-122"/>
              </a:rPr>
              <a:t>hiện</a:t>
            </a:r>
            <a:r>
              <a:rPr lang="en-US" altLang="zh-CN" sz="1600" b="1" dirty="0" smtClean="0">
                <a:solidFill>
                  <a:srgbClr val="5B9BD5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5B9BD5"/>
                </a:solidFill>
                <a:ea typeface="微软雅黑" panose="020B0503020204020204" pitchFamily="34" charset="-122"/>
              </a:rPr>
              <a:t>bằng</a:t>
            </a:r>
            <a:r>
              <a:rPr lang="en-US" altLang="zh-CN" sz="1600" b="1" dirty="0" smtClean="0">
                <a:solidFill>
                  <a:srgbClr val="5B9BD5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5B9BD5"/>
                </a:solidFill>
                <a:ea typeface="微软雅黑" panose="020B0503020204020204" pitchFamily="34" charset="-122"/>
              </a:rPr>
              <a:t>hình</a:t>
            </a:r>
            <a:r>
              <a:rPr lang="en-US" altLang="zh-CN" sz="1600" b="1" dirty="0" smtClean="0">
                <a:solidFill>
                  <a:srgbClr val="5B9BD5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5B9BD5"/>
                </a:solidFill>
                <a:ea typeface="微软雅黑" panose="020B0503020204020204" pitchFamily="34" charset="-122"/>
              </a:rPr>
              <a:t>ảnh</a:t>
            </a:r>
            <a:endParaRPr lang="zh-CN" altLang="en-US" sz="1600" b="1" dirty="0">
              <a:solidFill>
                <a:srgbClr val="5B9BD5"/>
              </a:solidFill>
              <a:ea typeface="微软雅黑" panose="020B0503020204020204" pitchFamily="34" charset="-122"/>
            </a:endParaRPr>
          </a:p>
        </p:txBody>
      </p:sp>
      <p:sp>
        <p:nvSpPr>
          <p:cNvPr id="38" name="MH_Other_3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957191" y="1606545"/>
            <a:ext cx="338149" cy="387038"/>
          </a:xfrm>
          <a:custGeom>
            <a:avLst/>
            <a:gdLst>
              <a:gd name="T0" fmla="*/ 2147483646 w 3678"/>
              <a:gd name="T1" fmla="*/ 2147483646 h 4197"/>
              <a:gd name="T2" fmla="*/ 2147483646 w 3678"/>
              <a:gd name="T3" fmla="*/ 2147483646 h 4197"/>
              <a:gd name="T4" fmla="*/ 2147483646 w 3678"/>
              <a:gd name="T5" fmla="*/ 2147483646 h 4197"/>
              <a:gd name="T6" fmla="*/ 2147483646 w 3678"/>
              <a:gd name="T7" fmla="*/ 2147483646 h 4197"/>
              <a:gd name="T8" fmla="*/ 2147483646 w 3678"/>
              <a:gd name="T9" fmla="*/ 2147483646 h 4197"/>
              <a:gd name="T10" fmla="*/ 2147483646 w 3678"/>
              <a:gd name="T11" fmla="*/ 2147483646 h 4197"/>
              <a:gd name="T12" fmla="*/ 2147483646 w 3678"/>
              <a:gd name="T13" fmla="*/ 2147483646 h 4197"/>
              <a:gd name="T14" fmla="*/ 2147483646 w 3678"/>
              <a:gd name="T15" fmla="*/ 2147483646 h 4197"/>
              <a:gd name="T16" fmla="*/ 2147483646 w 3678"/>
              <a:gd name="T17" fmla="*/ 2147483646 h 4197"/>
              <a:gd name="T18" fmla="*/ 2147483646 w 3678"/>
              <a:gd name="T19" fmla="*/ 2147483646 h 4197"/>
              <a:gd name="T20" fmla="*/ 2147483646 w 3678"/>
              <a:gd name="T21" fmla="*/ 2147483646 h 4197"/>
              <a:gd name="T22" fmla="*/ 2147483646 w 3678"/>
              <a:gd name="T23" fmla="*/ 2147483646 h 41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678" h="4197">
                <a:moveTo>
                  <a:pt x="2081" y="2099"/>
                </a:moveTo>
                <a:lnTo>
                  <a:pt x="0" y="0"/>
                </a:lnTo>
                <a:lnTo>
                  <a:pt x="762" y="2099"/>
                </a:lnTo>
                <a:lnTo>
                  <a:pt x="0" y="4197"/>
                </a:lnTo>
                <a:lnTo>
                  <a:pt x="2081" y="2099"/>
                </a:lnTo>
                <a:close/>
                <a:moveTo>
                  <a:pt x="3678" y="2099"/>
                </a:moveTo>
                <a:lnTo>
                  <a:pt x="1597" y="0"/>
                </a:lnTo>
                <a:lnTo>
                  <a:pt x="2359" y="2099"/>
                </a:lnTo>
                <a:lnTo>
                  <a:pt x="1597" y="4197"/>
                </a:lnTo>
                <a:lnTo>
                  <a:pt x="3678" y="2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 sz="135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829228" y="2292503"/>
            <a:ext cx="5180002" cy="754447"/>
            <a:chOff x="5829228" y="2292503"/>
            <a:chExt cx="5180002" cy="754447"/>
          </a:xfrm>
        </p:grpSpPr>
        <p:grpSp>
          <p:nvGrpSpPr>
            <p:cNvPr id="4" name="组合 3"/>
            <p:cNvGrpSpPr/>
            <p:nvPr/>
          </p:nvGrpSpPr>
          <p:grpSpPr>
            <a:xfrm>
              <a:off x="5829228" y="2292503"/>
              <a:ext cx="5180002" cy="754447"/>
              <a:chOff x="5845365" y="2175299"/>
              <a:chExt cx="5180002" cy="754447"/>
            </a:xfrm>
          </p:grpSpPr>
          <p:sp>
            <p:nvSpPr>
              <p:cNvPr id="32" name="椭圆 31"/>
              <p:cNvSpPr/>
              <p:nvPr/>
            </p:nvSpPr>
            <p:spPr>
              <a:xfrm>
                <a:off x="5845365" y="2720481"/>
                <a:ext cx="562498" cy="158413"/>
              </a:xfrm>
              <a:prstGeom prst="ellipse">
                <a:avLst/>
              </a:prstGeom>
              <a:gradFill>
                <a:gsLst>
                  <a:gs pos="0">
                    <a:srgbClr val="778288">
                      <a:alpha val="56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1" name="组合 71"/>
              <p:cNvGrpSpPr/>
              <p:nvPr/>
            </p:nvGrpSpPr>
            <p:grpSpPr>
              <a:xfrm>
                <a:off x="6300042" y="2445485"/>
                <a:ext cx="4725325" cy="154930"/>
                <a:chOff x="1408967" y="5175367"/>
                <a:chExt cx="1724239" cy="57707"/>
              </a:xfrm>
            </p:grpSpPr>
            <p:cxnSp>
              <p:nvCxnSpPr>
                <p:cNvPr id="96" name="直接连接符 95"/>
                <p:cNvCxnSpPr/>
                <p:nvPr/>
              </p:nvCxnSpPr>
              <p:spPr>
                <a:xfrm>
                  <a:off x="1408967" y="5204076"/>
                  <a:ext cx="1696777" cy="0"/>
                </a:xfrm>
                <a:prstGeom prst="line">
                  <a:avLst/>
                </a:prstGeom>
                <a:ln w="9525">
                  <a:solidFill>
                    <a:srgbClr val="99999A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矩形 96"/>
                <p:cNvSpPr/>
                <p:nvPr/>
              </p:nvSpPr>
              <p:spPr>
                <a:xfrm>
                  <a:off x="3075499" y="5175367"/>
                  <a:ext cx="57707" cy="57707"/>
                </a:xfrm>
                <a:prstGeom prst="rect">
                  <a:avLst/>
                </a:prstGeom>
                <a:solidFill>
                  <a:srgbClr val="3C74C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92" name="文本框 45"/>
              <p:cNvSpPr txBox="1"/>
              <p:nvPr/>
            </p:nvSpPr>
            <p:spPr>
              <a:xfrm>
                <a:off x="6350504" y="2175299"/>
                <a:ext cx="3537398" cy="412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Khả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năng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giám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sát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thiếu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sáng</a:t>
                </a:r>
                <a:endParaRPr lang="en-US" altLang="zh-CN" sz="1600" kern="1600" dirty="0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TextBox 122"/>
              <p:cNvSpPr txBox="1"/>
              <p:nvPr/>
            </p:nvSpPr>
            <p:spPr>
              <a:xfrm>
                <a:off x="6384444" y="2514747"/>
                <a:ext cx="3454457" cy="414999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>
                <a:defPPr>
                  <a:defRPr lang="zh-CN"/>
                </a:defPPr>
                <a:lvl1pPr marL="288925" indent="-288925">
                  <a:buClr>
                    <a:srgbClr val="C00000"/>
                  </a:buClr>
                  <a:buFont typeface="Wingdings" pitchFamily="2" charset="2"/>
                  <a:buChar char="u"/>
                  <a:defRPr sz="1400">
                    <a:solidFill>
                      <a:prstClr val="black"/>
                    </a:solidFill>
                    <a:latin typeface="+mn-ea"/>
                    <a:ea typeface="+mn-ea"/>
                    <a:cs typeface="Arial" pitchFamily="34" charset="0"/>
                  </a:defRPr>
                </a:lvl1pPr>
              </a:lstStyle>
              <a:p>
                <a:pPr marL="0" lvl="1"/>
                <a:r>
                  <a:rPr lang="en-US" altLang="zh-CN" sz="1600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Độ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nhạy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sang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tốt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: </a:t>
                </a:r>
                <a:r>
                  <a:rPr lang="en-US" altLang="zh-CN" sz="1600" dirty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0. 001Lux 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(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có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màu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)</a:t>
                </a:r>
                <a:endParaRPr lang="en-US" altLang="zh-CN" sz="1600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888570" y="2420147"/>
              <a:ext cx="388198" cy="388198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</p:grpSp>
      <p:grpSp>
        <p:nvGrpSpPr>
          <p:cNvPr id="11" name="组合 10"/>
          <p:cNvGrpSpPr/>
          <p:nvPr/>
        </p:nvGrpSpPr>
        <p:grpSpPr>
          <a:xfrm>
            <a:off x="5829228" y="3188975"/>
            <a:ext cx="5155076" cy="795516"/>
            <a:chOff x="5829228" y="3188975"/>
            <a:chExt cx="5155076" cy="795516"/>
          </a:xfrm>
        </p:grpSpPr>
        <p:grpSp>
          <p:nvGrpSpPr>
            <p:cNvPr id="3" name="组合 2"/>
            <p:cNvGrpSpPr/>
            <p:nvPr/>
          </p:nvGrpSpPr>
          <p:grpSpPr>
            <a:xfrm>
              <a:off x="5829228" y="3188975"/>
              <a:ext cx="5155076" cy="795516"/>
              <a:chOff x="5907651" y="3123523"/>
              <a:chExt cx="5155076" cy="795516"/>
            </a:xfrm>
          </p:grpSpPr>
          <p:sp>
            <p:nvSpPr>
              <p:cNvPr id="60" name="文本框 46"/>
              <p:cNvSpPr txBox="1"/>
              <p:nvPr/>
            </p:nvSpPr>
            <p:spPr>
              <a:xfrm>
                <a:off x="6359729" y="3123523"/>
                <a:ext cx="2985241" cy="412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Khung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hình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rộng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lớn</a:t>
                </a:r>
                <a:endParaRPr lang="en-US" altLang="zh-CN" sz="1600" kern="1600" dirty="0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5907651" y="3653221"/>
                <a:ext cx="562498" cy="158413"/>
              </a:xfrm>
              <a:prstGeom prst="ellipse">
                <a:avLst/>
              </a:prstGeom>
              <a:gradFill>
                <a:gsLst>
                  <a:gs pos="0">
                    <a:srgbClr val="778288">
                      <a:alpha val="56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TextBox 110"/>
              <p:cNvSpPr txBox="1"/>
              <p:nvPr/>
            </p:nvSpPr>
            <p:spPr>
              <a:xfrm>
                <a:off x="6393670" y="3425856"/>
                <a:ext cx="4462380" cy="493183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>
                <a:defPPr>
                  <a:defRPr lang="zh-CN"/>
                </a:defPPr>
                <a:lvl1pPr marL="288925" indent="-288925">
                  <a:buClr>
                    <a:srgbClr val="C00000"/>
                  </a:buClr>
                  <a:buFont typeface="Wingdings" pitchFamily="2" charset="2"/>
                  <a:buChar char="u"/>
                  <a:defRPr sz="1400">
                    <a:solidFill>
                      <a:prstClr val="black"/>
                    </a:solidFill>
                    <a:latin typeface="+mn-ea"/>
                    <a:ea typeface="+mn-ea"/>
                    <a:cs typeface="Arial" pitchFamily="34" charset="0"/>
                  </a:defRPr>
                </a:lvl1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altLang="zh-CN" sz="1600" dirty="0" err="1" smtClean="0">
                    <a:latin typeface="Calibri"/>
                  </a:rPr>
                  <a:t>Tầm</a:t>
                </a:r>
                <a:r>
                  <a:rPr lang="en-US" altLang="zh-CN" sz="1600" dirty="0" smtClean="0">
                    <a:latin typeface="Calibri"/>
                  </a:rPr>
                  <a:t> </a:t>
                </a:r>
                <a:r>
                  <a:rPr lang="en-US" altLang="zh-CN" sz="1600" dirty="0" err="1" smtClean="0">
                    <a:latin typeface="Calibri"/>
                  </a:rPr>
                  <a:t>kiểm</a:t>
                </a:r>
                <a:r>
                  <a:rPr lang="en-US" altLang="zh-CN" sz="1600" dirty="0" smtClean="0">
                    <a:latin typeface="Calibri"/>
                  </a:rPr>
                  <a:t> </a:t>
                </a:r>
                <a:r>
                  <a:rPr lang="en-US" altLang="zh-CN" sz="1600" dirty="0" err="1" smtClean="0">
                    <a:latin typeface="Calibri"/>
                  </a:rPr>
                  <a:t>soát</a:t>
                </a:r>
                <a:r>
                  <a:rPr lang="en-US" altLang="zh-CN" sz="1600" dirty="0">
                    <a:latin typeface="Calibri"/>
                  </a:rPr>
                  <a:t> </a:t>
                </a:r>
                <a:r>
                  <a:rPr lang="en-US" altLang="zh-CN" sz="1600" dirty="0" smtClean="0">
                    <a:latin typeface="Calibri"/>
                  </a:rPr>
                  <a:t>15~80m </a:t>
                </a:r>
                <a:r>
                  <a:rPr lang="en-US" altLang="zh-CN" sz="1600" dirty="0">
                    <a:latin typeface="Calibri"/>
                  </a:rPr>
                  <a:t>counting </a:t>
                </a:r>
                <a:r>
                  <a:rPr lang="en-US" altLang="zh-CN" sz="1600" dirty="0" smtClean="0">
                    <a:latin typeface="Calibri"/>
                  </a:rPr>
                  <a:t>range, </a:t>
                </a:r>
                <a:r>
                  <a:rPr lang="en-US" altLang="zh-CN" sz="1600" dirty="0" err="1" smtClean="0">
                    <a:latin typeface="Calibri"/>
                  </a:rPr>
                  <a:t>quan</a:t>
                </a:r>
                <a:r>
                  <a:rPr lang="en-US" altLang="zh-CN" sz="1600" dirty="0" smtClean="0">
                    <a:latin typeface="Calibri"/>
                  </a:rPr>
                  <a:t> </a:t>
                </a:r>
                <a:r>
                  <a:rPr lang="en-US" altLang="zh-CN" sz="1600" dirty="0" err="1" smtClean="0">
                    <a:latin typeface="Calibri"/>
                  </a:rPr>
                  <a:t>sát</a:t>
                </a:r>
                <a:r>
                  <a:rPr lang="en-US" altLang="zh-CN" sz="1600" dirty="0" smtClean="0">
                    <a:latin typeface="Calibri"/>
                  </a:rPr>
                  <a:t> </a:t>
                </a:r>
                <a:r>
                  <a:rPr lang="en-US" altLang="zh-CN" sz="1600" dirty="0" err="1" smtClean="0">
                    <a:latin typeface="Calibri"/>
                  </a:rPr>
                  <a:t>được</a:t>
                </a:r>
                <a:r>
                  <a:rPr lang="en-US" altLang="zh-CN" sz="1600" dirty="0" smtClean="0">
                    <a:latin typeface="Calibri"/>
                  </a:rPr>
                  <a:t> 1-4 </a:t>
                </a:r>
                <a:r>
                  <a:rPr lang="en-US" altLang="zh-CN" sz="1600" dirty="0" err="1" smtClean="0">
                    <a:latin typeface="Calibri"/>
                  </a:rPr>
                  <a:t>làn</a:t>
                </a:r>
                <a:r>
                  <a:rPr lang="en-US" altLang="zh-CN" sz="1600" dirty="0" smtClean="0">
                    <a:latin typeface="Calibri"/>
                  </a:rPr>
                  <a:t> </a:t>
                </a:r>
                <a:r>
                  <a:rPr lang="en-US" altLang="zh-CN" sz="1600" dirty="0" err="1" smtClean="0">
                    <a:latin typeface="Calibri"/>
                  </a:rPr>
                  <a:t>đường</a:t>
                </a:r>
                <a:endParaRPr lang="en-US" altLang="zh-CN" sz="1600" dirty="0">
                  <a:latin typeface="Calibri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4" name="组合 71"/>
              <p:cNvGrpSpPr/>
              <p:nvPr/>
            </p:nvGrpSpPr>
            <p:grpSpPr>
              <a:xfrm>
                <a:off x="6393670" y="3369342"/>
                <a:ext cx="4669057" cy="154930"/>
                <a:chOff x="1439765" y="5175377"/>
                <a:chExt cx="1703707" cy="57707"/>
              </a:xfrm>
            </p:grpSpPr>
            <p:cxnSp>
              <p:nvCxnSpPr>
                <p:cNvPr id="65" name="直接连接符 64"/>
                <p:cNvCxnSpPr/>
                <p:nvPr/>
              </p:nvCxnSpPr>
              <p:spPr>
                <a:xfrm>
                  <a:off x="1439765" y="5204076"/>
                  <a:ext cx="1696777" cy="0"/>
                </a:xfrm>
                <a:prstGeom prst="line">
                  <a:avLst/>
                </a:prstGeom>
                <a:ln w="9525">
                  <a:solidFill>
                    <a:srgbClr val="99999A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矩形 65"/>
                <p:cNvSpPr/>
                <p:nvPr/>
              </p:nvSpPr>
              <p:spPr>
                <a:xfrm>
                  <a:off x="3085765" y="5175377"/>
                  <a:ext cx="57707" cy="57707"/>
                </a:xfrm>
                <a:prstGeom prst="rect">
                  <a:avLst/>
                </a:prstGeom>
                <a:solidFill>
                  <a:srgbClr val="3C74C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</p:grpSp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9847" y="3341787"/>
              <a:ext cx="384211" cy="384211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</p:grpSp>
      <p:grpSp>
        <p:nvGrpSpPr>
          <p:cNvPr id="10" name="组合 9"/>
          <p:cNvGrpSpPr/>
          <p:nvPr/>
        </p:nvGrpSpPr>
        <p:grpSpPr>
          <a:xfrm>
            <a:off x="5829228" y="4070244"/>
            <a:ext cx="5126941" cy="878035"/>
            <a:chOff x="5829228" y="4126516"/>
            <a:chExt cx="5126941" cy="878035"/>
          </a:xfrm>
        </p:grpSpPr>
        <p:grpSp>
          <p:nvGrpSpPr>
            <p:cNvPr id="5" name="组合 4"/>
            <p:cNvGrpSpPr/>
            <p:nvPr/>
          </p:nvGrpSpPr>
          <p:grpSpPr>
            <a:xfrm>
              <a:off x="5829228" y="4126516"/>
              <a:ext cx="5126941" cy="878035"/>
              <a:chOff x="5956730" y="4009312"/>
              <a:chExt cx="5126941" cy="878035"/>
            </a:xfrm>
          </p:grpSpPr>
          <p:sp>
            <p:nvSpPr>
              <p:cNvPr id="59" name="Oval 480"/>
              <p:cNvSpPr>
                <a:spLocks noChangeArrowheads="1"/>
              </p:cNvSpPr>
              <p:nvPr/>
            </p:nvSpPr>
            <p:spPr bwMode="auto">
              <a:xfrm>
                <a:off x="6191713" y="4009312"/>
                <a:ext cx="16718" cy="171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文本框 47"/>
              <p:cNvSpPr txBox="1"/>
              <p:nvPr/>
            </p:nvSpPr>
            <p:spPr>
              <a:xfrm>
                <a:off x="6394741" y="4102004"/>
                <a:ext cx="1552186" cy="412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Dễ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sử</a:t>
                </a:r>
                <a:r>
                  <a:rPr lang="en-US" altLang="zh-CN" sz="1600" kern="1600" dirty="0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kern="1600" dirty="0" err="1" smtClean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dụng</a:t>
                </a:r>
                <a:endParaRPr lang="en-US" altLang="zh-CN" sz="1600" kern="1600" dirty="0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5956730" y="4646899"/>
                <a:ext cx="562498" cy="158413"/>
              </a:xfrm>
              <a:prstGeom prst="ellipse">
                <a:avLst/>
              </a:prstGeom>
              <a:gradFill>
                <a:gsLst>
                  <a:gs pos="0">
                    <a:srgbClr val="778288">
                      <a:alpha val="56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TextBox 121"/>
              <p:cNvSpPr txBox="1"/>
              <p:nvPr/>
            </p:nvSpPr>
            <p:spPr>
              <a:xfrm>
                <a:off x="6428681" y="4394164"/>
                <a:ext cx="4575914" cy="493183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>
                <a:defPPr>
                  <a:defRPr lang="zh-CN"/>
                </a:defPPr>
                <a:lvl1pPr marL="288925" indent="-288925">
                  <a:buClr>
                    <a:srgbClr val="C00000"/>
                  </a:buClr>
                  <a:buFont typeface="Wingdings" pitchFamily="2" charset="2"/>
                  <a:buChar char="u"/>
                  <a:defRPr sz="1400">
                    <a:solidFill>
                      <a:prstClr val="black"/>
                    </a:solidFill>
                    <a:latin typeface="+mn-ea"/>
                    <a:ea typeface="+mn-ea"/>
                    <a:cs typeface="Arial" pitchFamily="34" charset="0"/>
                  </a:defRPr>
                </a:lvl1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altLang="zh-CN" sz="1600" dirty="0" err="1" smtClean="0">
                    <a:latin typeface="Calibri"/>
                    <a:ea typeface="微软雅黑" panose="020B0503020204020204" pitchFamily="34" charset="-122"/>
                  </a:rPr>
                  <a:t>Bảo</a:t>
                </a:r>
                <a:r>
                  <a:rPr lang="en-US" altLang="zh-CN" sz="1600" dirty="0" smtClean="0">
                    <a:latin typeface="Calibri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dirty="0" err="1" smtClean="0">
                    <a:latin typeface="Calibri"/>
                    <a:ea typeface="微软雅黑" panose="020B0503020204020204" pitchFamily="34" charset="-122"/>
                  </a:rPr>
                  <a:t>trì</a:t>
                </a:r>
                <a:r>
                  <a:rPr lang="en-US" altLang="zh-CN" sz="1600" dirty="0" smtClean="0">
                    <a:latin typeface="Calibri"/>
                    <a:ea typeface="微软雅黑" panose="020B0503020204020204" pitchFamily="34" charset="-122"/>
                  </a:rPr>
                  <a:t> qua </a:t>
                </a:r>
                <a:r>
                  <a:rPr lang="en-US" altLang="zh-CN" sz="1600" dirty="0" err="1" smtClean="0">
                    <a:latin typeface="Calibri"/>
                    <a:ea typeface="微软雅黑" panose="020B0503020204020204" pitchFamily="34" charset="-122"/>
                  </a:rPr>
                  <a:t>mạng</a:t>
                </a:r>
                <a:endParaRPr lang="en-US" altLang="zh-CN" sz="1600" dirty="0">
                  <a:latin typeface="Calibri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3" name="组合 71"/>
              <p:cNvGrpSpPr/>
              <p:nvPr/>
            </p:nvGrpSpPr>
            <p:grpSpPr>
              <a:xfrm>
                <a:off x="6428681" y="4363908"/>
                <a:ext cx="4654990" cy="154930"/>
                <a:chOff x="1439765" y="5159657"/>
                <a:chExt cx="1698574" cy="57707"/>
              </a:xfrm>
            </p:grpSpPr>
            <p:cxnSp>
              <p:nvCxnSpPr>
                <p:cNvPr id="44" name="直接连接符 43"/>
                <p:cNvCxnSpPr/>
                <p:nvPr/>
              </p:nvCxnSpPr>
              <p:spPr>
                <a:xfrm>
                  <a:off x="1439765" y="5182104"/>
                  <a:ext cx="1696777" cy="0"/>
                </a:xfrm>
                <a:prstGeom prst="line">
                  <a:avLst/>
                </a:prstGeom>
                <a:ln w="9525">
                  <a:solidFill>
                    <a:srgbClr val="99999A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矩形 44"/>
                <p:cNvSpPr/>
                <p:nvPr/>
              </p:nvSpPr>
              <p:spPr>
                <a:xfrm>
                  <a:off x="3080632" y="5159657"/>
                  <a:ext cx="57707" cy="57707"/>
                </a:xfrm>
                <a:prstGeom prst="rect">
                  <a:avLst/>
                </a:prstGeom>
                <a:solidFill>
                  <a:srgbClr val="3C74C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solidFill>
                      <a:prstClr val="white"/>
                    </a:solidFill>
                    <a:ea typeface="微软雅黑" panose="020B0503020204020204" pitchFamily="34" charset="-122"/>
                  </a:endParaRPr>
                </a:p>
              </p:txBody>
            </p:sp>
          </p:grpSp>
        </p:grp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3376" y="4342046"/>
              <a:ext cx="395106" cy="395106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197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68768"/>
            <a:ext cx="3363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Cấu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hình</a:t>
            </a:r>
            <a:r>
              <a:rPr lang="en-US" altLang="zh-CN" sz="3200" b="1" dirty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hoạt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động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7" name="图片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61" y="1081177"/>
            <a:ext cx="9292026" cy="389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898070" y="5205115"/>
            <a:ext cx="1035007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 smtClean="0">
                <a:solidFill>
                  <a:prstClr val="black"/>
                </a:solidFill>
              </a:rPr>
              <a:t>Mục</a:t>
            </a:r>
            <a:r>
              <a:rPr lang="en-US" altLang="zh-CN" dirty="0" smtClean="0">
                <a:solidFill>
                  <a:prstClr val="black"/>
                </a:solidFill>
              </a:rPr>
              <a:t> “Region” </a:t>
            </a:r>
            <a:r>
              <a:rPr lang="en-US" altLang="zh-CN" dirty="0">
                <a:solidFill>
                  <a:prstClr val="black"/>
                </a:solidFill>
              </a:rPr>
              <a:t>: </a:t>
            </a:r>
            <a:r>
              <a:rPr lang="en-US" altLang="zh-CN" dirty="0" err="1" smtClean="0">
                <a:solidFill>
                  <a:prstClr val="black"/>
                </a:solidFill>
              </a:rPr>
              <a:t>Vẽ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các</a:t>
            </a:r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làn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đường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ảo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dựa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vào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thực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tế</a:t>
            </a:r>
            <a:r>
              <a:rPr lang="en-US" altLang="zh-CN" dirty="0" smtClean="0">
                <a:solidFill>
                  <a:prstClr val="black"/>
                </a:solidFill>
              </a:rPr>
              <a:t>.</a:t>
            </a:r>
            <a:endParaRPr lang="en-US" altLang="zh-CN" dirty="0">
              <a:solidFill>
                <a:prstClr val="black"/>
              </a:solidFill>
            </a:endParaRPr>
          </a:p>
          <a:p>
            <a:r>
              <a:rPr lang="en-US" altLang="zh-CN" dirty="0" err="1" smtClean="0">
                <a:solidFill>
                  <a:prstClr val="black"/>
                </a:solidFill>
              </a:rPr>
              <a:t>Mục</a:t>
            </a:r>
            <a:r>
              <a:rPr lang="en-US" altLang="zh-CN" dirty="0" smtClean="0">
                <a:solidFill>
                  <a:prstClr val="black"/>
                </a:solidFill>
              </a:rPr>
              <a:t> “Lane Line” </a:t>
            </a:r>
            <a:r>
              <a:rPr lang="en-US" altLang="zh-CN" dirty="0">
                <a:solidFill>
                  <a:prstClr val="black"/>
                </a:solidFill>
              </a:rPr>
              <a:t>: </a:t>
            </a:r>
            <a:r>
              <a:rPr lang="en-US" altLang="zh-CN" dirty="0" err="1" smtClean="0">
                <a:solidFill>
                  <a:prstClr val="black"/>
                </a:solidFill>
              </a:rPr>
              <a:t>Vẽ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các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khu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vực</a:t>
            </a:r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cần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thực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thiện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việc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giám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sát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làn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đường</a:t>
            </a:r>
            <a:r>
              <a:rPr lang="en-US" altLang="zh-CN" dirty="0" smtClean="0">
                <a:solidFill>
                  <a:prstClr val="black"/>
                </a:solidFill>
              </a:rPr>
              <a:t>. </a:t>
            </a:r>
            <a:r>
              <a:rPr lang="en-US" altLang="zh-CN" dirty="0" err="1" smtClean="0">
                <a:solidFill>
                  <a:prstClr val="black"/>
                </a:solidFill>
              </a:rPr>
              <a:t>Mỗi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làn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cần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hai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đường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vẽ</a:t>
            </a:r>
            <a:r>
              <a:rPr lang="en-US" altLang="zh-CN" dirty="0" smtClean="0">
                <a:solidFill>
                  <a:prstClr val="black"/>
                </a:solidFill>
              </a:rPr>
              <a:t>.</a:t>
            </a:r>
            <a:endParaRPr lang="en-US" altLang="zh-CN" dirty="0">
              <a:solidFill>
                <a:prstClr val="black"/>
              </a:solidFill>
            </a:endParaRPr>
          </a:p>
          <a:p>
            <a:r>
              <a:rPr lang="en-US" altLang="zh-CN" dirty="0" err="1" smtClean="0">
                <a:solidFill>
                  <a:prstClr val="black"/>
                </a:solidFill>
              </a:rPr>
              <a:t>Mục</a:t>
            </a:r>
            <a:r>
              <a:rPr lang="en-US" altLang="zh-CN" dirty="0" smtClean="0">
                <a:solidFill>
                  <a:prstClr val="black"/>
                </a:solidFill>
              </a:rPr>
              <a:t> “Detect Line” </a:t>
            </a:r>
            <a:r>
              <a:rPr lang="en-US" altLang="zh-CN" dirty="0">
                <a:solidFill>
                  <a:prstClr val="black"/>
                </a:solidFill>
              </a:rPr>
              <a:t>: </a:t>
            </a:r>
            <a:r>
              <a:rPr lang="en-US" altLang="zh-CN" dirty="0" err="1" smtClean="0">
                <a:solidFill>
                  <a:prstClr val="black"/>
                </a:solidFill>
              </a:rPr>
              <a:t>Vẽ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các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đường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giới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hạn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để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thực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hiện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việc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chụp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ảnh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chứng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cứ</a:t>
            </a:r>
            <a:r>
              <a:rPr lang="en-US" altLang="zh-CN" dirty="0" smtClean="0">
                <a:solidFill>
                  <a:prstClr val="black"/>
                </a:solidFill>
              </a:rPr>
              <a:t>.</a:t>
            </a:r>
            <a:endParaRPr lang="en-US" altLang="zh-CN" dirty="0">
              <a:solidFill>
                <a:prstClr val="black"/>
              </a:solidFill>
            </a:endParaRPr>
          </a:p>
          <a:p>
            <a:r>
              <a:rPr lang="en-US" altLang="zh-CN" dirty="0" err="1" smtClean="0">
                <a:solidFill>
                  <a:prstClr val="black"/>
                </a:solidFill>
              </a:rPr>
              <a:t>Mục</a:t>
            </a:r>
            <a:r>
              <a:rPr lang="en-US" altLang="zh-CN" dirty="0" smtClean="0">
                <a:solidFill>
                  <a:prstClr val="black"/>
                </a:solidFill>
              </a:rPr>
              <a:t> “C Area” </a:t>
            </a:r>
            <a:r>
              <a:rPr lang="en-US" altLang="zh-CN" dirty="0">
                <a:solidFill>
                  <a:prstClr val="black"/>
                </a:solidFill>
              </a:rPr>
              <a:t>: </a:t>
            </a:r>
            <a:r>
              <a:rPr lang="en-US" altLang="zh-CN" dirty="0" err="1" smtClean="0">
                <a:solidFill>
                  <a:prstClr val="black"/>
                </a:solidFill>
              </a:rPr>
              <a:t>Được</a:t>
            </a:r>
            <a:r>
              <a:rPr lang="en-US" altLang="zh-CN" dirty="0" smtClean="0">
                <a:solidFill>
                  <a:prstClr val="black"/>
                </a:solidFill>
              </a:rPr>
              <a:t> dung </a:t>
            </a:r>
            <a:r>
              <a:rPr lang="en-US" altLang="zh-CN" dirty="0" err="1" smtClean="0">
                <a:solidFill>
                  <a:prstClr val="black"/>
                </a:solidFill>
              </a:rPr>
              <a:t>để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vẽ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các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các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đường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giới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hạn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dựa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trên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thực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tế</a:t>
            </a:r>
            <a:r>
              <a:rPr lang="en-US" altLang="zh-CN" dirty="0" smtClean="0">
                <a:solidFill>
                  <a:prstClr val="black"/>
                </a:solidFill>
              </a:rPr>
              <a:t>, </a:t>
            </a:r>
            <a:r>
              <a:rPr lang="en-US" altLang="zh-CN" dirty="0" err="1" smtClean="0">
                <a:solidFill>
                  <a:prstClr val="black"/>
                </a:solidFill>
              </a:rPr>
              <a:t>nhằm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đáp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ứng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cho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việc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tốc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độ</a:t>
            </a:r>
            <a:r>
              <a:rPr lang="en-US" altLang="zh-CN" dirty="0" smtClean="0">
                <a:solidFill>
                  <a:prstClr val="black"/>
                </a:solidFill>
              </a:rPr>
              <a:t>.</a:t>
            </a:r>
            <a:endParaRPr lang="en-US" altLang="zh-CN" dirty="0">
              <a:solidFill>
                <a:prstClr val="black"/>
              </a:solidFill>
            </a:endParaRPr>
          </a:p>
          <a:p>
            <a:r>
              <a:rPr lang="en-US" altLang="zh-CN" dirty="0" err="1" smtClean="0">
                <a:solidFill>
                  <a:prstClr val="black"/>
                </a:solidFill>
              </a:rPr>
              <a:t>Mục</a:t>
            </a:r>
            <a:r>
              <a:rPr lang="en-US" altLang="zh-CN" dirty="0" smtClean="0">
                <a:solidFill>
                  <a:prstClr val="black"/>
                </a:solidFill>
              </a:rPr>
              <a:t> “Car Region” </a:t>
            </a:r>
            <a:r>
              <a:rPr lang="en-US" altLang="zh-CN" dirty="0">
                <a:solidFill>
                  <a:prstClr val="black"/>
                </a:solidFill>
              </a:rPr>
              <a:t>: </a:t>
            </a:r>
            <a:r>
              <a:rPr lang="en-US" altLang="zh-CN" dirty="0" err="1" smtClean="0">
                <a:solidFill>
                  <a:prstClr val="black"/>
                </a:solidFill>
              </a:rPr>
              <a:t>Thiết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lập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một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khoảng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không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gian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để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đạt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lưu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lượng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giao</a:t>
            </a:r>
            <a:r>
              <a:rPr lang="en-US" altLang="zh-CN" dirty="0" smtClean="0">
                <a:solidFill>
                  <a:prstClr val="black"/>
                </a:solidFill>
              </a:rPr>
              <a:t> </a:t>
            </a:r>
            <a:r>
              <a:rPr lang="en-US" altLang="zh-CN" dirty="0" err="1" smtClean="0">
                <a:solidFill>
                  <a:prstClr val="black"/>
                </a:solidFill>
              </a:rPr>
              <a:t>thông</a:t>
            </a:r>
            <a:r>
              <a:rPr lang="en-US" altLang="zh-CN" dirty="0" smtClean="0">
                <a:solidFill>
                  <a:prstClr val="black"/>
                </a:solidFill>
              </a:rPr>
              <a:t> .</a:t>
            </a:r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90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91324" y="468768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Tính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năng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56494" y="1372069"/>
            <a:ext cx="11079011" cy="5083822"/>
            <a:chOff x="179512" y="1249239"/>
            <a:chExt cx="8742903" cy="4011853"/>
          </a:xfrm>
        </p:grpSpPr>
        <p:sp>
          <p:nvSpPr>
            <p:cNvPr id="29" name="矩形 28"/>
            <p:cNvSpPr/>
            <p:nvPr/>
          </p:nvSpPr>
          <p:spPr>
            <a:xfrm>
              <a:off x="4407037" y="2160608"/>
              <a:ext cx="4515378" cy="4614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Thu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thập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tin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cung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cấp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tin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chi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tiết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và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phân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tích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tại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các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nút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được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thiết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lập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trước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b="1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528" y="1249239"/>
              <a:ext cx="3816424" cy="2475433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512" y="1684437"/>
              <a:ext cx="3467100" cy="600075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406850" y="3942390"/>
              <a:ext cx="7560840" cy="3341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Lưu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lượng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Lượng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qua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điểm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trên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đường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179512" y="1706620"/>
              <a:ext cx="390317" cy="55388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612538" y="2244425"/>
              <a:ext cx="432048" cy="0"/>
            </a:xfrm>
            <a:prstGeom prst="line">
              <a:avLst/>
            </a:prstGeom>
            <a:ln w="28575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V="1">
              <a:off x="1188602" y="2239302"/>
              <a:ext cx="534333" cy="5123"/>
            </a:xfrm>
            <a:prstGeom prst="line">
              <a:avLst/>
            </a:prstGeom>
            <a:ln w="28575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2988802" y="2244425"/>
              <a:ext cx="432048" cy="0"/>
            </a:xfrm>
            <a:prstGeom prst="line">
              <a:avLst/>
            </a:prstGeom>
            <a:ln w="28575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圆角矩形 36"/>
            <p:cNvSpPr/>
            <p:nvPr/>
          </p:nvSpPr>
          <p:spPr>
            <a:xfrm>
              <a:off x="611560" y="1708448"/>
              <a:ext cx="2937190" cy="217852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4407037" y="1460340"/>
              <a:ext cx="4499023" cy="4614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Hiệu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suất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thập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dữ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liệu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đến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4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làn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và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tính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toán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dữ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liệu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từng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làn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97212" y="4262333"/>
              <a:ext cx="6730257" cy="364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Tốc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độ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trung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bình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ốc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độ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trung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bình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của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phương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tiện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trong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cụ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thể</a:t>
              </a:r>
              <a:endParaRPr lang="en-US" altLang="zh-CN" sz="1600" b="1" i="1" dirty="0">
                <a:solidFill>
                  <a:srgbClr val="C00000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395536" y="4605318"/>
              <a:ext cx="7062044" cy="655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Chiều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dài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hàng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đợi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Chiều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dài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của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dòng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phương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tiện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đang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dừng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trong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làn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trong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xác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định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cxnSp>
          <p:nvCxnSpPr>
            <p:cNvPr id="41" name="肘形连接符 40"/>
            <p:cNvCxnSpPr>
              <a:endCxn id="32" idx="1"/>
            </p:cNvCxnSpPr>
            <p:nvPr/>
          </p:nvCxnSpPr>
          <p:spPr>
            <a:xfrm rot="5400000">
              <a:off x="-317365" y="2963527"/>
              <a:ext cx="1870160" cy="421729"/>
            </a:xfrm>
            <a:prstGeom prst="bentConnector4">
              <a:avLst>
                <a:gd name="adj1" fmla="val 45533"/>
                <a:gd name="adj2" fmla="val 14277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肘形连接符 41"/>
            <p:cNvCxnSpPr>
              <a:endCxn id="39" idx="1"/>
            </p:cNvCxnSpPr>
            <p:nvPr/>
          </p:nvCxnSpPr>
          <p:spPr>
            <a:xfrm rot="5400000">
              <a:off x="-166954" y="2821765"/>
              <a:ext cx="2186895" cy="1058561"/>
            </a:xfrm>
            <a:prstGeom prst="bentConnector4">
              <a:avLst>
                <a:gd name="adj1" fmla="val 45835"/>
                <a:gd name="adj2" fmla="val 117042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肘形连接符 42"/>
            <p:cNvCxnSpPr>
              <a:endCxn id="40" idx="1"/>
            </p:cNvCxnSpPr>
            <p:nvPr/>
          </p:nvCxnSpPr>
          <p:spPr>
            <a:xfrm rot="10800000" flipV="1">
              <a:off x="395536" y="3508645"/>
              <a:ext cx="2809290" cy="1424561"/>
            </a:xfrm>
            <a:prstGeom prst="bentConnector3">
              <a:avLst>
                <a:gd name="adj1" fmla="val 106421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V="1">
              <a:off x="3204826" y="2249549"/>
              <a:ext cx="0" cy="126323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肘形连接符 44"/>
            <p:cNvCxnSpPr>
              <a:stCxn id="33" idx="0"/>
              <a:endCxn id="38" idx="1"/>
            </p:cNvCxnSpPr>
            <p:nvPr/>
          </p:nvCxnSpPr>
          <p:spPr>
            <a:xfrm rot="5400000" flipH="1" flipV="1">
              <a:off x="2383081" y="-317335"/>
              <a:ext cx="15545" cy="4032367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肘形连接符 45"/>
            <p:cNvCxnSpPr>
              <a:stCxn id="37" idx="3"/>
              <a:endCxn id="29" idx="1"/>
            </p:cNvCxnSpPr>
            <p:nvPr/>
          </p:nvCxnSpPr>
          <p:spPr>
            <a:xfrm>
              <a:off x="3548750" y="1817374"/>
              <a:ext cx="858287" cy="573969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/>
            <p:cNvSpPr/>
            <p:nvPr/>
          </p:nvSpPr>
          <p:spPr>
            <a:xfrm>
              <a:off x="4415214" y="2995096"/>
              <a:ext cx="4499023" cy="4614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Độ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chính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xác</a:t>
              </a:r>
              <a:r>
                <a:rPr lang="en-US" altLang="zh-CN" sz="1600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Khả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năng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phát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hiện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chính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xác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đến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99%,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tốc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độ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dưới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80km/h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8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91324" y="468768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Tính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năng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800849" y="1236726"/>
            <a:ext cx="10590302" cy="5078995"/>
            <a:chOff x="464385" y="1074353"/>
            <a:chExt cx="8140063" cy="3903887"/>
          </a:xfrm>
        </p:grpSpPr>
        <p:sp>
          <p:nvSpPr>
            <p:cNvPr id="27" name="矩形 26"/>
            <p:cNvSpPr/>
            <p:nvPr/>
          </p:nvSpPr>
          <p:spPr>
            <a:xfrm>
              <a:off x="4690960" y="3270080"/>
              <a:ext cx="3913488" cy="638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lnSpc>
                  <a:spcPct val="150000"/>
                </a:lnSpc>
                <a:spcAft>
                  <a:spcPts val="600"/>
                </a:spcAft>
              </a:pP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cách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giữa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trước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đến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sau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hoặc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cách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giữa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hai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93460" y="4393447"/>
              <a:ext cx="3107618" cy="4494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Tỷ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lệ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thời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gian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bị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ùn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tắc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trên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một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khu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vực</a:t>
              </a:r>
              <a:r>
                <a: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zh-CN" altLang="en-US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2026708"/>
              <a:ext cx="4032447" cy="12954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385" y="1074353"/>
              <a:ext cx="3467100" cy="600075"/>
            </a:xfrm>
            <a:prstGeom prst="rect">
              <a:avLst/>
            </a:prstGeom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4988" y="2187519"/>
              <a:ext cx="2781300" cy="2085975"/>
            </a:xfrm>
            <a:prstGeom prst="rect">
              <a:avLst/>
            </a:prstGeom>
          </p:spPr>
        </p:pic>
        <p:sp>
          <p:nvSpPr>
            <p:cNvPr id="53" name="圆角矩形 52"/>
            <p:cNvSpPr/>
            <p:nvPr/>
          </p:nvSpPr>
          <p:spPr>
            <a:xfrm>
              <a:off x="503372" y="1818187"/>
              <a:ext cx="3204532" cy="3160053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464385" y="1801050"/>
              <a:ext cx="617934" cy="2838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Ùn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tắc</a:t>
              </a:r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55" name="圆角矩形 54"/>
            <p:cNvSpPr/>
            <p:nvPr/>
          </p:nvSpPr>
          <p:spPr>
            <a:xfrm>
              <a:off x="4520974" y="1820463"/>
              <a:ext cx="4083474" cy="3157777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prstClr val="white"/>
                  </a:solidFill>
                </a:rPr>
                <a:t>C</a:t>
              </a:r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4499992" y="1852464"/>
              <a:ext cx="1605701" cy="2838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cách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endParaRPr lang="zh-CN" altLang="en-US" dirty="0">
                <a:solidFill>
                  <a:srgbClr val="C00000"/>
                </a:solidFill>
              </a:endParaRPr>
            </a:p>
          </p:txBody>
        </p:sp>
        <p:cxnSp>
          <p:nvCxnSpPr>
            <p:cNvPr id="57" name="直接连接符 56"/>
            <p:cNvCxnSpPr/>
            <p:nvPr/>
          </p:nvCxnSpPr>
          <p:spPr>
            <a:xfrm>
              <a:off x="2051720" y="1636440"/>
              <a:ext cx="432048" cy="0"/>
            </a:xfrm>
            <a:prstGeom prst="line">
              <a:avLst/>
            </a:prstGeom>
            <a:ln w="28575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2655936" y="1636440"/>
              <a:ext cx="432048" cy="0"/>
            </a:xfrm>
            <a:prstGeom prst="line">
              <a:avLst/>
            </a:prstGeom>
            <a:ln w="28575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肘形连接符 58"/>
            <p:cNvCxnSpPr>
              <a:stCxn id="51" idx="2"/>
            </p:cNvCxnSpPr>
            <p:nvPr/>
          </p:nvCxnSpPr>
          <p:spPr>
            <a:xfrm rot="5400000" flipH="1" flipV="1">
              <a:off x="3474155" y="298806"/>
              <a:ext cx="99401" cy="2651843"/>
            </a:xfrm>
            <a:prstGeom prst="bentConnector4">
              <a:avLst>
                <a:gd name="adj1" fmla="val -229978"/>
                <a:gd name="adj2" fmla="val 82686"/>
              </a:avLst>
            </a:prstGeom>
            <a:ln w="19050">
              <a:solidFill>
                <a:srgbClr val="E6001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矩形 59"/>
            <p:cNvSpPr/>
            <p:nvPr/>
          </p:nvSpPr>
          <p:spPr>
            <a:xfrm>
              <a:off x="4933517" y="1094660"/>
              <a:ext cx="1605701" cy="4967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Khoảng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cách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mũi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endParaRPr lang="en-US" altLang="zh-CN" b="1" i="1" dirty="0">
                <a:solidFill>
                  <a:srgbClr val="C00000"/>
                </a:solidFill>
                <a:ea typeface="微软雅黑" pitchFamily="34" charset="-122"/>
                <a:cs typeface="Segoe UI" panose="020B0502040204020203" pitchFamily="34" charset="0"/>
              </a:endParaRPr>
            </a:p>
            <a:p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Ùn</a:t>
              </a:r>
              <a:r>
                <a:rPr lang="en-US" altLang="zh-CN" b="1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b="1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tắc</a:t>
              </a:r>
              <a:endParaRPr lang="en-US" altLang="zh-CN" b="1" i="1" dirty="0">
                <a:solidFill>
                  <a:srgbClr val="C00000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cxnSp>
          <p:nvCxnSpPr>
            <p:cNvPr id="61" name="肘形连接符 60"/>
            <p:cNvCxnSpPr/>
            <p:nvPr/>
          </p:nvCxnSpPr>
          <p:spPr>
            <a:xfrm flipV="1">
              <a:off x="2843717" y="1282691"/>
              <a:ext cx="2006058" cy="490065"/>
            </a:xfrm>
            <a:prstGeom prst="bentConnector3">
              <a:avLst>
                <a:gd name="adj1" fmla="val 63675"/>
              </a:avLst>
            </a:prstGeom>
            <a:ln w="19050">
              <a:solidFill>
                <a:srgbClr val="E6001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 flipV="1">
              <a:off x="2843808" y="1660282"/>
              <a:ext cx="0" cy="120174"/>
            </a:xfrm>
            <a:prstGeom prst="line">
              <a:avLst/>
            </a:prstGeom>
            <a:ln w="19050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458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68768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Tính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năng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295446" y="1243941"/>
            <a:ext cx="10327803" cy="4820729"/>
            <a:chOff x="539552" y="1080394"/>
            <a:chExt cx="7971076" cy="3720675"/>
          </a:xfrm>
        </p:grpSpPr>
        <p:sp>
          <p:nvSpPr>
            <p:cNvPr id="22" name="矩形 21"/>
            <p:cNvSpPr/>
            <p:nvPr/>
          </p:nvSpPr>
          <p:spPr>
            <a:xfrm>
              <a:off x="539552" y="4444752"/>
              <a:ext cx="7704856" cy="356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lnSpc>
                  <a:spcPct val="150000"/>
                </a:lnSpc>
              </a:pP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Hỗ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trợ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nhiều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loại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Hỗ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trợ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lên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đến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06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loại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khác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nhau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(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khách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tải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lớn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tải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vừa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, Sedan,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buýt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nhỏ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,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xe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tải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nhỏ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)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312" y="1080394"/>
              <a:ext cx="6766983" cy="2994759"/>
            </a:xfrm>
            <a:prstGeom prst="rect">
              <a:avLst/>
            </a:prstGeom>
          </p:spPr>
        </p:pic>
        <p:sp>
          <p:nvSpPr>
            <p:cNvPr id="24" name="圆角矩形 23"/>
            <p:cNvSpPr/>
            <p:nvPr/>
          </p:nvSpPr>
          <p:spPr>
            <a:xfrm>
              <a:off x="7092280" y="1780456"/>
              <a:ext cx="576064" cy="1296144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1187624" y="3148608"/>
              <a:ext cx="3096344" cy="504056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557808" y="4162049"/>
              <a:ext cx="7952820" cy="356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lnSpc>
                  <a:spcPct val="150000"/>
                </a:lnSpc>
              </a:pP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Trạng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thái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đường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đi</a:t>
              </a:r>
              <a:r>
                <a:rPr lang="en-US" altLang="zh-CN" sz="1600" i="1" dirty="0" smtClean="0">
                  <a:solidFill>
                    <a:srgbClr val="C00000"/>
                  </a:solidFill>
                  <a:ea typeface="微软雅黑" pitchFamily="34" charset="-122"/>
                  <a:cs typeface="Segoe UI" panose="020B0502040204020203" pitchFamily="34" charset="0"/>
                </a:rPr>
                <a:t>: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thập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dữ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liệu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giao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thông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để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phân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tích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tình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trạng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hiện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tại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của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đường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 di </a:t>
              </a:r>
              <a:r>
                <a:rPr lang="en-US" altLang="zh-CN" sz="1600" i="1" dirty="0" err="1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chuyển</a:t>
              </a:r>
              <a:r>
                <a:rPr lang="en-US" altLang="zh-CN" sz="1600" i="1" dirty="0" smtClean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rPr>
                <a:t>.</a:t>
              </a:r>
              <a:endParaRPr lang="en-US" altLang="zh-CN" sz="1600" i="1" dirty="0">
                <a:solidFill>
                  <a:prstClr val="black"/>
                </a:solidFill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cxnSp>
          <p:nvCxnSpPr>
            <p:cNvPr id="30" name="肘形连接符 29"/>
            <p:cNvCxnSpPr>
              <a:stCxn id="24" idx="0"/>
              <a:endCxn id="29" idx="1"/>
            </p:cNvCxnSpPr>
            <p:nvPr/>
          </p:nvCxnSpPr>
          <p:spPr>
            <a:xfrm rot="16200000" flipH="1" flipV="1">
              <a:off x="2689184" y="-350921"/>
              <a:ext cx="2559752" cy="6822504"/>
            </a:xfrm>
            <a:prstGeom prst="bentConnector4">
              <a:avLst>
                <a:gd name="adj1" fmla="val -6893"/>
                <a:gd name="adj2" fmla="val 102586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连接符 30"/>
            <p:cNvCxnSpPr>
              <a:endCxn id="22" idx="1"/>
            </p:cNvCxnSpPr>
            <p:nvPr/>
          </p:nvCxnSpPr>
          <p:spPr>
            <a:xfrm rot="5400000">
              <a:off x="252460" y="3687727"/>
              <a:ext cx="1222275" cy="648091"/>
            </a:xfrm>
            <a:prstGeom prst="bentConnector4">
              <a:avLst>
                <a:gd name="adj1" fmla="val 42712"/>
                <a:gd name="adj2" fmla="val 127224"/>
              </a:avLst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882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51488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Giải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pháp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82703" y="1300766"/>
            <a:ext cx="11027979" cy="4919730"/>
            <a:chOff x="382703" y="1300766"/>
            <a:chExt cx="11027979" cy="4919730"/>
          </a:xfrm>
        </p:grpSpPr>
        <p:grpSp>
          <p:nvGrpSpPr>
            <p:cNvPr id="2" name="组合 1"/>
            <p:cNvGrpSpPr/>
            <p:nvPr/>
          </p:nvGrpSpPr>
          <p:grpSpPr>
            <a:xfrm>
              <a:off x="537249" y="1463861"/>
              <a:ext cx="10812720" cy="4601624"/>
              <a:chOff x="-67503" y="1180526"/>
              <a:chExt cx="9292246" cy="3954549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08146" y="1459349"/>
                <a:ext cx="3560837" cy="2577003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148" y="1180526"/>
                <a:ext cx="4879924" cy="2855827"/>
              </a:xfrm>
              <a:prstGeom prst="rect">
                <a:avLst/>
              </a:prstGeom>
            </p:spPr>
          </p:pic>
          <p:sp>
            <p:nvSpPr>
              <p:cNvPr id="9" name="矩形 8"/>
              <p:cNvSpPr/>
              <p:nvPr/>
            </p:nvSpPr>
            <p:spPr>
              <a:xfrm>
                <a:off x="237185" y="4030566"/>
                <a:ext cx="4477699" cy="6813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50000"/>
                  </a:lnSpc>
                </a:pP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Cung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cấp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dữ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liệu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giao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thông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thời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gian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thực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,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giúp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tự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động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điều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chỉnh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thời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gian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của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đèn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điều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khiển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giao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thông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phù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hợp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. </a:t>
                </a:r>
                <a:endPara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任意多边形 9"/>
              <p:cNvSpPr/>
              <p:nvPr/>
            </p:nvSpPr>
            <p:spPr>
              <a:xfrm>
                <a:off x="724585" y="1660634"/>
                <a:ext cx="1314422" cy="1187669"/>
              </a:xfrm>
              <a:custGeom>
                <a:avLst/>
                <a:gdLst>
                  <a:gd name="connsiteX0" fmla="*/ 1314422 w 1314422"/>
                  <a:gd name="connsiteY0" fmla="*/ 1187669 h 1187669"/>
                  <a:gd name="connsiteX1" fmla="*/ 589208 w 1314422"/>
                  <a:gd name="connsiteY1" fmla="*/ 882869 h 1187669"/>
                  <a:gd name="connsiteX2" fmla="*/ 589208 w 1314422"/>
                  <a:gd name="connsiteY2" fmla="*/ 882869 h 1187669"/>
                  <a:gd name="connsiteX3" fmla="*/ 629 w 1314422"/>
                  <a:gd name="connsiteY3" fmla="*/ 430925 h 1187669"/>
                  <a:gd name="connsiteX4" fmla="*/ 715332 w 1314422"/>
                  <a:gd name="connsiteY4" fmla="*/ 0 h 1187669"/>
                  <a:gd name="connsiteX5" fmla="*/ 715332 w 1314422"/>
                  <a:gd name="connsiteY5" fmla="*/ 0 h 118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14422" h="1187669">
                    <a:moveTo>
                      <a:pt x="1314422" y="1187669"/>
                    </a:moveTo>
                    <a:lnTo>
                      <a:pt x="589208" y="882869"/>
                    </a:lnTo>
                    <a:lnTo>
                      <a:pt x="589208" y="882869"/>
                    </a:lnTo>
                    <a:cubicBezTo>
                      <a:pt x="491112" y="807545"/>
                      <a:pt x="-20392" y="578070"/>
                      <a:pt x="629" y="430925"/>
                    </a:cubicBezTo>
                    <a:cubicBezTo>
                      <a:pt x="21650" y="283780"/>
                      <a:pt x="715332" y="0"/>
                      <a:pt x="715332" y="0"/>
                    </a:cubicBezTo>
                    <a:lnTo>
                      <a:pt x="71533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-67503" y="1277796"/>
                <a:ext cx="1673497" cy="4496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Lane1 Traffic Flow: 325</a:t>
                </a:r>
              </a:p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Lane2 Traffic Flow: 1505</a:t>
                </a: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3264217" y="2205227"/>
                <a:ext cx="1203693" cy="449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</a:rPr>
                  <a:t>Extend straight phase time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5152385" y="4103535"/>
                <a:ext cx="4072358" cy="103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ct val="150000"/>
                  </a:lnSpc>
                </a:pP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Cung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cấp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công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cụ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xem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trực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tuyến</a:t>
                </a:r>
                <a:r>
                  <a:rPr lang="en-US" altLang="zh-CN" sz="1600" i="1" dirty="0" smtClean="0">
                    <a:solidFill>
                      <a:srgbClr val="FF0000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thông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qua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phần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mềm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,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giúp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quản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trị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việc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kiểm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soát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trực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quan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các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tín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hiệu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giao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 </a:t>
                </a:r>
                <a:r>
                  <a:rPr lang="en-US" altLang="zh-CN" sz="1600" i="1" dirty="0" err="1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thông</a:t>
                </a:r>
                <a:r>
                  <a:rPr lang="en-US" altLang="zh-CN" sz="1600" i="1" dirty="0" smtClean="0">
                    <a:solidFill>
                      <a:prstClr val="black"/>
                    </a:solidFill>
                    <a:ea typeface="微软雅黑" pitchFamily="34" charset="-122"/>
                    <a:cs typeface="Segoe UI" panose="020B0502040204020203" pitchFamily="34" charset="0"/>
                  </a:rPr>
                  <a:t>.</a:t>
                </a:r>
                <a:endParaRPr lang="en-US" altLang="zh-CN" sz="1600" i="1" dirty="0">
                  <a:solidFill>
                    <a:prstClr val="black"/>
                  </a:solidFill>
                  <a:ea typeface="微软雅黑" pitchFamily="34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2048256" y="1422963"/>
                <a:ext cx="2377440" cy="1146501"/>
              </a:xfrm>
              <a:custGeom>
                <a:avLst/>
                <a:gdLst>
                  <a:gd name="connsiteX0" fmla="*/ 0 w 2377440"/>
                  <a:gd name="connsiteY0" fmla="*/ 122373 h 1146501"/>
                  <a:gd name="connsiteX1" fmla="*/ 658368 w 2377440"/>
                  <a:gd name="connsiteY1" fmla="*/ 21789 h 1146501"/>
                  <a:gd name="connsiteX2" fmla="*/ 1444752 w 2377440"/>
                  <a:gd name="connsiteY2" fmla="*/ 12645 h 1146501"/>
                  <a:gd name="connsiteX3" fmla="*/ 1929384 w 2377440"/>
                  <a:gd name="connsiteY3" fmla="*/ 168093 h 1146501"/>
                  <a:gd name="connsiteX4" fmla="*/ 2157984 w 2377440"/>
                  <a:gd name="connsiteY4" fmla="*/ 533853 h 1146501"/>
                  <a:gd name="connsiteX5" fmla="*/ 2377440 w 2377440"/>
                  <a:gd name="connsiteY5" fmla="*/ 1146501 h 114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77440" h="1146501">
                    <a:moveTo>
                      <a:pt x="0" y="122373"/>
                    </a:moveTo>
                    <a:cubicBezTo>
                      <a:pt x="208788" y="81225"/>
                      <a:pt x="417576" y="40077"/>
                      <a:pt x="658368" y="21789"/>
                    </a:cubicBezTo>
                    <a:cubicBezTo>
                      <a:pt x="899160" y="3501"/>
                      <a:pt x="1232916" y="-11739"/>
                      <a:pt x="1444752" y="12645"/>
                    </a:cubicBezTo>
                    <a:cubicBezTo>
                      <a:pt x="1656588" y="37029"/>
                      <a:pt x="1810512" y="81225"/>
                      <a:pt x="1929384" y="168093"/>
                    </a:cubicBezTo>
                    <a:cubicBezTo>
                      <a:pt x="2048256" y="254961"/>
                      <a:pt x="2083308" y="370785"/>
                      <a:pt x="2157984" y="533853"/>
                    </a:cubicBezTo>
                    <a:cubicBezTo>
                      <a:pt x="2232660" y="696921"/>
                      <a:pt x="2305050" y="921711"/>
                      <a:pt x="2377440" y="1146501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382703" y="1300766"/>
              <a:ext cx="11027979" cy="491973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730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238750" y="0"/>
            <a:ext cx="1714500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382703" y="441134"/>
            <a:ext cx="746" cy="6400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82703" y="451488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Giải</a:t>
            </a:r>
            <a:r>
              <a:rPr lang="en-US" altLang="zh-CN" sz="3200" b="1" dirty="0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sz="3200" b="1" dirty="0" err="1" smtClean="0">
                <a:solidFill>
                  <a:srgbClr val="252525"/>
                </a:solidFill>
                <a:latin typeface="Calibri Light"/>
                <a:ea typeface="微软雅黑" panose="020B0503020204020204" pitchFamily="34" charset="-122"/>
                <a:cs typeface="Aharoni" panose="02010803020104030203" pitchFamily="2" charset="-79"/>
              </a:rPr>
              <a:t>pháp</a:t>
            </a:r>
            <a:endParaRPr lang="zh-CN" altLang="en-US" sz="3200" b="1" dirty="0">
              <a:solidFill>
                <a:srgbClr val="252525"/>
              </a:solidFill>
              <a:latin typeface="Calibri Light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1053543"/>
            <a:ext cx="9544050" cy="557585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71220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">
        <p14:prism dir="u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ile.youboy.com/a/30/2/31/4/8415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-14513" y="0"/>
            <a:ext cx="9991026" cy="1446664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00299" y="2598326"/>
            <a:ext cx="5418161" cy="3242915"/>
          </a:xfrm>
          <a:prstGeom prst="rect">
            <a:avLst/>
          </a:prstGeom>
          <a:solidFill>
            <a:schemeClr val="accent3">
              <a:lumMod val="50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dirty="0"/>
          </a:p>
        </p:txBody>
      </p:sp>
      <p:sp>
        <p:nvSpPr>
          <p:cNvPr id="13" name="文本框 20"/>
          <p:cNvSpPr txBox="1"/>
          <p:nvPr/>
        </p:nvSpPr>
        <p:spPr>
          <a:xfrm>
            <a:off x="5984094" y="2857821"/>
            <a:ext cx="52343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Các</a:t>
            </a:r>
            <a:r>
              <a:rPr lang="en-US" altLang="zh-CN" sz="20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tiện</a:t>
            </a:r>
            <a:r>
              <a:rPr lang="en-US" altLang="zh-CN" sz="20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ích</a:t>
            </a:r>
            <a:r>
              <a:rPr lang="en-US" altLang="zh-CN" sz="2000" b="1" dirty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camera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quan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sát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nhiều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Tự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chụp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dạng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endParaRPr lang="en-US" altLang="zh-CN" sz="2000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Không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cần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phải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dừng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Phát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hiện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đối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tượng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cấn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chú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ý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thông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qua “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Danh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Sách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Đen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endParaRPr lang="en-US" altLang="zh-CN" sz="2000" dirty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962" y="791389"/>
            <a:ext cx="99300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/>
              <a:t>Thành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phố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cần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triển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khai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hệ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thống</a:t>
            </a:r>
            <a:r>
              <a:rPr lang="en-US" altLang="zh-CN" sz="2000" dirty="0" smtClean="0"/>
              <a:t> ANPR </a:t>
            </a:r>
            <a:r>
              <a:rPr lang="en-US" altLang="zh-CN" sz="2000" dirty="0" err="1" smtClean="0"/>
              <a:t>nhiều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lớp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để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ghi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nhận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các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phương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tiện</a:t>
            </a:r>
            <a:r>
              <a:rPr lang="en-US" altLang="zh-CN" sz="2000" dirty="0" smtClean="0"/>
              <a:t> di </a:t>
            </a:r>
            <a:r>
              <a:rPr lang="en-US" altLang="zh-CN" sz="2000" dirty="0" err="1" smtClean="0"/>
              <a:t>chuyển</a:t>
            </a:r>
            <a:r>
              <a:rPr lang="en-US" altLang="zh-CN" sz="2000" dirty="0" smtClean="0"/>
              <a:t>.</a:t>
            </a:r>
            <a:endParaRPr lang="zh-CN" altLang="en-US" sz="2000" dirty="0"/>
          </a:p>
        </p:txBody>
      </p:sp>
      <p:sp>
        <p:nvSpPr>
          <p:cNvPr id="14" name="文本框 13"/>
          <p:cNvSpPr txBox="1"/>
          <p:nvPr/>
        </p:nvSpPr>
        <p:spPr>
          <a:xfrm>
            <a:off x="108835" y="176019"/>
            <a:ext cx="8438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 smtClean="0"/>
              <a:t>Hệ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thông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nhận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dạng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biển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số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xe</a:t>
            </a:r>
            <a:r>
              <a:rPr lang="en-US" altLang="zh-CN" sz="2800" b="1" dirty="0" smtClean="0"/>
              <a:t> ANPR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641" y="1517944"/>
            <a:ext cx="1961338" cy="1286470"/>
          </a:xfrm>
          <a:prstGeom prst="rect">
            <a:avLst/>
          </a:prstGeom>
        </p:spPr>
      </p:pic>
      <p:pic>
        <p:nvPicPr>
          <p:cNvPr id="18" name="Picture 2" descr="C:\Users\Public\Pictures\图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89" y="1715998"/>
            <a:ext cx="1126312" cy="104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42" descr="200905150155169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1285" y="1925365"/>
            <a:ext cx="917725" cy="59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41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J:\驾车考试\卡口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09" y="916011"/>
            <a:ext cx="11982492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圆柱形 31"/>
          <p:cNvSpPr/>
          <p:nvPr/>
        </p:nvSpPr>
        <p:spPr bwMode="auto">
          <a:xfrm rot="18405834" flipV="1">
            <a:off x="8494858" y="4296695"/>
            <a:ext cx="297269" cy="76307"/>
          </a:xfrm>
          <a:prstGeom prst="can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3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37" name="等腰三角形 36"/>
          <p:cNvSpPr/>
          <p:nvPr/>
        </p:nvSpPr>
        <p:spPr>
          <a:xfrm rot="5400000">
            <a:off x="7147249" y="2970043"/>
            <a:ext cx="360615" cy="2652813"/>
          </a:xfrm>
          <a:prstGeom prst="triangl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38" name="等腰三角形 37"/>
          <p:cNvSpPr/>
          <p:nvPr/>
        </p:nvSpPr>
        <p:spPr>
          <a:xfrm rot="5400000">
            <a:off x="7080643" y="3015861"/>
            <a:ext cx="413552" cy="2573340"/>
          </a:xfrm>
          <a:prstGeom prst="triangl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1" name="圆角矩形 40"/>
          <p:cNvSpPr/>
          <p:nvPr/>
        </p:nvSpPr>
        <p:spPr>
          <a:xfrm rot="6692787" flipV="1">
            <a:off x="6138338" y="4082521"/>
            <a:ext cx="114300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2" name="圆角矩形 41"/>
          <p:cNvSpPr/>
          <p:nvPr/>
        </p:nvSpPr>
        <p:spPr>
          <a:xfrm rot="6692787" flipV="1">
            <a:off x="6043086" y="4206347"/>
            <a:ext cx="114300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3" name="圆角矩形 42"/>
          <p:cNvSpPr/>
          <p:nvPr/>
        </p:nvSpPr>
        <p:spPr>
          <a:xfrm rot="6692787" flipV="1">
            <a:off x="5948629" y="4335730"/>
            <a:ext cx="112712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4" name="圆角矩形 43"/>
          <p:cNvSpPr/>
          <p:nvPr/>
        </p:nvSpPr>
        <p:spPr>
          <a:xfrm rot="6692787" flipV="1">
            <a:off x="5846237" y="4471459"/>
            <a:ext cx="114300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5" name="圆角矩形 44"/>
          <p:cNvSpPr/>
          <p:nvPr/>
        </p:nvSpPr>
        <p:spPr>
          <a:xfrm rot="6692787" flipV="1">
            <a:off x="5499897" y="3876942"/>
            <a:ext cx="112713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6" name="圆角矩形 45"/>
          <p:cNvSpPr/>
          <p:nvPr/>
        </p:nvSpPr>
        <p:spPr>
          <a:xfrm rot="6692787" flipV="1">
            <a:off x="5403854" y="4001560"/>
            <a:ext cx="114300" cy="93133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7" name="圆角矩形 46"/>
          <p:cNvSpPr/>
          <p:nvPr/>
        </p:nvSpPr>
        <p:spPr>
          <a:xfrm rot="6692787" flipV="1">
            <a:off x="5307546" y="4129088"/>
            <a:ext cx="114300" cy="95251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48" name="圆角矩形 47"/>
          <p:cNvSpPr/>
          <p:nvPr/>
        </p:nvSpPr>
        <p:spPr>
          <a:xfrm rot="6692787" flipV="1">
            <a:off x="5205946" y="4265613"/>
            <a:ext cx="114300" cy="95251"/>
          </a:xfrm>
          <a:prstGeom prst="roundRect">
            <a:avLst>
              <a:gd name="adj" fmla="val 2140"/>
            </a:avLst>
          </a:prstGeom>
          <a:noFill/>
          <a:ln>
            <a:solidFill>
              <a:srgbClr val="F8F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571990" y="3524252"/>
            <a:ext cx="4762533" cy="45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585" tIns="61293" rIns="122585" bIns="61293">
            <a:spAutoFit/>
          </a:bodyPr>
          <a:lstStyle/>
          <a:p>
            <a:r>
              <a:rPr lang="en-US" altLang="zh-CN" sz="2100" dirty="0" err="1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Kích</a:t>
            </a:r>
            <a:r>
              <a:rPr lang="en-US" altLang="zh-CN" sz="2100" dirty="0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hoạt</a:t>
            </a:r>
            <a:r>
              <a:rPr lang="en-US" altLang="zh-CN" sz="2100" dirty="0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chụp</a:t>
            </a:r>
            <a:r>
              <a:rPr lang="en-US" altLang="zh-CN" sz="2100" dirty="0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biển</a:t>
            </a:r>
            <a:r>
              <a:rPr lang="en-US" altLang="zh-CN" sz="2100" dirty="0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 </a:t>
            </a:r>
            <a:r>
              <a:rPr lang="en-US" altLang="zh-CN" sz="2100" dirty="0" err="1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số</a:t>
            </a:r>
            <a:r>
              <a:rPr lang="en-US" altLang="zh-CN" sz="2100" dirty="0" smtClean="0">
                <a:solidFill>
                  <a:schemeClr val="bg1"/>
                </a:solidFill>
                <a:latin typeface="Arial" charset="0"/>
                <a:ea typeface="华文行楷" pitchFamily="2" charset="-122"/>
              </a:rPr>
              <a:t> </a:t>
            </a:r>
            <a:endParaRPr lang="en-US" altLang="zh-CN" sz="2100" dirty="0">
              <a:solidFill>
                <a:schemeClr val="bg1"/>
              </a:solidFill>
              <a:latin typeface="Arial" charset="0"/>
              <a:ea typeface="华文行楷" pitchFamily="2" charset="-122"/>
            </a:endParaRPr>
          </a:p>
        </p:txBody>
      </p:sp>
      <p:pic>
        <p:nvPicPr>
          <p:cNvPr id="52" name="Picture 3" descr="C:\Documents and Settings\zjj\桌面\未标题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569701">
            <a:off x="9108019" y="5213008"/>
            <a:ext cx="65828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3" descr="C:\Documents and Settings\zjj\桌面\未标题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505732">
            <a:off x="5505277" y="4125555"/>
            <a:ext cx="656167" cy="28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标题 1"/>
          <p:cNvSpPr txBox="1">
            <a:spLocks/>
          </p:cNvSpPr>
          <p:nvPr/>
        </p:nvSpPr>
        <p:spPr>
          <a:xfrm>
            <a:off x="0" y="190477"/>
            <a:ext cx="10668075" cy="533400"/>
          </a:xfrm>
          <a:prstGeom prst="rect">
            <a:avLst/>
          </a:prstGeom>
        </p:spPr>
        <p:txBody>
          <a:bodyPr lIns="122585" tIns="61293" rIns="122585" bIns="61293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</a:rPr>
              <a:t>ANPR</a:t>
            </a:r>
            <a:r>
              <a:rPr lang="en-US" altLang="zh-CN" sz="3200" dirty="0" smtClean="0"/>
              <a:t> 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</a:rPr>
              <a:t>|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Mô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phỏng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quá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trình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nhận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dạng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biển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số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xe</a:t>
            </a:r>
            <a:endParaRPr lang="en-US" altLang="zh-CN" sz="3200" dirty="0" smtClean="0">
              <a:solidFill>
                <a:srgbClr val="C00000"/>
              </a:solidFill>
            </a:endParaRPr>
          </a:p>
          <a:p>
            <a:pPr algn="l"/>
            <a:endParaRPr lang="en-US" altLang="zh-CN" sz="3200" dirty="0" smtClean="0">
              <a:solidFill>
                <a:srgbClr val="C00000"/>
              </a:solidFill>
            </a:endParaRPr>
          </a:p>
          <a:p>
            <a:pPr algn="l"/>
            <a:endParaRPr lang="zh-CN" altLang="en-US" sz="3200" dirty="0" smtClean="0">
              <a:solidFill>
                <a:srgbClr val="C00000"/>
              </a:solidFill>
            </a:endParaRPr>
          </a:p>
          <a:p>
            <a:pPr algn="l"/>
            <a:endParaRPr lang="zh-CN" altLang="en-US" sz="3200" dirty="0">
              <a:solidFill>
                <a:srgbClr val="C00000"/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13" y="952483"/>
            <a:ext cx="419098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圆柱形 28"/>
          <p:cNvSpPr/>
          <p:nvPr/>
        </p:nvSpPr>
        <p:spPr bwMode="auto">
          <a:xfrm rot="5637416">
            <a:off x="8473651" y="4392934"/>
            <a:ext cx="483483" cy="62037"/>
          </a:xfrm>
          <a:prstGeom prst="can">
            <a:avLst/>
          </a:prstGeom>
          <a:solidFill>
            <a:schemeClr val="bg1"/>
          </a:solidFill>
          <a:ln>
            <a:solidFill>
              <a:schemeClr val="accent3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>
              <a:defRPr/>
            </a:pPr>
            <a:endParaRPr lang="zh-CN" altLang="en-US" sz="2400" dirty="0"/>
          </a:p>
        </p:txBody>
      </p:sp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77267" y="4352719"/>
            <a:ext cx="177765" cy="12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77267" y="4191005"/>
            <a:ext cx="285752" cy="16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TextBox 33"/>
          <p:cNvSpPr txBox="1"/>
          <p:nvPr/>
        </p:nvSpPr>
        <p:spPr>
          <a:xfrm>
            <a:off x="8621253" y="2107162"/>
            <a:ext cx="1743420" cy="369328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sz="1600" dirty="0" err="1" smtClean="0">
                <a:solidFill>
                  <a:schemeClr val="bg1"/>
                </a:solidFill>
              </a:rPr>
              <a:t>Biển</a:t>
            </a:r>
            <a:r>
              <a:rPr lang="en-US" altLang="zh-CN" sz="1600" dirty="0" smtClean="0">
                <a:solidFill>
                  <a:schemeClr val="bg1"/>
                </a:solidFill>
              </a:rPr>
              <a:t> số:MBN430X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直角上箭头 35"/>
          <p:cNvSpPr/>
          <p:nvPr/>
        </p:nvSpPr>
        <p:spPr>
          <a:xfrm>
            <a:off x="8763019" y="3810003"/>
            <a:ext cx="1238259" cy="571504"/>
          </a:xfrm>
          <a:prstGeom prst="bentUp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585" tIns="61293" rIns="122585" bIns="61293" anchor="ctr"/>
          <a:lstStyle/>
          <a:p>
            <a:pPr algn="ctr">
              <a:defRPr/>
            </a:pPr>
            <a:endParaRPr lang="zh-CN" alt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24" name="对象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28731"/>
              </p:ext>
            </p:extLst>
          </p:nvPr>
        </p:nvGraphicFramePr>
        <p:xfrm>
          <a:off x="297205" y="5850008"/>
          <a:ext cx="1219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ackager Shell Object" showAsIcon="1" r:id="rId9" imgW="914400" imgH="828720" progId="Package">
                  <p:embed/>
                </p:oleObj>
              </mc:Choice>
              <mc:Fallback>
                <p:oleObj name="Packager Shell Object" showAsIcon="1" r:id="rId9" imgW="914400" imgH="82872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205" y="5850008"/>
                        <a:ext cx="121920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679 L -0.29132 -0.153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0" y="-8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7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-0.00216 L -0.43889 -0.2188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-108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34" grpId="0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203204" y="177804"/>
            <a:ext cx="9326033" cy="561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585" tIns="61293" rIns="122585" bIns="61293" anchor="ctr"/>
          <a:lstStyle/>
          <a:p>
            <a:endParaRPr lang="en-US" altLang="zh-CN" dirty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7450160" y="951024"/>
            <a:ext cx="3598875" cy="5729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803" tIns="45902" rIns="91803" bIns="45902"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7143758" y="1428736"/>
            <a:ext cx="5048241" cy="4374227"/>
          </a:xfrm>
          <a:prstGeom prst="roundRect">
            <a:avLst>
              <a:gd name="adj" fmla="val 891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t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Nhận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dạng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: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Biển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số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xe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,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màu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biển</a:t>
            </a:r>
            <a:r>
              <a:rPr kumimoji="1"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kumimoji="1"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số</a:t>
            </a:r>
            <a:r>
              <a:rPr kumimoji="1"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, </a:t>
            </a:r>
            <a:r>
              <a:rPr kumimoji="1"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khuôn</a:t>
            </a:r>
            <a:r>
              <a:rPr kumimoji="1"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kumimoji="1"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mặt</a:t>
            </a:r>
            <a:r>
              <a:rPr kumimoji="1"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kumimoji="1"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tài</a:t>
            </a:r>
            <a:r>
              <a:rPr kumimoji="1"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kumimoji="1"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xế</a:t>
            </a:r>
            <a:r>
              <a:rPr kumimoji="1"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…v.v</a:t>
            </a:r>
            <a:r>
              <a:rPr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.</a:t>
            </a:r>
          </a:p>
          <a:p>
            <a:pPr marL="380990" indent="-38099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Hỗ</a:t>
            </a:r>
            <a:r>
              <a:rPr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trợ</a:t>
            </a:r>
            <a:r>
              <a:rPr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hồng</a:t>
            </a:r>
            <a:r>
              <a:rPr lang="en-US" altLang="zh-CN" sz="1900" kern="0" dirty="0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 </a:t>
            </a:r>
            <a:r>
              <a:rPr lang="en-US" altLang="zh-CN" sz="1900" kern="0" dirty="0" err="1" smtClean="0">
                <a:solidFill>
                  <a:srgbClr val="C00000"/>
                </a:solidFill>
                <a:latin typeface="+mj-lt"/>
                <a:ea typeface="微软雅黑" pitchFamily="34" charset="-122"/>
                <a:cs typeface="Arial" pitchFamily="34" charset="0"/>
              </a:rPr>
              <a:t>ngoại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,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lọc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nhiễu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sáng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.</a:t>
            </a:r>
          </a:p>
          <a:p>
            <a:pPr marL="380990" indent="-38099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Nhận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dạng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nhiều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mẫu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xe</a:t>
            </a:r>
            <a:r>
              <a:rPr lang="en-US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.</a:t>
            </a:r>
          </a:p>
          <a:p>
            <a:pPr marL="380990" indent="-38099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Tự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động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đồng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bộ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dữ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zh-CN" sz="1900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liệu</a:t>
            </a:r>
            <a:r>
              <a:rPr lang="en-US" altLang="zh-CN" sz="1900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. </a:t>
            </a:r>
            <a:endParaRPr lang="zh-CN" altLang="en-US" sz="1600" b="0" dirty="0" smtClean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dirty="0" smtClean="0">
              <a:solidFill>
                <a:schemeClr val="tx1"/>
              </a:solidFill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94" indent="-228594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 flipV="1">
            <a:off x="7420539" y="1619237"/>
            <a:ext cx="4200000" cy="0"/>
          </a:xfrm>
          <a:prstGeom prst="line">
            <a:avLst/>
          </a:prstGeom>
          <a:noFill/>
          <a:ln w="12700" cap="rnd">
            <a:solidFill>
              <a:srgbClr val="CC0000"/>
            </a:solidFill>
            <a:prstDash val="solid"/>
            <a:round/>
            <a:headEnd type="triangl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8" rIns="121917" bIns="60958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 kern="0" dirty="0" smtClean="0">
              <a:solidFill>
                <a:srgbClr val="000000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477268" y="990507"/>
            <a:ext cx="1804334" cy="5386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altLang="zh-CN" sz="2700" dirty="0" err="1" smtClean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Tính</a:t>
            </a:r>
            <a:r>
              <a:rPr lang="en-US" altLang="zh-CN" sz="27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 smtClean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năng</a:t>
            </a:r>
            <a:endParaRPr lang="zh-CN" altLang="en-US" sz="2700" dirty="0" smtClean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2" name="标题 1"/>
          <p:cNvSpPr txBox="1">
            <a:spLocks/>
          </p:cNvSpPr>
          <p:nvPr/>
        </p:nvSpPr>
        <p:spPr>
          <a:xfrm>
            <a:off x="0" y="228581"/>
            <a:ext cx="10668075" cy="533400"/>
          </a:xfrm>
          <a:prstGeom prst="rect">
            <a:avLst/>
          </a:prstGeom>
        </p:spPr>
        <p:txBody>
          <a:bodyPr lIns="122585" tIns="61293" rIns="122585" bIns="61293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</a:rPr>
              <a:t>ANPR</a:t>
            </a:r>
            <a:r>
              <a:rPr lang="en-US" altLang="zh-CN" sz="3200" dirty="0" smtClean="0"/>
              <a:t> 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</a:rPr>
              <a:t>|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Cấu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trúc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hệ</a:t>
            </a:r>
            <a:r>
              <a:rPr lang="en-US" altLang="zh-CN" sz="3200" dirty="0" smtClean="0">
                <a:solidFill>
                  <a:srgbClr val="C00000"/>
                </a:solidFill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</a:rPr>
              <a:t>thống</a:t>
            </a:r>
            <a:endParaRPr lang="en-US" altLang="zh-CN" sz="3200" dirty="0" smtClean="0">
              <a:solidFill>
                <a:srgbClr val="C00000"/>
              </a:solidFill>
            </a:endParaRPr>
          </a:p>
          <a:p>
            <a:pPr algn="l"/>
            <a:endParaRPr lang="en-US" altLang="zh-CN" sz="32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algn="l"/>
            <a:endParaRPr lang="en-US" altLang="zh-CN" sz="3200" dirty="0" smtClean="0">
              <a:solidFill>
                <a:srgbClr val="C00000"/>
              </a:solidFill>
            </a:endParaRPr>
          </a:p>
          <a:p>
            <a:pPr algn="l"/>
            <a:endParaRPr lang="zh-CN" altLang="en-US" sz="3200" dirty="0" smtClean="0">
              <a:solidFill>
                <a:srgbClr val="C00000"/>
              </a:solidFill>
            </a:endParaRPr>
          </a:p>
          <a:p>
            <a:pPr algn="l"/>
            <a:endParaRPr lang="zh-CN" altLang="en-US" sz="3200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464" y="1428736"/>
            <a:ext cx="5905541" cy="4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143339" y="836712"/>
            <a:ext cx="11905323" cy="55686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54" name="内容占位符 2"/>
          <p:cNvSpPr txBox="1">
            <a:spLocks/>
          </p:cNvSpPr>
          <p:nvPr/>
        </p:nvSpPr>
        <p:spPr>
          <a:xfrm>
            <a:off x="143933" y="952499"/>
            <a:ext cx="12048067" cy="5740864"/>
          </a:xfrm>
          <a:prstGeom prst="rect">
            <a:avLst/>
          </a:prstGeom>
        </p:spPr>
        <p:txBody>
          <a:bodyPr lIns="121917" tIns="60958" rIns="121917" bIns="60958"/>
          <a:lstStyle/>
          <a:p>
            <a:pPr indent="457189"/>
            <a:r>
              <a:rPr lang="en-US" altLang="zh-CN" b="1" i="1" dirty="0" err="1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Thành</a:t>
            </a:r>
            <a:r>
              <a:rPr lang="en-US" altLang="zh-CN" b="1" i="1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b="1" i="1" dirty="0" err="1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phần</a:t>
            </a:r>
            <a:r>
              <a:rPr lang="en-US" altLang="zh-CN" b="1" i="1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b="1" i="1" dirty="0" err="1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hệ</a:t>
            </a:r>
            <a:r>
              <a:rPr lang="en-US" altLang="zh-CN" b="1" i="1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b="1" i="1" dirty="0" err="1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thống</a:t>
            </a:r>
            <a:r>
              <a:rPr lang="en-US" altLang="zh-CN" b="1" i="1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ANPR</a:t>
            </a: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r>
              <a:rPr lang="en-US" altLang="zh-CN" sz="2100" dirty="0" err="1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2100" dirty="0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dirty="0" err="1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thiết</a:t>
            </a:r>
            <a:r>
              <a:rPr lang="en-US" altLang="zh-CN" sz="2100" dirty="0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dirty="0" err="1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bị</a:t>
            </a:r>
            <a:r>
              <a:rPr lang="en-US" altLang="zh-CN" sz="2100" dirty="0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dirty="0" err="1" smtClean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chính</a:t>
            </a: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>
              <a:buFont typeface="Wingdings" pitchFamily="2" charset="2"/>
              <a:buChar char="n"/>
            </a:pPr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indent="457189"/>
            <a:endParaRPr lang="en-US" altLang="zh-CN" sz="2100" dirty="0" smtClean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6" name="标题 1"/>
          <p:cNvSpPr txBox="1">
            <a:spLocks/>
          </p:cNvSpPr>
          <p:nvPr/>
        </p:nvSpPr>
        <p:spPr>
          <a:xfrm>
            <a:off x="440267" y="174628"/>
            <a:ext cx="6893992" cy="468293"/>
          </a:xfrm>
          <a:prstGeom prst="rect">
            <a:avLst/>
          </a:prstGeom>
        </p:spPr>
        <p:txBody>
          <a:bodyPr lIns="121917" tIns="60958" rIns="121917" bIns="60958">
            <a:normAutofit fontScale="850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CN" sz="3200" dirty="0" smtClean="0">
                <a:latin typeface="+mj-lt"/>
              </a:rPr>
              <a:t>ITS |</a:t>
            </a:r>
            <a:r>
              <a:rPr lang="en-US" altLang="zh-CN" sz="3200" dirty="0" err="1" smtClean="0">
                <a:latin typeface="+mj-lt"/>
              </a:rPr>
              <a:t>Hệ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thống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nhận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diện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biển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số</a:t>
            </a:r>
            <a:r>
              <a:rPr lang="en-US" altLang="zh-CN" sz="3200" dirty="0" smtClean="0">
                <a:latin typeface="+mj-lt"/>
              </a:rPr>
              <a:t> </a:t>
            </a:r>
            <a:r>
              <a:rPr lang="en-US" altLang="zh-CN" sz="3200" dirty="0" err="1" smtClean="0">
                <a:latin typeface="+mj-lt"/>
              </a:rPr>
              <a:t>xe</a:t>
            </a:r>
            <a:endParaRPr lang="zh-CN" altLang="en-US" sz="2900" b="1" dirty="0" smtClean="0">
              <a:solidFill>
                <a:srgbClr val="FF0000"/>
              </a:solidFill>
              <a:latin typeface="+mj-lt"/>
              <a:ea typeface="微软雅黑" pitchFamily="34" charset="-122"/>
              <a:cs typeface="+mj-cs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004025" y="3457400"/>
            <a:ext cx="3077633" cy="5847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ts val="3600"/>
              </a:lnSpc>
              <a:spcBef>
                <a:spcPct val="75000"/>
              </a:spcBef>
            </a:pPr>
            <a:endParaRPr lang="zh-CN" altLang="en-US" sz="2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AutoShape 13"/>
          <p:cNvSpPr>
            <a:spLocks noChangeArrowheads="1"/>
          </p:cNvSpPr>
          <p:nvPr/>
        </p:nvSpPr>
        <p:spPr bwMode="gray">
          <a:xfrm>
            <a:off x="285752" y="2198135"/>
            <a:ext cx="2762269" cy="2786083"/>
          </a:xfrm>
          <a:prstGeom prst="roundRect">
            <a:avLst>
              <a:gd name="adj" fmla="val 4639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round/>
            <a:headEnd/>
            <a:tailEnd/>
          </a:ln>
          <a:effectLst/>
        </p:spPr>
        <p:txBody>
          <a:bodyPr wrap="none" lIns="121917" tIns="60958" rIns="121917" bIns="60958" anchor="ctr"/>
          <a:lstStyle/>
          <a:p>
            <a:pPr>
              <a:defRPr/>
            </a:pPr>
            <a:endParaRPr lang="zh-CN" altLang="en-US" sz="21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AutoShape 15"/>
          <p:cNvSpPr>
            <a:spLocks noChangeArrowheads="1"/>
          </p:cNvSpPr>
          <p:nvPr/>
        </p:nvSpPr>
        <p:spPr bwMode="ltGray">
          <a:xfrm>
            <a:off x="285752" y="2317199"/>
            <a:ext cx="2762269" cy="391163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algn="ctr"/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Camera </a:t>
            </a:r>
            <a:endParaRPr lang="zh-CN" altLang="en-US" sz="2100" b="1" dirty="0">
              <a:solidFill>
                <a:srgbClr val="0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8" name="AutoShape 13"/>
          <p:cNvSpPr>
            <a:spLocks noChangeArrowheads="1"/>
          </p:cNvSpPr>
          <p:nvPr/>
        </p:nvSpPr>
        <p:spPr bwMode="gray">
          <a:xfrm>
            <a:off x="9144022" y="2180861"/>
            <a:ext cx="2762269" cy="2786083"/>
          </a:xfrm>
          <a:prstGeom prst="roundRect">
            <a:avLst>
              <a:gd name="adj" fmla="val 4639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round/>
            <a:headEnd/>
            <a:tailEnd/>
          </a:ln>
          <a:effectLst/>
        </p:spPr>
        <p:txBody>
          <a:bodyPr wrap="none" lIns="121917" tIns="60958" rIns="121917" bIns="60958" anchor="ctr"/>
          <a:lstStyle/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21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radar</a:t>
            </a:r>
            <a:r>
              <a:rPr lang="zh-CN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loop</a:t>
            </a:r>
            <a:endParaRPr lang="zh-CN" altLang="en-US" sz="1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AutoShape 13"/>
          <p:cNvSpPr>
            <a:spLocks noChangeArrowheads="1"/>
          </p:cNvSpPr>
          <p:nvPr/>
        </p:nvSpPr>
        <p:spPr bwMode="gray">
          <a:xfrm>
            <a:off x="6191208" y="2180861"/>
            <a:ext cx="2762269" cy="2786083"/>
          </a:xfrm>
          <a:prstGeom prst="roundRect">
            <a:avLst>
              <a:gd name="adj" fmla="val 4639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round/>
            <a:headEnd/>
            <a:tailEnd/>
          </a:ln>
          <a:effectLst/>
        </p:spPr>
        <p:txBody>
          <a:bodyPr wrap="none" lIns="121917" tIns="60958" rIns="121917" bIns="60958" anchor="ctr"/>
          <a:lstStyle/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Flash light</a:t>
            </a:r>
            <a:r>
              <a:rPr lang="zh-CN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LED strobe light</a:t>
            </a:r>
            <a:r>
              <a:rPr lang="zh-CN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endParaRPr lang="en-US" altLang="zh-CN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b="1" dirty="0" err="1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infrared,Non</a:t>
            </a: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-infrared</a:t>
            </a:r>
            <a:endParaRPr lang="zh-CN" altLang="en-US" sz="1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0" name="AutoShape 13"/>
          <p:cNvSpPr>
            <a:spLocks noChangeArrowheads="1"/>
          </p:cNvSpPr>
          <p:nvPr/>
        </p:nvSpPr>
        <p:spPr bwMode="gray">
          <a:xfrm>
            <a:off x="3238480" y="2194509"/>
            <a:ext cx="2762269" cy="2786083"/>
          </a:xfrm>
          <a:prstGeom prst="roundRect">
            <a:avLst>
              <a:gd name="adj" fmla="val 4639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round/>
            <a:headEnd/>
            <a:tailEnd/>
          </a:ln>
          <a:effectLst/>
        </p:spPr>
        <p:txBody>
          <a:bodyPr wrap="none" lIns="121917" tIns="60958" rIns="121917" bIns="60958" anchor="ctr"/>
          <a:lstStyle/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2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endParaRPr lang="en-US" altLang="zh-CN" sz="1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1003984" y="3440127"/>
            <a:ext cx="3077633" cy="5847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ts val="3600"/>
              </a:lnSpc>
              <a:spcBef>
                <a:spcPct val="75000"/>
              </a:spcBef>
            </a:pPr>
            <a:endParaRPr lang="zh-CN" altLang="en-US" sz="2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2" name="AutoShape 15"/>
          <p:cNvSpPr>
            <a:spLocks noChangeArrowheads="1"/>
          </p:cNvSpPr>
          <p:nvPr/>
        </p:nvSpPr>
        <p:spPr bwMode="ltGray">
          <a:xfrm>
            <a:off x="3143229" y="2228487"/>
            <a:ext cx="2952771" cy="391163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algn="ctr"/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Lưu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trữ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tiền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trạm</a:t>
            </a:r>
            <a:endParaRPr lang="zh-CN" altLang="en-US" sz="2100" b="1" dirty="0">
              <a:solidFill>
                <a:srgbClr val="0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3" name="AutoShape 15"/>
          <p:cNvSpPr>
            <a:spLocks noChangeArrowheads="1"/>
          </p:cNvSpPr>
          <p:nvPr/>
        </p:nvSpPr>
        <p:spPr bwMode="ltGray">
          <a:xfrm>
            <a:off x="6286501" y="2228487"/>
            <a:ext cx="2571768" cy="391163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algn="ctr"/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Đèn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trợ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sáng</a:t>
            </a:r>
            <a:endParaRPr lang="zh-CN" altLang="en-US" sz="2100" b="1" dirty="0">
              <a:solidFill>
                <a:srgbClr val="0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4" name="AutoShape 15"/>
          <p:cNvSpPr>
            <a:spLocks noChangeArrowheads="1"/>
          </p:cNvSpPr>
          <p:nvPr/>
        </p:nvSpPr>
        <p:spPr bwMode="ltGray">
          <a:xfrm>
            <a:off x="9048771" y="2228487"/>
            <a:ext cx="2952728" cy="391163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algn="ctr"/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Thiết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bị</a:t>
            </a:r>
            <a:r>
              <a:rPr lang="en-US" altLang="zh-CN" sz="2100" b="1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dò</a:t>
            </a:r>
            <a:endParaRPr lang="zh-CN" altLang="en-US" sz="2100" b="1" dirty="0">
              <a:solidFill>
                <a:srgbClr val="0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9239272" y="3823937"/>
            <a:ext cx="2571768" cy="36933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9" name="图片 88" descr="300AC闪光灯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0674" y="2906974"/>
            <a:ext cx="1547324" cy="995084"/>
          </a:xfrm>
          <a:prstGeom prst="rect">
            <a:avLst/>
          </a:prstGeom>
        </p:spPr>
      </p:pic>
      <p:pic>
        <p:nvPicPr>
          <p:cNvPr id="91" name="Picture 342" descr="200905150155169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56372" y="2948947"/>
            <a:ext cx="917725" cy="59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矩形 94"/>
          <p:cNvSpPr/>
          <p:nvPr/>
        </p:nvSpPr>
        <p:spPr>
          <a:xfrm>
            <a:off x="380960" y="4031711"/>
            <a:ext cx="2571768" cy="141576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ITC302-RF1A</a:t>
            </a:r>
          </a:p>
          <a:p>
            <a:pPr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ITC302-RF1A-IR</a:t>
            </a:r>
          </a:p>
          <a:p>
            <a:pPr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ITC602-RF1A</a:t>
            </a:r>
          </a:p>
          <a:p>
            <a:pPr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ITC602-RF1A-IR</a:t>
            </a:r>
          </a:p>
          <a:p>
            <a:pPr>
              <a:defRPr/>
            </a:pP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712" y="2698201"/>
            <a:ext cx="2000264" cy="123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81" y="3050277"/>
            <a:ext cx="2381267" cy="66675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107" name="图片 106" descr="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30272" y="3276244"/>
            <a:ext cx="762005" cy="666755"/>
          </a:xfrm>
          <a:prstGeom prst="rect">
            <a:avLst/>
          </a:prstGeom>
        </p:spPr>
      </p:pic>
      <p:pic>
        <p:nvPicPr>
          <p:cNvPr id="108" name="图片 107" descr="LED补光灯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0512" y="2609489"/>
            <a:ext cx="857256" cy="666755"/>
          </a:xfrm>
          <a:prstGeom prst="rect">
            <a:avLst/>
          </a:prstGeom>
        </p:spPr>
      </p:pic>
      <p:pic>
        <p:nvPicPr>
          <p:cNvPr id="57" name="图片 56" descr="121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466754" y="2948949"/>
            <a:ext cx="1293876" cy="81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矩形 26"/>
          <p:cNvSpPr/>
          <p:nvPr/>
        </p:nvSpPr>
        <p:spPr>
          <a:xfrm>
            <a:off x="3385792" y="4184111"/>
            <a:ext cx="2571768" cy="33855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ITSE0804-GN5B-D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3204" y="177804"/>
            <a:ext cx="9326033" cy="561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585" tIns="61293" rIns="122585" bIns="61293" anchor="ctr"/>
          <a:lstStyle/>
          <a:p>
            <a:endParaRPr lang="zh-CN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709" y="875904"/>
            <a:ext cx="11430080" cy="7744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16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 smtClean="0">
                <a:solidFill>
                  <a:schemeClr val="lt1"/>
                </a:solidFill>
              </a:rPr>
              <a:t>Hệ</a:t>
            </a:r>
            <a:r>
              <a:rPr lang="en-US" altLang="zh-CN" sz="3200" dirty="0" smtClean="0">
                <a:solidFill>
                  <a:schemeClr val="lt1"/>
                </a:solidFill>
              </a:rPr>
              <a:t> </a:t>
            </a:r>
            <a:r>
              <a:rPr lang="en-US" altLang="zh-CN" sz="3200" dirty="0" err="1" smtClean="0">
                <a:solidFill>
                  <a:schemeClr val="lt1"/>
                </a:solidFill>
              </a:rPr>
              <a:t>thống</a:t>
            </a:r>
            <a:r>
              <a:rPr lang="en-US" altLang="zh-CN" sz="3200" dirty="0" smtClean="0">
                <a:solidFill>
                  <a:schemeClr val="lt1"/>
                </a:solidFill>
              </a:rPr>
              <a:t> </a:t>
            </a:r>
            <a:r>
              <a:rPr lang="en-US" altLang="zh-CN" sz="3200" dirty="0" err="1" smtClean="0">
                <a:solidFill>
                  <a:schemeClr val="lt1"/>
                </a:solidFill>
              </a:rPr>
              <a:t>tại</a:t>
            </a:r>
            <a:r>
              <a:rPr lang="en-US" altLang="zh-CN" sz="3200" dirty="0" smtClean="0">
                <a:solidFill>
                  <a:schemeClr val="lt1"/>
                </a:solidFill>
              </a:rPr>
              <a:t> </a:t>
            </a:r>
            <a:r>
              <a:rPr lang="en-US" altLang="zh-CN" sz="3200" dirty="0" err="1" smtClean="0">
                <a:solidFill>
                  <a:schemeClr val="lt1"/>
                </a:solidFill>
              </a:rPr>
              <a:t>Braxin</a:t>
            </a:r>
            <a:endParaRPr lang="zh-CN" altLang="en-US" sz="3200" dirty="0" smtClean="0">
              <a:solidFill>
                <a:schemeClr val="l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107" y="1650351"/>
            <a:ext cx="11095971" cy="15265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380990" indent="-380990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1900" b="1" dirty="0" err="1" smtClean="0"/>
              <a:t>Thành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phố</a:t>
            </a:r>
            <a:r>
              <a:rPr lang="en-US" altLang="zh-CN" sz="1900" b="1" dirty="0" smtClean="0"/>
              <a:t>: </a:t>
            </a:r>
            <a:r>
              <a:rPr lang="en-US" altLang="zh-CN" sz="1900" dirty="0" smtClean="0"/>
              <a:t>Florianopolis, Brazil</a:t>
            </a:r>
          </a:p>
          <a:p>
            <a:pPr marL="380990" indent="-380990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1900" b="1" dirty="0" err="1" smtClean="0"/>
              <a:t>Hệ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thống</a:t>
            </a:r>
            <a:r>
              <a:rPr lang="en-US" altLang="zh-CN" sz="1900" b="1" dirty="0" smtClean="0"/>
              <a:t>: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Nhận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dạng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biển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số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hỗ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trợ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hồng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ngoại</a:t>
            </a:r>
            <a:r>
              <a:rPr lang="en-US" altLang="zh-CN" sz="1900" dirty="0" smtClean="0"/>
              <a:t>, Camera 3MP, </a:t>
            </a:r>
            <a:r>
              <a:rPr lang="en-US" altLang="zh-CN" sz="1900" dirty="0" err="1" smtClean="0"/>
              <a:t>Đèn</a:t>
            </a:r>
            <a:r>
              <a:rPr lang="en-US" altLang="zh-CN" sz="1900" dirty="0" smtClean="0"/>
              <a:t> LED </a:t>
            </a:r>
            <a:r>
              <a:rPr lang="en-US" altLang="zh-CN" sz="1900" dirty="0" err="1" smtClean="0"/>
              <a:t>hồng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ngoại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Bộ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kích</a:t>
            </a:r>
            <a:r>
              <a:rPr lang="en-US" altLang="zh-CN" sz="1900" dirty="0" smtClean="0"/>
              <a:t>. </a:t>
            </a:r>
          </a:p>
          <a:p>
            <a:pPr marL="380990" indent="-380990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1900" b="1" dirty="0" err="1" smtClean="0"/>
              <a:t>Vị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trí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lắp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đặt</a:t>
            </a:r>
            <a:r>
              <a:rPr lang="en-US" altLang="zh-CN" sz="1900" dirty="0" smtClean="0"/>
              <a:t>: </a:t>
            </a:r>
            <a:r>
              <a:rPr lang="en-US" altLang="zh-CN" sz="1900" dirty="0" err="1" smtClean="0"/>
              <a:t>Trạm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thu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phí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Các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tuyến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đường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nội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thành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bãi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đậu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xe</a:t>
            </a:r>
            <a:r>
              <a:rPr lang="en-US" altLang="zh-CN" sz="1900" dirty="0" smtClean="0"/>
              <a:t>…</a:t>
            </a:r>
            <a:r>
              <a:rPr lang="en-US" altLang="zh-CN" sz="1900" dirty="0" err="1" smtClean="0"/>
              <a:t>v.v</a:t>
            </a:r>
            <a:r>
              <a:rPr lang="en-US" altLang="zh-CN" sz="1900" dirty="0" smtClean="0"/>
              <a:t> </a:t>
            </a:r>
          </a:p>
          <a:p>
            <a:pPr marL="380990" indent="-380990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1900" b="1" dirty="0" err="1" smtClean="0"/>
              <a:t>Ứng</a:t>
            </a:r>
            <a:r>
              <a:rPr lang="en-US" altLang="zh-CN" sz="1900" b="1" dirty="0" smtClean="0"/>
              <a:t> </a:t>
            </a:r>
            <a:r>
              <a:rPr lang="en-US" altLang="zh-CN" sz="1900" b="1" dirty="0" err="1" smtClean="0"/>
              <a:t>dụng</a:t>
            </a:r>
            <a:r>
              <a:rPr lang="en-US" altLang="zh-CN" sz="1900" b="1" dirty="0" smtClean="0"/>
              <a:t>: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Thành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phố</a:t>
            </a:r>
            <a:r>
              <a:rPr lang="en-US" altLang="zh-CN" sz="1900" dirty="0" smtClean="0"/>
              <a:t> an </a:t>
            </a:r>
            <a:r>
              <a:rPr lang="en-US" altLang="zh-CN" sz="1900" dirty="0" err="1" smtClean="0"/>
              <a:t>toàn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điều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tra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tội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phạm</a:t>
            </a:r>
            <a:r>
              <a:rPr lang="en-US" altLang="zh-CN" sz="1900" dirty="0" smtClean="0"/>
              <a:t>.</a:t>
            </a:r>
          </a:p>
        </p:txBody>
      </p:sp>
      <p:sp>
        <p:nvSpPr>
          <p:cNvPr id="10" name="矩形 9"/>
          <p:cNvSpPr/>
          <p:nvPr/>
        </p:nvSpPr>
        <p:spPr>
          <a:xfrm>
            <a:off x="2000222" y="6381771"/>
            <a:ext cx="2321720" cy="446272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altLang="zh-CN" sz="2100" dirty="0" err="1" smtClean="0">
                <a:solidFill>
                  <a:srgbClr val="FF0000"/>
                </a:solidFill>
              </a:rPr>
              <a:t>Ảnh</a:t>
            </a:r>
            <a:r>
              <a:rPr lang="en-US" altLang="zh-CN" sz="2100" dirty="0" smtClean="0">
                <a:solidFill>
                  <a:srgbClr val="FF0000"/>
                </a:solidFill>
              </a:rPr>
              <a:t> </a:t>
            </a:r>
            <a:r>
              <a:rPr lang="en-US" altLang="zh-CN" sz="2100" dirty="0" err="1" smtClean="0">
                <a:solidFill>
                  <a:srgbClr val="FF0000"/>
                </a:solidFill>
              </a:rPr>
              <a:t>chụp</a:t>
            </a:r>
            <a:r>
              <a:rPr lang="en-US" altLang="zh-CN" sz="2100" dirty="0" smtClean="0">
                <a:solidFill>
                  <a:srgbClr val="FF0000"/>
                </a:solidFill>
              </a:rPr>
              <a:t> ban </a:t>
            </a:r>
            <a:r>
              <a:rPr lang="en-US" altLang="zh-CN" sz="2100" dirty="0" err="1" smtClean="0">
                <a:solidFill>
                  <a:srgbClr val="FF0000"/>
                </a:solidFill>
              </a:rPr>
              <a:t>ngày</a:t>
            </a:r>
            <a:endParaRPr lang="zh-CN" altLang="en-US" sz="2100" dirty="0" smtClean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48507" y="6381771"/>
            <a:ext cx="2312486" cy="446272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altLang="zh-CN" sz="2100" dirty="0" err="1" smtClean="0">
                <a:solidFill>
                  <a:srgbClr val="FF0000"/>
                </a:solidFill>
              </a:rPr>
              <a:t>Ảnh</a:t>
            </a:r>
            <a:r>
              <a:rPr lang="en-US" altLang="zh-CN" sz="2100" dirty="0" smtClean="0">
                <a:solidFill>
                  <a:srgbClr val="FF0000"/>
                </a:solidFill>
              </a:rPr>
              <a:t> </a:t>
            </a:r>
            <a:r>
              <a:rPr lang="en-US" altLang="zh-CN" sz="2100" dirty="0" err="1" smtClean="0">
                <a:solidFill>
                  <a:srgbClr val="FF0000"/>
                </a:solidFill>
              </a:rPr>
              <a:t>chụp</a:t>
            </a:r>
            <a:r>
              <a:rPr lang="en-US" altLang="zh-CN" sz="2100" dirty="0" smtClean="0">
                <a:solidFill>
                  <a:srgbClr val="FF0000"/>
                </a:solidFill>
              </a:rPr>
              <a:t> ban </a:t>
            </a:r>
            <a:r>
              <a:rPr lang="en-US" altLang="zh-CN" sz="2100" dirty="0" err="1" smtClean="0">
                <a:solidFill>
                  <a:srgbClr val="FF0000"/>
                </a:solidFill>
              </a:rPr>
              <a:t>đêm</a:t>
            </a:r>
            <a:endParaRPr lang="zh-CN" altLang="en-US" sz="21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69" y="3758052"/>
            <a:ext cx="3296493" cy="254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26369\Documents\Tencent Files\627778768\FileRecv\1446-AXE2146-53532946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5" y="3714753"/>
            <a:ext cx="3333773" cy="2576097"/>
          </a:xfrm>
          <a:prstGeom prst="rect">
            <a:avLst/>
          </a:prstGeom>
          <a:noFill/>
        </p:spPr>
      </p:pic>
      <p:sp>
        <p:nvSpPr>
          <p:cNvPr id="9" name="矩形 12"/>
          <p:cNvSpPr>
            <a:spLocks noChangeArrowheads="1"/>
          </p:cNvSpPr>
          <p:nvPr/>
        </p:nvSpPr>
        <p:spPr bwMode="auto">
          <a:xfrm>
            <a:off x="129353" y="0"/>
            <a:ext cx="3907809" cy="88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585" tIns="61293" rIns="122585" bIns="61293">
            <a:spAutoFit/>
          </a:bodyPr>
          <a:lstStyle/>
          <a:p>
            <a:pPr marL="380990" indent="-380990">
              <a:lnSpc>
                <a:spcPct val="150000"/>
              </a:lnSpc>
            </a:pPr>
            <a:r>
              <a:rPr lang="en-US" altLang="zh-CN" sz="37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Một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zh-CN" sz="37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số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zh-CN" sz="37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dự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zh-CN" sz="37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án</a:t>
            </a:r>
            <a:r>
              <a:rPr lang="en-US" altLang="zh-CN" sz="37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zh-CN" sz="37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mẫu</a:t>
            </a:r>
            <a:endParaRPr lang="zh-CN" altLang="en-US" dirty="0" smtClean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C:\Users\26802\Desktop\British-traffic-poli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85"/>
            <a:ext cx="12191999" cy="688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0" y="-9785"/>
            <a:ext cx="8937938" cy="1661164"/>
          </a:xfrm>
          <a:prstGeom prst="rect">
            <a:avLst/>
          </a:prstGeom>
          <a:solidFill>
            <a:schemeClr val="bg1">
              <a:lumMod val="9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2000" dirty="0" smtClean="0">
              <a:solidFill>
                <a:schemeClr val="tx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267458" y="3710404"/>
            <a:ext cx="6892695" cy="2799587"/>
            <a:chOff x="5299305" y="1806172"/>
            <a:chExt cx="6892695" cy="3258821"/>
          </a:xfrm>
        </p:grpSpPr>
        <p:sp>
          <p:nvSpPr>
            <p:cNvPr id="10" name="矩形 9"/>
            <p:cNvSpPr/>
            <p:nvPr/>
          </p:nvSpPr>
          <p:spPr>
            <a:xfrm>
              <a:off x="5299305" y="1806172"/>
              <a:ext cx="6892695" cy="3258821"/>
            </a:xfrm>
            <a:prstGeom prst="rect">
              <a:avLst/>
            </a:prstGeom>
            <a:solidFill>
              <a:schemeClr val="accent3">
                <a:lumMod val="50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ü"/>
              </a:pPr>
              <a:endParaRPr lang="zh-CN" altLang="en-US" dirty="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688748" y="1989027"/>
              <a:ext cx="6079656" cy="2794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Tiện</a:t>
              </a:r>
              <a:r>
                <a:rPr lang="en-US" altLang="zh-CN" sz="2000" b="1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b="1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ích</a:t>
              </a:r>
              <a:endParaRPr lang="en-US" altLang="zh-CN" sz="20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Bộ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thiết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bị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toàn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diện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đáp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ứng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trọn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vẹn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nhu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cầu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thực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hiện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nhiệm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vụ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Cung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cấp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các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bằng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chứng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xác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thực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cho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việc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xử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phạt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vi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phạm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bằng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các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công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nghệ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tiên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2000" dirty="0" err="1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tiến</a:t>
              </a:r>
              <a:r>
                <a:rPr lang="en-US" altLang="zh-CN" sz="2000" dirty="0" smtClean="0">
                  <a:solidFill>
                    <a:schemeClr val="bg1"/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</p:grpSp>
      <p:pic>
        <p:nvPicPr>
          <p:cNvPr id="20" name="Picture 4" descr="C:\Users\26802\Desktop\图片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87" y="2437667"/>
            <a:ext cx="2207793" cy="16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26802\Desktop\图片1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151" y="2466330"/>
            <a:ext cx="1559902" cy="165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26802\Desktop\图片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009" y="2385762"/>
            <a:ext cx="1277719" cy="159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4395" y="20584"/>
            <a:ext cx="77015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Cảnh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sát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điện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tử</a:t>
            </a:r>
            <a:endParaRPr lang="en-US" altLang="zh-CN" sz="2800" b="1" dirty="0" smtClean="0"/>
          </a:p>
          <a:p>
            <a:r>
              <a:rPr lang="en-US" altLang="zh-CN" sz="2400" b="1" dirty="0" err="1" smtClean="0"/>
              <a:t>Góp</a:t>
            </a:r>
            <a:r>
              <a:rPr lang="en-US" altLang="zh-CN" sz="2400" b="1" dirty="0" smtClean="0"/>
              <a:t> </a:t>
            </a:r>
            <a:r>
              <a:rPr lang="en-US" altLang="zh-CN" sz="2400" b="1" dirty="0" err="1" smtClean="0"/>
              <a:t>phần</a:t>
            </a:r>
            <a:r>
              <a:rPr lang="en-US" altLang="zh-CN" sz="2400" b="1" dirty="0" smtClean="0"/>
              <a:t> </a:t>
            </a:r>
            <a:r>
              <a:rPr lang="en-US" altLang="zh-CN" sz="2400" b="1" dirty="0" err="1" smtClean="0"/>
              <a:t>giảm</a:t>
            </a:r>
            <a:r>
              <a:rPr lang="en-US" altLang="zh-CN" sz="2400" b="1" dirty="0" smtClean="0"/>
              <a:t> vi </a:t>
            </a:r>
            <a:r>
              <a:rPr lang="en-US" altLang="zh-CN" sz="2400" b="1" dirty="0" err="1" smtClean="0"/>
              <a:t>phạm</a:t>
            </a:r>
            <a:r>
              <a:rPr lang="en-US" altLang="zh-CN" sz="2400" b="1" dirty="0" smtClean="0"/>
              <a:t> </a:t>
            </a:r>
            <a:r>
              <a:rPr lang="en-US" altLang="zh-CN" sz="2400" b="1" dirty="0" err="1" smtClean="0"/>
              <a:t>giao</a:t>
            </a:r>
            <a:r>
              <a:rPr lang="en-US" altLang="zh-CN" sz="2400" b="1" dirty="0" smtClean="0"/>
              <a:t> </a:t>
            </a:r>
            <a:r>
              <a:rPr lang="en-US" altLang="zh-CN" sz="2400" b="1" dirty="0" err="1" smtClean="0"/>
              <a:t>thông</a:t>
            </a:r>
            <a:endParaRPr lang="en-US" altLang="zh-CN" sz="2800" b="1" dirty="0" smtClean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8102" y="915073"/>
            <a:ext cx="2686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 smtClean="0"/>
              <a:t>Vượt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đèn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đỏ</a:t>
            </a:r>
            <a:r>
              <a:rPr lang="zh-CN" altLang="en-US" sz="2000" dirty="0" smtClean="0"/>
              <a:t>        </a:t>
            </a:r>
            <a:endParaRPr lang="en-US" altLang="zh-CN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 smtClean="0"/>
              <a:t>Đỗ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xe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sai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quy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định</a:t>
            </a:r>
            <a:endParaRPr lang="zh-CN" altLang="en-US" sz="2000" dirty="0"/>
          </a:p>
        </p:txBody>
      </p:sp>
      <p:sp>
        <p:nvSpPr>
          <p:cNvPr id="15" name="矩形 14"/>
          <p:cNvSpPr/>
          <p:nvPr/>
        </p:nvSpPr>
        <p:spPr>
          <a:xfrm>
            <a:off x="3249854" y="913684"/>
            <a:ext cx="29332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 smtClean="0"/>
              <a:t>Quá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tốc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độ</a:t>
            </a:r>
            <a:endParaRPr lang="en-US" altLang="zh-CN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 smtClean="0"/>
              <a:t>Lấn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tuyến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71559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5108" y="7937"/>
            <a:ext cx="12217107" cy="685006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513" y="-23434"/>
            <a:ext cx="4381561" cy="828652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4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6" descr="data:image/jpeg;base64,/9j/4AAQSkZJRgABAQAAAQABAAD/2wBDAAMCAgMCAgMDAwMEAwMEBQgFBQQEBQoHBwYIDAoMDAsKCwsNDhIQDQ4RDgsLEBYQERMUFRUVDA8XGBYUGBIUFRT/2wBDAQMEBAUEBQkFBQkUDQsNFBQUFBQUFBQUFBQUFBQUFBQUFBQUFBQUFBQUFBQUFBQUFBQUFBQUFBQUFBQUFBQUFBT/wAARCACXAP0DASIAAhEBAxEB/8QAHQAAAQQDAQEAAAAAAAAAAAAABwQFBggAAgMJAf/EAEIQAAEDAgUCBAQDBgMHBAMAAAECAwQFEQAGBxIhMUEIEyJRFGFxgRUyQgkWI1KRoWKxwRckJTNDU+Fyc4KikrPR/8QAGwEAAgMBAQEAAAAAAAAAAAAAAwQBAgUABgf/xAAyEQACAgEEAQIDBgYDAQAAAAABAgARAwQSITFBE1EFInEUMmGBwfBCkaGx0eEVI4Px/9oADAMBAAIRAxEAPwCx3herVNyrFzTmysSkRIEdnyStZA4Sd5t/bA21c8aVUzzEqFLpbTNJpD5slASHHVp91LPAJHYDAn1rzQzR9OI+XaRW/jPi5PmSUNJ9JF7gXH2wD50sUamBx0m/F7c9cAGdXZipvmHfTZMG1cqkEi5NXsxvGYZAO5y992JxOzbC1Y0hr+S686ppZa8yOtI5uk8dLdBf+uK1RtTGfjkx1MrWVK2pIvh7pWpUdnM6IKmS204C06sG5sfbA2cniSVUC5ONe9bZVXfy9lZl9ApVJpyEtpTY2Uet+L8ADv3wK2a20/ey0qJ64es05WyrUsq1SuozMEVuK4WI1NS2CZAuPzX5H6uR0tz1wN6U42w96+CVcfLBceX5do8QZxUdxHcmokJQncogJxJsl54jZZqzctLocSkWcQOoFuuIQ/GXPRsZlISD+kWOF1FoMGnyQKg7cPAbieOL4oWJHELQB7k5zHVYlViSpsMnyXwVpB6jAspqyayLfXBaz/Ay7QcvQUUGQXmHGfWDyQrAfpjgRVQtV9tsdhsqxieUUVEIGe0qdyq0oqKglvkYClBf8ue3fnabfXBmzLPZlZaLQJKvL4wCo0tuBJU484lpAUTuWbDF9MKUyuXkio416STUXCOATYH2xYTSYqdoSVIAV6QPphFpF4I9Vtb/ACqsjL6MpZWWnf8AjuaiqK2tPXc0zbzXOAbHaEn3xc/LOSNDtEMtQKZKFQrVUaT/AL5UmyhKHljrtStQCUjt/fF86vkUKi2ZOMAfeNSoepeWapDhF5+E60haN6Fkekj3w1aWPoi1AJdUlDik8JWoDnFy9TvF/pJNoyaPHTCQtDRaSaxSFzUJHSx+GdA+18Vmq2o2RW2/NoNfomV5BO5TlIhPQQe/IfYe69PzYvh0mdsexhUjJkxq4ZTcKWXJS23WFcJQsXSod7e3viI6sSi9VG7q3cGxwDY2r9fyfnE1NnOLmdIj/DsSoyi80pPsE2AQodlJA/zGJvmDN6c1uNzYbvmMOo3t9yAex+eGsOnfS/eNxbLkGbqO0GsBllKDt4wuYrrQkIa5U6sXQhAupfyAHJxvoXo1mfXrOwoNGQqLAj2cqdadbKmYLZ6AfzuK6JR9zYYtTqrqZo74D6SaHQKUxV89SGPML0lSX5Sj0BdcI9F/5QAAOgw6c4XgcmLDATyeBAnl/TnOuZtn4flGrvoWNwcVGLabfVVsTRXh/rVAiCbmiq0fLbNtwYemByQf/gnp98Vbzt4+NR85SXi3MTS23FX/AN3cWSPl1xFIviTqPnCZXl/iNlC/xL6vX7i5xcPkPVCT6aDuzDLqLnRigS24eVIzeYnlOlLyUtuKecHH5BwkH+uHWLUkyWG1qjuw1lN1sPjattX8pHY4meh+Ydb9WocdzTXTPKumWXSAp7O+YqbuIT3U0HfU6TzyEhPucGTLujOmuUpS369X3tVM2OOKfm1SpupjU/zSeSWm/SRfon1ducUGYqSGEs2HcAVgAoVGqWapVOj0iBIluznQ0w6GlBlar/zW6AXJ+mLf5jy3RvDN4d6jIqFQUuW4m78pTn5nlpKSEJ6G3QYR6pa9ZS8O9ByZmeurEhyvViPRYTTaS23HjbrPPttjgJbSbX73Hviq37T3UGt1Wv0WAqoo/dZpsvRoDB/5h/7rh+fYYztXqt5XFdExrBptis9XUolmyo/gGY5MunbvLW6bJPbn/wA4lGV9dZUVTcZ+MF7yEhQ7YGU2W5OdVuv5Y5SMJvKU24hxvhaDuB+eA/ZQyDd3GV1DKaXqWJzJnNyW/SIrTao7j8preSOqdwv98EHXzS2sZhjR6nTISpUQR0jyUqG5Jve/TFXqbnKW7U4smpvJKYtlIPSxB4xefSbO07ONCZcgqEyOhr+M2T1x5rW6jP8AD8yDEtg/1mtgTHq1beaIlZaGHqcy01Jb8p1IsUn5YbazE8+cpxJNlC9h2wU9eMrO5XlCtlKWqc4T06oJ5tgNLzhB3f8ANB++GVJy/OB3ETS/KTDzUW3syZaVJjxC65HT/FQByn54gVMqTE0LjSUJWD3X2tiwNakRtHc+StOqOldXqaqQqfN8xIs1uNkJF+5Bvinrde2y3Cu7agtQKVDkG/OH/QXGzMi8Mb+sYbWZNQqeobKivyk8/CqBCq7S1lKeqieww7JhZdkVFiWytlx2242FufniD0eHMzvW6ZRaHEcrFZqDwjxIMdBW68s9kj2HUkkADkkYujkb9nK1lmisVfVnUOnZQaA8x2nUwI3hNrlKpDpsSP8AAg/U4IFJFQZdfMovUZSKnmHNMWFGBLSw6AjsABc4gtQrDLbgC5DLR9lOpH+uL+oz94RtAK1PGUMiVfVCovDyZlanyy4w6L3ISp1QSfntbA4HOJrlfxj+FiSllM3RqFl2SmwaXIy9EkNpI77kC/3tgw0z/eqLHMDxc82aJXEPSW2o0kSZCjZLUe7i1fQJBJwZa9pnnag5HhZkzDk6sUegvrSyxUKix5AcWeRZKiF2PuU2x6eZL8VOhzVIcrECoZSoVPi+pTrSGoziPeyNgN/kMUq8SX7RGX4kHcy5AynluF+5r7X+7T5TBXUJKkG4UAo7W0qUAbgbgO/OKenRlt/ED4kR6zQYLTaEt+WnkjvhuXl1rkhaEkC/0GCxoJ4PtRNWpL0JgQqDTooQJFVnFTrRKhu2tJRys2uTcpA455xdPTv9nvppp+pmdnCdNz1UG7bWqmQxCUeOkdH57H+dShhgAAVFWBY3KM6O+GjO/iAkFnLUZDFCQotyMyTwUwWAB6tpHLyh/Kj7lPODZVv9g37PJdOETKMrVfU1xHnGt1bY0iOr+ZsKCgxz0DaCq3VZxbbVXVF/TugT3GWKflzJ9MjlLPw4CX1JSOQlFglCb2ACbnvcdMeO+u+sdR1mzhIq8pstRtyhHbJuUN34F+5wzhxbzz1Kv/1jjuH/AD/+1C1Bz1GkRWcsZcpCXEkAgOyVoHyKyE3+dvtivOYNdc5ZrDgn1x9SVghTYslPPUWGBq4LJtjmlZ3i/ABxoLSGhFzbdxe9JWb2O2/cDH2DXalRXvOiSdqxyAttLiSfmlQIP3xqlLbrdir1fXCZ11DRtccYIxFXcqLupNY2uVR8pTFXynk+ux1fmTJoLTKzbuHGPLWD8wcWl8Enh3keJ+JW6rDV+6OUqfVEsyGytUp4qU0lamoyyALC6eV3Kdw4OKLOzQ6dre1V+MejvgQ8V9A0Q8NkagSKbWKlUpVSmTVuRy0Gmd7m0Ib3EHom/I6k9sZebKFHB4jS47PIlwtR885I8GekblNy/DYiPIaWplnfdxx5Q5edPVayeST/AJcY8V895nqGdsz1OvVZ4y5859TzjiyTckk8XPAxcfUXxujUzOEjJeTtApOaszqdILVWcVNfcvb1lttNkI9SSSTYX5OCjop4GKPTMzUzPOvNPokOt1FYNH03oaLxUOJG67wST5603F0i7SOCom9hXC6gX5kurN9JT3w2+DDULxLOJm0yGnLWTiravNVWQUsG3X4dvgvnryCEDurti48fJXhx8EVLZccpjGe88N+o1Su7ZLoXf/posUND22i4vyTgmeNXxXR/DvkqJSYcSK5mmckIjUpl1CRCjgfnWkdOwAsOnGPLJ/xEZlTVZ1RDECRUpm4qmSo6X1tbhz5e64B+duMNKS4tuoJqXgQ965eP7OGpkt+MxIcptKCiG4TBAbt23DviN6M65z836gUyn5oqpaoingFNABDQHU7vcWBxWeVU5NQLkuW8FKUq6isAG5wwTauqW4I0Qq8xSto2XKldrJA5vgjvjQVKqrk8w1+LvxEyfERq9MqTKlxctUpBp9Gp6TZDEdB/MAP1LIKifmPbFkF+KHTqu6R5apOf8uS5tdYgNMyprTO5LqkoAKgrduFwAbfXFTcjeFnU3Oa4rreXX6LAkPIZFRrR+HburkHafUbjpxzgza+aM07JXh/ysKQ4xXa3T35MavVmK8tSVOehTba0FRS2pKDxaxUDc48tqmTM6qrc348TUxAqCSOIH87SMj5iq772WJLkRg8pbfBTx7WOINJhuxPziwPKTe9xhjchGO8A6CD1F74dzUHFx0JUd2xNhfGngR8Y27rH4xV9pF1RiKSyt8fmNj2OLPeFbOpy1UDCDy0p2eoFVwQR7YrWy+F2vYYkeTsyPUDMkSWhe0bgCL8EYR+KaY5sBbGaZeR+UNpM3p5AGHB4MvFrVlyh6k5bRGFQcZaKgt1CFWKenPTv0xUSuOZHotVkwWviZAYVsUvyyeR154v9cWGRmQyILc6KUltxA3lPQcYCld0lmVmrSZrHrbeVvBtjzPwz4tuyONRx/mbOt+HUiHDzE1P8R1TR4g0Z7qK/OakqajSQOf4O1KLfQWv9cWr1f8HQ1apzOatNm0vVeenzPgUrAbfWeTc9E9bk9gDjzhLxkOouPT0NuMWr018WuYm9HaHpYzmRrJkaoumBVs4SEKcVEhKNtiUoBUBtvuI9Sulxzj6LjzIMTYmFjxPLvjbeHXg+YbfDhk+ZFz6nSjR6eZOZVhDmfNVIyb/Axkkb4VNJ4QgqBQHPzOKBULBIIS/tLNWsrO5qjaY5aiKmzaFtTVKxLcU6oOBIIjoN+bXutR/Vx2xvS/HrpP4RNOn8l6DUiXnetPOb5+b62yYzEl61vMCLBa0pHCUWSlI9+b0FrefqlmKtVCqzyuTUZ8hyS/IXyVrWoqUf6nCSbQbjTbiI/wAqWllhDrqkoAFgN3Awxzc4uujY2dgTwCkdcMbrj81wrccUb/p7YccvUZVZrVOprTrTLk2S3GDz3CGys23K+Q64M2dm+7xBLiUd8xI9Jk1MguL3ke4wXvDRl2XUs/rQy0p1DVPfeebFrrb2bTyeltwPHthBn3SmLpbmufQqrmGFVnoyELS9T/UlYUAbfUXxOfDM7Od1ny/Cy821BbnJXAU7UH0MIkrUkkIClcAqNkpHdVhi2EAMrvyJGQ2CijmGPwk/tC6hoHp7nfLNfp6q9UWrzKCZLqkoVIBCFsOqAJCdqQtJHN0lPFwQdNHf2p2UM1mYdQYdMytVNm5qW0h5yNc8BIsFLHXr3+WPN/WaiO5S1WrMSTEXDdbkr8xhXpKVA8pI7YT5UznDoefMr1lEVEZqnVWFLdFgpKkNvoUoEHgiwNweCL3xXKgxuwkIxYA1LdeLrVim+IKswv3XzhArTKFFtinx5SYrIUbblr84oJPYdBYXxVnOGU5eUn0MVCfSXnV9Pw2pMTED6qaUoA/I4R+I/KVIyprpnam0JX/CotUeEUFgtBtBVfywlRPCCSnuDt4JFsDRQO0gPWF79Rjl1GwVtl2xbzdyUyZDLKTd5s/RWGx+tR0cJUFn/D2wzoZClcArV3IN8YhoN7twSk9fVxirahj0JZcIHc7vTFSXN6CQP6Y6xosqqyGYzLLkh1xW1CGxck/LG9JodRrkkNU2A/UF90xGy5b62HH3wVcg6G5/kVRmXCS3QVpSFB2YoHm/QoAJws7mrJhlxljQEj9G0ZzROUG1RmKcokAplu+tPz2o3X+lxiw+U6RLp2gLWSsvpp+YsySMwtyG5K2Q09B85Yj7N97oYUsIKt5tuN+OMNmYvDtm+ZT3H5Oa3J8hfPwjSFMMEnslDdz/AJ4ienOScyacZsM2PGYbXDW5GfbkTCWJ7K07HmSEAlSSnclQVbmxBBTfCyls1Anj2qEyp6X3hPRbSnVnKGkyKhkHSqFDzdmaAy0c4Z/kIKoC5gGwpu3/ABZSxYhLTXpSAAVDk44V3VSj6eIrWY61nBNLrD0e9Qqb8ll/MM9tFz5TSUktwWio2Sw0CR+YqKrnFZcoZUyw54f9U6ZGyklVaYMapQ5cVCkKixwvY4PMSRawseB6ufbFQ9R8ioaplPrtDTMkQ1Bbc1tslxERzcAhRNyQlYI5P6uMNjImNtlRcKzrYM31V1Aaz7n2t5jfAjGdJU4hhchbykI6JClrJUpVgNxJ5N7YhL+YWEcNN71die2OMXKkypEE3AP83XEqpOniE7VPXcItYEcYltTXUkYQe5G6G6irZjpgqzc2VTlSWxKYhcPKZ3DeEcdbXxcVvVHKmnvmuaY6W06kSFJ9FSzDYu+wIaSSoG1uq+vbAUpiW6W2tlmOnzEcqLCRwPmcPsGYzKIDy1pVtvtUnGXnIzEbif5xzHjK9TlqRqlqdqYgMZmzDLlU7cFCnQHfhoybdPQi17e5JxLPDzqIKUirRHY77DVSbagvRHwl2DLQ2vcnzm1j1LB6OJIUASLkG2InW1BSAlki5HUcYlmmGVGZkFykuvbXpjfnIdBCvLdQCSpIPQHuMWw5GT5FUV9JZ8CH5iTf1ma0+HBms0w5jyImqVSpoWpdTy42gP8Aw6Ss2VE2AEti4G03Pe56YrdXKVUMu1J6m1WBKpVSjrLb8Ka0WnmVDspB5B+uLfUGu1GkyWY633KbXKc7dEtHItflKuRdJHIxKNXIuRvEdVDHqsSZQqilkJi11yT8U609tAVvO0FTSj+k3Kexw8GK/SJlLMoiytKbbhha2nzQVDnaLjCrUDINZ00zI7RazHSysXUy+0rc1IbvYOIV3B9uo74U5WobtVpEuSyFOhAI9Ivg4IIs9QBBU15hU0QzY5MbNFkWdS/6W7nocH2nw00+IhhxN1o62xUnSKb+FZzg+YbbXOQcXQbfjS0h3egbu2Pk3x/F9m1PyDg8z2nwzP6mGsnNTzkRccdsFzww53TkLVulvy4zUqk1AGFMQ+2laAlRsCUkG/P+eBCTtWLdMLYs12K4lbDq2VpIIUg8jH13FkONw48TxToMiFT5hh8W2mdEyTqs9Iy4z8NQKmPiG2EJs2w90cZRbgAGxA7bsBcEJsE+1+cGvJOWMwa95Jzq9LqvmpyzA/ForLygFrUFpS/t9/SE4HeS8tGrV5iI43uSpYSQscWvzf7YBmyIcjFRxC40cIu4x3ydo5V8zSkrlEwaeGRILxTcqTa9gPf64UZk0qXl9LMtKlSIjvDSgki5+Ywd0JkxZzkRSwwxJjFpDo/SOlv6YeQy0jL0aDPQ08ppIHmJHKrdzhAZHdo+2NEUHzBujS7LsTKUKVIi7pSmULfWB6yojnnDRpjkEZizRVPNlTWsuRE+b8Ky5Z0LHqRZy3pIIB46WwSKxNjrhlkN/wAMAAJxM9O8rBqgS1MpSy7JJKFW6XtfBsO4ZDRgsgUoCZprNkCl60012vZulSW8zw6Q4+mstFI+IWlA2mR6fXbbYngm+KS1nL1Uyu/HjVyjzqM9KjokIYqEZxlTjSx6VgLAJSoG4I4scelLlPkxKS9IZClD4NTfoAJB9+fnbFcfHjW6vmKq5LqFcqDtTqbsN9CpL4AVtBT6eO172+uHTuDUeosCrC4u1A0jo2f9F9HtR0pfS/WKKaVVnWpW4uToTimFLUDexUhKFE9yb9cDqneHyhPlwvTZ21IuClY/pa2DP4bl/vn4LajT3gVyMrZ1cKO4RHmRUq//AGNq/wDyx2i0VyIXFLWEpI4+Rwo13Gcagi4LqZ4f8qIICosmV/jekK5+wtiU5N0gyvGzWwt6iRUxGEBaElIKVL3AblFVybfP3xMY0HYveEbgrq6f7Wx1TJaptSiyHTsYSoIWq3CQTfcfoQMJ5nIFXNbS4lZtxEfKNTI9QqleEdxEiNGUhlryUNILJF7/AJOdptYE8mxOH+ixFKcWt9CW1XttHU/PCanZVbypWKpV4cpDkWtMtJcjhoWCm77XEqB6EKPBv9cOVIQkO7iAVHvigJAjbop5kmeoKKnBdjBbrDTyC246wrY4EnrZQ5H1GIBqdk+m5dp/415rbdPR5cd8tlISlZ/KVfI2PI78HqMFqlxPiGgm4AJHHvgg+H7RE5mhortfpsOXQXJD6IdGfR5/xSErUEvPqVdNiQVJSke1+mD4WbeNsz9VhRsZ3n6SDaJ5aoFD0/o1Pr9Ap1Ti53irdfbqDG9UmNvO1N73SNpSU25B5BwF84+CGHolqtQ6tEqMuv6J5mntUGZRHH1/iEd2VdDDJUBtWhLxSpLhIttG7kAm1+oWWKhmatRGsrUGFW5dLeZbMmEEx4lOjJcCXk+eo+txLdyEJFrpAxO6Z5rcJESfGjyW1FJUly6m3QlQUnj2JSkjv0PbG2MSalCh+9PPMxwMGHU8aM/abxdPM5VzLcp+dTajTJjsVbNRRtWAlZAUT0IUACFDgg3HGGlqE82EgVEPIPQN4Nf7QlrUHKuvFRNdnO1KkVVsTaPV1Q22jJingNrWlNlOM28sjg2Sk9FXxWSDnypU5VyWnv8A3Gh/pjKbTuBXmOrlW4Ustttw6VOjLv569ykbgCoknjrh2otPb+E+Ckw1xpkdNnCRcKPW6T7H2wK/9qTM5xJnxVxlo5S/DBVt/riYU3P/AOJxU+TVG5LZT2ASofIjrjPOJ0NsJoh0YUpmk2SW5RR2CrYfac8G4LUpLobMUlzcTYWvyPviHvSfiHioG/PXC92Y01lerF1sSG0tp4/7dzYK+oNrfPBEF5ABBs1ISYS3ZDdRqwmJKiFQ0i6jc3HHP+WNY9ULLYKFEOd+vXAuoucnJzbaXZCmFpGzzB0V35+eE1Z1FlNoESOUl4GxfUnkfTt98OqzO3pVFSqhfUJh6zHl9jWvJKqDJQlqtsgvU2XYX863/LX3CV22k9jY4rRlfMNUyTFnR0toYWpS2HWHE32KSbK+9xhTTs65gp1QbnR6zIYltqCkuIXtsR0win1l+ZNlz5rTFYkyXVvvCYkqDrqrkrO0g3vzx3w99nKjmIHMGPEZ6dUliqCUVFLm/ddOCpD10n0dgRXUlRR0V1uMQfPWVqPlt6E/QK2a5DlRGZilpa2qZKx621W6FKgRz2se+O7lUhvNR1FglXlAE+55xia7S4tRRyrYj2nyvhJ2HmD1Y3A7ecFrwp6CnxKa0U7Ia6yrL7UiPIkPzURviFoS0jdYIuOSSBgUj0jcjti9/wCzy/fr/Z3qLKomTKvV6QhCXYlUpsdG8vEbHm2lq2l5QQEnYlXH9BjVJiwEL2WPC2PCHppm2vVWRl/UanLgLiNqekfhL8dC7h0t+YpSFuEEenuRbFNsrZsyQmtvhDb1HkqcKW25hB3c8WUOL2tiPeILWWsalZvUxXI0ymikn4OPSpqlhUYI4G5tf5XD1UrvfAnUpMxBSQVgdArn+mO9MEWZO8g0JcSU6y8yFWS6lIuFXvx9cRSs5tQp5thKth6AjoPrgBZe1AzBlUFqNIMqCTzFlC6bewPUYWL1EjVJ8bx5LhPISeAcKMjJGPUDjuWQq2XoWXssMZgq9YCIl0b0tjcVk/pbHc45TPFLSKUy2xSsvvvoaGwfFOpbFvf03N8V9zFm2TUsvtU0SFOwmnPNQFq3AKtbg9sRyNOQW0t7rqHU3vjQ0wSrIiuXceAZa3KnjKkNy/Ll0eG1C6r3byq3sCeP646eLtWUdR8m5FzbRZvmqeVJhOstg7mF8LsoduTirPl8ix6+/TBU0C0Gz94h6nUKdk+Dvp9N8tdRqEp5LUeF5hsNoUbLd2hSggcqCT07mzqNtjuDxtRqT/TTMw0F8Leanf8AiFQqWbqtGkxQzE8yDDajFbaC+/2ddKnSlsXIS2FEcjEdieKSO+4BUaEWkd1RnAoAf+lQB/viV+OOm1bK1RynlaJQq1R8jZcprcCmJluhUdwget8tt+hLrhFyT6j74qWtYUPThY4VK/N3GVylT8vUt3QNcMqVvYhucmG+r/oSkFu33Pp/vidRn2JbN2yHmnACtFgbpPf6YoShKrXJuPZXIP2w/wCVtQKzlCUFU2ovRmyoFbZUS2q3Ypwll0+4Wpmjh1uw/MJeuGtFMiyYUckRknzUBSioeroU36DrxiR5bkJcIBPbrivWRNZYWborcdxJiT9t/KUsKHWygk9wTYi/S5GCtRcwfDqaQVgFXGM47l4M2kZcg3CHOlvITEfeJ/5aDYWuPvg2ZmzzTciaVUrL0WtPUqnNUgTqtVFemRGhlG/akD8riwbD+XcLYrpRKi2aSlbqroUbrQOq/wDD98V78dviMqtZ1Pzbk+GymnU1puPGcShV1ObUJXtPy/Km3+HD+hG7cTMz4ixUKBLZTvGTSKHqXpzpHldoUSPOYL1RU2qy2FLb3xo5P8ykgqX3NwO5wcZlcdkRIipBL7baggOqN1I9gT3+/Tpjz+/Z7+DCoa0ZriavZ/E1vKVMfTIpbSnFofrEpBBS4T+byEEdR+cgD8oIx6BN0ldOfm0uajlslANuFI/Sf6Wx6LRFGJUjmeY1AYU1yI66aR03xE6Q1XI1RnuUtx51qXAqLbYc+GktElBUk9UEKUlVrKsrg8Y8YNX9K82aL55qGU80QmWanCUP4jCitmQ2obkOtL/UhSSCD16ggEEY92BGRFQlQHoUCRih/wC1ayDPmZZ07zvAQXYdMceoUwoRctlxReYXu9jZ1PPcD3wXWYgB6i/nA4cnOwzzxh02VJp65fltoZRwQ44kLP0Te5w3uJ+HWVsEhwnlKTbEoy9k7MmfazHpWXoHx0xxCnNpdQ0kISLqKlLICQBybnG+d9Lf3RcYZXmek1WouJUZLFIWt5uMQbBJdsErJ5/KTa3XGSVviOhq7MT5fzGuQhTTwCFdACeTh3fzH5lNfpjCQ4ZQCFKPQWVfEDMCbTx5ikB5NtoUhXbDjl+cqZUmG0tlKyoAJAvfn++F1xqr2Yw2QlaEdnak/CgKgKZA3uokB88KFgRtHy5w3qfWDwqyj+tXbEp1PFPYrENMBiS0yhhKHPPaKPV3tfriCz3tqm0BW1BPqNu2DIQLMEwPAju3IjvtgLcdcPuo2GOioqXkEMulg27G98MofjNpsHVqR2KkED+uF7Lqm9itySk9LG+GA27uAIrqTGXm6rZky1Q6FU48MN0OO5HjzGGwl55lRBCHFfqCbC1+ecNdEbbdprKlrsqx4P1x9gKYfAeO64v37DrhCiU3CT5NyNpIt9zhPVpYFQ2F+TcMfge8LTnig1YRCqrEprI9GAlV2Y0rywpH/TjJX2W6R1HIQFEWNsez7lVZ03yxTMpZAyg28iOhuJApFOKY7MZsGxcWo8JQOpPUn3Jw1+G/w7Ujw46RUbI1OUmS41IdkzJaE+qY8tZIUokAmyNqfkE4rb4qfHXT8kV2pZT0/kh2dFhTXKvVGgAUOpSWmWEm3Zatx+2KgFjDGljjX8yZK121OzHT6/kWJnCn0qGI6MzSaWG2JM4LIdajuqSlTiWybbh1I4t1wJM6eGHw5aMabfF51quYHHg4v4eO5PCX5UgpuoNsND0pSTtuTYe5N8V00WzbmqtjPepWZc9VFiNlqjmFEcmOl0zJ75HlRUA+lKbJKlbQCBbEQoNHrniH1ElVPNNdRBitxzNqtZkvBpimQkEXtcGw5CUpAJJPS+GFxsD3wIEuCOuYOcxLoMhNVZy7RZsdSZRkthckyPhoYTYhywsDu2ncbAXthrhZMazVRQaZOaFfQ4oLpDiQ2t1AFwtpZ4WexRe+LjTs7Uav5ajZF8PeUlw6HLU1+OZsrKNkWYtKkko8tSN7yLi6i4SFcjakDE31+8AOU6NAkVyiZ5Qhul0eTXMxVaqOoUyVNoSUNQ47SUBCVubgDc2G0DccTl3BQzKQD0ZCkbiFNkdzz3pNAmPARZJW23clQJsOME7TXww5/wBYqsYuS8tzam0haUuyko2MM37LcVZCfub+wOLZ+B7wIt5ti0/Ouq0KbCg1RHxFHy2p9bbklki5lyjfchoghLaAQpdyo8WvebV3xG6feFPTSSqHEjtMUqMtECjU5tDTa1pT6GkAWAubX+/XBBQFKJ1G7J4lC2/2Zk3THJVUztq3nOHDy1RGVSptPohvLfsLNx0OKTtQtxakI3WNtwt74KufNd8meHHTJ/KOnNEYpKaZGDjkSGS4n4haQFLccUbuLJNitRJsmwtiP6lazTdQNKNPslZmkvT/AMcrVPqdddCgDLA82c8hAH5UBbaUAjokADpipOrurX7zOVimMwGIHxcsuyQyCPyn0I5/SDc/UnDWNCLLQQcN11BrnPPdfzzmKfWK3Un5M+Ysl/8AiKSgj+TaDbaOwxF1JBX0+pwocO95V+OcZ5N7gXOOqT1Ebl0jjgY+wYrEx8IkPfDMK4W95ZWEntcDnHZUZbhCEi/PTufkMIJERbC7suLbXfsoi2BOlQqtF0NuRQ5/mRpPLaj5bqL8jseeR9DghZF1iq2W6opVQdeqsEi/lOO+tKvdJPT6YGSZbrVkyLqV3cHQ/XC1BKSFA2V88D9NMgoiXXJkQ2pnphojV6VmDwyV7V2qU51ucxNcgwmlSFBllCDZSggcKJPQqvbFbNI9E5njB1tzZnbMXmU7TmiPCdmCpkgF0pRdERs/qccsAbflB9ykGX6WaujNHghrGlFMLMTOkGqoahNreS0me1Ke9Lgv+ptSlBwdgEq7nF36PkOkaBaRaWaY0La5CcrjSqnKdTZVQdabXJfdP825aE2B4CQkYAyLiAVRU58rO1sblgqAmLlnJ1PpsaG3T/hoqEtw2U7EMJCRZtI7bbhOBzrLUJdHzTSZAuGJkEHb/iQqyhf5XT/XHGp56drmYEIZUttCkmy08bjbd/niv03xGy8/670vTGaWFy5cZ0UuW46EhiWy0pQbVfql9KVIt2WEHmxGCae1ff4gGYP8sPNKmreZQ244SUgm57YZtZNOqZq/pFmPJk93amoshcV/ZwxLbPmMOE9khxIB6+kqxHadnmh0OAJNbqZjyPUPw9tBdlLKRdSdg9u5JAHviF13xr5ciyDGpE3LlKkNpJT+KVFLztxa3pSQlJP8pJt3xstqMQWmP6xX0cjNaieW2esr1PTrNlWy5W43wdap76os2KlYW2lYAuUqBsoHqD7EYQ0alVPOGYYVIpUcPTZBsVBFw0i9io/If3wZvGQI9bz9R84M0WFT5FeguKqU6ltFEOdNQ8oLcQncQlwtlorsbKJ3AcnAw04rsWlShapOU2X+Ix333kLLbi4qOS22u9rlRJIPB45xjs4JAugTV+34xxMZ880IZ4nh2y3R8uxF1SqP0+olwOGWplp9Sk9FBO66EdiCP7kY0zB4bUvSkP0x9cBnYXIspxnZIdWCPzJACCCDe6be3OJrS9SqVXqk5OkUs/AU2SHWIlQWgtOISP4YSEk3SODb3Jw3OVGlpFVrFZkyajJbkH+IZZ+JWFD1NpSpYBbBNwRbpjXfBpBtRQCD/FuoiuyT5+lUYgr5zbEncPFXd+3/ANuVu1JjVuNUFR6rM+PCBdpwJ4KexB7jEGjI+LCUlJKk8dLk4MOsOfKfXzRzTKdHpy1F1Cqe0+HUNtgIIUrbwkqVvVYdCTgWqYaiPJWwV7T1v1B//mMFUokg2LI/3+c0SffgxKuNJZP8NRUkf9NQsP6Y708N+eC4gtrT+dBPX6Y+pKwNinErave5/NjnLjmQElJKVJ5SR74NVdQd33HimLRGeKRuKC4DZRvx3GGuqsKTVJaWQ4W0uHbc3NuvXGU6Wp1ZCk2ebNl/4j74IFDokeay++8opK3bp46jan/zgeTlZK8NzPaXUrW+JozkmVVqrISiS2hz4dKjwXfKWpH9048T5OcPxyo5rnzSXKhWbuhwC11rdDi7/wBMXe/aTZvE2k02nh3y2pcVEpoDqXGXVJULdrpcv9sedzB2vX3drXxdBtFwrkk1JFV82SX8uUzKjP8AAp6Ji6hIQlR/jPKSEgn6JHGO+TqSM5ZuptElvOiNIdKXkMjlwJSVbfvbELVI21BTxNzbaBiQ5GzCMs1lucX3Yrzdy3LaaDq2iRa+08K4PTBA4BBYWPP0lNprjuXhy5Ccy2GaNSVRYqpLRDaXgrZFjoASeR1Wbk8nthv0xzpJ8QviWj/jqmk5Lyw7Hp8ChttBLE1cYEhcjmzgQlKnPVcblti3XAQzDr83IpyozTrkxDzCW3FPM+ULJsSo2NybgHBf8HDS6F+Ly5e1UiJSGqjLSRb/AHic55u2x7hlmMPluIxoZcyalwEJrnvj6Cv1of0i+PC2IHdV8df5/wBn+suVqBrgunS67VlyVlLSHA4CASlCLgI4+uPLHXLV6s6qV6ozZ0xTsXzCuPHIslscW498HfWTP64elctkuLMmpPqbC7m9io7ufpinsxZWNpPBuCcCak4EIBcuXqY+xFpemkgrDI/FCx5hNtqVRFpTz/8AO2K86gQ6ZVNR6umh3EPzFAFwWuU8KP03XtgkasVR6oaCZHqKLb4syM/uve48rZc+xuOnzwD6jUvNqr0to7PNJWbHuTc4scgY2IDEpVKjfJY8l9aSASDjTcEjHx+QVrJ6374TF2xxXcIWorDwRtX3BvhMsB1ZURc3vjkp656Y5rfKeLdcCLi4TbxOkgJNyAPbGlKpk+s1SHS6ayuVMkLKGWG+5AuSSeEpAuVKPAAJJAGE5cKhbnEqyBITIi1qiNykQKtV0Nsw5C1bUvBKipcVSj+QO3TY9CpCUmwUcK58pxoXX989n8B2YbEm5gp/f4QrZH0XVVm44jwlVqMoKW9mKT5i4KlAcpiRUrbU4jcCgPvKDa1A2A4uUKFqNqHpZmPL8auF2sZGoFUSqkyWXUojOGQktpCEurU4gLSv1JTwhRFwAQSm0wQ5RtGKK5Lm/i9UfivtJQ7IeC4bCFKHw7SbADYo+WpRuUkKFyNgHzMOXK1njLsGPX6qzTpGxqa0z+IIXJbSkgsqU2SSlKilHP8AKL8WwwNKiY+GJcg8knuh+Q7HHA8XcXOYuxBAA6ofu/H189S0tF1UjNxvj3EF80vY84L2DzZ/lt8iDjz+1u1FkV3VeVmCnuKpkiNLD8RyOqy2VoXuQpKuoIIvgmaKZqepVXzjl6qKLXkPOPMtvuAKTEXddkgnlKFAp46cDFY82VpFYr8+SxdMdTyi2k9dt++ItdgcCr8fpF1VhkK3YHmGnWbxhag626URMs5gZp7xpswSJFep0cxZTrbiSgtPhB2FK1BJVwNxSMV6a2tgcJ634AIxMtN1oqMqu0pQSpyq09MRlpR4W6qQ0lvjuQVXHzGIc1HLAU26QC2S2SDcXBt1+2AigbEeDbhRj/SqgqRAcpbsh9VNeeS+qMlXpS4AUhaR0CrG1x264QVyjuUqWlLpC21j+C90DifYj3HsccY5LLgU2u5H2GJtThFq1HIlsqcioUBJbbIDu0G4U2oiwPXaSCAetwbYZOMOvHcAWKmj1IAw6ti/lqUn/wBJKf8ALH191UhV3SVE+/OFVVeivT5S4EZUSD5ivIZWorUhH6QpR5KrdT79LDCNCd3e2EQFHMMBxxN0oCHkLFgkJ4+uPr6/UB2xxccLB/mvjFubxa2J3VO2zq0pO6yhce2OyLpPJ4PTCNBsLf3x2aWVK54A6YkG+ZFTC18PNLgIQlQuonFysi6ARK5p9laolmUH5VNbefI4BWoqN+vsU4qEY6ZDRBtzxzi/HhQyvJ1M0vVUa/qQzlZqHMXTqfTm0p3CO0hFlqJ5upSlfYDEM+zmrgyu/i6kV/aB1KJPpmXHOPikKUEkjmxBJF/bpijKJRW8QTZXsMWH8ROfjqDlbKFSUsqQplxOw/zBZF8V3dbG8lIsr3wRuBDDnmJ3CrzfqcLm3iyoJ7HnDe45za3PvjPNUDZRur3wK5aTzT7LZz1m6m0lQBhuOKdnL7tRGklx9ZPayEkX9yO5wbNEtQ3RQdQaw64pS8wZhpsFltCgklB85ZA9ghtDY+XGA/pfmZjK2UNR51lJnyaM1So7qOqS/IT5n/0Qo/YYTaZTnVVajwQEpjMzFylBJ5UEsrUq/wBkC2G8bhSD5giLJ9pNdZM1ficSiQG3rCO0tx5CV3BWo/6DAncWlY2k8Y7SZjsxzzHVlalc3OEy097Yu7bjIC8Q8VF9E/wjwHgSf9+LQsP1tucj7JKcBRSUgbUElI4xIsvV1a8p1WlS3HnIaY7q4zSXSlLb61Iusi3N0pI+9+2I4oeUge1r9cCRuakBav8AGc1G3GOC12xqtwlava+NSrjFS0IBPhc+Yxqs7iO+PhUPbGjy9pFsV3San3tjdQQptST+oEG4xyS97jHxcpANtpviLE7nxC5ptqDTZea4cysgfjbMdUYSnJBYZnpUAkecrol6w271AoWLbrKAVgxxKijNOcnJDMJ6pzo8QGdEkxwxIgp5Sw8lSQEhbYbuSCtOy3O4nFOFOoUSQg7iLXw7pzFPXFix1zZKWYram2EIeVZCVG5A54BPbp8sDQbKTtPb248fhz0evHtLt81t03v78/v6+feWJz7Dh1FdOg0iu0+Rmya6qMnzKgCj+K2ngLuUoaUk2A4BWm9gTgE5yyLmLT2rGn5ko8ukSVArQmQi6HUjgqbcF0uD3KSbdDiPoeWy0tSDtWkXTYdCLn/PHoJCp0DPmmFEo2dYv49AaitLccW8UPsvhhG51twXKF2UeRcGwBCsZ/xDXDSuHr5WPXt9P19z5hdPpzmUr/EPPvKkeGaqmma45eeZhCqLcRKabhBO8yHDGdLTaQP1F1Ldrcg2xG8wLpmW69UI9TpiKvWA+syGY0ry4Ud0m6m07CS6Em6bhQHBtfrh6zDlWBkGtSa1kvN0bMtMhx1Kj1CDvjy4a1kNoDrSgkpXZw2UjcCRwQcCtCyy+42potqbWQQUkK+hB6YcJGRQbNfy/wBwQElozi+SPJy3QY6OyU05DlvuvcT98PdCzTElS22p1HiU5awUfFU9ryRc8WW2DsUPsD88QtqpMFva4FI/xe2OhSspC2XdzZ9+4wVMaKQyE39YNiemjvnOOzTKsKcmL8O7HCi88DcPlSipJ+ySm3/jDIlY6g3GFNZqy6gIjzyQVBhLSj3UUlVifsQPsMNYlJHFjbArrgy4HEUuDecanrjVMlJ4sb467bpKh0HbEXc6ppjsOdtsLI1KflzI0Vhrzn3lAISLeokgAc/XEizTpnXslZqh0KpREqqclKHUsRXQ4Du/KkK6X+XbEbqkcRHk7L87NdbYpsBgvvrIKikEhpFwCtVug579cH2/7rf8NjOhbbHpJ29T3xN9HNNpeX8vORWqQtiY8QXzcFZUO6j3HP0xFc20h2m5inMSWyh4OXKVdRxi6ZDcA6qeZXWuPJkhbERbj1PbWVNFfBSDa9x25viMPtgE25xvDqTjCwnedqutze+HJ2OmrNb2AGZH/a7K+h/0wYndCDjiMKwPbCdSNyhbCh9CmyUqBSsdUqFiPtjmgEJJ/VzbAyJcGOtGcUjLddY2kiQ5GSCOgI8wgfU4UZQnimz5Lp4WiDIaSk/zKbKP68nDoGG4OkDDu5JkTq86VKHB2MMICf8A7PKxFaebS/mUK5OL/dqcPMcIyv4KQetumPq+mOLLiUABXBxinHHFWR0xfcfaRQjhGqXw9PcZAB3rTc+wGEriwGgkKuAAL45Ptqjx1lfCrXGEsSR5rIJ64He1rk+J1JN8fCqw5xoV8nGpXwcTc6bFY98YpY+RxxJxilAA36npiJM+qWTyBfHwJKuSnHEPqb4PTCxt9JSDiJPU1DfHTGyUH2xsHkXxt5yb4kVImzd0qCgraffFk9B/EE1GhIy5mqUAYzSjT6k9YJ2JTcsOn6J9B7/lPbFavNSoG+NUuqVZIAI564V1Omx6rGceTowuLK2Fg6+JIKPmGdluutVemyFQqjHcW7GfQBvZUoEBab3soA8HqDyOecMtSkLkvmbIUt6Q8sl151RUpR9yT1PzxqwgtgJxu9ywrd+S4vh27EXC1FDKY8lG1spcV7J5x8bR8Mq55bVwUnoRhCWEg7kXQR3RxhYiSiVsZIO+/ccYtuvuQVqazmEqjlKel9w+WG1tq/UWw7OAhJHtxhIE3OF8nvLL1OaGRxhxZZBbKT3wnQgi2HKEgFQLnTvgYFySaj3lZoqzZQbA/wAR5A+nrAwWfEEmQ7rvDEfcl5mLHKSjgg884H2nkJMvOWXErHAkoSbf+4nBK14zMjLXiDkS1oCmW4sZKie3pv8A64qxo1KdmE7LsvM8dj4lEmb8Qo7iveSScRHMcp+bWZL099TktSv4inD6r/PBl0hr7Go9KTIpKFLZTYG6TgPal0x6JnmrNLSUqS70P0GJxZd5qqlcmLYLu5TmQwuDKkx1n+Ky4ptQ67SDbr3x9ZfWSE7unOMxmL3D1JHCaazJRZbJbQmpQm3JLD4TZTiEoKnG3DfkbUkpPUEEHg8MCEegE9xf+2MxmLjqV6Ml1cjNMaY5SUAd0iXUHD7cLbSP7DDBlhTMfM0Fb6A40txTBQeh8xJQD9ioH7YzGYu3Y+gnLODSrISFC6gLH64Uh9DbYO3GYzHAkSSAYlefLiTckj2w3RCW1FBPcnGYzFCeZ3iKL84+A84zGYtOmH64+OC5HOMxmIJkzkE2eAPIx3288DGYzFCZ0+AW7Y6WN8ZjMVuTMCSTjslPtxjMZgq9SO51RdJ5PONnUFbShfi2MxmLSJo04NrKSLlXpv8ATHRd4zrdiSlarc9Qfl8sZjMRfyziOYvLY2ur6hQ4+WEKW8ZjMRlFESimdEptYYdIiAEXIuBjMZii9zjDX4dstR67W5EhQPmRHo60EngXX2/pi6lF0MyxnDxR0puqU9EtlyKXHEOC4UUpFv6YzGY+c/FdTmT4quFWO31AK/8AMH+8+l/D9Hg/4X1yg3FGN/iMhH9peqi6S5Vy8gt0+jRoyBwAlPTjHlx4tqY1TvELnCNHSG2mpCQEp4A/hpP+uMxmPo2BBunzLMfln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32925" y="143929"/>
            <a:ext cx="3907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 smtClean="0"/>
              <a:t>Vượt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đèn</a:t>
            </a:r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đỏ</a:t>
            </a:r>
            <a:endParaRPr lang="en-US" altLang="zh-CN" sz="2800" b="1" dirty="0" smtClean="0"/>
          </a:p>
        </p:txBody>
      </p:sp>
      <p:sp>
        <p:nvSpPr>
          <p:cNvPr id="2" name="AutoShape 2" descr="http://img1.imgtn.bdimg.com/it/u=257355837,1158749464&amp;fm=21&amp;gp=0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AutoShape 4" descr="http://img1.imgtn.bdimg.com/it/u=257355837,1158749464&amp;fm=21&amp;gp=0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2672149" y="1791241"/>
            <a:ext cx="6419379" cy="2685225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endParaRPr lang="zh-CN" altLang="en-US" dirty="0"/>
          </a:p>
        </p:txBody>
      </p:sp>
      <p:pic>
        <p:nvPicPr>
          <p:cNvPr id="6146" name="Picture 2" descr="C:\Users\26802\Desktop\图片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728">
            <a:off x="6565744" y="416554"/>
            <a:ext cx="2953982" cy="134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http://img1.imgtn.bdimg.com/it/u=257355837,1158749464&amp;fm=21&amp;gp=0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8" name="Picture 4" descr="C:\Users\26802\Desktop\图片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14" y="565244"/>
            <a:ext cx="1824623" cy="138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本框 23"/>
          <p:cNvSpPr txBox="1"/>
          <p:nvPr/>
        </p:nvSpPr>
        <p:spPr>
          <a:xfrm>
            <a:off x="2934433" y="2086034"/>
            <a:ext cx="6079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Tiện</a:t>
            </a:r>
            <a:r>
              <a:rPr lang="en-US" altLang="zh-CN" sz="2000" b="1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ích</a:t>
            </a:r>
            <a:endParaRPr lang="en-US" altLang="zh-CN" sz="2000" b="1" dirty="0" smtClean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Tùy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chọn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dựa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vào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dữ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liệu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ảnh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hoặc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bộ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dò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Tự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chụp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dạng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Camera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thể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giám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sát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được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3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lang="en-US" altLang="zh-CN" sz="20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3430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0nQq2F3kWgbZK.uGPh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0nQq2F3kWgbZK.uGPhE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1200001"/>
  <p:tag name="MH_LIBRARY" val="GRAPHIC"/>
  <p:tag name="MH_TYPE" val="Other"/>
  <p:tag name="MH_ORDER" val="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7708</TotalTime>
  <Words>1659</Words>
  <Application>Microsoft Office PowerPoint</Application>
  <PresentationFormat>Widescreen</PresentationFormat>
  <Paragraphs>277</Paragraphs>
  <Slides>29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Arial Unicode MS</vt:lpstr>
      <vt:lpstr>微软雅黑</vt:lpstr>
      <vt:lpstr>宋体</vt:lpstr>
      <vt:lpstr>Aharoni</vt:lpstr>
      <vt:lpstr>Arial</vt:lpstr>
      <vt:lpstr>Calibri</vt:lpstr>
      <vt:lpstr>Calibri Light</vt:lpstr>
      <vt:lpstr>Impact</vt:lpstr>
      <vt:lpstr>Microsoft Sans Serif</vt:lpstr>
      <vt:lpstr>Segoe UI</vt:lpstr>
      <vt:lpstr>Segoe UI Light</vt:lpstr>
      <vt:lpstr>华文细黑</vt:lpstr>
      <vt:lpstr>华文行楷</vt:lpstr>
      <vt:lpstr>Times New Roman</vt:lpstr>
      <vt:lpstr>Wingdings</vt:lpstr>
      <vt:lpstr>等线</vt:lpstr>
      <vt:lpstr>Office 主题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孙称新</dc:creator>
  <cp:lastModifiedBy>SonLam</cp:lastModifiedBy>
  <cp:revision>553</cp:revision>
  <dcterms:created xsi:type="dcterms:W3CDTF">2015-05-07T18:25:10Z</dcterms:created>
  <dcterms:modified xsi:type="dcterms:W3CDTF">2017-04-28T10:59:08Z</dcterms:modified>
</cp:coreProperties>
</file>