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3741" r:id="rId2"/>
    <p:sldMasterId id="2147483866" r:id="rId3"/>
    <p:sldMasterId id="2147483879" r:id="rId4"/>
    <p:sldMasterId id="2147483891" r:id="rId5"/>
    <p:sldMasterId id="2147483903" r:id="rId6"/>
    <p:sldMasterId id="2147483918" r:id="rId7"/>
    <p:sldMasterId id="2147483962" r:id="rId8"/>
  </p:sldMasterIdLst>
  <p:notesMasterIdLst>
    <p:notesMasterId r:id="rId64"/>
  </p:notesMasterIdLst>
  <p:handoutMasterIdLst>
    <p:handoutMasterId r:id="rId65"/>
  </p:handoutMasterIdLst>
  <p:sldIdLst>
    <p:sldId id="438" r:id="rId9"/>
    <p:sldId id="466" r:id="rId10"/>
    <p:sldId id="389" r:id="rId11"/>
    <p:sldId id="442" r:id="rId12"/>
    <p:sldId id="463" r:id="rId13"/>
    <p:sldId id="513" r:id="rId14"/>
    <p:sldId id="444" r:id="rId15"/>
    <p:sldId id="481" r:id="rId16"/>
    <p:sldId id="482" r:id="rId17"/>
    <p:sldId id="486" r:id="rId18"/>
    <p:sldId id="487" r:id="rId19"/>
    <p:sldId id="480" r:id="rId20"/>
    <p:sldId id="446" r:id="rId21"/>
    <p:sldId id="450" r:id="rId22"/>
    <p:sldId id="457" r:id="rId23"/>
    <p:sldId id="460" r:id="rId24"/>
    <p:sldId id="459" r:id="rId25"/>
    <p:sldId id="474" r:id="rId26"/>
    <p:sldId id="514" r:id="rId27"/>
    <p:sldId id="488" r:id="rId28"/>
    <p:sldId id="501" r:id="rId29"/>
    <p:sldId id="530" r:id="rId30"/>
    <p:sldId id="500" r:id="rId31"/>
    <p:sldId id="491" r:id="rId32"/>
    <p:sldId id="492" r:id="rId33"/>
    <p:sldId id="493" r:id="rId34"/>
    <p:sldId id="494" r:id="rId35"/>
    <p:sldId id="515" r:id="rId36"/>
    <p:sldId id="496" r:id="rId37"/>
    <p:sldId id="497" r:id="rId38"/>
    <p:sldId id="504" r:id="rId39"/>
    <p:sldId id="498" r:id="rId40"/>
    <p:sldId id="529" r:id="rId41"/>
    <p:sldId id="499" r:id="rId42"/>
    <p:sldId id="516" r:id="rId43"/>
    <p:sldId id="507" r:id="rId44"/>
    <p:sldId id="508" r:id="rId45"/>
    <p:sldId id="509" r:id="rId46"/>
    <p:sldId id="510" r:id="rId47"/>
    <p:sldId id="512" r:id="rId48"/>
    <p:sldId id="518" r:id="rId49"/>
    <p:sldId id="531" r:id="rId50"/>
    <p:sldId id="525" r:id="rId51"/>
    <p:sldId id="520" r:id="rId52"/>
    <p:sldId id="521" r:id="rId53"/>
    <p:sldId id="526" r:id="rId54"/>
    <p:sldId id="522" r:id="rId55"/>
    <p:sldId id="523" r:id="rId56"/>
    <p:sldId id="527" r:id="rId57"/>
    <p:sldId id="524" r:id="rId58"/>
    <p:sldId id="532" r:id="rId59"/>
    <p:sldId id="472" r:id="rId60"/>
    <p:sldId id="477" r:id="rId61"/>
    <p:sldId id="478" r:id="rId62"/>
    <p:sldId id="533" r:id="rId6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B4B"/>
    <a:srgbClr val="00B0F0"/>
    <a:srgbClr val="000000"/>
    <a:srgbClr val="475F77"/>
    <a:srgbClr val="797E85"/>
    <a:srgbClr val="DB8E8E"/>
    <a:srgbClr val="B35858"/>
    <a:srgbClr val="657687"/>
    <a:srgbClr val="BF5B5B"/>
    <a:srgbClr val="354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6871" autoAdjust="0"/>
  </p:normalViewPr>
  <p:slideViewPr>
    <p:cSldViewPr snapToGrid="0">
      <p:cViewPr>
        <p:scale>
          <a:sx n="80" d="100"/>
          <a:sy n="80" d="100"/>
        </p:scale>
        <p:origin x="-686" y="-2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9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895A7186-B59A-4C39-8AE7-18110F0A7E15}" type="datetimeFigureOut">
              <a:rPr lang="zh-CN" altLang="en-US"/>
              <a:pPr>
                <a:defRPr/>
              </a:pPr>
              <a:t>2017/7/10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BD7CC1AF-0751-4DF3-8E6E-F122895D2A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5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6F84E-42AD-485C-BB6D-5A9C8D0FBD7C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837F-8B69-407F-9B18-8CCDB70C14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690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7350" y="684213"/>
            <a:ext cx="6099175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矩形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4988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019221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64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26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26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26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26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26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18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18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18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1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2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18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61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61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61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322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396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444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44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61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32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92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80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837F-8B69-407F-9B18-8CCDB70C140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426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64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6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9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1403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9339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394418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809956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927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290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76184" y="164637"/>
            <a:ext cx="8015816" cy="628939"/>
          </a:xfrm>
          <a:prstGeom prst="rect">
            <a:avLst/>
          </a:prstGeom>
          <a:solidFill>
            <a:srgbClr val="ACAC9F"/>
          </a:solidFill>
        </p:spPr>
        <p:txBody>
          <a:bodyPr wrap="square" lIns="121916" tIns="60957" rIns="121916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4637"/>
            <a:ext cx="4176184" cy="628939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0" y="164637"/>
            <a:ext cx="4176184" cy="628939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>
              <a:defRPr lang="zh-CN" alt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457189" lvl="0" indent="-457189">
              <a:buFont typeface="Arial" pitchFamily="34" charset="0"/>
            </a:pPr>
            <a:r>
              <a:rPr lang="zh-CN" altLang="en-US" dirty="0" smtClean="0"/>
              <a:t>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94442" y="164637"/>
            <a:ext cx="8010759" cy="628939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>
              <a:defRPr lang="zh-CN" alt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marL="0" lvl="0" algn="ctr">
              <a:spcBef>
                <a:spcPct val="0"/>
              </a:spcBef>
              <a:buNone/>
            </a:pPr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5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469712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0" y="469710"/>
            <a:ext cx="4176184" cy="8385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母版标题样式</a:t>
            </a:r>
            <a:endParaRPr lang="zh-CN" altLang="en-US" dirty="0"/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629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38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46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4"/>
            <a:ext cx="4176184" cy="6339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38"/>
            <a:ext cx="4176184" cy="618357"/>
          </a:xfrm>
          <a:prstGeom prst="rect">
            <a:avLst/>
          </a:prstGeom>
        </p:spPr>
        <p:txBody>
          <a:bodyPr anchor="ctr"/>
          <a:lstStyle>
            <a:lvl1pPr>
              <a:defRPr sz="30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377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469712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6184" y="472504"/>
            <a:ext cx="8015816" cy="8385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68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458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0" y="469712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176184" y="485014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469712"/>
            <a:ext cx="4176184" cy="8385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cap="all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584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469712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4471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469712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7595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8167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55616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1048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349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3081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02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709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4900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12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8"/>
          <p:cNvCxnSpPr>
            <a:cxnSpLocks noChangeShapeType="1"/>
          </p:cNvCxnSpPr>
          <p:nvPr/>
        </p:nvCxnSpPr>
        <p:spPr bwMode="auto">
          <a:xfrm>
            <a:off x="0" y="765175"/>
            <a:ext cx="11684000" cy="0"/>
          </a:xfrm>
          <a:prstGeom prst="line">
            <a:avLst/>
          </a:prstGeom>
          <a:noFill/>
          <a:ln w="28575" algn="ctr">
            <a:solidFill>
              <a:srgbClr val="A6A6A6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49886" y="149226"/>
            <a:ext cx="1957916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EDABE3C-6FC4-4DA1-990F-346BA646AB5A}" type="datetimeFigureOut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7508861-7C99-4780-9D18-0A0C96EB0D99}" type="slidenum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842970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248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66190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3E9F1E56-9BB3-4195-83D4-EDC23F04EFC1}" type="datetimeFigureOut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CE27D33B-5477-4113-ADA7-3BF7D5D327DE}" type="slidenum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6830549" cy="56207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67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068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10534" y="6329640"/>
            <a:ext cx="750517" cy="366472"/>
          </a:xfrm>
          <a:prstGeom prst="rect">
            <a:avLst/>
          </a:prstGeom>
          <a:ln/>
        </p:spPr>
        <p:txBody>
          <a:bodyPr lIns="81537" tIns="40769" rIns="81537" bIns="40769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73B877-B84A-4815-A754-C8864ED116C1}" type="slidenum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94899" y="6450612"/>
            <a:ext cx="768107" cy="323776"/>
          </a:xfrm>
          <a:prstGeom prst="rect">
            <a:avLst/>
          </a:prstGeom>
          <a:ln/>
        </p:spPr>
        <p:txBody>
          <a:bodyPr lIns="81537" tIns="40769" rIns="81537" bIns="40769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</a:t>
            </a:r>
            <a:endParaRPr lang="en-US" sz="1867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3066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14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3"/>
          <p:cNvSpPr>
            <a:spLocks noGrp="1" noChangeArrowheads="1"/>
          </p:cNvSpPr>
          <p:nvPr>
            <p:ph type="dt" sz="half" idx="10"/>
          </p:nvPr>
        </p:nvSpPr>
        <p:spPr>
          <a:xfrm>
            <a:off x="8534402" y="6356351"/>
            <a:ext cx="305223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76BE9AC-C5E9-4C20-A205-69589B8DDE39}" type="datetime1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865033" y="6356351"/>
            <a:ext cx="467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灯片编号占位符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033" y="6356351"/>
            <a:ext cx="2641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111DAD4-F64D-4E83-8C23-52D5F7A00847}" type="slidenum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37667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7"/>
          <p:cNvCxnSpPr>
            <a:cxnSpLocks noChangeShapeType="1"/>
          </p:cNvCxnSpPr>
          <p:nvPr userDrawn="1"/>
        </p:nvCxnSpPr>
        <p:spPr bwMode="auto">
          <a:xfrm>
            <a:off x="0" y="765175"/>
            <a:ext cx="11684000" cy="0"/>
          </a:xfrm>
          <a:prstGeom prst="line">
            <a:avLst/>
          </a:prstGeom>
          <a:noFill/>
          <a:ln w="28575" algn="ctr">
            <a:solidFill>
              <a:srgbClr val="A6A6A6"/>
            </a:solidFill>
            <a:round/>
            <a:headEnd/>
            <a:tailEnd/>
          </a:ln>
        </p:spPr>
      </p:cxnSp>
      <p:pic>
        <p:nvPicPr>
          <p:cNvPr id="7" name="Picture 1" descr="H:\工作\dahuaLOGO\logo3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1" y="214314"/>
            <a:ext cx="1905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1C1DA9-F2CE-4622-AB62-AE6068FBB5E3}" type="datetime1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 sz="1867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E197EA-CE94-4F25-B9A1-07CF58AEFF52}" type="slidenum">
              <a:rPr lang="zh-CN" altLang="en-US" sz="1867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867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363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0" y="469710"/>
            <a:ext cx="4176184" cy="8385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母版标题样式</a:t>
            </a:r>
            <a:endParaRPr lang="zh-CN" altLang="en-US" dirty="0"/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6647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03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219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21728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979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06144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7427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837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5209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98656"/>
            <a:ext cx="10345913" cy="6302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  </a:t>
            </a:r>
            <a:endParaRPr lang="zh-CN" altLang="en-US" dirty="0" smtClean="0"/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6811619" y="507103"/>
            <a:ext cx="4251003" cy="63021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   </a:t>
            </a:r>
            <a:endParaRPr lang="zh-CN" altLang="en-US" dirty="0" smtClean="0"/>
          </a:p>
        </p:txBody>
      </p:sp>
      <p:sp>
        <p:nvSpPr>
          <p:cNvPr id="7" name="日期占位符 54"/>
          <p:cNvSpPr txBox="1">
            <a:spLocks/>
          </p:cNvSpPr>
          <p:nvPr userDrawn="1"/>
        </p:nvSpPr>
        <p:spPr>
          <a:xfrm>
            <a:off x="2" y="6361264"/>
            <a:ext cx="3585633" cy="508000"/>
          </a:xfrm>
          <a:prstGeom prst="rect">
            <a:avLst/>
          </a:prstGeom>
        </p:spPr>
        <p:txBody>
          <a:bodyPr lIns="137140" tIns="68569" rIns="137140" bIns="68569" anchor="ctr"/>
          <a:lstStyle/>
          <a:p>
            <a:pPr defTabSz="13714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EC1B86C-2ECE-4A23-A3A6-B5247A08E98E}" type="datetime1">
              <a:rPr lang="zh-CN" altLang="en-US" sz="1867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13714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 sz="1867" dirty="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灯片编号占位符 55"/>
          <p:cNvSpPr txBox="1">
            <a:spLocks/>
          </p:cNvSpPr>
          <p:nvPr userDrawn="1"/>
        </p:nvSpPr>
        <p:spPr>
          <a:xfrm>
            <a:off x="8453976" y="6350000"/>
            <a:ext cx="3585633" cy="508000"/>
          </a:xfrm>
          <a:prstGeom prst="rect">
            <a:avLst/>
          </a:prstGeom>
        </p:spPr>
        <p:txBody>
          <a:bodyPr lIns="137140" tIns="68569" rIns="137140" bIns="68569" anchor="ctr"/>
          <a:lstStyle/>
          <a:p>
            <a:pPr algn="r" defTabSz="13714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27EB057-6AFE-49F9-8B8B-FE427BCB95EE}" type="slidenum">
              <a:rPr lang="zh-CN" altLang="en-US" sz="1867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algn="r" defTabSz="13714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867" dirty="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页脚占位符 56"/>
          <p:cNvSpPr txBox="1">
            <a:spLocks/>
          </p:cNvSpPr>
          <p:nvPr userDrawn="1"/>
        </p:nvSpPr>
        <p:spPr>
          <a:xfrm>
            <a:off x="3585642" y="6334760"/>
            <a:ext cx="4864100" cy="508000"/>
          </a:xfrm>
          <a:prstGeom prst="rect">
            <a:avLst/>
          </a:prstGeom>
        </p:spPr>
        <p:txBody>
          <a:bodyPr lIns="137140" tIns="68569" rIns="137140" bIns="68569" anchor="ctr"/>
          <a:lstStyle/>
          <a:p>
            <a:pPr algn="ctr" defTabSz="13714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7" dirty="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76184" y="761257"/>
            <a:ext cx="8015816" cy="60959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761257"/>
            <a:ext cx="4176184" cy="60959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Picture 2" descr="D:\PPT\个人制作\大华内训\让你的PPT会说话\母版设计\大华\LOGO-JP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913" y="149991"/>
            <a:ext cx="1726816" cy="5580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 userDrawn="1"/>
        </p:nvCxnSpPr>
        <p:spPr>
          <a:xfrm>
            <a:off x="-53006" y="6361264"/>
            <a:ext cx="12298017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79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09766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底黑边_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76211" y="274637"/>
            <a:ext cx="11106189" cy="582595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lang="zh-CN" altLang="en-US" sz="4267" kern="1200" baseline="0" smtClean="0">
                <a:solidFill>
                  <a:srgbClr val="C00000"/>
                </a:solidFill>
                <a:latin typeface="Calibri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0704512" y="6553176"/>
            <a:ext cx="1391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459B5867-DE59-46F3-AFF3-A11EED7B06D6}" type="slidenum">
              <a:rPr lang="zh-CN" altLang="en-US" sz="1600" smtClean="0">
                <a:solidFill>
                  <a:prstClr val="white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pPr algn="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600" dirty="0">
              <a:solidFill>
                <a:prstClr val="white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46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37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53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392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95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15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76184" y="164637"/>
            <a:ext cx="8015816" cy="628939"/>
          </a:xfrm>
          <a:prstGeom prst="rect">
            <a:avLst/>
          </a:prstGeom>
          <a:solidFill>
            <a:srgbClr val="ACAC9F"/>
          </a:solidFill>
        </p:spPr>
        <p:txBody>
          <a:bodyPr wrap="square" lIns="121919" tIns="60959" rIns="121919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4637"/>
            <a:ext cx="4176184" cy="628939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9" tIns="60959" rIns="121919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0" y="164637"/>
            <a:ext cx="4176184" cy="628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457189" lvl="0" indent="-457189">
              <a:buFont typeface="Arial" pitchFamily="34" charset="0"/>
            </a:pPr>
            <a:r>
              <a:rPr lang="zh-CN" altLang="en-US" dirty="0" smtClean="0"/>
              <a:t>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94442" y="164637"/>
            <a:ext cx="8010759" cy="628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marL="0" lvl="0" algn="ctr">
              <a:spcBef>
                <a:spcPct val="0"/>
              </a:spcBef>
              <a:buNone/>
            </a:pPr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63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38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46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4"/>
            <a:ext cx="4176184" cy="6339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38"/>
            <a:ext cx="4176184" cy="618357"/>
          </a:xfrm>
          <a:prstGeom prst="rect">
            <a:avLst/>
          </a:prstGeom>
        </p:spPr>
        <p:txBody>
          <a:bodyPr anchor="ctr"/>
          <a:lstStyle>
            <a:lvl1pPr>
              <a:defRPr sz="30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2299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38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9" rIns="121917" bIns="60959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46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4"/>
            <a:ext cx="4176184" cy="6339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38"/>
            <a:ext cx="4176184" cy="618357"/>
          </a:xfrm>
          <a:prstGeom prst="rect">
            <a:avLst/>
          </a:prstGeom>
        </p:spPr>
        <p:txBody>
          <a:bodyPr anchor="ctr"/>
          <a:lstStyle>
            <a:lvl1pPr>
              <a:defRPr sz="3067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362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4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6184" y="472504"/>
            <a:ext cx="8015816" cy="8385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76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6340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7669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409715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0255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1853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3238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809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16767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22729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88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176184" y="485014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469716"/>
            <a:ext cx="4176184" cy="8385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>
              <a:defRPr sz="3200" b="1" cap="all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149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337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43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43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7206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560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1434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72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27360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214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326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89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4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290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83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91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8"/>
          <p:cNvCxnSpPr>
            <a:cxnSpLocks noChangeShapeType="1"/>
          </p:cNvCxnSpPr>
          <p:nvPr/>
        </p:nvCxnSpPr>
        <p:spPr bwMode="auto">
          <a:xfrm>
            <a:off x="0" y="765175"/>
            <a:ext cx="11684000" cy="0"/>
          </a:xfrm>
          <a:prstGeom prst="line">
            <a:avLst/>
          </a:prstGeom>
          <a:noFill/>
          <a:ln w="28575" algn="ctr">
            <a:solidFill>
              <a:srgbClr val="A6A6A6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49887" y="149226"/>
            <a:ext cx="1957916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EDABE3C-6FC4-4DA1-990F-346BA646AB5A}" type="datetimeFigureOut">
              <a:rPr lang="zh-CN" altLang="en-US" sz="190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 sz="19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7508861-7C99-4780-9D18-0A0C96EB0D99}" type="slidenum">
              <a:rPr lang="zh-CN" altLang="en-US" sz="190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90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987344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9402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118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0771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3E9F1E56-9BB3-4195-83D4-EDC23F04EFC1}" type="datetimeFigureOut">
              <a:rPr lang="zh-CN" altLang="en-US" sz="1900" smtClean="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CE27D33B-5477-4113-ADA7-3BF7D5D327DE}" type="slidenum">
              <a:rPr lang="zh-CN" altLang="en-US" sz="1900" smtClean="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09600" y="274644"/>
            <a:ext cx="6830549" cy="562073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lvl1pPr algn="l">
              <a:defRPr sz="270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506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10536" y="6329640"/>
            <a:ext cx="750517" cy="366472"/>
          </a:xfrm>
          <a:prstGeom prst="rect">
            <a:avLst/>
          </a:prstGeom>
          <a:ln/>
        </p:spPr>
        <p:txBody>
          <a:bodyPr lIns="108713" tIns="54357" rIns="108713" bIns="54357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73B877-B84A-4815-A754-C8864ED116C1}" type="slidenum">
              <a:rPr lang="zh-CN" altLang="en-US" sz="190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9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294901" y="6450612"/>
            <a:ext cx="768107" cy="323776"/>
          </a:xfrm>
          <a:prstGeom prst="rect">
            <a:avLst/>
          </a:prstGeom>
          <a:ln/>
        </p:spPr>
        <p:txBody>
          <a:bodyPr lIns="108713" tIns="54357" rIns="108713" bIns="54357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>
                <a:solidFill>
                  <a:prstClr val="black"/>
                </a:solidFill>
                <a:latin typeface="Calibri"/>
                <a:ea typeface="宋体"/>
              </a:rPr>
              <a:t>1</a:t>
            </a:r>
            <a:endParaRPr lang="en-US" sz="19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16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3"/>
          <p:cNvSpPr>
            <a:spLocks noGrp="1" noChangeArrowheads="1"/>
          </p:cNvSpPr>
          <p:nvPr>
            <p:ph type="dt" sz="half" idx="10"/>
          </p:nvPr>
        </p:nvSpPr>
        <p:spPr>
          <a:xfrm>
            <a:off x="8534405" y="6356355"/>
            <a:ext cx="3052233" cy="365125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76BE9AC-C5E9-4C20-A205-69589B8DDE39}" type="datetime1">
              <a:rPr lang="zh-CN" altLang="en-US" sz="190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 sz="24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865033" y="6356355"/>
            <a:ext cx="4673600" cy="365125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9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灯片编号占位符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033" y="6356355"/>
            <a:ext cx="2641600" cy="365125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111DAD4-F64D-4E83-8C23-52D5F7A00847}" type="slidenum">
              <a:rPr lang="zh-CN" altLang="en-US" sz="190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17832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7"/>
          <p:cNvCxnSpPr>
            <a:cxnSpLocks noChangeShapeType="1"/>
          </p:cNvCxnSpPr>
          <p:nvPr userDrawn="1"/>
        </p:nvCxnSpPr>
        <p:spPr bwMode="auto">
          <a:xfrm>
            <a:off x="0" y="765175"/>
            <a:ext cx="11684000" cy="0"/>
          </a:xfrm>
          <a:prstGeom prst="line">
            <a:avLst/>
          </a:prstGeom>
          <a:noFill/>
          <a:ln w="28575" algn="ctr">
            <a:solidFill>
              <a:srgbClr val="A6A6A6"/>
            </a:solidFill>
            <a:round/>
            <a:headEnd/>
            <a:tailEnd/>
          </a:ln>
        </p:spPr>
      </p:cxnSp>
      <p:pic>
        <p:nvPicPr>
          <p:cNvPr id="7" name="Picture 1" descr="H:\工作\dahuaLOGO\logo3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1" y="214318"/>
            <a:ext cx="1905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1C1DA9-F2CE-4622-AB62-AE6068FBB5E3}" type="datetime1">
              <a:rPr lang="zh-CN" altLang="en-US" sz="190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 sz="19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E197EA-CE94-4F25-B9A1-07CF58AEFF52}" type="slidenum">
              <a:rPr lang="zh-CN" altLang="en-US" sz="1900" smtClean="0">
                <a:solidFill>
                  <a:prstClr val="black"/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9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6759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71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7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50981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059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17515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54264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9350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16481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85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4" y="98660"/>
            <a:ext cx="10345913" cy="63021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  </a:t>
            </a:r>
            <a:endParaRPr lang="zh-CN" altLang="en-US" dirty="0" smtClean="0"/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6811621" y="507103"/>
            <a:ext cx="4251003" cy="630216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   </a:t>
            </a:r>
            <a:endParaRPr lang="zh-CN" altLang="en-US" dirty="0" smtClean="0"/>
          </a:p>
        </p:txBody>
      </p:sp>
      <p:sp>
        <p:nvSpPr>
          <p:cNvPr id="7" name="日期占位符 54"/>
          <p:cNvSpPr txBox="1">
            <a:spLocks/>
          </p:cNvSpPr>
          <p:nvPr userDrawn="1"/>
        </p:nvSpPr>
        <p:spPr>
          <a:xfrm>
            <a:off x="5" y="6361264"/>
            <a:ext cx="3585633" cy="508000"/>
          </a:xfrm>
          <a:prstGeom prst="rect">
            <a:avLst/>
          </a:prstGeom>
        </p:spPr>
        <p:txBody>
          <a:bodyPr lIns="137137" tIns="68568" rIns="137137" bIns="68568" anchor="ctr"/>
          <a:lstStyle/>
          <a:p>
            <a:pPr defTabSz="13714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EC1B86C-2ECE-4A23-A3A6-B5247A08E98E}" type="datetime1">
              <a:rPr lang="zh-CN" altLang="en-US" sz="19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13714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2017/7/10</a:t>
            </a:fld>
            <a:endParaRPr lang="zh-CN" altLang="en-US" sz="1900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10" name="灯片编号占位符 55"/>
          <p:cNvSpPr txBox="1">
            <a:spLocks/>
          </p:cNvSpPr>
          <p:nvPr userDrawn="1"/>
        </p:nvSpPr>
        <p:spPr>
          <a:xfrm>
            <a:off x="8453978" y="6350000"/>
            <a:ext cx="3585633" cy="508000"/>
          </a:xfrm>
          <a:prstGeom prst="rect">
            <a:avLst/>
          </a:prstGeom>
        </p:spPr>
        <p:txBody>
          <a:bodyPr lIns="137137" tIns="68568" rIns="137137" bIns="68568" anchor="ctr"/>
          <a:lstStyle/>
          <a:p>
            <a:pPr algn="r" defTabSz="13714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27EB057-6AFE-49F9-8B8B-FE427BCB95EE}" type="slidenum">
              <a:rPr lang="zh-CN" altLang="en-US" sz="19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algn="r" defTabSz="13714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900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11" name="页脚占位符 56"/>
          <p:cNvSpPr txBox="1">
            <a:spLocks/>
          </p:cNvSpPr>
          <p:nvPr userDrawn="1"/>
        </p:nvSpPr>
        <p:spPr>
          <a:xfrm>
            <a:off x="3585643" y="6334760"/>
            <a:ext cx="4864100" cy="508000"/>
          </a:xfrm>
          <a:prstGeom prst="rect">
            <a:avLst/>
          </a:prstGeom>
        </p:spPr>
        <p:txBody>
          <a:bodyPr lIns="137137" tIns="68568" rIns="137137" bIns="68568" anchor="ctr"/>
          <a:lstStyle/>
          <a:p>
            <a:pPr algn="ctr" defTabSz="13714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76184" y="761261"/>
            <a:ext cx="8015816" cy="60959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761261"/>
            <a:ext cx="4176184" cy="60959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Picture 2" descr="D:\PPT\个人制作\大华内训\让你的PPT会说话\母版设计\大华\LOGO-JP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913" y="149995"/>
            <a:ext cx="1726816" cy="5580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 userDrawn="1"/>
        </p:nvCxnSpPr>
        <p:spPr>
          <a:xfrm>
            <a:off x="-53005" y="6361264"/>
            <a:ext cx="12298017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47173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底黑边_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76212" y="274641"/>
            <a:ext cx="11106189" cy="582595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1219170" rtl="0" eaLnBrk="1" latinLnBrk="0" hangingPunct="1">
              <a:spcBef>
                <a:spcPct val="0"/>
              </a:spcBef>
              <a:buNone/>
              <a:defRPr lang="zh-CN" altLang="en-US" sz="4300" kern="1200" baseline="0" smtClean="0">
                <a:solidFill>
                  <a:srgbClr val="C00000"/>
                </a:solidFill>
                <a:latin typeface="Calibri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0704512" y="6553177"/>
            <a:ext cx="1391477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459B5867-DE59-46F3-AFF3-A11EED7B06D6}" type="slidenum">
              <a:rPr lang="zh-CN" altLang="en-US" sz="1600" smtClean="0">
                <a:solidFill>
                  <a:prstClr val="white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pPr algn="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600" dirty="0">
              <a:solidFill>
                <a:prstClr val="white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755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77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609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61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2017/7/10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54"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19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9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0348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53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70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76184" y="164638"/>
            <a:ext cx="8015816" cy="628939"/>
          </a:xfrm>
          <a:prstGeom prst="rect">
            <a:avLst/>
          </a:prstGeom>
          <a:solidFill>
            <a:srgbClr val="ACAC9F"/>
          </a:solidFill>
        </p:spPr>
        <p:txBody>
          <a:bodyPr wrap="square" lIns="121916" tIns="60957" rIns="121916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4638"/>
            <a:ext cx="4176184" cy="628939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0" y="164638"/>
            <a:ext cx="4176184" cy="628939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>
              <a:defRPr lang="zh-CN" alt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457189" lvl="0" indent="-457189">
              <a:buFont typeface="Arial" pitchFamily="34" charset="0"/>
            </a:pPr>
            <a:r>
              <a:rPr lang="zh-CN" altLang="en-US" dirty="0" smtClean="0"/>
              <a:t>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94444" y="164638"/>
            <a:ext cx="8010759" cy="628939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>
              <a:defRPr lang="zh-CN" alt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marL="0" lvl="0" algn="ctr">
              <a:spcBef>
                <a:spcPct val="0"/>
              </a:spcBef>
              <a:buNone/>
            </a:pPr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35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759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526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71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488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0876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4176184" y="485014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5651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4344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899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469716"/>
            <a:ext cx="4176184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4176184" y="472503"/>
            <a:ext cx="8015816" cy="83579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4001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193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3153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34890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0296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9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96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826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64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5450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7921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9725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74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290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23894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8209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2950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467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9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72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1188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059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614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4886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96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29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110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11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1403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A777D-6CA7-4AEE-B779-0655410EA9E2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F4404-C68B-470D-8959-0573E6349D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458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176184" y="331342"/>
            <a:ext cx="8015816" cy="631191"/>
          </a:xfrm>
          <a:prstGeom prst="rect">
            <a:avLst/>
          </a:prstGeom>
          <a:solidFill>
            <a:srgbClr val="ACAC9F"/>
          </a:solidFill>
        </p:spPr>
        <p:txBody>
          <a:bodyPr wrap="square" lIns="121914" tIns="60957" rIns="121914" bIns="60957" anchor="ctr" anchorCtr="1">
            <a:noAutofit/>
          </a:bodyPr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328550"/>
            <a:ext cx="4176184" cy="633983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/>
          </p:cNvSpPr>
          <p:nvPr userDrawn="1"/>
        </p:nvSpPr>
        <p:spPr>
          <a:xfrm>
            <a:off x="0" y="328548"/>
            <a:ext cx="4176184" cy="633985"/>
          </a:xfrm>
          <a:prstGeom prst="rect">
            <a:avLst/>
          </a:prstGeom>
        </p:spPr>
        <p:txBody>
          <a:bodyPr lIns="121917" tIns="60958" rIns="121917" bIns="6095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1342"/>
            <a:ext cx="4176184" cy="618357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7812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097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5805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19250"/>
            <a:ext cx="5181600" cy="4557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6513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9415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27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chn.docer.com/works?userid=25324357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hyperlink" Target="http://chn.docer.com/works?userid=25324357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theme" Target="../theme/theme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6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14" name="圆角矩形 7"/>
          <p:cNvSpPr>
            <a:spLocks noChangeArrowheads="1"/>
          </p:cNvSpPr>
          <p:nvPr userDrawn="1"/>
        </p:nvSpPr>
        <p:spPr bwMode="auto">
          <a:xfrm>
            <a:off x="3967165" y="2979741"/>
            <a:ext cx="4257675" cy="898525"/>
          </a:xfrm>
          <a:prstGeom prst="roundRect">
            <a:avLst>
              <a:gd name="adj" fmla="val 50000"/>
            </a:avLst>
          </a:prstGeom>
          <a:solidFill>
            <a:srgbClr val="D74B4B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2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Thank</a:t>
            </a:r>
            <a:r>
              <a:rPr lang="en-US" altLang="zh-CN" sz="3200" baseline="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 you !</a:t>
            </a:r>
            <a:endParaRPr lang="zh-CN" altLang="en-US" sz="3200" dirty="0" smtClean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16" name="矩形 9">
            <a:hlinkClick r:id="rId14"/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dirty="0" smtClean="0">
              <a:solidFill>
                <a:srgbClr val="FFFFFF"/>
              </a:solidFill>
            </a:endParaRPr>
          </a:p>
        </p:txBody>
      </p:sp>
      <p:sp>
        <p:nvSpPr>
          <p:cNvPr id="17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单击此处编辑母版标题样式</a:t>
            </a:r>
          </a:p>
        </p:txBody>
      </p:sp>
      <p:sp>
        <p:nvSpPr>
          <p:cNvPr id="1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19251"/>
            <a:ext cx="105156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dirty="0" smtClean="0"/>
              <a:t>单击此处编辑母版文本样式</a:t>
            </a:r>
          </a:p>
          <a:p>
            <a:pPr lvl="1"/>
            <a:r>
              <a:rPr lang="zh-TW" altLang="zh-CN" dirty="0" smtClean="0"/>
              <a:t>第二级</a:t>
            </a:r>
          </a:p>
          <a:p>
            <a:pPr lvl="2"/>
            <a:r>
              <a:rPr lang="zh-TW" altLang="zh-CN" dirty="0" smtClean="0"/>
              <a:t>第三级</a:t>
            </a:r>
          </a:p>
          <a:p>
            <a:pPr lvl="3"/>
            <a:r>
              <a:rPr lang="zh-TW" altLang="zh-CN" dirty="0" smtClean="0"/>
              <a:t>第四级</a:t>
            </a:r>
          </a:p>
          <a:p>
            <a:pPr lvl="4"/>
            <a:r>
              <a:rPr lang="zh-TW" altLang="zh-CN" dirty="0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294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80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13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6" r:id="rId44"/>
    <p:sldLayoutId id="2147483799" r:id="rId45"/>
    <p:sldLayoutId id="2147483865" r:id="rId46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4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9320"/>
          <a:stretch>
            <a:fillRect/>
          </a:stretch>
        </p:blipFill>
        <p:spPr bwMode="auto">
          <a:xfrm>
            <a:off x="0" y="0"/>
            <a:ext cx="12192000" cy="415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" name="矩形 1"/>
          <p:cNvSpPr/>
          <p:nvPr/>
        </p:nvSpPr>
        <p:spPr bwMode="auto">
          <a:xfrm>
            <a:off x="0" y="0"/>
            <a:ext cx="12192000" cy="415925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052" name="矩形 8"/>
          <p:cNvSpPr>
            <a:spLocks noChangeArrowheads="1"/>
          </p:cNvSpPr>
          <p:nvPr/>
        </p:nvSpPr>
        <p:spPr bwMode="auto">
          <a:xfrm>
            <a:off x="0" y="4087813"/>
            <a:ext cx="12192000" cy="714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2053" name="圆角矩形 9"/>
          <p:cNvSpPr>
            <a:spLocks noChangeAspect="1" noChangeArrowheads="1"/>
          </p:cNvSpPr>
          <p:nvPr/>
        </p:nvSpPr>
        <p:spPr bwMode="auto">
          <a:xfrm>
            <a:off x="5556250" y="3586163"/>
            <a:ext cx="1079500" cy="107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b="1" cap="none" spc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5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单击此处编辑母版标题样式</a:t>
            </a:r>
          </a:p>
        </p:txBody>
      </p:sp>
      <p:sp>
        <p:nvSpPr>
          <p:cNvPr id="205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19250"/>
            <a:ext cx="105156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单击此处编辑母版文本样式</a:t>
            </a:r>
          </a:p>
          <a:p>
            <a:pPr lvl="1"/>
            <a:r>
              <a:rPr lang="zh-TW" altLang="zh-CN" smtClean="0"/>
              <a:t>第二级</a:t>
            </a:r>
          </a:p>
          <a:p>
            <a:pPr lvl="2"/>
            <a:r>
              <a:rPr lang="zh-TW" altLang="zh-CN" smtClean="0"/>
              <a:t>第三级</a:t>
            </a:r>
          </a:p>
          <a:p>
            <a:pPr lvl="3"/>
            <a:r>
              <a:rPr lang="zh-TW" altLang="zh-CN" smtClean="0"/>
              <a:t>第四级</a:t>
            </a:r>
          </a:p>
          <a:p>
            <a:pPr lvl="4"/>
            <a:r>
              <a:rPr lang="zh-TW" altLang="zh-CN" smtClean="0"/>
              <a:t>第五级</a:t>
            </a:r>
          </a:p>
        </p:txBody>
      </p:sp>
      <p:pic>
        <p:nvPicPr>
          <p:cNvPr id="8" name="Picture 74" descr="Image result for dahua logo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85" y="3992465"/>
            <a:ext cx="879829" cy="2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9pPr>
    </p:titleStyle>
    <p:bodyStyle>
      <a:lvl1pPr marL="228600" indent="-228600" algn="l" rtl="0" eaLnBrk="1" fontAlgn="base" hangingPunct="1">
        <a:lnSpc>
          <a:spcPct val="125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矩形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4101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单击此处编辑母版标题样式</a:t>
            </a:r>
          </a:p>
        </p:txBody>
      </p:sp>
      <p:sp>
        <p:nvSpPr>
          <p:cNvPr id="4102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19250"/>
            <a:ext cx="105156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单击此处编辑母版文本样式</a:t>
            </a:r>
          </a:p>
          <a:p>
            <a:pPr lvl="1"/>
            <a:r>
              <a:rPr lang="zh-TW" altLang="zh-CN" smtClean="0"/>
              <a:t>第二级</a:t>
            </a:r>
          </a:p>
          <a:p>
            <a:pPr lvl="2"/>
            <a:r>
              <a:rPr lang="zh-TW" altLang="zh-CN" smtClean="0"/>
              <a:t>第三级</a:t>
            </a:r>
          </a:p>
          <a:p>
            <a:pPr lvl="3"/>
            <a:r>
              <a:rPr lang="zh-TW" altLang="zh-CN" smtClean="0"/>
              <a:t>第四级</a:t>
            </a:r>
          </a:p>
          <a:p>
            <a:pPr lvl="4"/>
            <a:r>
              <a:rPr lang="zh-TW" altLang="zh-CN" smtClean="0"/>
              <a:t>第五级</a:t>
            </a:r>
          </a:p>
        </p:txBody>
      </p:sp>
      <p:sp>
        <p:nvSpPr>
          <p:cNvPr id="4100" name="矩形 8"/>
          <p:cNvSpPr>
            <a:spLocks noChangeArrowheads="1"/>
          </p:cNvSpPr>
          <p:nvPr/>
        </p:nvSpPr>
        <p:spPr bwMode="auto">
          <a:xfrm>
            <a:off x="7872413" y="1809750"/>
            <a:ext cx="4319587" cy="32385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9pPr>
    </p:titleStyle>
    <p:bodyStyle>
      <a:lvl1pPr marL="228600" indent="-228600" algn="l" rtl="0" eaLnBrk="1" fontAlgn="base" hangingPunct="1">
        <a:lnSpc>
          <a:spcPct val="125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54B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14" name="圆角矩形 7"/>
          <p:cNvSpPr>
            <a:spLocks noChangeArrowheads="1"/>
          </p:cNvSpPr>
          <p:nvPr/>
        </p:nvSpPr>
        <p:spPr bwMode="auto">
          <a:xfrm>
            <a:off x="3967163" y="2979738"/>
            <a:ext cx="4257675" cy="898525"/>
          </a:xfrm>
          <a:prstGeom prst="roundRect">
            <a:avLst>
              <a:gd name="adj" fmla="val 50000"/>
            </a:avLst>
          </a:prstGeom>
          <a:solidFill>
            <a:srgbClr val="D74B4B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20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Thank</a:t>
            </a:r>
            <a:r>
              <a:rPr lang="en-US" altLang="zh-CN" sz="3200" baseline="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 you !</a:t>
            </a:r>
            <a:endParaRPr lang="zh-CN" altLang="en-US" sz="3200" dirty="0" smtClean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16" name="矩形 9">
            <a:hlinkClick r:id="rId14"/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dirty="0" smtClean="0">
              <a:solidFill>
                <a:srgbClr val="FFFFFF"/>
              </a:solidFill>
            </a:endParaRPr>
          </a:p>
        </p:txBody>
      </p:sp>
      <p:sp>
        <p:nvSpPr>
          <p:cNvPr id="17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单击此处编辑母版标题样式</a:t>
            </a:r>
          </a:p>
        </p:txBody>
      </p:sp>
      <p:sp>
        <p:nvSpPr>
          <p:cNvPr id="1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19250"/>
            <a:ext cx="105156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dirty="0" smtClean="0"/>
              <a:t>单击此处编辑母版文本样式</a:t>
            </a:r>
          </a:p>
          <a:p>
            <a:pPr lvl="1"/>
            <a:r>
              <a:rPr lang="zh-TW" altLang="zh-CN" dirty="0" smtClean="0"/>
              <a:t>第二级</a:t>
            </a:r>
          </a:p>
          <a:p>
            <a:pPr lvl="2"/>
            <a:r>
              <a:rPr lang="zh-TW" altLang="zh-CN" dirty="0" smtClean="0"/>
              <a:t>第三级</a:t>
            </a:r>
          </a:p>
          <a:p>
            <a:pPr lvl="3"/>
            <a:r>
              <a:rPr lang="zh-TW" altLang="zh-CN" dirty="0" smtClean="0"/>
              <a:t>第四级</a:t>
            </a:r>
          </a:p>
          <a:p>
            <a:pPr lvl="4"/>
            <a:r>
              <a:rPr lang="zh-TW" altLang="zh-CN" dirty="0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294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1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6"/>
          <p:cNvGrpSpPr>
            <a:grpSpLocks/>
          </p:cNvGrpSpPr>
          <p:nvPr/>
        </p:nvGrpSpPr>
        <p:grpSpPr bwMode="auto">
          <a:xfrm>
            <a:off x="479425" y="692150"/>
            <a:ext cx="179388" cy="630238"/>
            <a:chOff x="0" y="0"/>
            <a:chExt cx="180000" cy="630000"/>
          </a:xfrm>
        </p:grpSpPr>
        <p:sp>
          <p:nvSpPr>
            <p:cNvPr id="2" name="圆角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180000" cy="179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" name="圆角矩形 8"/>
            <p:cNvSpPr>
              <a:spLocks noChangeArrowheads="1"/>
            </p:cNvSpPr>
            <p:nvPr userDrawn="1"/>
          </p:nvSpPr>
          <p:spPr bwMode="auto">
            <a:xfrm>
              <a:off x="0" y="225340"/>
              <a:ext cx="180000" cy="17932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125" name="圆角矩形 9"/>
            <p:cNvSpPr>
              <a:spLocks noChangeArrowheads="1"/>
            </p:cNvSpPr>
            <p:nvPr userDrawn="1"/>
          </p:nvSpPr>
          <p:spPr bwMode="auto">
            <a:xfrm>
              <a:off x="0" y="450680"/>
              <a:ext cx="180000" cy="179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3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单击此处编辑母版标题样式</a:t>
            </a:r>
          </a:p>
        </p:txBody>
      </p:sp>
      <p:sp>
        <p:nvSpPr>
          <p:cNvPr id="5124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19250"/>
            <a:ext cx="105156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单击此处编辑母版文本样式</a:t>
            </a:r>
          </a:p>
          <a:p>
            <a:pPr lvl="1"/>
            <a:r>
              <a:rPr lang="zh-TW" altLang="zh-CN" smtClean="0"/>
              <a:t>第二级</a:t>
            </a:r>
          </a:p>
          <a:p>
            <a:pPr lvl="2"/>
            <a:r>
              <a:rPr lang="zh-TW" altLang="zh-CN" smtClean="0"/>
              <a:t>第三级</a:t>
            </a:r>
          </a:p>
          <a:p>
            <a:pPr lvl="3"/>
            <a:r>
              <a:rPr lang="zh-TW" altLang="zh-CN" smtClean="0"/>
              <a:t>第四级</a:t>
            </a:r>
          </a:p>
          <a:p>
            <a:pPr lvl="4"/>
            <a:r>
              <a:rPr lang="zh-TW" altLang="zh-CN" smtClean="0"/>
              <a:t>第五级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0" y="0"/>
            <a:ext cx="12192000" cy="592667"/>
          </a:xfrm>
          <a:prstGeom prst="rect">
            <a:avLst/>
          </a:prstGeom>
          <a:solidFill>
            <a:schemeClr val="bg1">
              <a:alpha val="3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10" name="Picture 74" descr="Image result for dahua logo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07" y="65700"/>
            <a:ext cx="1548209" cy="4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9pPr>
    </p:titleStyle>
    <p:bodyStyle>
      <a:lvl1pPr marL="228600" indent="-228600" algn="l" rtl="0" eaLnBrk="1" fontAlgn="base" hangingPunct="1">
        <a:lnSpc>
          <a:spcPct val="125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7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4" r:id="rId26"/>
    <p:sldLayoutId id="2147483945" r:id="rId27"/>
    <p:sldLayoutId id="2147483946" r:id="rId28"/>
    <p:sldLayoutId id="2147483947" r:id="rId29"/>
    <p:sldLayoutId id="2147483948" r:id="rId30"/>
    <p:sldLayoutId id="2147483949" r:id="rId31"/>
    <p:sldLayoutId id="2147483950" r:id="rId32"/>
    <p:sldLayoutId id="2147483951" r:id="rId33"/>
    <p:sldLayoutId id="2147483952" r:id="rId34"/>
    <p:sldLayoutId id="2147483953" r:id="rId35"/>
    <p:sldLayoutId id="2147483954" r:id="rId36"/>
    <p:sldLayoutId id="2147483955" r:id="rId37"/>
    <p:sldLayoutId id="2147483956" r:id="rId38"/>
    <p:sldLayoutId id="2147483957" r:id="rId39"/>
    <p:sldLayoutId id="2147483958" r:id="rId40"/>
    <p:sldLayoutId id="2147483959" r:id="rId41"/>
    <p:sldLayoutId id="2147483960" r:id="rId42"/>
    <p:sldLayoutId id="2147483961" r:id="rId43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42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9320"/>
          <a:stretch>
            <a:fillRect/>
          </a:stretch>
        </p:blipFill>
        <p:spPr bwMode="auto">
          <a:xfrm>
            <a:off x="0" y="0"/>
            <a:ext cx="12192000" cy="415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" name="矩形 1"/>
          <p:cNvSpPr/>
          <p:nvPr userDrawn="1"/>
        </p:nvSpPr>
        <p:spPr bwMode="auto">
          <a:xfrm>
            <a:off x="0" y="0"/>
            <a:ext cx="12192000" cy="415925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2052" name="矩形 8"/>
          <p:cNvSpPr>
            <a:spLocks noChangeArrowheads="1"/>
          </p:cNvSpPr>
          <p:nvPr userDrawn="1"/>
        </p:nvSpPr>
        <p:spPr bwMode="auto">
          <a:xfrm>
            <a:off x="0" y="4087813"/>
            <a:ext cx="12192000" cy="714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2053" name="圆角矩形 9"/>
          <p:cNvSpPr>
            <a:spLocks noChangeAspect="1" noChangeArrowheads="1"/>
          </p:cNvSpPr>
          <p:nvPr userDrawn="1"/>
        </p:nvSpPr>
        <p:spPr bwMode="auto">
          <a:xfrm>
            <a:off x="5556250" y="3586163"/>
            <a:ext cx="1079500" cy="107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b="1" smtClean="0">
              <a:ln w="10160">
                <a:solidFill>
                  <a:srgbClr val="B1B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5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单击此处编辑母版标题样式</a:t>
            </a:r>
          </a:p>
        </p:txBody>
      </p:sp>
      <p:sp>
        <p:nvSpPr>
          <p:cNvPr id="205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19250"/>
            <a:ext cx="105156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 smtClean="0"/>
              <a:t>单击此处编辑母版文本样式</a:t>
            </a:r>
          </a:p>
          <a:p>
            <a:pPr lvl="1"/>
            <a:r>
              <a:rPr lang="zh-TW" altLang="zh-CN" smtClean="0"/>
              <a:t>第二级</a:t>
            </a:r>
          </a:p>
          <a:p>
            <a:pPr lvl="2"/>
            <a:r>
              <a:rPr lang="zh-TW" altLang="zh-CN" smtClean="0"/>
              <a:t>第三级</a:t>
            </a:r>
          </a:p>
          <a:p>
            <a:pPr lvl="3"/>
            <a:r>
              <a:rPr lang="zh-TW" altLang="zh-CN" smtClean="0"/>
              <a:t>第四级</a:t>
            </a:r>
          </a:p>
          <a:p>
            <a:pPr lvl="4"/>
            <a:r>
              <a:rPr lang="zh-TW" altLang="zh-CN" smtClean="0"/>
              <a:t>第五级</a:t>
            </a:r>
          </a:p>
        </p:txBody>
      </p:sp>
      <p:pic>
        <p:nvPicPr>
          <p:cNvPr id="8" name="Picture 74" descr="Image result for dahua logo 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85" y="3992465"/>
            <a:ext cx="879829" cy="2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35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 Light" panose="020B0502040204020203" pitchFamily="34" charset="0"/>
          <a:ea typeface="微软雅黑 Light" panose="020B0502040204020203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anose="020B0502040204020203" pitchFamily="34" charset="0"/>
          <a:ea typeface="微软雅黑 Light" panose="020B0502040204020203" pitchFamily="34" charset="-122"/>
        </a:defRPr>
      </a:lvl9pPr>
    </p:titleStyle>
    <p:bodyStyle>
      <a:lvl1pPr marL="228600" indent="-228600" algn="l" rtl="0" eaLnBrk="0" fontAlgn="base" hangingPunct="0">
        <a:lnSpc>
          <a:spcPct val="125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5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jp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1068" y="1555021"/>
            <a:ext cx="1159291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altLang="zh-CN" sz="4400" b="1" spc="-150" dirty="0" err="1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Hệ</a:t>
            </a:r>
            <a:r>
              <a:rPr lang="en-US" altLang="zh-CN" sz="4400" b="1" spc="-15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 </a:t>
            </a:r>
            <a:r>
              <a:rPr lang="en-US" altLang="zh-CN" sz="4400" b="1" spc="-150" dirty="0" err="1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thống</a:t>
            </a:r>
            <a:r>
              <a:rPr lang="en-US" altLang="zh-CN" sz="4400" b="1" spc="-15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 </a:t>
            </a:r>
            <a:r>
              <a:rPr lang="en-US" altLang="zh-CN" sz="4400" b="1" spc="-150" dirty="0" err="1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giao</a:t>
            </a:r>
            <a:r>
              <a:rPr lang="en-US" altLang="zh-CN" sz="4400" b="1" spc="-15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 </a:t>
            </a:r>
            <a:r>
              <a:rPr lang="en-US" altLang="zh-CN" sz="4400" b="1" spc="-150" dirty="0" err="1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thông</a:t>
            </a:r>
            <a:r>
              <a:rPr lang="en-US" altLang="zh-CN" sz="4400" b="1" spc="-15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 </a:t>
            </a:r>
            <a:r>
              <a:rPr lang="en-US" altLang="zh-CN" sz="4400" b="1" spc="-150" dirty="0" err="1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thông</a:t>
            </a:r>
            <a:r>
              <a:rPr lang="en-US" altLang="zh-CN" sz="4400" b="1" spc="-15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eiryo UI" panose="020B0604030504040204" pitchFamily="34" charset="-128"/>
              </a:rPr>
              <a:t> minh</a:t>
            </a:r>
            <a:endParaRPr lang="zh-CN" altLang="en-US" sz="44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eiryo UI" panose="020B0604030504040204" pitchFamily="34" charset="-128"/>
            </a:endParaRPr>
          </a:p>
        </p:txBody>
      </p:sp>
      <p:sp>
        <p:nvSpPr>
          <p:cNvPr id="6" name="任意多边形 5"/>
          <p:cNvSpPr/>
          <p:nvPr/>
        </p:nvSpPr>
        <p:spPr>
          <a:xfrm rot="10800000">
            <a:off x="1568870" y="4768467"/>
            <a:ext cx="9103605" cy="1206001"/>
          </a:xfrm>
          <a:custGeom>
            <a:avLst/>
            <a:gdLst>
              <a:gd name="connsiteX0" fmla="*/ 0 w 12216983"/>
              <a:gd name="connsiteY0" fmla="*/ 411073 h 1206001"/>
              <a:gd name="connsiteX1" fmla="*/ 2188563 w 12216983"/>
              <a:gd name="connsiteY1" fmla="*/ 36319 h 1206001"/>
              <a:gd name="connsiteX2" fmla="*/ 5126636 w 12216983"/>
              <a:gd name="connsiteY2" fmla="*/ 1205551 h 1206001"/>
              <a:gd name="connsiteX3" fmla="*/ 8934137 w 12216983"/>
              <a:gd name="connsiteY3" fmla="*/ 186220 h 1206001"/>
              <a:gd name="connsiteX4" fmla="*/ 12216983 w 12216983"/>
              <a:gd name="connsiteY4" fmla="*/ 1070640 h 120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983" h="1206001">
                <a:moveTo>
                  <a:pt x="0" y="411073"/>
                </a:moveTo>
                <a:cubicBezTo>
                  <a:pt x="667062" y="157489"/>
                  <a:pt x="1334124" y="-96094"/>
                  <a:pt x="2188563" y="36319"/>
                </a:cubicBezTo>
                <a:cubicBezTo>
                  <a:pt x="3043002" y="168732"/>
                  <a:pt x="4002374" y="1180568"/>
                  <a:pt x="5126636" y="1205551"/>
                </a:cubicBezTo>
                <a:cubicBezTo>
                  <a:pt x="6250898" y="1230534"/>
                  <a:pt x="7752413" y="208705"/>
                  <a:pt x="8934137" y="186220"/>
                </a:cubicBezTo>
                <a:cubicBezTo>
                  <a:pt x="10115861" y="163735"/>
                  <a:pt x="11166422" y="617187"/>
                  <a:pt x="12216983" y="1070640"/>
                </a:cubicBezTo>
              </a:path>
            </a:pathLst>
          </a:custGeom>
          <a:noFill/>
          <a:ln w="12700" cap="flat" cmpd="sng" algn="ctr">
            <a:solidFill>
              <a:srgbClr val="D74B4B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507664" y="4967580"/>
            <a:ext cx="9021056" cy="1206001"/>
          </a:xfrm>
          <a:custGeom>
            <a:avLst/>
            <a:gdLst>
              <a:gd name="connsiteX0" fmla="*/ 0 w 12216983"/>
              <a:gd name="connsiteY0" fmla="*/ 411073 h 1206001"/>
              <a:gd name="connsiteX1" fmla="*/ 2188563 w 12216983"/>
              <a:gd name="connsiteY1" fmla="*/ 36319 h 1206001"/>
              <a:gd name="connsiteX2" fmla="*/ 5126636 w 12216983"/>
              <a:gd name="connsiteY2" fmla="*/ 1205551 h 1206001"/>
              <a:gd name="connsiteX3" fmla="*/ 8934137 w 12216983"/>
              <a:gd name="connsiteY3" fmla="*/ 186220 h 1206001"/>
              <a:gd name="connsiteX4" fmla="*/ 12216983 w 12216983"/>
              <a:gd name="connsiteY4" fmla="*/ 1070640 h 120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983" h="1206001">
                <a:moveTo>
                  <a:pt x="0" y="411073"/>
                </a:moveTo>
                <a:cubicBezTo>
                  <a:pt x="667062" y="157489"/>
                  <a:pt x="1334124" y="-96094"/>
                  <a:pt x="2188563" y="36319"/>
                </a:cubicBezTo>
                <a:cubicBezTo>
                  <a:pt x="3043002" y="168732"/>
                  <a:pt x="4002374" y="1180568"/>
                  <a:pt x="5126636" y="1205551"/>
                </a:cubicBezTo>
                <a:cubicBezTo>
                  <a:pt x="6250898" y="1230534"/>
                  <a:pt x="7752413" y="208705"/>
                  <a:pt x="8934137" y="186220"/>
                </a:cubicBezTo>
                <a:cubicBezTo>
                  <a:pt x="10115861" y="163735"/>
                  <a:pt x="11166422" y="617187"/>
                  <a:pt x="12216983" y="1070640"/>
                </a:cubicBezTo>
              </a:path>
            </a:pathLst>
          </a:custGeom>
          <a:noFill/>
          <a:ln w="12700" cap="flat" cmpd="sng" algn="ctr">
            <a:solidFill>
              <a:srgbClr val="D74B4B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187841" y="5507639"/>
            <a:ext cx="541713" cy="541713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473967" y="4796771"/>
            <a:ext cx="141715" cy="141715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051526" y="5872359"/>
            <a:ext cx="301222" cy="301222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643012" y="5645878"/>
            <a:ext cx="136676" cy="136676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323356" y="5620074"/>
            <a:ext cx="395364" cy="395364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Oval 1"/>
          <p:cNvSpPr/>
          <p:nvPr/>
        </p:nvSpPr>
        <p:spPr bwMode="auto">
          <a:xfrm>
            <a:off x="5410200" y="3448050"/>
            <a:ext cx="1338832" cy="1338832"/>
          </a:xfrm>
          <a:prstGeom prst="ellipse">
            <a:avLst/>
          </a:prstGeom>
          <a:solidFill>
            <a:srgbClr val="D74B4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34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6801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ANPR 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bộ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kích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hoạt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80962" y="5021448"/>
            <a:ext cx="5753684" cy="322308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706359" y="496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941" tIns="45971" rIns="91941" bIns="45971" anchor="ctr">
            <a:spAutoFit/>
          </a:bodyPr>
          <a:lstStyle/>
          <a:p>
            <a:pPr>
              <a:tabLst>
                <a:tab pos="1235459" algn="l"/>
              </a:tabLst>
            </a:pPr>
            <a:endParaRPr lang="zh-CN" altLang="zh-CN" sz="1800" b="0" dirty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7064" y="2147706"/>
            <a:ext cx="5498936" cy="4316156"/>
            <a:chOff x="597820" y="1467642"/>
            <a:chExt cx="4238625" cy="321945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20" y="1467642"/>
              <a:ext cx="4238625" cy="3219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2699792" y="2678668"/>
              <a:ext cx="1512168" cy="194158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208523" y="432890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941" tIns="45971" rIns="91941" bIns="45971" anchor="ctr">
            <a:spAutoFit/>
          </a:bodyPr>
          <a:lstStyle/>
          <a:p>
            <a:pPr>
              <a:tabLst>
                <a:tab pos="1235459" algn="l"/>
              </a:tabLst>
            </a:pPr>
            <a:endParaRPr lang="zh-CN" altLang="zh-CN" sz="1800" b="0" dirty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10" y="2456780"/>
            <a:ext cx="5705243" cy="399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41830" y="3600964"/>
            <a:ext cx="22182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Tiếp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cận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tiện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7515" y="2600632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Cắt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đường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và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lắp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đặt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bộ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kích</a:t>
            </a:r>
            <a:r>
              <a:rPr lang="en-US" sz="1600" dirty="0" smtClean="0"/>
              <a:t>. </a:t>
            </a:r>
            <a:r>
              <a:rPr lang="en-US" sz="1600" dirty="0" err="1" smtClean="0"/>
              <a:t>Thiết</a:t>
            </a:r>
            <a:r>
              <a:rPr lang="en-US" sz="1600" dirty="0" smtClean="0"/>
              <a:t> </a:t>
            </a:r>
            <a:r>
              <a:rPr lang="en-US" sz="1600" dirty="0" err="1" smtClean="0"/>
              <a:t>lập</a:t>
            </a:r>
            <a:r>
              <a:rPr lang="en-US" sz="1600" dirty="0" smtClean="0"/>
              <a:t> </a:t>
            </a:r>
            <a:r>
              <a:rPr lang="en-US" sz="1600" dirty="0" err="1" smtClean="0"/>
              <a:t>vùng</a:t>
            </a:r>
            <a:r>
              <a:rPr lang="en-US" sz="1600" dirty="0" smtClean="0"/>
              <a:t> </a:t>
            </a:r>
            <a:r>
              <a:rPr lang="en-US" sz="1600" dirty="0" err="1" smtClean="0"/>
              <a:t>kích</a:t>
            </a:r>
            <a:r>
              <a:rPr lang="en-US" sz="1600" dirty="0" smtClean="0"/>
              <a:t> </a:t>
            </a:r>
            <a:r>
              <a:rPr lang="en-US" sz="1600" dirty="0" err="1" smtClean="0"/>
              <a:t>hoạt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camera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378246" y="4134363"/>
            <a:ext cx="248805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Bộ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kích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phát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hiện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xe</a:t>
            </a:r>
            <a:r>
              <a:rPr lang="en-US" sz="1600" dirty="0" smtClean="0">
                <a:solidFill>
                  <a:srgbClr val="FF0000"/>
                </a:solidFill>
              </a:rPr>
              <a:t>, 1 </a:t>
            </a:r>
            <a:r>
              <a:rPr lang="en-US" sz="1600" dirty="0" err="1" smtClean="0">
                <a:solidFill>
                  <a:srgbClr val="FF0000"/>
                </a:solidFill>
              </a:rPr>
              <a:t>bộ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kích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giám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sát</a:t>
            </a:r>
            <a:r>
              <a:rPr lang="en-US" sz="1600" dirty="0" smtClean="0">
                <a:solidFill>
                  <a:srgbClr val="FF0000"/>
                </a:solidFill>
              </a:rPr>
              <a:t> 1 </a:t>
            </a:r>
            <a:r>
              <a:rPr lang="en-US" sz="1600" dirty="0" err="1" smtClean="0">
                <a:solidFill>
                  <a:srgbClr val="FF0000"/>
                </a:solidFill>
              </a:rPr>
              <a:t>làn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xe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2129" y="5505962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Camera </a:t>
            </a:r>
            <a:r>
              <a:rPr lang="en-US" sz="1600" dirty="0" err="1" smtClean="0"/>
              <a:t>chụp</a:t>
            </a:r>
            <a:r>
              <a:rPr lang="en-US" sz="1600" dirty="0" smtClean="0"/>
              <a:t> </a:t>
            </a:r>
            <a:r>
              <a:rPr lang="en-US" sz="1600" dirty="0" err="1" smtClean="0"/>
              <a:t>ảnh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diện</a:t>
            </a:r>
            <a:r>
              <a:rPr lang="en-US" sz="1600" dirty="0" smtClean="0"/>
              <a:t> </a:t>
            </a:r>
            <a:r>
              <a:rPr lang="en-US" sz="1600" dirty="0" err="1" smtClean="0"/>
              <a:t>biển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xe</a:t>
            </a:r>
            <a:r>
              <a:rPr lang="en-US" sz="1600" dirty="0" smtClean="0"/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kèm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thông</a:t>
            </a:r>
            <a:r>
              <a:rPr lang="en-US" sz="1600" dirty="0" smtClean="0">
                <a:solidFill>
                  <a:srgbClr val="FF0000"/>
                </a:solidFill>
              </a:rPr>
              <a:t> tin </a:t>
            </a:r>
            <a:r>
              <a:rPr lang="en-US" sz="1600" dirty="0" err="1" smtClean="0">
                <a:solidFill>
                  <a:srgbClr val="FF0000"/>
                </a:solidFill>
              </a:rPr>
              <a:t>tốc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độ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80127" y="5528780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484368" y="5391317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Lưu</a:t>
            </a:r>
            <a:r>
              <a:rPr lang="en-US" sz="1600" dirty="0" smtClean="0"/>
              <a:t> </a:t>
            </a:r>
            <a:r>
              <a:rPr lang="en-US" sz="1600" dirty="0" err="1" smtClean="0"/>
              <a:t>trữ</a:t>
            </a:r>
            <a:r>
              <a:rPr lang="en-US" sz="1600" dirty="0" smtClean="0"/>
              <a:t> </a:t>
            </a:r>
            <a:r>
              <a:rPr lang="en-US" sz="1600" dirty="0" err="1" smtClean="0"/>
              <a:t>hình</a:t>
            </a:r>
            <a:r>
              <a:rPr lang="en-US" sz="1600" dirty="0" smtClean="0"/>
              <a:t> </a:t>
            </a:r>
            <a:r>
              <a:rPr lang="en-US" sz="1600" dirty="0" err="1" smtClean="0"/>
              <a:t>ảnh</a:t>
            </a:r>
            <a:r>
              <a:rPr lang="en-US" sz="1600" dirty="0" smtClean="0"/>
              <a:t> </a:t>
            </a:r>
            <a:r>
              <a:rPr lang="en-US" sz="1600" dirty="0" err="1" smtClean="0"/>
              <a:t>tại</a:t>
            </a:r>
            <a:r>
              <a:rPr lang="en-US" sz="1600" dirty="0" smtClean="0"/>
              <a:t> </a:t>
            </a:r>
            <a:r>
              <a:rPr lang="en-US" sz="1600" dirty="0" err="1" smtClean="0"/>
              <a:t>tiền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trạm</a:t>
            </a:r>
            <a:r>
              <a:rPr lang="en-US" sz="1600" dirty="0" smtClean="0"/>
              <a:t>. </a:t>
            </a:r>
            <a:r>
              <a:rPr lang="en-US" sz="1600" dirty="0" err="1" smtClean="0"/>
              <a:t>Truyền</a:t>
            </a:r>
            <a:r>
              <a:rPr lang="en-US" sz="1600" dirty="0" smtClean="0"/>
              <a:t> </a:t>
            </a:r>
            <a:r>
              <a:rPr lang="en-US" sz="1600" dirty="0" err="1" smtClean="0"/>
              <a:t>dữ</a:t>
            </a:r>
            <a:r>
              <a:rPr lang="en-US" sz="1600" dirty="0" smtClean="0"/>
              <a:t> </a:t>
            </a:r>
            <a:r>
              <a:rPr lang="en-US" sz="1600" dirty="0" err="1" smtClean="0"/>
              <a:t>liệu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r>
              <a:rPr lang="en-US" sz="1600" dirty="0" smtClean="0"/>
              <a:t> </a:t>
            </a:r>
            <a:r>
              <a:rPr lang="en-US" sz="1600" dirty="0" err="1" smtClean="0"/>
              <a:t>tâm</a:t>
            </a:r>
            <a:endParaRPr lang="en-US" sz="16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9492838" y="4053586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Tìm</a:t>
            </a:r>
            <a:r>
              <a:rPr lang="en-US" sz="1600" dirty="0" smtClean="0"/>
              <a:t> </a:t>
            </a:r>
            <a:r>
              <a:rPr lang="en-US" sz="1600" dirty="0" err="1" smtClean="0"/>
              <a:t>kiếm</a:t>
            </a:r>
            <a:r>
              <a:rPr lang="en-US" sz="1600" dirty="0" smtClean="0"/>
              <a:t> </a:t>
            </a:r>
            <a:r>
              <a:rPr lang="en-US" sz="1600" dirty="0" err="1" smtClean="0"/>
              <a:t>thông</a:t>
            </a:r>
            <a:r>
              <a:rPr lang="en-US" sz="1600" dirty="0" smtClean="0"/>
              <a:t> tin </a:t>
            </a:r>
            <a:r>
              <a:rPr lang="en-US" sz="1600" dirty="0" err="1" smtClean="0"/>
              <a:t>biển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xe</a:t>
            </a:r>
            <a:r>
              <a:rPr lang="en-US" sz="1600" dirty="0" smtClean="0"/>
              <a:t>, </a:t>
            </a:r>
            <a:r>
              <a:rPr lang="en-US" sz="1600" dirty="0" err="1" smtClean="0"/>
              <a:t>tốc</a:t>
            </a:r>
            <a:r>
              <a:rPr lang="en-US" sz="1600" dirty="0" smtClean="0"/>
              <a:t> </a:t>
            </a:r>
            <a:r>
              <a:rPr lang="en-US" sz="1600" dirty="0" err="1" smtClean="0"/>
              <a:t>độ</a:t>
            </a:r>
            <a:r>
              <a:rPr lang="en-US" sz="1600" dirty="0"/>
              <a:t> </a:t>
            </a:r>
            <a:r>
              <a:rPr lang="en-US" sz="1600" dirty="0" err="1" smtClean="0"/>
              <a:t>xe</a:t>
            </a:r>
            <a:r>
              <a:rPr lang="en-US" sz="1600" dirty="0" smtClean="0"/>
              <a:t>, </a:t>
            </a:r>
            <a:r>
              <a:rPr lang="en-US" sz="1600" dirty="0" err="1" smtClean="0"/>
              <a:t>phát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vi </a:t>
            </a:r>
            <a:r>
              <a:rPr lang="en-US" sz="1600" dirty="0" err="1" smtClean="0"/>
              <a:t>phạm</a:t>
            </a:r>
            <a:endParaRPr lang="en-US" sz="1600" dirty="0" smtClean="0"/>
          </a:p>
        </p:txBody>
      </p:sp>
      <p:sp>
        <p:nvSpPr>
          <p:cNvPr id="24" name="圆角矩形 14"/>
          <p:cNvSpPr/>
          <p:nvPr/>
        </p:nvSpPr>
        <p:spPr>
          <a:xfrm>
            <a:off x="427731" y="1569810"/>
            <a:ext cx="8636863" cy="4553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Trong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trường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hợp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bộ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kích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thất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bại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phát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hiện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bằng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ảnh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sẽ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đảm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nhiệm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vai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trò</a:t>
            </a:r>
            <a:endParaRPr lang="en-US" altLang="zh-CN" sz="1600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09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6801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ANPR |  So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sánh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80962" y="5021448"/>
            <a:ext cx="5753684" cy="322308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361729"/>
              </p:ext>
            </p:extLst>
          </p:nvPr>
        </p:nvGraphicFramePr>
        <p:xfrm>
          <a:off x="1103445" y="1647513"/>
          <a:ext cx="9985109" cy="40542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1507"/>
                <a:gridCol w="2496277"/>
                <a:gridCol w="2535037"/>
                <a:gridCol w="2592288"/>
              </a:tblGrid>
              <a:tr h="7620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err="1" smtClean="0">
                          <a:solidFill>
                            <a:schemeClr val="lt1"/>
                          </a:solidFill>
                          <a:latin typeface="Calibri" pitchFamily="34" charset="0"/>
                          <a:cs typeface="Calibri" pitchFamily="34" charset="0"/>
                        </a:rPr>
                        <a:t>Phân</a:t>
                      </a:r>
                      <a:r>
                        <a:rPr lang="en-US" altLang="zh-CN" sz="1900" baseline="0" dirty="0" smtClean="0">
                          <a:solidFill>
                            <a:schemeClr val="lt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solidFill>
                            <a:schemeClr val="lt1"/>
                          </a:solidFill>
                          <a:latin typeface="Calibri" pitchFamily="34" charset="0"/>
                          <a:cs typeface="Calibri" pitchFamily="34" charset="0"/>
                        </a:rPr>
                        <a:t>loại</a:t>
                      </a:r>
                      <a:endParaRPr lang="zh-CN" altLang="en-US" sz="19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1" indent="0" algn="ctr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 err="1" smtClean="0">
                          <a:latin typeface="Calibri" pitchFamily="34" charset="0"/>
                          <a:cs typeface="Calibri" pitchFamily="34" charset="0"/>
                        </a:rPr>
                        <a:t>Phát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hiện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bằng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hình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ảnh</a:t>
                      </a:r>
                      <a:endParaRPr lang="en-US" altLang="zh-CN" sz="19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1" indent="0" algn="ctr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 err="1" smtClean="0">
                          <a:latin typeface="Calibri" pitchFamily="34" charset="0"/>
                          <a:cs typeface="Calibri" pitchFamily="34" charset="0"/>
                        </a:rPr>
                        <a:t>Phát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hiện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bằng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bộ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kích</a:t>
                      </a:r>
                      <a:endParaRPr lang="en-US" altLang="zh-CN" sz="19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1" indent="0" algn="ctr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900" dirty="0" err="1" smtClean="0">
                          <a:latin typeface="Calibri" pitchFamily="34" charset="0"/>
                          <a:cs typeface="Calibri" pitchFamily="34" charset="0"/>
                        </a:rPr>
                        <a:t>Phát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hiện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900" baseline="0" dirty="0" err="1" smtClean="0">
                          <a:latin typeface="Calibri" pitchFamily="34" charset="0"/>
                          <a:cs typeface="Calibri" pitchFamily="34" charset="0"/>
                        </a:rPr>
                        <a:t>bằng</a:t>
                      </a:r>
                      <a:r>
                        <a:rPr lang="en-US" altLang="zh-CN" sz="1900" baseline="0" dirty="0" smtClean="0">
                          <a:latin typeface="Calibri" pitchFamily="34" charset="0"/>
                          <a:cs typeface="Calibri" pitchFamily="34" charset="0"/>
                        </a:rPr>
                        <a:t> Radar</a:t>
                      </a:r>
                      <a:endParaRPr lang="en-US" altLang="zh-CN" sz="19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528207"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Cắt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đường</a:t>
                      </a:r>
                      <a:endParaRPr lang="zh-CN" altLang="en-US" sz="16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Không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cần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Cần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l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Không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cần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651215"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Quy</a:t>
                      </a:r>
                      <a:r>
                        <a:rPr lang="en-US" altLang="zh-CN" sz="1600" kern="12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cách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lắp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đặt</a:t>
                      </a:r>
                      <a:endParaRPr lang="zh-CN" altLang="en-US" sz="16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Lắp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đặt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tiền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trạm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Lắp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đặt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tiền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trạm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Lắp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đặt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tiền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trạm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528207">
                <a:tc>
                  <a:txBody>
                    <a:bodyPr/>
                    <a:lstStyle/>
                    <a:p>
                      <a:pPr marL="0" marR="0" indent="0" algn="l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Tần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số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phát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hiện</a:t>
                      </a:r>
                      <a:endParaRPr lang="en-US" altLang="zh-CN" sz="16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smtClean="0">
                          <a:latin typeface="Calibri" pitchFamily="34" charset="0"/>
                          <a:cs typeface="Calibri" pitchFamily="34" charset="0"/>
                        </a:rPr>
                        <a:t>Cao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smtClean="0">
                          <a:latin typeface="Calibri" pitchFamily="34" charset="0"/>
                          <a:cs typeface="Calibri" pitchFamily="34" charset="0"/>
                        </a:rPr>
                        <a:t>Cao </a:t>
                      </a:r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nhất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l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latin typeface="Calibri" pitchFamily="34" charset="0"/>
                          <a:cs typeface="Calibri" pitchFamily="34" charset="0"/>
                        </a:rPr>
                        <a:t>Cao </a:t>
                      </a:r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hơn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528207"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Xây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dựng</a:t>
                      </a:r>
                      <a:endParaRPr lang="zh-CN" altLang="en-US" sz="16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Dễ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dàng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nhất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 smtClean="0">
                          <a:latin typeface="Calibri" pitchFamily="34" charset="0"/>
                          <a:cs typeface="Calibri" pitchFamily="34" charset="0"/>
                        </a:rPr>
                        <a:t>Khó</a:t>
                      </a:r>
                      <a:endParaRPr lang="zh-CN" altLang="en-US" sz="16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 smtClean="0">
                          <a:latin typeface="Calibri" pitchFamily="34" charset="0"/>
                          <a:cs typeface="Calibri" pitchFamily="34" charset="0"/>
                        </a:rPr>
                        <a:t>Dễ</a:t>
                      </a:r>
                      <a:endParaRPr lang="zh-CN" altLang="en-US" sz="16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528207">
                <a:tc>
                  <a:txBody>
                    <a:bodyPr/>
                    <a:lstStyle/>
                    <a:p>
                      <a:pPr marL="0" marR="0" indent="0" algn="l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latin typeface="Calibri" pitchFamily="34" charset="0"/>
                          <a:cs typeface="Calibri" pitchFamily="34" charset="0"/>
                        </a:rPr>
                        <a:t>Chi </a:t>
                      </a:r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phí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xây</a:t>
                      </a:r>
                      <a:r>
                        <a:rPr lang="en-US" altLang="zh-CN" sz="16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baseline="0" dirty="0" err="1" smtClean="0">
                          <a:latin typeface="Calibri" pitchFamily="34" charset="0"/>
                          <a:cs typeface="Calibri" pitchFamily="34" charset="0"/>
                        </a:rPr>
                        <a:t>dựng</a:t>
                      </a:r>
                      <a:endParaRPr lang="en-US" altLang="zh-CN" sz="16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Thấp</a:t>
                      </a:r>
                      <a:r>
                        <a:rPr lang="en-US" altLang="zh-CN" sz="1600" kern="12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hơn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algn="l" defTabSz="919411" rtl="0" eaLnBrk="1" latinLnBrk="0" hangingPunct="1"/>
                      <a:r>
                        <a:rPr lang="en-US" altLang="zh-CN" sz="1600" kern="1200" dirty="0" err="1" smtClean="0">
                          <a:latin typeface="Calibri" pitchFamily="34" charset="0"/>
                          <a:cs typeface="Calibri" pitchFamily="34" charset="0"/>
                        </a:rPr>
                        <a:t>Thấp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Calibri" pitchFamily="34" charset="0"/>
                          <a:cs typeface="Calibri" pitchFamily="34" charset="0"/>
                        </a:rPr>
                        <a:t>Cao</a:t>
                      </a:r>
                      <a:endParaRPr lang="zh-CN" altLang="en-US" sz="16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528207">
                <a:tc>
                  <a:txBody>
                    <a:bodyPr/>
                    <a:lstStyle/>
                    <a:p>
                      <a:r>
                        <a:rPr lang="en-US" altLang="zh-CN" sz="1600" b="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Đo</a:t>
                      </a:r>
                      <a:r>
                        <a:rPr lang="en-US" altLang="zh-CN" sz="1600" b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kern="1200" baseline="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tốc</a:t>
                      </a:r>
                      <a:r>
                        <a:rPr lang="en-US" altLang="zh-CN" sz="1600" b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kern="1200" baseline="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độ</a:t>
                      </a:r>
                      <a:endParaRPr lang="zh-CN" altLang="en-US" sz="16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 err="1" smtClean="0">
                          <a:latin typeface="Calibri" pitchFamily="34" charset="0"/>
                          <a:cs typeface="Calibri" pitchFamily="34" charset="0"/>
                        </a:rPr>
                        <a:t>Không</a:t>
                      </a:r>
                      <a:r>
                        <a:rPr lang="en-US" altLang="zh-CN" sz="1600" b="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baseline="0" dirty="0" err="1" smtClean="0">
                          <a:latin typeface="Calibri" pitchFamily="34" charset="0"/>
                          <a:cs typeface="Calibri" pitchFamily="34" charset="0"/>
                        </a:rPr>
                        <a:t>hỗ</a:t>
                      </a:r>
                      <a:r>
                        <a:rPr lang="en-US" altLang="zh-CN" sz="1600" b="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baseline="0" dirty="0" err="1" smtClean="0">
                          <a:latin typeface="Calibri" pitchFamily="34" charset="0"/>
                          <a:cs typeface="Calibri" pitchFamily="34" charset="0"/>
                        </a:rPr>
                        <a:t>trợ</a:t>
                      </a:r>
                      <a:endParaRPr lang="zh-CN" altLang="en-US" sz="16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Có</a:t>
                      </a:r>
                      <a:r>
                        <a:rPr lang="en-US" altLang="zh-CN" sz="1600" b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kern="1200" baseline="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hỗ</a:t>
                      </a:r>
                      <a:r>
                        <a:rPr lang="en-US" altLang="zh-CN" sz="1600" b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kern="1200" baseline="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trợ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l" defTabSz="919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Có</a:t>
                      </a:r>
                      <a:r>
                        <a:rPr lang="en-US" altLang="zh-CN" sz="1600" b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kern="1200" baseline="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hỗ</a:t>
                      </a:r>
                      <a:r>
                        <a:rPr lang="en-US" altLang="zh-CN" sz="1600" b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600" b="0" kern="1200" baseline="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trợ</a:t>
                      </a:r>
                      <a:endParaRPr lang="zh-CN" altLang="en-US" sz="16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72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6801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Cảnh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tử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Xử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lý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vượt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Đèn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đỏ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0" y="1601793"/>
            <a:ext cx="4222292" cy="315318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680962" y="5021448"/>
            <a:ext cx="5753684" cy="322308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zh-CN" alt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252052" y="4947311"/>
            <a:ext cx="1471572" cy="1471572"/>
          </a:xfrm>
          <a:custGeom>
            <a:avLst/>
            <a:gdLst>
              <a:gd name="connsiteX0" fmla="*/ 0 w 1471572"/>
              <a:gd name="connsiteY0" fmla="*/ 735786 h 1471572"/>
              <a:gd name="connsiteX1" fmla="*/ 735786 w 1471572"/>
              <a:gd name="connsiteY1" fmla="*/ 0 h 1471572"/>
              <a:gd name="connsiteX2" fmla="*/ 1471572 w 1471572"/>
              <a:gd name="connsiteY2" fmla="*/ 735786 h 1471572"/>
              <a:gd name="connsiteX3" fmla="*/ 735786 w 1471572"/>
              <a:gd name="connsiteY3" fmla="*/ 1471572 h 1471572"/>
              <a:gd name="connsiteX4" fmla="*/ 0 w 1471572"/>
              <a:gd name="connsiteY4" fmla="*/ 735786 h 147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1572" h="1471572">
                <a:moveTo>
                  <a:pt x="0" y="735786"/>
                </a:moveTo>
                <a:cubicBezTo>
                  <a:pt x="0" y="329423"/>
                  <a:pt x="329423" y="0"/>
                  <a:pt x="735786" y="0"/>
                </a:cubicBezTo>
                <a:cubicBezTo>
                  <a:pt x="1142149" y="0"/>
                  <a:pt x="1471572" y="329423"/>
                  <a:pt x="1471572" y="735786"/>
                </a:cubicBezTo>
                <a:cubicBezTo>
                  <a:pt x="1471572" y="1142149"/>
                  <a:pt x="1142149" y="1471572"/>
                  <a:pt x="735786" y="1471572"/>
                </a:cubicBezTo>
                <a:cubicBezTo>
                  <a:pt x="329423" y="1471572"/>
                  <a:pt x="0" y="1142149"/>
                  <a:pt x="0" y="735786"/>
                </a:cubicBezTo>
                <a:close/>
              </a:path>
            </a:pathLst>
          </a:custGeom>
          <a:solidFill>
            <a:srgbClr val="B35858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112" tIns="230112" rIns="230112" bIns="230112" numCol="1" spcCol="1270" anchor="ctr" anchorCtr="0">
            <a:noAutofit/>
          </a:bodyPr>
          <a:lstStyle/>
          <a:p>
            <a:pPr algn="ctr"/>
            <a:r>
              <a:rPr lang="en-US" altLang="zh-CN" sz="1600" dirty="0" err="1" smtClean="0">
                <a:latin typeface="Calibri" pitchFamily="34" charset="0"/>
                <a:cs typeface="Calibri" pitchFamily="34" charset="0"/>
              </a:rPr>
              <a:t>Xử</a:t>
            </a:r>
            <a:r>
              <a:rPr lang="en-US" altLang="zh-CN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1600" dirty="0" err="1" smtClean="0">
                <a:latin typeface="Calibri" pitchFamily="34" charset="0"/>
                <a:cs typeface="Calibri" pitchFamily="34" charset="0"/>
              </a:rPr>
              <a:t>lý</a:t>
            </a:r>
            <a:r>
              <a:rPr lang="en-US" altLang="zh-CN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1600" dirty="0" err="1" smtClean="0">
                <a:latin typeface="Calibri" pitchFamily="34" charset="0"/>
                <a:cs typeface="Calibri" pitchFamily="34" charset="0"/>
              </a:rPr>
              <a:t>xe</a:t>
            </a:r>
            <a:r>
              <a:rPr lang="en-US" altLang="zh-CN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1600" dirty="0" err="1" smtClean="0">
                <a:latin typeface="Calibri" pitchFamily="34" charset="0"/>
                <a:cs typeface="Calibri" pitchFamily="34" charset="0"/>
              </a:rPr>
              <a:t>vượt</a:t>
            </a:r>
            <a:r>
              <a:rPr lang="en-US" altLang="zh-CN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1600" dirty="0" err="1" smtClean="0">
                <a:latin typeface="Calibri" pitchFamily="34" charset="0"/>
                <a:cs typeface="Calibri" pitchFamily="34" charset="0"/>
              </a:rPr>
              <a:t>đèn</a:t>
            </a:r>
            <a:r>
              <a:rPr lang="en-US" altLang="zh-CN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1600" dirty="0" err="1" smtClean="0">
                <a:latin typeface="Calibri" pitchFamily="34" charset="0"/>
                <a:cs typeface="Calibri" pitchFamily="34" charset="0"/>
              </a:rPr>
              <a:t>đỏ</a:t>
            </a:r>
            <a:endParaRPr lang="en-US" altLang="zh-CN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左箭头 17"/>
          <p:cNvSpPr/>
          <p:nvPr/>
        </p:nvSpPr>
        <p:spPr>
          <a:xfrm>
            <a:off x="1827945" y="5473398"/>
            <a:ext cx="779805" cy="419398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圆角矩形 21"/>
          <p:cNvSpPr/>
          <p:nvPr/>
        </p:nvSpPr>
        <p:spPr bwMode="auto">
          <a:xfrm>
            <a:off x="2838667" y="5932441"/>
            <a:ext cx="2726694" cy="440322"/>
          </a:xfrm>
          <a:prstGeom prst="roundRect">
            <a:avLst/>
          </a:prstGeom>
          <a:solidFill>
            <a:srgbClr val="797E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</a:pPr>
            <a:r>
              <a:rPr lang="en-US" altLang="zh-CN" sz="2000" dirty="0" err="1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Đèn</a:t>
            </a:r>
            <a:r>
              <a:rPr lang="en-US" altLang="zh-CN" sz="2000" dirty="0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đỏ</a:t>
            </a:r>
            <a:endParaRPr lang="zh-CN" altLang="en-US" sz="2000" dirty="0">
              <a:solidFill>
                <a:schemeClr val="lt1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4" name="圆角矩形 23"/>
          <p:cNvSpPr/>
          <p:nvPr/>
        </p:nvSpPr>
        <p:spPr bwMode="auto">
          <a:xfrm>
            <a:off x="2838667" y="4904719"/>
            <a:ext cx="2726694" cy="440322"/>
          </a:xfrm>
          <a:prstGeom prst="roundRect">
            <a:avLst/>
          </a:prstGeom>
          <a:solidFill>
            <a:srgbClr val="797E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</a:pPr>
            <a:r>
              <a:rPr lang="en-US" altLang="zh-CN" sz="2000" dirty="0" err="1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Hoàn</a:t>
            </a:r>
            <a:r>
              <a:rPr lang="en-US" altLang="zh-CN" sz="2000" dirty="0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tất</a:t>
            </a:r>
            <a:r>
              <a:rPr lang="en-US" altLang="zh-CN" sz="2000" dirty="0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quy</a:t>
            </a:r>
            <a:r>
              <a:rPr lang="en-US" altLang="zh-CN" sz="2000" dirty="0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trình</a:t>
            </a:r>
            <a:endParaRPr lang="zh-CN" altLang="en-US" sz="2000" dirty="0">
              <a:solidFill>
                <a:schemeClr val="lt1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2838667" y="5418580"/>
            <a:ext cx="2726694" cy="440322"/>
          </a:xfrm>
          <a:prstGeom prst="roundRect">
            <a:avLst/>
          </a:prstGeom>
          <a:solidFill>
            <a:srgbClr val="797E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</a:pPr>
            <a:r>
              <a:rPr lang="en-US" altLang="zh-CN" sz="2000" dirty="0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4 </a:t>
            </a:r>
            <a:r>
              <a:rPr lang="en-US" altLang="zh-CN" sz="2000" dirty="0" err="1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trong</a:t>
            </a:r>
            <a:r>
              <a:rPr lang="en-US" altLang="zh-CN" sz="2000" dirty="0" smtClean="0">
                <a:solidFill>
                  <a:schemeClr val="lt1"/>
                </a:solidFill>
                <a:latin typeface="Calibri" pitchFamily="34" charset="0"/>
                <a:ea typeface="+mn-ea"/>
                <a:cs typeface="Calibri" pitchFamily="34" charset="0"/>
              </a:rPr>
              <a:t> 1</a:t>
            </a:r>
            <a:endParaRPr lang="zh-CN" altLang="en-US" sz="2000" dirty="0">
              <a:solidFill>
                <a:schemeClr val="lt1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67" y="1472739"/>
            <a:ext cx="6072957" cy="48611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7255963" y="2639961"/>
            <a:ext cx="649172" cy="707923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0454565" y="2367334"/>
            <a:ext cx="562480" cy="75965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7540789" y="4651112"/>
            <a:ext cx="457322" cy="58177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5914567" y="2256503"/>
            <a:ext cx="181433" cy="38345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 flipH="1">
            <a:off x="5489568" y="2367334"/>
            <a:ext cx="4009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36" y="2391250"/>
            <a:ext cx="676304" cy="1014453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 bwMode="auto">
          <a:xfrm>
            <a:off x="10189296" y="5578248"/>
            <a:ext cx="512513" cy="20969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91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Vượt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đèn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đỏ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Video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8" y="1601793"/>
            <a:ext cx="6914863" cy="485004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321" y="1278467"/>
            <a:ext cx="5044016" cy="55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8387" y="1295395"/>
            <a:ext cx="3202141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Kết</a:t>
            </a:r>
            <a:r>
              <a:rPr lang="en-US" sz="1100" dirty="0" smtClean="0"/>
              <a:t> </a:t>
            </a:r>
            <a:r>
              <a:rPr lang="en-US" sz="1100" dirty="0" err="1" smtClean="0"/>
              <a:t>nối</a:t>
            </a:r>
            <a:r>
              <a:rPr lang="en-US" sz="1100" dirty="0" smtClean="0"/>
              <a:t> </a:t>
            </a:r>
            <a:r>
              <a:rPr lang="en-US" sz="1100" dirty="0" err="1" smtClean="0"/>
              <a:t>đèn</a:t>
            </a:r>
            <a:r>
              <a:rPr lang="en-US" sz="1100" dirty="0" smtClean="0"/>
              <a:t> </a:t>
            </a:r>
            <a:r>
              <a:rPr lang="en-US" sz="1100" dirty="0" err="1" smtClean="0"/>
              <a:t>đỏ</a:t>
            </a:r>
            <a:r>
              <a:rPr lang="en-US" sz="1100" dirty="0" smtClean="0"/>
              <a:t> </a:t>
            </a:r>
            <a:r>
              <a:rPr lang="en-US" sz="1100" dirty="0" err="1" smtClean="0"/>
              <a:t>với</a:t>
            </a:r>
            <a:r>
              <a:rPr lang="en-US" sz="1100" dirty="0" smtClean="0"/>
              <a:t> </a:t>
            </a:r>
            <a:r>
              <a:rPr lang="en-US" sz="1100" dirty="0" err="1" smtClean="0"/>
              <a:t>đầu</a:t>
            </a:r>
            <a:r>
              <a:rPr lang="en-US" sz="1100" dirty="0" smtClean="0"/>
              <a:t> </a:t>
            </a:r>
            <a:r>
              <a:rPr lang="en-US" sz="1100" dirty="0" err="1" smtClean="0"/>
              <a:t>dò</a:t>
            </a:r>
            <a:r>
              <a:rPr lang="en-US" sz="1100" dirty="0" smtClean="0"/>
              <a:t> </a:t>
            </a:r>
            <a:r>
              <a:rPr lang="en-US" sz="1100" dirty="0" err="1" smtClean="0"/>
              <a:t>tín</a:t>
            </a:r>
            <a:r>
              <a:rPr lang="en-US" sz="1100" dirty="0" smtClean="0"/>
              <a:t> </a:t>
            </a:r>
            <a:r>
              <a:rPr lang="en-US" sz="1100" dirty="0" err="1" smtClean="0"/>
              <a:t>hiệu</a:t>
            </a:r>
            <a:r>
              <a:rPr lang="en-US" sz="1100" dirty="0" smtClean="0"/>
              <a:t> </a:t>
            </a:r>
            <a:r>
              <a:rPr lang="en-US" sz="1100" dirty="0" err="1" smtClean="0"/>
              <a:t>bằng</a:t>
            </a:r>
            <a:r>
              <a:rPr lang="en-US" sz="1100" dirty="0" smtClean="0"/>
              <a:t> </a:t>
            </a:r>
            <a:r>
              <a:rPr lang="en-US" sz="1100" dirty="0" err="1" smtClean="0"/>
              <a:t>cáp</a:t>
            </a:r>
            <a:r>
              <a:rPr lang="en-US" sz="1100" dirty="0" smtClean="0"/>
              <a:t> </a:t>
            </a:r>
            <a:r>
              <a:rPr lang="en-US" sz="1100" dirty="0" err="1" smtClean="0"/>
              <a:t>nguồn</a:t>
            </a:r>
            <a:r>
              <a:rPr lang="en-US" sz="1100" dirty="0" smtClean="0"/>
              <a:t>. </a:t>
            </a:r>
            <a:r>
              <a:rPr lang="en-US" sz="1100" dirty="0" err="1" smtClean="0"/>
              <a:t>Kết</a:t>
            </a:r>
            <a:r>
              <a:rPr lang="en-US" sz="1100" dirty="0" smtClean="0"/>
              <a:t> </a:t>
            </a:r>
            <a:r>
              <a:rPr lang="en-US" sz="1100" dirty="0" err="1" smtClean="0"/>
              <a:t>nối</a:t>
            </a:r>
            <a:r>
              <a:rPr lang="en-US" sz="1100" dirty="0" smtClean="0"/>
              <a:t> </a:t>
            </a:r>
            <a:r>
              <a:rPr lang="en-US" sz="1100" dirty="0" err="1" smtClean="0"/>
              <a:t>đầu</a:t>
            </a:r>
            <a:r>
              <a:rPr lang="en-US" sz="1100" dirty="0" smtClean="0"/>
              <a:t> </a:t>
            </a:r>
            <a:r>
              <a:rPr lang="en-US" sz="1100" dirty="0" err="1" smtClean="0"/>
              <a:t>dò</a:t>
            </a:r>
            <a:r>
              <a:rPr lang="en-US" sz="1100" dirty="0" smtClean="0"/>
              <a:t> </a:t>
            </a:r>
            <a:r>
              <a:rPr lang="en-US" sz="1100" dirty="0" err="1" smtClean="0"/>
              <a:t>tín</a:t>
            </a:r>
            <a:r>
              <a:rPr lang="en-US" sz="1100" dirty="0" smtClean="0"/>
              <a:t> </a:t>
            </a:r>
            <a:r>
              <a:rPr lang="en-US" sz="1100" dirty="0" err="1" smtClean="0"/>
              <a:t>hiệu</a:t>
            </a:r>
            <a:r>
              <a:rPr lang="en-US" sz="1100" dirty="0" smtClean="0"/>
              <a:t> </a:t>
            </a:r>
            <a:r>
              <a:rPr lang="en-US" sz="1100" dirty="0" err="1" smtClean="0"/>
              <a:t>với</a:t>
            </a:r>
            <a:r>
              <a:rPr lang="en-US" sz="1100" dirty="0" smtClean="0"/>
              <a:t> camera </a:t>
            </a:r>
            <a:r>
              <a:rPr lang="en-US" sz="1100" dirty="0" err="1" smtClean="0"/>
              <a:t>bằng</a:t>
            </a:r>
            <a:r>
              <a:rPr lang="en-US" sz="1100" dirty="0" smtClean="0"/>
              <a:t> </a:t>
            </a:r>
            <a:r>
              <a:rPr lang="en-US" sz="1100" dirty="0" err="1" smtClean="0"/>
              <a:t>cáp</a:t>
            </a:r>
            <a:r>
              <a:rPr lang="en-US" sz="1100" dirty="0" smtClean="0"/>
              <a:t> </a:t>
            </a:r>
            <a:r>
              <a:rPr lang="en-US" sz="1100" dirty="0" err="1" smtClean="0"/>
              <a:t>tín</a:t>
            </a:r>
            <a:r>
              <a:rPr lang="en-US" sz="1100" dirty="0" smtClean="0"/>
              <a:t> </a:t>
            </a:r>
            <a:r>
              <a:rPr lang="en-US" sz="1100" dirty="0" err="1" smtClean="0"/>
              <a:t>hiệu</a:t>
            </a:r>
            <a:endParaRPr lang="en-US" sz="11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506329" y="1895559"/>
            <a:ext cx="15248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Calibri" pitchFamily="34" charset="0"/>
                <a:cs typeface="Calibri" pitchFamily="34" charset="0"/>
              </a:rPr>
              <a:t>Xe</a:t>
            </a:r>
            <a:r>
              <a:rPr lang="en-US" sz="11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dirty="0" err="1" smtClean="0">
                <a:latin typeface="Calibri" pitchFamily="34" charset="0"/>
                <a:cs typeface="Calibri" pitchFamily="34" charset="0"/>
              </a:rPr>
              <a:t>vượt</a:t>
            </a:r>
            <a:r>
              <a:rPr lang="en-US" sz="11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dirty="0" err="1" smtClean="0">
                <a:latin typeface="Calibri" pitchFamily="34" charset="0"/>
                <a:cs typeface="Calibri" pitchFamily="34" charset="0"/>
              </a:rPr>
              <a:t>đèn</a:t>
            </a:r>
            <a:r>
              <a:rPr lang="en-US" sz="11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dirty="0" err="1" smtClean="0">
                <a:latin typeface="Calibri" pitchFamily="34" charset="0"/>
                <a:cs typeface="Calibri" pitchFamily="34" charset="0"/>
              </a:rPr>
              <a:t>đỏ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5666" y="2165636"/>
            <a:ext cx="26416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Xe</a:t>
            </a:r>
            <a:r>
              <a:rPr lang="en-US" sz="1100" dirty="0" smtClean="0"/>
              <a:t> </a:t>
            </a:r>
            <a:r>
              <a:rPr lang="en-US" sz="1100" dirty="0" err="1" smtClean="0"/>
              <a:t>vượt</a:t>
            </a:r>
            <a:r>
              <a:rPr lang="en-US" sz="1100" dirty="0" smtClean="0"/>
              <a:t> qua </a:t>
            </a:r>
            <a:r>
              <a:rPr lang="en-US" sz="1100" dirty="0" err="1" smtClean="0"/>
              <a:t>khu</a:t>
            </a:r>
            <a:r>
              <a:rPr lang="en-US" sz="1100" dirty="0" smtClean="0"/>
              <a:t> </a:t>
            </a:r>
            <a:r>
              <a:rPr lang="en-US" sz="1100" dirty="0" err="1" smtClean="0"/>
              <a:t>vực</a:t>
            </a:r>
            <a:r>
              <a:rPr lang="en-US" sz="1100" dirty="0" smtClean="0"/>
              <a:t> </a:t>
            </a:r>
            <a:r>
              <a:rPr lang="en-US" sz="1100" dirty="0" err="1" smtClean="0"/>
              <a:t>giới</a:t>
            </a:r>
            <a:r>
              <a:rPr lang="en-US" sz="1100" dirty="0" smtClean="0"/>
              <a:t> </a:t>
            </a:r>
            <a:r>
              <a:rPr lang="en-US" sz="1100" dirty="0" err="1" smtClean="0"/>
              <a:t>hạn</a:t>
            </a:r>
            <a:endParaRPr lang="en-US" sz="11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094133" y="2690568"/>
            <a:ext cx="2641600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Camera </a:t>
            </a:r>
            <a:r>
              <a:rPr lang="en-US" sz="1100" dirty="0" err="1" smtClean="0"/>
              <a:t>chụp</a:t>
            </a:r>
            <a:r>
              <a:rPr lang="en-US" sz="1100" dirty="0" smtClean="0"/>
              <a:t> </a:t>
            </a:r>
            <a:r>
              <a:rPr lang="en-US" sz="1100" dirty="0" err="1" smtClean="0"/>
              <a:t>lại</a:t>
            </a:r>
            <a:r>
              <a:rPr lang="en-US" sz="1100" dirty="0" smtClean="0"/>
              <a:t> </a:t>
            </a:r>
            <a:r>
              <a:rPr lang="en-US" sz="1100" dirty="0" err="1" smtClean="0"/>
              <a:t>và</a:t>
            </a:r>
            <a:r>
              <a:rPr lang="en-US" sz="1100" dirty="0" smtClean="0"/>
              <a:t> </a:t>
            </a:r>
            <a:r>
              <a:rPr lang="en-US" sz="1100" dirty="0" err="1" smtClean="0"/>
              <a:t>nhận</a:t>
            </a:r>
            <a:r>
              <a:rPr lang="en-US" sz="1100" dirty="0" smtClean="0"/>
              <a:t> </a:t>
            </a:r>
            <a:r>
              <a:rPr lang="en-US" sz="1100" dirty="0" err="1" smtClean="0"/>
              <a:t>diện</a:t>
            </a:r>
            <a:r>
              <a:rPr lang="en-US" sz="1100" dirty="0" smtClean="0"/>
              <a:t> </a:t>
            </a:r>
            <a:r>
              <a:rPr lang="en-US" sz="1100" dirty="0" err="1" smtClean="0"/>
              <a:t>biển</a:t>
            </a:r>
            <a:r>
              <a:rPr lang="en-US" sz="1100" dirty="0" smtClean="0"/>
              <a:t> </a:t>
            </a:r>
            <a:r>
              <a:rPr lang="en-US" sz="1100" dirty="0" err="1" smtClean="0"/>
              <a:t>số</a:t>
            </a:r>
            <a:r>
              <a:rPr lang="en-US" sz="1100" dirty="0" smtClean="0"/>
              <a:t>, </a:t>
            </a:r>
            <a:r>
              <a:rPr lang="en-US" sz="1100" dirty="0" err="1" smtClean="0"/>
              <a:t>cung</a:t>
            </a:r>
            <a:r>
              <a:rPr lang="en-US" sz="1100" dirty="0" smtClean="0"/>
              <a:t> </a:t>
            </a:r>
            <a:r>
              <a:rPr lang="en-US" sz="1100" dirty="0" err="1" smtClean="0"/>
              <a:t>cấp</a:t>
            </a:r>
            <a:r>
              <a:rPr lang="en-US" sz="1100" dirty="0" smtClean="0"/>
              <a:t> </a:t>
            </a:r>
            <a:r>
              <a:rPr lang="en-US" sz="1100" dirty="0" err="1" smtClean="0"/>
              <a:t>dữ</a:t>
            </a:r>
            <a:r>
              <a:rPr lang="en-US" sz="1100" dirty="0" smtClean="0"/>
              <a:t> </a:t>
            </a:r>
            <a:r>
              <a:rPr lang="en-US" sz="1100" dirty="0" err="1" smtClean="0"/>
              <a:t>liệu</a:t>
            </a:r>
            <a:r>
              <a:rPr lang="en-US" sz="1100" dirty="0" smtClean="0"/>
              <a:t> </a:t>
            </a:r>
            <a:r>
              <a:rPr lang="en-US" sz="1100" dirty="0" err="1" smtClean="0"/>
              <a:t>cho</a:t>
            </a:r>
            <a:r>
              <a:rPr lang="en-US" sz="1100" dirty="0" smtClean="0"/>
              <a:t> </a:t>
            </a:r>
            <a:r>
              <a:rPr lang="en-US" sz="1100" dirty="0" err="1" smtClean="0"/>
              <a:t>hệ</a:t>
            </a:r>
            <a:r>
              <a:rPr lang="en-US" sz="1100" dirty="0" smtClean="0"/>
              <a:t> </a:t>
            </a:r>
            <a:r>
              <a:rPr lang="en-US" sz="1100" dirty="0" err="1" smtClean="0"/>
              <a:t>thống</a:t>
            </a:r>
            <a:r>
              <a:rPr lang="en-US" sz="1100" dirty="0" smtClean="0"/>
              <a:t> ANPR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22990" y="3568699"/>
            <a:ext cx="1015999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Đèn</a:t>
            </a:r>
            <a:r>
              <a:rPr lang="en-US" sz="1100" dirty="0" smtClean="0"/>
              <a:t> </a:t>
            </a:r>
            <a:r>
              <a:rPr lang="en-US" sz="1100" dirty="0" err="1" smtClean="0"/>
              <a:t>giao</a:t>
            </a:r>
            <a:r>
              <a:rPr lang="en-US" sz="1100" dirty="0" smtClean="0"/>
              <a:t> </a:t>
            </a:r>
            <a:r>
              <a:rPr lang="en-US" sz="1100" dirty="0" err="1" smtClean="0"/>
              <a:t>thông</a:t>
            </a:r>
            <a:endParaRPr lang="en-US" sz="11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035123" y="4273714"/>
            <a:ext cx="1839799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Lưu</a:t>
            </a:r>
            <a:r>
              <a:rPr lang="en-US" sz="1100" dirty="0" smtClean="0"/>
              <a:t> </a:t>
            </a:r>
            <a:r>
              <a:rPr lang="en-US" sz="1100" dirty="0" err="1" smtClean="0"/>
              <a:t>trữ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ảnh</a:t>
            </a:r>
            <a:r>
              <a:rPr lang="en-US" sz="1100" dirty="0" smtClean="0"/>
              <a:t> </a:t>
            </a:r>
            <a:r>
              <a:rPr lang="en-US" sz="1100" dirty="0" err="1" smtClean="0"/>
              <a:t>tại</a:t>
            </a:r>
            <a:r>
              <a:rPr lang="en-US" sz="1100" dirty="0" smtClean="0"/>
              <a:t> </a:t>
            </a:r>
            <a:r>
              <a:rPr lang="en-US" sz="1100" dirty="0" err="1" smtClean="0"/>
              <a:t>tiền</a:t>
            </a:r>
            <a:r>
              <a:rPr lang="en-US" sz="1100" dirty="0" smtClean="0"/>
              <a:t> </a:t>
            </a:r>
            <a:r>
              <a:rPr lang="en-US" sz="1100" dirty="0" err="1" smtClean="0"/>
              <a:t>trạm</a:t>
            </a:r>
            <a:r>
              <a:rPr lang="en-US" sz="1100" dirty="0" smtClean="0"/>
              <a:t>. </a:t>
            </a:r>
            <a:r>
              <a:rPr lang="en-US" sz="1100" dirty="0" err="1" smtClean="0"/>
              <a:t>Truyền</a:t>
            </a:r>
            <a:r>
              <a:rPr lang="en-US" sz="1100" dirty="0" smtClean="0"/>
              <a:t> </a:t>
            </a:r>
            <a:r>
              <a:rPr lang="en-US" sz="1100" dirty="0" err="1" smtClean="0"/>
              <a:t>dữ</a:t>
            </a:r>
            <a:r>
              <a:rPr lang="en-US" sz="1100" dirty="0" smtClean="0"/>
              <a:t> </a:t>
            </a:r>
            <a:r>
              <a:rPr lang="en-US" sz="1100" dirty="0" err="1" smtClean="0"/>
              <a:t>liệu</a:t>
            </a:r>
            <a:r>
              <a:rPr lang="en-US" sz="1100" dirty="0" smtClean="0"/>
              <a:t> </a:t>
            </a:r>
            <a:r>
              <a:rPr lang="en-US" sz="1100" dirty="0" err="1" smtClean="0"/>
              <a:t>về</a:t>
            </a:r>
            <a:r>
              <a:rPr lang="en-US" sz="1100" dirty="0" smtClean="0"/>
              <a:t> </a:t>
            </a:r>
            <a:r>
              <a:rPr lang="en-US" sz="1100" dirty="0" err="1" smtClean="0"/>
              <a:t>trung</a:t>
            </a:r>
            <a:r>
              <a:rPr lang="en-US" sz="1100" dirty="0" smtClean="0"/>
              <a:t> </a:t>
            </a:r>
            <a:r>
              <a:rPr lang="en-US" sz="1100" dirty="0" err="1" smtClean="0"/>
              <a:t>tâm</a:t>
            </a:r>
            <a:endParaRPr lang="en-US" sz="11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064555" y="5035715"/>
            <a:ext cx="181036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Tìm</a:t>
            </a:r>
            <a:r>
              <a:rPr lang="en-US" sz="1200" dirty="0" smtClean="0"/>
              <a:t> </a:t>
            </a:r>
            <a:r>
              <a:rPr lang="en-US" sz="1200" dirty="0" err="1" smtClean="0"/>
              <a:t>kiếm</a:t>
            </a:r>
            <a:r>
              <a:rPr lang="en-US" sz="1200" dirty="0" smtClean="0"/>
              <a:t> </a:t>
            </a:r>
            <a:r>
              <a:rPr lang="en-US" sz="1200" dirty="0" err="1" smtClean="0"/>
              <a:t>thông</a:t>
            </a:r>
            <a:r>
              <a:rPr lang="en-US" sz="1200" dirty="0" smtClean="0"/>
              <a:t> tin </a:t>
            </a:r>
            <a:r>
              <a:rPr lang="en-US" sz="1200" dirty="0" err="1" smtClean="0"/>
              <a:t>biển</a:t>
            </a:r>
            <a:r>
              <a:rPr lang="en-US" sz="1200" dirty="0" smtClean="0"/>
              <a:t> </a:t>
            </a:r>
            <a:r>
              <a:rPr lang="en-US" sz="1200" dirty="0" err="1" smtClean="0"/>
              <a:t>số</a:t>
            </a:r>
            <a:r>
              <a:rPr lang="en-US" sz="1200" dirty="0" smtClean="0"/>
              <a:t> </a:t>
            </a:r>
            <a:r>
              <a:rPr lang="en-US" sz="1200" dirty="0" err="1" smtClean="0"/>
              <a:t>xe</a:t>
            </a:r>
            <a:endParaRPr lang="en-US" sz="1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558866" y="4320292"/>
            <a:ext cx="223520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Xe</a:t>
            </a:r>
            <a:r>
              <a:rPr lang="en-US" sz="1200" dirty="0" smtClean="0"/>
              <a:t> </a:t>
            </a:r>
            <a:r>
              <a:rPr lang="en-US" sz="1200" dirty="0" err="1" smtClean="0"/>
              <a:t>phạm</a:t>
            </a:r>
            <a:r>
              <a:rPr lang="en-US" sz="1200" dirty="0" smtClean="0"/>
              <a:t> </a:t>
            </a:r>
            <a:r>
              <a:rPr lang="en-US" sz="1200" dirty="0" err="1" smtClean="0"/>
              <a:t>vạch</a:t>
            </a:r>
            <a:r>
              <a:rPr lang="en-US" sz="1200" dirty="0" smtClean="0"/>
              <a:t> </a:t>
            </a:r>
            <a:r>
              <a:rPr lang="en-US" sz="1200" dirty="0" err="1" smtClean="0"/>
              <a:t>dừng</a:t>
            </a:r>
            <a:endParaRPr lang="en-US" sz="12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364134" y="4873878"/>
            <a:ext cx="261620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Camera </a:t>
            </a:r>
            <a:r>
              <a:rPr lang="en-US" sz="1100" dirty="0" err="1" smtClean="0"/>
              <a:t>sẽ</a:t>
            </a:r>
            <a:r>
              <a:rPr lang="en-US" sz="1100" dirty="0" smtClean="0"/>
              <a:t> </a:t>
            </a:r>
            <a:r>
              <a:rPr lang="en-US" sz="1100" dirty="0" err="1" smtClean="0"/>
              <a:t>chụp</a:t>
            </a:r>
            <a:r>
              <a:rPr lang="en-US" sz="1100" dirty="0" smtClean="0"/>
              <a:t> </a:t>
            </a:r>
            <a:r>
              <a:rPr lang="en-US" sz="1100" dirty="0" err="1" smtClean="0"/>
              <a:t>lại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thứ</a:t>
            </a:r>
            <a:r>
              <a:rPr lang="en-US" sz="1100" dirty="0" smtClean="0"/>
              <a:t> 2 (</a:t>
            </a:r>
            <a:r>
              <a:rPr lang="en-US" sz="1100" dirty="0" err="1" smtClean="0"/>
              <a:t>phạm</a:t>
            </a:r>
            <a:r>
              <a:rPr lang="en-US" sz="1100" dirty="0" smtClean="0"/>
              <a:t> </a:t>
            </a:r>
            <a:r>
              <a:rPr lang="en-US" sz="1100" dirty="0" err="1" smtClean="0"/>
              <a:t>vạch</a:t>
            </a:r>
            <a:r>
              <a:rPr lang="en-US" sz="1100" dirty="0" smtClean="0"/>
              <a:t> </a:t>
            </a:r>
            <a:r>
              <a:rPr lang="en-US" sz="1100" dirty="0" err="1" smtClean="0"/>
              <a:t>dừng</a:t>
            </a:r>
            <a:r>
              <a:rPr lang="en-US" sz="1100" dirty="0" smtClean="0"/>
              <a:t>) </a:t>
            </a:r>
            <a:r>
              <a:rPr lang="en-US" sz="1100" dirty="0" err="1" smtClean="0"/>
              <a:t>và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thứ</a:t>
            </a:r>
            <a:r>
              <a:rPr lang="en-US" sz="1100" dirty="0" smtClean="0"/>
              <a:t> 3 (</a:t>
            </a:r>
            <a:r>
              <a:rPr lang="en-US" sz="1100" dirty="0" err="1" smtClean="0"/>
              <a:t>vượt</a:t>
            </a:r>
            <a:r>
              <a:rPr lang="en-US" sz="1100" dirty="0" smtClean="0"/>
              <a:t> </a:t>
            </a:r>
            <a:r>
              <a:rPr lang="en-US" sz="1100" dirty="0" err="1" smtClean="0"/>
              <a:t>vạch</a:t>
            </a:r>
            <a:r>
              <a:rPr lang="en-US" sz="1100" dirty="0" smtClean="0"/>
              <a:t> </a:t>
            </a:r>
            <a:r>
              <a:rPr lang="en-US" sz="1100" dirty="0" err="1" smtClean="0"/>
              <a:t>dừng</a:t>
            </a:r>
            <a:r>
              <a:rPr lang="en-US" sz="1100" dirty="0" smtClean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5667" y="5619771"/>
            <a:ext cx="261620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Lưu</a:t>
            </a:r>
            <a:r>
              <a:rPr lang="en-US" sz="1100" dirty="0" smtClean="0"/>
              <a:t> </a:t>
            </a:r>
            <a:r>
              <a:rPr lang="en-US" sz="1100" dirty="0" err="1" smtClean="0"/>
              <a:t>trữ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ảnh</a:t>
            </a:r>
            <a:r>
              <a:rPr lang="en-US" sz="1100" dirty="0" smtClean="0"/>
              <a:t> </a:t>
            </a:r>
            <a:r>
              <a:rPr lang="en-US" sz="1100" dirty="0" err="1" smtClean="0"/>
              <a:t>tại</a:t>
            </a:r>
            <a:r>
              <a:rPr lang="en-US" sz="1100" dirty="0" smtClean="0"/>
              <a:t> </a:t>
            </a:r>
            <a:r>
              <a:rPr lang="en-US" sz="1100" dirty="0" err="1" smtClean="0"/>
              <a:t>tiền</a:t>
            </a:r>
            <a:r>
              <a:rPr lang="en-US" sz="1100" dirty="0" smtClean="0"/>
              <a:t> </a:t>
            </a:r>
            <a:r>
              <a:rPr lang="en-US" sz="1100" dirty="0" err="1" smtClean="0"/>
              <a:t>trạm</a:t>
            </a:r>
            <a:r>
              <a:rPr lang="en-US" sz="1100" dirty="0" smtClean="0"/>
              <a:t>, </a:t>
            </a:r>
            <a:r>
              <a:rPr lang="en-US" sz="1100" dirty="0" err="1" smtClean="0"/>
              <a:t>kết</a:t>
            </a:r>
            <a:r>
              <a:rPr lang="en-US" sz="1100" dirty="0" smtClean="0"/>
              <a:t> </a:t>
            </a:r>
            <a:r>
              <a:rPr lang="en-US" sz="1100" dirty="0" err="1" smtClean="0"/>
              <a:t>hợp</a:t>
            </a:r>
            <a:r>
              <a:rPr lang="en-US" sz="1100" dirty="0" smtClean="0"/>
              <a:t> </a:t>
            </a:r>
            <a:r>
              <a:rPr lang="en-US" sz="1100" dirty="0" err="1" smtClean="0"/>
              <a:t>các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ảnh</a:t>
            </a:r>
            <a:r>
              <a:rPr lang="en-US" sz="1100" dirty="0" smtClean="0"/>
              <a:t> </a:t>
            </a:r>
            <a:r>
              <a:rPr lang="en-US" sz="1100" dirty="0" err="1" smtClean="0"/>
              <a:t>bằng</a:t>
            </a:r>
            <a:r>
              <a:rPr lang="en-US" sz="1100" dirty="0" smtClean="0"/>
              <a:t> </a:t>
            </a:r>
            <a:r>
              <a:rPr lang="en-US" sz="1100" dirty="0" err="1" smtClean="0"/>
              <a:t>chứng</a:t>
            </a:r>
            <a:r>
              <a:rPr lang="en-US" sz="1100" dirty="0" smtClean="0"/>
              <a:t> vi </a:t>
            </a:r>
            <a:r>
              <a:rPr lang="en-US" sz="1100" dirty="0" err="1" smtClean="0"/>
              <a:t>phạm</a:t>
            </a:r>
            <a:r>
              <a:rPr lang="en-US" sz="1100" dirty="0" smtClean="0"/>
              <a:t>. </a:t>
            </a:r>
            <a:r>
              <a:rPr lang="en-US" sz="1100" dirty="0" err="1" smtClean="0"/>
              <a:t>Dữ</a:t>
            </a:r>
            <a:r>
              <a:rPr lang="en-US" sz="1100" dirty="0" smtClean="0"/>
              <a:t> </a:t>
            </a:r>
            <a:r>
              <a:rPr lang="en-US" sz="1100" dirty="0" err="1" smtClean="0"/>
              <a:t>liệu</a:t>
            </a:r>
            <a:r>
              <a:rPr lang="en-US" sz="1100" dirty="0" smtClean="0"/>
              <a:t> </a:t>
            </a:r>
            <a:r>
              <a:rPr lang="en-US" sz="1100" dirty="0" err="1" smtClean="0"/>
              <a:t>truyền</a:t>
            </a:r>
            <a:r>
              <a:rPr lang="en-US" sz="1100" dirty="0" smtClean="0"/>
              <a:t> </a:t>
            </a:r>
            <a:r>
              <a:rPr lang="en-US" sz="1100" dirty="0" err="1" smtClean="0"/>
              <a:t>về</a:t>
            </a:r>
            <a:r>
              <a:rPr lang="en-US" sz="1100" dirty="0" smtClean="0"/>
              <a:t> </a:t>
            </a:r>
            <a:r>
              <a:rPr lang="en-US" sz="1100" dirty="0" err="1" smtClean="0"/>
              <a:t>trung</a:t>
            </a:r>
            <a:r>
              <a:rPr lang="en-US" sz="1100" dirty="0" smtClean="0"/>
              <a:t> </a:t>
            </a:r>
            <a:r>
              <a:rPr lang="en-US" sz="1100" dirty="0" err="1" smtClean="0"/>
              <a:t>tâm</a:t>
            </a:r>
            <a:endParaRPr lang="en-US" sz="11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9508073" y="6399866"/>
            <a:ext cx="236643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Tìm</a:t>
            </a:r>
            <a:r>
              <a:rPr lang="en-US" sz="1000" dirty="0" smtClean="0"/>
              <a:t> </a:t>
            </a:r>
            <a:r>
              <a:rPr lang="en-US" sz="1000" dirty="0" err="1" smtClean="0"/>
              <a:t>kiếm</a:t>
            </a:r>
            <a:r>
              <a:rPr lang="en-US" sz="1000" dirty="0" smtClean="0"/>
              <a:t> </a:t>
            </a:r>
            <a:r>
              <a:rPr lang="en-US" sz="1000" dirty="0" err="1" smtClean="0"/>
              <a:t>thông</a:t>
            </a:r>
            <a:r>
              <a:rPr lang="en-US" sz="1000" dirty="0" smtClean="0"/>
              <a:t> tin </a:t>
            </a:r>
            <a:r>
              <a:rPr lang="en-US" sz="1000" dirty="0" err="1" smtClean="0"/>
              <a:t>biển</a:t>
            </a:r>
            <a:r>
              <a:rPr lang="en-US" sz="1000" dirty="0" smtClean="0"/>
              <a:t> </a:t>
            </a:r>
            <a:r>
              <a:rPr lang="en-US" sz="1000" dirty="0" err="1" smtClean="0"/>
              <a:t>số</a:t>
            </a:r>
            <a:r>
              <a:rPr lang="en-US" sz="1000" dirty="0" smtClean="0"/>
              <a:t> </a:t>
            </a:r>
            <a:r>
              <a:rPr lang="en-US" sz="1000" dirty="0" err="1" smtClean="0"/>
              <a:t>xe</a:t>
            </a:r>
            <a:r>
              <a:rPr lang="en-US" sz="1000" dirty="0" smtClean="0"/>
              <a:t>, </a:t>
            </a:r>
            <a:r>
              <a:rPr lang="en-US" sz="1000" dirty="0" err="1" smtClean="0"/>
              <a:t>tốc</a:t>
            </a:r>
            <a:r>
              <a:rPr lang="en-US" sz="1000" dirty="0" smtClean="0"/>
              <a:t> </a:t>
            </a:r>
            <a:r>
              <a:rPr lang="en-US" sz="1000" dirty="0" err="1" smtClean="0"/>
              <a:t>độ</a:t>
            </a:r>
            <a:r>
              <a:rPr lang="en-US" sz="1000" dirty="0"/>
              <a:t> </a:t>
            </a:r>
            <a:r>
              <a:rPr lang="en-US" sz="1000" dirty="0" err="1" smtClean="0"/>
              <a:t>xe</a:t>
            </a:r>
            <a:r>
              <a:rPr lang="en-US" sz="1000" dirty="0" smtClean="0"/>
              <a:t>, </a:t>
            </a:r>
            <a:r>
              <a:rPr lang="en-US" sz="1000" dirty="0" err="1" smtClean="0"/>
              <a:t>phát</a:t>
            </a:r>
            <a:r>
              <a:rPr lang="en-US" sz="1000" dirty="0" smtClean="0"/>
              <a:t> </a:t>
            </a:r>
            <a:r>
              <a:rPr lang="en-US" sz="1000" dirty="0" err="1" smtClean="0"/>
              <a:t>hiện</a:t>
            </a:r>
            <a:r>
              <a:rPr lang="en-US" sz="1000" dirty="0" smtClean="0"/>
              <a:t> vi </a:t>
            </a:r>
            <a:r>
              <a:rPr lang="en-US" sz="1000" dirty="0" err="1" smtClean="0"/>
              <a:t>phạm</a:t>
            </a:r>
            <a:endParaRPr lang="en-US" sz="1000" dirty="0" smtClean="0"/>
          </a:p>
        </p:txBody>
      </p:sp>
      <p:sp>
        <p:nvSpPr>
          <p:cNvPr id="17" name="Rectangle 1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16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464984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Cảnh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tử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| Vi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phạm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vượt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làn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3833666" y="5137912"/>
            <a:ext cx="1913843" cy="544735"/>
          </a:xfrm>
          <a:prstGeom prst="roundRect">
            <a:avLst/>
          </a:prstGeom>
          <a:solidFill>
            <a:srgbClr val="B358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altLang="zh-CN" sz="1600" dirty="0" smtClean="0">
                <a:solidFill>
                  <a:schemeClr val="bg1"/>
                </a:solidFill>
                <a:latin typeface="+mn-ea"/>
                <a:ea typeface="+mn-ea"/>
                <a:cs typeface="Aharoni" panose="02010803020104030203" pitchFamily="2" charset="-79"/>
              </a:rPr>
              <a:t>Vi </a:t>
            </a:r>
            <a:r>
              <a:rPr lang="en-US" altLang="zh-CN" sz="1600" dirty="0" err="1" smtClean="0">
                <a:solidFill>
                  <a:schemeClr val="bg1"/>
                </a:solidFill>
                <a:latin typeface="+mn-ea"/>
                <a:ea typeface="+mn-ea"/>
                <a:cs typeface="Aharoni" panose="02010803020104030203" pitchFamily="2" charset="-79"/>
              </a:rPr>
              <a:t>phạm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  <a:ea typeface="+mn-ea"/>
                <a:cs typeface="Aharoni" panose="02010803020104030203" pitchFamily="2" charset="-79"/>
              </a:rPr>
              <a:t> </a:t>
            </a:r>
            <a:r>
              <a:rPr lang="en-US" altLang="zh-CN" sz="1600" dirty="0" err="1" smtClean="0">
                <a:solidFill>
                  <a:schemeClr val="bg1"/>
                </a:solidFill>
                <a:latin typeface="+mn-ea"/>
                <a:ea typeface="+mn-ea"/>
                <a:cs typeface="Aharoni" panose="02010803020104030203" pitchFamily="2" charset="-79"/>
              </a:rPr>
              <a:t>vượt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  <a:ea typeface="+mn-ea"/>
                <a:cs typeface="Aharoni" panose="02010803020104030203" pitchFamily="2" charset="-79"/>
              </a:rPr>
              <a:t> </a:t>
            </a:r>
            <a:r>
              <a:rPr lang="en-US" altLang="zh-CN" sz="1600" dirty="0" err="1" smtClean="0">
                <a:solidFill>
                  <a:schemeClr val="bg1"/>
                </a:solidFill>
                <a:latin typeface="+mn-ea"/>
                <a:ea typeface="+mn-ea"/>
                <a:cs typeface="Aharoni" panose="02010803020104030203" pitchFamily="2" charset="-79"/>
              </a:rPr>
              <a:t>làn</a:t>
            </a:r>
            <a:endParaRPr lang="zh-CN" altLang="en-US" sz="1600" dirty="0">
              <a:solidFill>
                <a:schemeClr val="bg1"/>
              </a:solidFill>
              <a:latin typeface="+mn-ea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2959764" y="5038325"/>
            <a:ext cx="666377" cy="766444"/>
          </a:xfrm>
          <a:custGeom>
            <a:avLst/>
            <a:gdLst>
              <a:gd name="connsiteX0" fmla="*/ 0 w 479928"/>
              <a:gd name="connsiteY0" fmla="*/ 153289 h 766444"/>
              <a:gd name="connsiteX1" fmla="*/ 239964 w 479928"/>
              <a:gd name="connsiteY1" fmla="*/ 153289 h 766444"/>
              <a:gd name="connsiteX2" fmla="*/ 239964 w 479928"/>
              <a:gd name="connsiteY2" fmla="*/ 0 h 766444"/>
              <a:gd name="connsiteX3" fmla="*/ 479928 w 479928"/>
              <a:gd name="connsiteY3" fmla="*/ 383222 h 766444"/>
              <a:gd name="connsiteX4" fmla="*/ 239964 w 479928"/>
              <a:gd name="connsiteY4" fmla="*/ 766444 h 766444"/>
              <a:gd name="connsiteX5" fmla="*/ 239964 w 479928"/>
              <a:gd name="connsiteY5" fmla="*/ 613155 h 766444"/>
              <a:gd name="connsiteX6" fmla="*/ 0 w 479928"/>
              <a:gd name="connsiteY6" fmla="*/ 613155 h 766444"/>
              <a:gd name="connsiteX7" fmla="*/ 0 w 479928"/>
              <a:gd name="connsiteY7" fmla="*/ 153289 h 76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28" h="766444">
                <a:moveTo>
                  <a:pt x="0" y="153289"/>
                </a:moveTo>
                <a:lnTo>
                  <a:pt x="239964" y="153289"/>
                </a:lnTo>
                <a:lnTo>
                  <a:pt x="239964" y="0"/>
                </a:lnTo>
                <a:lnTo>
                  <a:pt x="479928" y="383222"/>
                </a:lnTo>
                <a:lnTo>
                  <a:pt x="239964" y="766444"/>
                </a:lnTo>
                <a:lnTo>
                  <a:pt x="239964" y="613155"/>
                </a:lnTo>
                <a:lnTo>
                  <a:pt x="0" y="613155"/>
                </a:lnTo>
                <a:lnTo>
                  <a:pt x="0" y="15328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53289" rIns="143977" bIns="153289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000" kern="1200">
              <a:latin typeface="+mn-ea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283780" y="4701180"/>
            <a:ext cx="2518324" cy="1510433"/>
          </a:xfrm>
          <a:custGeom>
            <a:avLst/>
            <a:gdLst>
              <a:gd name="connsiteX0" fmla="*/ 0 w 2254249"/>
              <a:gd name="connsiteY0" fmla="*/ 1127125 h 2254249"/>
              <a:gd name="connsiteX1" fmla="*/ 1127125 w 2254249"/>
              <a:gd name="connsiteY1" fmla="*/ 0 h 2254249"/>
              <a:gd name="connsiteX2" fmla="*/ 2254250 w 2254249"/>
              <a:gd name="connsiteY2" fmla="*/ 1127125 h 2254249"/>
              <a:gd name="connsiteX3" fmla="*/ 1127125 w 2254249"/>
              <a:gd name="connsiteY3" fmla="*/ 2254250 h 2254249"/>
              <a:gd name="connsiteX4" fmla="*/ 0 w 2254249"/>
              <a:gd name="connsiteY4" fmla="*/ 1127125 h 225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49" h="2254249">
                <a:moveTo>
                  <a:pt x="0" y="1127125"/>
                </a:moveTo>
                <a:cubicBezTo>
                  <a:pt x="0" y="504631"/>
                  <a:pt x="504631" y="0"/>
                  <a:pt x="1127125" y="0"/>
                </a:cubicBezTo>
                <a:cubicBezTo>
                  <a:pt x="1749619" y="0"/>
                  <a:pt x="2254250" y="504631"/>
                  <a:pt x="2254250" y="1127125"/>
                </a:cubicBezTo>
                <a:cubicBezTo>
                  <a:pt x="2254250" y="1749619"/>
                  <a:pt x="1749619" y="2254250"/>
                  <a:pt x="1127125" y="2254250"/>
                </a:cubicBezTo>
                <a:cubicBezTo>
                  <a:pt x="504631" y="2254250"/>
                  <a:pt x="0" y="1749619"/>
                  <a:pt x="0" y="1127125"/>
                </a:cubicBezTo>
                <a:close/>
              </a:path>
            </a:pathLst>
          </a:custGeom>
          <a:solidFill>
            <a:srgbClr val="797E8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3627" tIns="393627" rIns="393627" bIns="393627" numCol="1" spcCol="1270" anchor="ctr" anchorCtr="0">
            <a:noAutofit/>
          </a:bodyPr>
          <a:lstStyle/>
          <a:p>
            <a:pPr lvl="0"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err="1" smtClean="0">
                <a:latin typeface="+mn-ea"/>
              </a:rPr>
              <a:t>Chuyển</a:t>
            </a:r>
            <a:r>
              <a:rPr lang="en-US" altLang="zh-CN" sz="2000" kern="1200" dirty="0" smtClean="0">
                <a:latin typeface="+mn-ea"/>
              </a:rPr>
              <a:t> </a:t>
            </a:r>
            <a:r>
              <a:rPr lang="en-US" altLang="zh-CN" sz="2000" kern="1200" dirty="0" err="1" smtClean="0">
                <a:latin typeface="+mn-ea"/>
              </a:rPr>
              <a:t>làn</a:t>
            </a:r>
            <a:r>
              <a:rPr lang="en-US" altLang="zh-CN" sz="2000" kern="1200" dirty="0" smtClean="0">
                <a:latin typeface="+mn-ea"/>
              </a:rPr>
              <a:t> </a:t>
            </a:r>
            <a:r>
              <a:rPr lang="en-US" altLang="zh-CN" sz="2000" kern="1200" dirty="0" err="1" smtClean="0">
                <a:latin typeface="+mn-ea"/>
              </a:rPr>
              <a:t>sai</a:t>
            </a:r>
            <a:r>
              <a:rPr lang="en-US" altLang="zh-CN" sz="2000" kern="1200" dirty="0" smtClean="0">
                <a:latin typeface="+mn-ea"/>
              </a:rPr>
              <a:t> </a:t>
            </a:r>
            <a:r>
              <a:rPr lang="en-US" altLang="zh-CN" sz="2000" kern="1200" dirty="0" err="1" smtClean="0">
                <a:latin typeface="+mn-ea"/>
              </a:rPr>
              <a:t>quy</a:t>
            </a:r>
            <a:r>
              <a:rPr lang="en-US" altLang="zh-CN" sz="2000" kern="1200" dirty="0" smtClean="0">
                <a:latin typeface="+mn-ea"/>
              </a:rPr>
              <a:t> </a:t>
            </a:r>
            <a:r>
              <a:rPr lang="en-US" altLang="zh-CN" sz="2000" kern="1200" dirty="0" err="1" smtClean="0">
                <a:latin typeface="+mn-ea"/>
              </a:rPr>
              <a:t>định</a:t>
            </a:r>
            <a:endParaRPr lang="zh-CN" altLang="en-US" sz="2000" kern="1200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" y="1495026"/>
            <a:ext cx="5079910" cy="2619773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13" y="1495026"/>
            <a:ext cx="5941056" cy="471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63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Vi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phạm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vượt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làn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hình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ảnh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79" y="1718440"/>
            <a:ext cx="6724877" cy="4597612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56" y="1310410"/>
            <a:ext cx="4953644" cy="553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9505" y="4394496"/>
            <a:ext cx="1839799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Lưu</a:t>
            </a:r>
            <a:r>
              <a:rPr lang="en-US" sz="1100" dirty="0" smtClean="0"/>
              <a:t> </a:t>
            </a:r>
            <a:r>
              <a:rPr lang="en-US" sz="1100" dirty="0" err="1" smtClean="0"/>
              <a:t>trữ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ảnh</a:t>
            </a:r>
            <a:r>
              <a:rPr lang="en-US" sz="1100" dirty="0" smtClean="0"/>
              <a:t> </a:t>
            </a:r>
            <a:r>
              <a:rPr lang="en-US" sz="1100" dirty="0" err="1" smtClean="0"/>
              <a:t>tại</a:t>
            </a:r>
            <a:r>
              <a:rPr lang="en-US" sz="1100" dirty="0" smtClean="0"/>
              <a:t> </a:t>
            </a:r>
            <a:r>
              <a:rPr lang="en-US" sz="1100" dirty="0" err="1" smtClean="0"/>
              <a:t>tiền</a:t>
            </a:r>
            <a:r>
              <a:rPr lang="en-US" sz="1100" dirty="0" smtClean="0"/>
              <a:t> </a:t>
            </a:r>
            <a:r>
              <a:rPr lang="en-US" sz="1100" dirty="0" err="1" smtClean="0"/>
              <a:t>trạm</a:t>
            </a:r>
            <a:r>
              <a:rPr lang="en-US" sz="1100" dirty="0" smtClean="0"/>
              <a:t>. </a:t>
            </a:r>
            <a:r>
              <a:rPr lang="en-US" sz="1100" dirty="0" err="1" smtClean="0"/>
              <a:t>Truyền</a:t>
            </a:r>
            <a:r>
              <a:rPr lang="en-US" sz="1100" dirty="0" smtClean="0"/>
              <a:t> </a:t>
            </a:r>
            <a:r>
              <a:rPr lang="en-US" sz="1100" dirty="0" err="1" smtClean="0"/>
              <a:t>dữ</a:t>
            </a:r>
            <a:r>
              <a:rPr lang="en-US" sz="1100" dirty="0" smtClean="0"/>
              <a:t> </a:t>
            </a:r>
            <a:r>
              <a:rPr lang="en-US" sz="1100" dirty="0" err="1" smtClean="0"/>
              <a:t>liệu</a:t>
            </a:r>
            <a:r>
              <a:rPr lang="en-US" sz="1100" dirty="0" smtClean="0"/>
              <a:t> </a:t>
            </a:r>
            <a:r>
              <a:rPr lang="en-US" sz="1100" dirty="0" err="1" smtClean="0"/>
              <a:t>về</a:t>
            </a:r>
            <a:r>
              <a:rPr lang="en-US" sz="1100" dirty="0" smtClean="0"/>
              <a:t> </a:t>
            </a:r>
            <a:r>
              <a:rPr lang="en-US" sz="1100" dirty="0" err="1" smtClean="0"/>
              <a:t>trung</a:t>
            </a:r>
            <a:r>
              <a:rPr lang="en-US" sz="1100" dirty="0" smtClean="0"/>
              <a:t> </a:t>
            </a:r>
            <a:r>
              <a:rPr lang="en-US" sz="1100" dirty="0" err="1" smtClean="0"/>
              <a:t>tâm</a:t>
            </a:r>
            <a:endParaRPr lang="en-US" sz="11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007872" y="1343384"/>
            <a:ext cx="28219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Lắp</a:t>
            </a:r>
            <a:r>
              <a:rPr lang="en-US" sz="900" dirty="0" smtClean="0"/>
              <a:t> </a:t>
            </a:r>
            <a:r>
              <a:rPr lang="en-US" sz="900" dirty="0" err="1" smtClean="0"/>
              <a:t>đặt</a:t>
            </a:r>
            <a:r>
              <a:rPr lang="en-US" sz="900" dirty="0" smtClean="0"/>
              <a:t> camera </a:t>
            </a:r>
            <a:r>
              <a:rPr lang="en-US" sz="900" dirty="0" err="1" smtClean="0"/>
              <a:t>cách</a:t>
            </a:r>
            <a:r>
              <a:rPr lang="en-US" sz="900" dirty="0" smtClean="0"/>
              <a:t> 20m </a:t>
            </a:r>
            <a:r>
              <a:rPr lang="en-US" sz="900" dirty="0" err="1" smtClean="0"/>
              <a:t>với</a:t>
            </a:r>
            <a:r>
              <a:rPr lang="en-US" sz="900" dirty="0" smtClean="0"/>
              <a:t> </a:t>
            </a:r>
            <a:r>
              <a:rPr lang="en-US" sz="900" dirty="0" err="1" smtClean="0"/>
              <a:t>khu</a:t>
            </a:r>
            <a:r>
              <a:rPr lang="en-US" sz="900" dirty="0" smtClean="0"/>
              <a:t> </a:t>
            </a:r>
            <a:r>
              <a:rPr lang="en-US" sz="900" dirty="0" err="1" smtClean="0"/>
              <a:t>vực</a:t>
            </a:r>
            <a:r>
              <a:rPr lang="en-US" sz="900" dirty="0" smtClean="0"/>
              <a:t> </a:t>
            </a:r>
            <a:r>
              <a:rPr lang="en-US" sz="900" dirty="0" err="1" smtClean="0"/>
              <a:t>cần</a:t>
            </a:r>
            <a:r>
              <a:rPr lang="en-US" sz="900" dirty="0" smtClean="0"/>
              <a:t> </a:t>
            </a:r>
            <a:r>
              <a:rPr lang="en-US" sz="900" dirty="0" err="1" smtClean="0"/>
              <a:t>quan</a:t>
            </a:r>
            <a:r>
              <a:rPr lang="en-US" sz="900" dirty="0" smtClean="0"/>
              <a:t> </a:t>
            </a:r>
            <a:r>
              <a:rPr lang="en-US" sz="900" dirty="0" err="1" smtClean="0"/>
              <a:t>sát</a:t>
            </a:r>
            <a:r>
              <a:rPr lang="en-US" sz="900" dirty="0" smtClean="0"/>
              <a:t> vi </a:t>
            </a:r>
            <a:r>
              <a:rPr lang="en-US" sz="900" dirty="0" err="1" smtClean="0"/>
              <a:t>phạm</a:t>
            </a:r>
            <a:endParaRPr lang="en-US" sz="9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007872" y="1910650"/>
            <a:ext cx="2821937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Vẽ</a:t>
            </a:r>
            <a:r>
              <a:rPr lang="en-US" sz="900" dirty="0" smtClean="0"/>
              <a:t> </a:t>
            </a:r>
            <a:r>
              <a:rPr lang="en-US" sz="900" dirty="0" err="1" smtClean="0"/>
              <a:t>các</a:t>
            </a:r>
            <a:r>
              <a:rPr lang="en-US" sz="900" dirty="0" smtClean="0"/>
              <a:t> </a:t>
            </a:r>
            <a:r>
              <a:rPr lang="en-US" sz="900" dirty="0" err="1" smtClean="0"/>
              <a:t>làn</a:t>
            </a:r>
            <a:r>
              <a:rPr lang="en-US" sz="900" dirty="0" smtClean="0"/>
              <a:t> </a:t>
            </a:r>
            <a:r>
              <a:rPr lang="en-US" sz="900" dirty="0" err="1" smtClean="0"/>
              <a:t>xe</a:t>
            </a:r>
            <a:r>
              <a:rPr lang="en-US" sz="900" dirty="0" smtClean="0"/>
              <a:t> </a:t>
            </a:r>
            <a:r>
              <a:rPr lang="en-US" sz="900" dirty="0" err="1" smtClean="0"/>
              <a:t>và</a:t>
            </a:r>
            <a:r>
              <a:rPr lang="en-US" sz="900" dirty="0" smtClean="0"/>
              <a:t> </a:t>
            </a:r>
            <a:r>
              <a:rPr lang="en-US" sz="900" dirty="0" err="1" smtClean="0"/>
              <a:t>thiết</a:t>
            </a:r>
            <a:r>
              <a:rPr lang="en-US" sz="900" dirty="0" smtClean="0"/>
              <a:t> </a:t>
            </a:r>
            <a:r>
              <a:rPr lang="en-US" sz="900" dirty="0" err="1" smtClean="0"/>
              <a:t>lập</a:t>
            </a:r>
            <a:r>
              <a:rPr lang="en-US" sz="900" dirty="0" smtClean="0"/>
              <a:t> </a:t>
            </a:r>
            <a:r>
              <a:rPr lang="en-US" sz="900" dirty="0" err="1" smtClean="0"/>
              <a:t>vùng</a:t>
            </a:r>
            <a:r>
              <a:rPr lang="en-US" sz="900" dirty="0" smtClean="0"/>
              <a:t> vi </a:t>
            </a:r>
            <a:r>
              <a:rPr lang="en-US" sz="900" dirty="0" err="1" smtClean="0"/>
              <a:t>phạm</a:t>
            </a:r>
            <a:r>
              <a:rPr lang="en-US" sz="900" dirty="0" smtClean="0"/>
              <a:t> </a:t>
            </a:r>
            <a:r>
              <a:rPr lang="en-US" sz="900" dirty="0" err="1" smtClean="0"/>
              <a:t>trong</a:t>
            </a:r>
            <a:r>
              <a:rPr lang="en-US" sz="900" dirty="0" smtClean="0"/>
              <a:t> camera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6467" y="2427116"/>
            <a:ext cx="2489999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Khi</a:t>
            </a:r>
            <a:r>
              <a:rPr lang="en-US" sz="900" dirty="0" smtClean="0"/>
              <a:t> </a:t>
            </a:r>
            <a:r>
              <a:rPr lang="en-US" sz="900" dirty="0" err="1" smtClean="0"/>
              <a:t>xe</a:t>
            </a:r>
            <a:r>
              <a:rPr lang="en-US" sz="900" dirty="0" smtClean="0"/>
              <a:t> vi </a:t>
            </a:r>
            <a:r>
              <a:rPr lang="en-US" sz="900" dirty="0" err="1" smtClean="0"/>
              <a:t>phạm</a:t>
            </a:r>
            <a:r>
              <a:rPr lang="en-US" sz="900" dirty="0" smtClean="0"/>
              <a:t> </a:t>
            </a:r>
            <a:r>
              <a:rPr lang="en-US" sz="900" dirty="0" err="1" smtClean="0"/>
              <a:t>vượt</a:t>
            </a:r>
            <a:r>
              <a:rPr lang="en-US" sz="900" dirty="0" smtClean="0"/>
              <a:t> </a:t>
            </a:r>
            <a:r>
              <a:rPr lang="en-US" sz="900" dirty="0" err="1" smtClean="0"/>
              <a:t>làn</a:t>
            </a:r>
            <a:endParaRPr lang="en-US" sz="9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194934" y="2903696"/>
            <a:ext cx="24899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Camera </a:t>
            </a:r>
            <a:r>
              <a:rPr lang="en-US" sz="900" dirty="0" err="1" smtClean="0"/>
              <a:t>chụp</a:t>
            </a:r>
            <a:r>
              <a:rPr lang="en-US" sz="900" dirty="0" smtClean="0"/>
              <a:t> </a:t>
            </a:r>
            <a:r>
              <a:rPr lang="en-US" sz="900" dirty="0" err="1" smtClean="0"/>
              <a:t>và</a:t>
            </a:r>
            <a:r>
              <a:rPr lang="en-US" sz="900" dirty="0" smtClean="0"/>
              <a:t> </a:t>
            </a:r>
            <a:r>
              <a:rPr lang="en-US" sz="900" dirty="0" err="1" smtClean="0"/>
              <a:t>nhận</a:t>
            </a:r>
            <a:r>
              <a:rPr lang="en-US" sz="900" dirty="0" smtClean="0"/>
              <a:t> </a:t>
            </a:r>
            <a:r>
              <a:rPr lang="en-US" sz="900" dirty="0" err="1" smtClean="0"/>
              <a:t>diện</a:t>
            </a:r>
            <a:r>
              <a:rPr lang="en-US" sz="900" dirty="0" smtClean="0"/>
              <a:t> </a:t>
            </a:r>
            <a:r>
              <a:rPr lang="en-US" sz="900" dirty="0" err="1" smtClean="0"/>
              <a:t>biển</a:t>
            </a:r>
            <a:r>
              <a:rPr lang="en-US" sz="900" dirty="0" smtClean="0"/>
              <a:t> </a:t>
            </a:r>
            <a:r>
              <a:rPr lang="en-US" sz="900" dirty="0" err="1" smtClean="0"/>
              <a:t>số</a:t>
            </a:r>
            <a:r>
              <a:rPr lang="en-US" sz="900" dirty="0" smtClean="0"/>
              <a:t> </a:t>
            </a:r>
            <a:r>
              <a:rPr lang="en-US" sz="900" dirty="0" err="1" smtClean="0"/>
              <a:t>nhờ</a:t>
            </a:r>
            <a:r>
              <a:rPr lang="en-US" sz="900" dirty="0" smtClean="0"/>
              <a:t> </a:t>
            </a:r>
            <a:r>
              <a:rPr lang="en-US" sz="900" dirty="0" err="1" smtClean="0"/>
              <a:t>vào</a:t>
            </a:r>
            <a:r>
              <a:rPr lang="en-US" sz="900" dirty="0" smtClean="0"/>
              <a:t> </a:t>
            </a:r>
            <a:r>
              <a:rPr lang="en-US" sz="900" dirty="0" err="1" smtClean="0"/>
              <a:t>hệ</a:t>
            </a:r>
            <a:r>
              <a:rPr lang="en-US" sz="900" dirty="0" smtClean="0"/>
              <a:t> </a:t>
            </a:r>
            <a:r>
              <a:rPr lang="en-US" sz="900" dirty="0" err="1" smtClean="0"/>
              <a:t>thông</a:t>
            </a:r>
            <a:r>
              <a:rPr lang="en-US" sz="900" dirty="0" smtClean="0"/>
              <a:t> ANPR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53007" y="3709175"/>
            <a:ext cx="775967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Vi </a:t>
            </a:r>
            <a:r>
              <a:rPr lang="en-US" sz="1100" dirty="0" err="1" smtClean="0"/>
              <a:t>phạm</a:t>
            </a:r>
            <a:r>
              <a:rPr lang="en-US" sz="1100" dirty="0" smtClean="0"/>
              <a:t> </a:t>
            </a:r>
            <a:r>
              <a:rPr lang="en-US" sz="1100" dirty="0" err="1" smtClean="0"/>
              <a:t>lần</a:t>
            </a:r>
            <a:r>
              <a:rPr lang="en-US" sz="1100" dirty="0" smtClean="0"/>
              <a:t> </a:t>
            </a:r>
            <a:r>
              <a:rPr lang="en-US" sz="1100" dirty="0" err="1" smtClean="0"/>
              <a:t>làn</a:t>
            </a:r>
            <a:endParaRPr lang="en-US" sz="11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073256" y="5156496"/>
            <a:ext cx="1839799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Tìm</a:t>
            </a:r>
            <a:r>
              <a:rPr lang="en-US" sz="1100" dirty="0" smtClean="0"/>
              <a:t> </a:t>
            </a:r>
            <a:r>
              <a:rPr lang="en-US" sz="1100" dirty="0" err="1" smtClean="0"/>
              <a:t>kiếm</a:t>
            </a:r>
            <a:r>
              <a:rPr lang="en-US" sz="1100" dirty="0" smtClean="0"/>
              <a:t> </a:t>
            </a:r>
            <a:r>
              <a:rPr lang="en-US" sz="1100" dirty="0" err="1" smtClean="0"/>
              <a:t>thông</a:t>
            </a:r>
            <a:r>
              <a:rPr lang="en-US" sz="1100" dirty="0" smtClean="0"/>
              <a:t> tin </a:t>
            </a:r>
            <a:r>
              <a:rPr lang="en-US" sz="1100" dirty="0" err="1" smtClean="0"/>
              <a:t>xe</a:t>
            </a:r>
            <a:r>
              <a:rPr lang="en-US" sz="1100" dirty="0" smtClean="0"/>
              <a:t> </a:t>
            </a:r>
            <a:r>
              <a:rPr lang="en-US" sz="1100" dirty="0" err="1" smtClean="0"/>
              <a:t>dựa</a:t>
            </a:r>
            <a:r>
              <a:rPr lang="en-US" sz="1100" dirty="0" smtClean="0"/>
              <a:t> </a:t>
            </a:r>
            <a:r>
              <a:rPr lang="en-US" sz="1100" dirty="0" err="1" smtClean="0"/>
              <a:t>vào</a:t>
            </a:r>
            <a:r>
              <a:rPr lang="en-US" sz="1100" dirty="0" smtClean="0"/>
              <a:t> </a:t>
            </a:r>
            <a:r>
              <a:rPr lang="en-US" sz="1100" dirty="0" err="1" smtClean="0"/>
              <a:t>biển</a:t>
            </a:r>
            <a:r>
              <a:rPr lang="en-US" sz="1100" dirty="0" smtClean="0"/>
              <a:t> </a:t>
            </a:r>
            <a:r>
              <a:rPr lang="en-US" sz="1100" dirty="0" err="1" smtClean="0"/>
              <a:t>số</a:t>
            </a:r>
            <a:endParaRPr lang="en-US" sz="11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372600" y="4436067"/>
            <a:ext cx="259715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Vi </a:t>
            </a:r>
            <a:r>
              <a:rPr lang="en-US" sz="1200" dirty="0" err="1" smtClean="0"/>
              <a:t>phạm</a:t>
            </a:r>
            <a:r>
              <a:rPr lang="en-US" sz="1200" dirty="0" smtClean="0"/>
              <a:t> </a:t>
            </a:r>
            <a:r>
              <a:rPr lang="en-US" sz="1200" dirty="0" err="1" smtClean="0"/>
              <a:t>lấn</a:t>
            </a:r>
            <a:r>
              <a:rPr lang="en-US" sz="1200" dirty="0" smtClean="0"/>
              <a:t> </a:t>
            </a:r>
            <a:r>
              <a:rPr lang="en-US" sz="1200" dirty="0" err="1" smtClean="0"/>
              <a:t>làn</a:t>
            </a:r>
            <a:r>
              <a:rPr lang="en-US" sz="1200" dirty="0" smtClean="0"/>
              <a:t> </a:t>
            </a:r>
            <a:r>
              <a:rPr lang="en-US" sz="1200" dirty="0" err="1" smtClean="0"/>
              <a:t>trong</a:t>
            </a:r>
            <a:r>
              <a:rPr lang="en-US" sz="1200" dirty="0" smtClean="0"/>
              <a:t> </a:t>
            </a:r>
            <a:r>
              <a:rPr lang="en-US" sz="1200" dirty="0" err="1" smtClean="0"/>
              <a:t>khu</a:t>
            </a:r>
            <a:r>
              <a:rPr lang="en-US" sz="1200" dirty="0" smtClean="0"/>
              <a:t> </a:t>
            </a:r>
            <a:r>
              <a:rPr lang="en-US" sz="1200" dirty="0" err="1" smtClean="0"/>
              <a:t>vực</a:t>
            </a:r>
            <a:r>
              <a:rPr lang="en-US" sz="1200" dirty="0" smtClean="0"/>
              <a:t> </a:t>
            </a:r>
            <a:r>
              <a:rPr lang="en-US" sz="1200" dirty="0" err="1" smtClean="0"/>
              <a:t>cấm</a:t>
            </a:r>
            <a:endParaRPr lang="en-US" sz="12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353550" y="5031689"/>
            <a:ext cx="25971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Camera </a:t>
            </a:r>
            <a:r>
              <a:rPr lang="en-US" sz="1200" dirty="0" err="1" smtClean="0"/>
              <a:t>chụp</a:t>
            </a:r>
            <a:r>
              <a:rPr lang="en-US" sz="1200" dirty="0" smtClean="0"/>
              <a:t> </a:t>
            </a:r>
            <a:r>
              <a:rPr lang="en-US" sz="1200" dirty="0" err="1" smtClean="0"/>
              <a:t>hình</a:t>
            </a:r>
            <a:r>
              <a:rPr lang="en-US" sz="1200" dirty="0" smtClean="0"/>
              <a:t> 2 </a:t>
            </a:r>
            <a:r>
              <a:rPr lang="en-US" sz="1200" dirty="0" err="1" smtClean="0"/>
              <a:t>và</a:t>
            </a:r>
            <a:r>
              <a:rPr lang="en-US" sz="1200" dirty="0" smtClean="0"/>
              <a:t> 3, </a:t>
            </a:r>
            <a:r>
              <a:rPr lang="en-US" sz="1200" dirty="0" err="1" smtClean="0"/>
              <a:t>ghi</a:t>
            </a:r>
            <a:r>
              <a:rPr lang="en-US" sz="1200" dirty="0" smtClean="0"/>
              <a:t> </a:t>
            </a:r>
            <a:r>
              <a:rPr lang="en-US" sz="1200" dirty="0" err="1" smtClean="0"/>
              <a:t>lại</a:t>
            </a:r>
            <a:r>
              <a:rPr lang="en-US" sz="1200" dirty="0" smtClean="0"/>
              <a:t> </a:t>
            </a:r>
            <a:r>
              <a:rPr lang="en-US" sz="1200" dirty="0" err="1" smtClean="0"/>
              <a:t>hình</a:t>
            </a:r>
            <a:r>
              <a:rPr lang="en-US" sz="1200" dirty="0" smtClean="0"/>
              <a:t> </a:t>
            </a:r>
            <a:r>
              <a:rPr lang="en-US" sz="1200" dirty="0" err="1" smtClean="0"/>
              <a:t>ảnh</a:t>
            </a:r>
            <a:r>
              <a:rPr lang="en-US" sz="1200" dirty="0" smtClean="0"/>
              <a:t> vi </a:t>
            </a:r>
            <a:r>
              <a:rPr lang="en-US" sz="1200" dirty="0" err="1" smtClean="0"/>
              <a:t>phạm</a:t>
            </a:r>
            <a:r>
              <a:rPr lang="en-US" sz="1200" dirty="0" smtClean="0"/>
              <a:t> </a:t>
            </a:r>
            <a:r>
              <a:rPr lang="en-US" sz="1200" dirty="0" err="1" smtClean="0"/>
              <a:t>lấn</a:t>
            </a:r>
            <a:r>
              <a:rPr lang="en-US" sz="1200" dirty="0" smtClean="0"/>
              <a:t> </a:t>
            </a:r>
            <a:r>
              <a:rPr lang="en-US" sz="1200" dirty="0" err="1" smtClean="0"/>
              <a:t>làn</a:t>
            </a:r>
            <a:endParaRPr lang="en-US" sz="12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9355667" y="5695971"/>
            <a:ext cx="261620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Lưu</a:t>
            </a:r>
            <a:r>
              <a:rPr lang="en-US" sz="1100" dirty="0" smtClean="0"/>
              <a:t> </a:t>
            </a:r>
            <a:r>
              <a:rPr lang="en-US" sz="1100" dirty="0" err="1" smtClean="0"/>
              <a:t>trữ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ảnh</a:t>
            </a:r>
            <a:r>
              <a:rPr lang="en-US" sz="1100" dirty="0" smtClean="0"/>
              <a:t> </a:t>
            </a:r>
            <a:r>
              <a:rPr lang="en-US" sz="1100" dirty="0" err="1" smtClean="0"/>
              <a:t>tại</a:t>
            </a:r>
            <a:r>
              <a:rPr lang="en-US" sz="1100" dirty="0" smtClean="0"/>
              <a:t> </a:t>
            </a:r>
            <a:r>
              <a:rPr lang="en-US" sz="1100" dirty="0" err="1" smtClean="0"/>
              <a:t>tiền</a:t>
            </a:r>
            <a:r>
              <a:rPr lang="en-US" sz="1100" dirty="0" smtClean="0"/>
              <a:t> </a:t>
            </a:r>
            <a:r>
              <a:rPr lang="en-US" sz="1100" dirty="0" err="1" smtClean="0"/>
              <a:t>trạm</a:t>
            </a:r>
            <a:r>
              <a:rPr lang="en-US" sz="1100" dirty="0" smtClean="0"/>
              <a:t>, </a:t>
            </a:r>
            <a:r>
              <a:rPr lang="en-US" sz="1100" dirty="0" err="1" smtClean="0"/>
              <a:t>kết</a:t>
            </a:r>
            <a:r>
              <a:rPr lang="en-US" sz="1100" dirty="0" smtClean="0"/>
              <a:t> </a:t>
            </a:r>
            <a:r>
              <a:rPr lang="en-US" sz="1100" dirty="0" err="1" smtClean="0"/>
              <a:t>hợp</a:t>
            </a:r>
            <a:r>
              <a:rPr lang="en-US" sz="1100" dirty="0" smtClean="0"/>
              <a:t> </a:t>
            </a:r>
            <a:r>
              <a:rPr lang="en-US" sz="1100" dirty="0" err="1" smtClean="0"/>
              <a:t>các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ảnh</a:t>
            </a:r>
            <a:r>
              <a:rPr lang="en-US" sz="1100" dirty="0" smtClean="0"/>
              <a:t> </a:t>
            </a:r>
            <a:r>
              <a:rPr lang="en-US" sz="1100" dirty="0" err="1" smtClean="0"/>
              <a:t>bằng</a:t>
            </a:r>
            <a:r>
              <a:rPr lang="en-US" sz="1100" dirty="0" smtClean="0"/>
              <a:t> </a:t>
            </a:r>
            <a:r>
              <a:rPr lang="en-US" sz="1100" dirty="0" err="1" smtClean="0"/>
              <a:t>chứng</a:t>
            </a:r>
            <a:r>
              <a:rPr lang="en-US" sz="1100" dirty="0" smtClean="0"/>
              <a:t> vi </a:t>
            </a:r>
            <a:r>
              <a:rPr lang="en-US" sz="1100" dirty="0" err="1" smtClean="0"/>
              <a:t>phạm</a:t>
            </a:r>
            <a:r>
              <a:rPr lang="en-US" sz="1100" dirty="0" smtClean="0"/>
              <a:t>. </a:t>
            </a:r>
            <a:r>
              <a:rPr lang="en-US" sz="1100" dirty="0" err="1" smtClean="0"/>
              <a:t>Dữ</a:t>
            </a:r>
            <a:r>
              <a:rPr lang="en-US" sz="1100" dirty="0" smtClean="0"/>
              <a:t> </a:t>
            </a:r>
            <a:r>
              <a:rPr lang="en-US" sz="1100" dirty="0" err="1" smtClean="0"/>
              <a:t>liệu</a:t>
            </a:r>
            <a:r>
              <a:rPr lang="en-US" sz="1100" dirty="0" smtClean="0"/>
              <a:t> </a:t>
            </a:r>
            <a:r>
              <a:rPr lang="en-US" sz="1100" dirty="0" err="1" smtClean="0"/>
              <a:t>truyền</a:t>
            </a:r>
            <a:r>
              <a:rPr lang="en-US" sz="1100" dirty="0" smtClean="0"/>
              <a:t> </a:t>
            </a:r>
            <a:r>
              <a:rPr lang="en-US" sz="1100" dirty="0" err="1" smtClean="0"/>
              <a:t>về</a:t>
            </a:r>
            <a:r>
              <a:rPr lang="en-US" sz="1100" dirty="0" smtClean="0"/>
              <a:t> </a:t>
            </a:r>
            <a:r>
              <a:rPr lang="en-US" sz="1100" dirty="0" err="1" smtClean="0"/>
              <a:t>trung</a:t>
            </a:r>
            <a:r>
              <a:rPr lang="en-US" sz="1100" dirty="0" smtClean="0"/>
              <a:t> </a:t>
            </a:r>
            <a:r>
              <a:rPr lang="en-US" sz="1100" dirty="0" err="1" smtClean="0"/>
              <a:t>tâm</a:t>
            </a:r>
            <a:endParaRPr lang="en-US" sz="11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9508073" y="6466541"/>
            <a:ext cx="236643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Tìm</a:t>
            </a:r>
            <a:r>
              <a:rPr lang="en-US" sz="1000" dirty="0" smtClean="0"/>
              <a:t> </a:t>
            </a:r>
            <a:r>
              <a:rPr lang="en-US" sz="1000" dirty="0" err="1" smtClean="0"/>
              <a:t>kiếm</a:t>
            </a:r>
            <a:r>
              <a:rPr lang="en-US" sz="1000" dirty="0" smtClean="0"/>
              <a:t> </a:t>
            </a:r>
            <a:r>
              <a:rPr lang="en-US" sz="1000" dirty="0" err="1" smtClean="0"/>
              <a:t>thông</a:t>
            </a:r>
            <a:r>
              <a:rPr lang="en-US" sz="1000" dirty="0" smtClean="0"/>
              <a:t> tin </a:t>
            </a:r>
            <a:r>
              <a:rPr lang="en-US" sz="1000" dirty="0" err="1" smtClean="0"/>
              <a:t>biển</a:t>
            </a:r>
            <a:r>
              <a:rPr lang="en-US" sz="1000" dirty="0" smtClean="0"/>
              <a:t> </a:t>
            </a:r>
            <a:r>
              <a:rPr lang="en-US" sz="1000" dirty="0" err="1" smtClean="0"/>
              <a:t>số</a:t>
            </a:r>
            <a:r>
              <a:rPr lang="en-US" sz="1000" dirty="0" smtClean="0"/>
              <a:t> </a:t>
            </a:r>
            <a:r>
              <a:rPr lang="en-US" sz="1000" dirty="0" err="1" smtClean="0"/>
              <a:t>xe</a:t>
            </a:r>
            <a:r>
              <a:rPr lang="en-US" sz="1000" dirty="0" smtClean="0"/>
              <a:t>, </a:t>
            </a:r>
            <a:r>
              <a:rPr lang="en-US" sz="1000" dirty="0" err="1" smtClean="0"/>
              <a:t>tốc</a:t>
            </a:r>
            <a:r>
              <a:rPr lang="en-US" sz="1000" dirty="0" smtClean="0"/>
              <a:t> </a:t>
            </a:r>
            <a:r>
              <a:rPr lang="en-US" sz="1000" dirty="0" err="1" smtClean="0"/>
              <a:t>độ</a:t>
            </a:r>
            <a:r>
              <a:rPr lang="en-US" sz="1000" dirty="0"/>
              <a:t> </a:t>
            </a:r>
            <a:r>
              <a:rPr lang="en-US" sz="1000" dirty="0" err="1" smtClean="0"/>
              <a:t>xe</a:t>
            </a:r>
            <a:r>
              <a:rPr lang="en-US" sz="1000" dirty="0" smtClean="0"/>
              <a:t>, </a:t>
            </a:r>
            <a:r>
              <a:rPr lang="en-US" sz="1000" dirty="0" err="1" smtClean="0"/>
              <a:t>phát</a:t>
            </a:r>
            <a:r>
              <a:rPr lang="en-US" sz="1000" dirty="0" smtClean="0"/>
              <a:t> </a:t>
            </a:r>
            <a:r>
              <a:rPr lang="en-US" sz="1000" dirty="0" err="1" smtClean="0"/>
              <a:t>hiện</a:t>
            </a:r>
            <a:r>
              <a:rPr lang="en-US" sz="1000" dirty="0" smtClean="0"/>
              <a:t> vi </a:t>
            </a:r>
            <a:r>
              <a:rPr lang="en-US" sz="1000" dirty="0" err="1" smtClean="0"/>
              <a:t>phạm</a:t>
            </a:r>
            <a:endParaRPr lang="en-US" sz="1000" dirty="0" smtClean="0"/>
          </a:p>
        </p:txBody>
      </p:sp>
      <p:sp>
        <p:nvSpPr>
          <p:cNvPr id="17" name="Rectangle 1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9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Cảnh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tử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Quá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tốc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độ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3" y="1735830"/>
            <a:ext cx="4762500" cy="3920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838200" y="5889156"/>
            <a:ext cx="4078405" cy="4116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Điểm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đo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tốc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độ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tức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thời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	</a:t>
            </a:r>
            <a:endParaRPr lang="en-US" altLang="zh-CN" dirty="0">
              <a:solidFill>
                <a:schemeClr val="bg1"/>
              </a:solidFill>
              <a:latin typeface="+mn-ea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6391681" y="5865953"/>
            <a:ext cx="4078405" cy="4116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Đo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tốc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độ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trung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bình</a:t>
            </a:r>
            <a:endParaRPr lang="en-US" altLang="zh-CN" dirty="0">
              <a:solidFill>
                <a:schemeClr val="bg1"/>
              </a:solidFill>
              <a:latin typeface="+mn-ea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770179" y="2327432"/>
            <a:ext cx="6024384" cy="3115846"/>
            <a:chOff x="2389210" y="1601793"/>
            <a:chExt cx="7110736" cy="3703646"/>
          </a:xfrm>
        </p:grpSpPr>
        <p:grpSp>
          <p:nvGrpSpPr>
            <p:cNvPr id="56" name="组合 55"/>
            <p:cNvGrpSpPr/>
            <p:nvPr/>
          </p:nvGrpSpPr>
          <p:grpSpPr>
            <a:xfrm>
              <a:off x="2389210" y="1601793"/>
              <a:ext cx="7110736" cy="3069736"/>
              <a:chOff x="3368987" y="1495486"/>
              <a:chExt cx="4657198" cy="2312170"/>
            </a:xfrm>
          </p:grpSpPr>
          <p:sp>
            <p:nvSpPr>
              <p:cNvPr id="65" name="矩形 64"/>
              <p:cNvSpPr/>
              <p:nvPr/>
            </p:nvSpPr>
            <p:spPr>
              <a:xfrm>
                <a:off x="3368987" y="3088294"/>
                <a:ext cx="4638981" cy="81862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66" name="直接连接符 65"/>
              <p:cNvCxnSpPr/>
              <p:nvPr/>
            </p:nvCxnSpPr>
            <p:spPr>
              <a:xfrm>
                <a:off x="3368987" y="3205240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3368987" y="3632474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3368987" y="3779060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3375060" y="3422422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箭头连接符 69"/>
              <p:cNvCxnSpPr/>
              <p:nvPr/>
            </p:nvCxnSpPr>
            <p:spPr>
              <a:xfrm>
                <a:off x="5434974" y="3315250"/>
                <a:ext cx="358246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箭头连接符 70"/>
              <p:cNvCxnSpPr/>
              <p:nvPr/>
            </p:nvCxnSpPr>
            <p:spPr>
              <a:xfrm>
                <a:off x="5431937" y="3525481"/>
                <a:ext cx="358246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 flipH="1">
                <a:off x="4673891" y="3170156"/>
                <a:ext cx="6641" cy="637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梯形 72"/>
              <p:cNvSpPr/>
              <p:nvPr/>
            </p:nvSpPr>
            <p:spPr>
              <a:xfrm rot="5400000">
                <a:off x="4612527" y="3352223"/>
                <a:ext cx="70168" cy="134532"/>
              </a:xfrm>
              <a:prstGeom prst="trapezoid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4647611" y="3217759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647611" y="3305103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4647611" y="3472574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4647611" y="3561472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78" name="直接连接符 77"/>
              <p:cNvCxnSpPr/>
              <p:nvPr/>
            </p:nvCxnSpPr>
            <p:spPr>
              <a:xfrm>
                <a:off x="3381131" y="2604063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3381131" y="3062727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3368987" y="2453912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3387204" y="2837326"/>
                <a:ext cx="463898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81"/>
              <p:cNvCxnSpPr/>
              <p:nvPr/>
            </p:nvCxnSpPr>
            <p:spPr>
              <a:xfrm flipH="1">
                <a:off x="5425866" y="2718582"/>
                <a:ext cx="327886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/>
              <p:cNvCxnSpPr/>
              <p:nvPr/>
            </p:nvCxnSpPr>
            <p:spPr>
              <a:xfrm flipH="1">
                <a:off x="5430420" y="2948957"/>
                <a:ext cx="333579" cy="1503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flipH="1">
                <a:off x="4682430" y="2417954"/>
                <a:ext cx="6641" cy="637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梯形 84"/>
              <p:cNvSpPr/>
              <p:nvPr/>
            </p:nvSpPr>
            <p:spPr>
              <a:xfrm rot="16200000">
                <a:off x="4675903" y="2768589"/>
                <a:ext cx="70168" cy="134532"/>
              </a:xfrm>
              <a:prstGeom prst="trapezoid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4661178" y="2624713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4659755" y="2712120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4659755" y="2884577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4659755" y="2978645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90" name="直接连接符 89"/>
              <p:cNvCxnSpPr/>
              <p:nvPr/>
            </p:nvCxnSpPr>
            <p:spPr>
              <a:xfrm flipH="1">
                <a:off x="6445387" y="3170156"/>
                <a:ext cx="6641" cy="637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梯形 90"/>
              <p:cNvSpPr/>
              <p:nvPr/>
            </p:nvSpPr>
            <p:spPr>
              <a:xfrm rot="5400000">
                <a:off x="6384023" y="3352223"/>
                <a:ext cx="70168" cy="134532"/>
              </a:xfrm>
              <a:prstGeom prst="trapezoid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2" name="矩形 91"/>
              <p:cNvSpPr/>
              <p:nvPr/>
            </p:nvSpPr>
            <p:spPr>
              <a:xfrm>
                <a:off x="6419107" y="3217759"/>
                <a:ext cx="52561" cy="6447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6419107" y="3305103"/>
                <a:ext cx="52561" cy="63013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6419107" y="3472574"/>
                <a:ext cx="52561" cy="6066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6419107" y="3561472"/>
                <a:ext cx="52561" cy="53326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96" name="直接连接符 95"/>
              <p:cNvCxnSpPr/>
              <p:nvPr/>
            </p:nvCxnSpPr>
            <p:spPr>
              <a:xfrm flipH="1">
                <a:off x="6453926" y="2417954"/>
                <a:ext cx="6641" cy="637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梯形 96"/>
              <p:cNvSpPr/>
              <p:nvPr/>
            </p:nvSpPr>
            <p:spPr>
              <a:xfrm rot="16200000">
                <a:off x="6447399" y="2768589"/>
                <a:ext cx="70168" cy="134532"/>
              </a:xfrm>
              <a:prstGeom prst="trapezoid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6432674" y="2624713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6431251" y="2712120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6431251" y="2888300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6431251" y="2976784"/>
                <a:ext cx="52561" cy="56292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02" name="TextBox 120"/>
              <p:cNvSpPr txBox="1"/>
              <p:nvPr/>
            </p:nvSpPr>
            <p:spPr>
              <a:xfrm>
                <a:off x="4529793" y="1495486"/>
                <a:ext cx="2132024" cy="57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err="1" smtClean="0"/>
                  <a:t>Hệ</a:t>
                </a:r>
                <a:r>
                  <a:rPr lang="en-US" altLang="zh-CN" dirty="0" smtClean="0"/>
                  <a:t> </a:t>
                </a:r>
                <a:r>
                  <a:rPr lang="en-US" altLang="zh-CN" dirty="0" err="1" smtClean="0"/>
                  <a:t>thống</a:t>
                </a:r>
                <a:r>
                  <a:rPr lang="en-US" altLang="zh-CN" dirty="0" smtClean="0"/>
                  <a:t> </a:t>
                </a:r>
                <a:r>
                  <a:rPr lang="en-US" altLang="zh-CN" dirty="0" err="1" smtClean="0"/>
                  <a:t>nhận</a:t>
                </a:r>
                <a:r>
                  <a:rPr lang="en-US" altLang="zh-CN" dirty="0" smtClean="0"/>
                  <a:t> </a:t>
                </a:r>
                <a:r>
                  <a:rPr lang="en-US" altLang="zh-CN" dirty="0" err="1" smtClean="0"/>
                  <a:t>diện</a:t>
                </a:r>
                <a:r>
                  <a:rPr lang="en-US" altLang="zh-CN" dirty="0" smtClean="0"/>
                  <a:t> </a:t>
                </a:r>
                <a:r>
                  <a:rPr lang="en-US" altLang="zh-CN" dirty="0" err="1" smtClean="0"/>
                  <a:t>biển</a:t>
                </a:r>
                <a:r>
                  <a:rPr lang="en-US" altLang="zh-CN" dirty="0" smtClean="0"/>
                  <a:t> </a:t>
                </a:r>
                <a:r>
                  <a:rPr lang="en-US" altLang="zh-CN" dirty="0" err="1" smtClean="0"/>
                  <a:t>số</a:t>
                </a:r>
                <a:r>
                  <a:rPr lang="en-US" altLang="zh-CN" dirty="0" smtClean="0"/>
                  <a:t> </a:t>
                </a:r>
                <a:r>
                  <a:rPr lang="en-US" altLang="zh-CN" dirty="0" err="1" smtClean="0"/>
                  <a:t>xe</a:t>
                </a:r>
                <a:endParaRPr lang="zh-CN" altLang="en-US" dirty="0"/>
              </a:p>
            </p:txBody>
          </p:sp>
        </p:grpSp>
        <p:cxnSp>
          <p:nvCxnSpPr>
            <p:cNvPr id="57" name="直接箭头连接符 56"/>
            <p:cNvCxnSpPr/>
            <p:nvPr/>
          </p:nvCxnSpPr>
          <p:spPr bwMode="auto">
            <a:xfrm flipV="1">
              <a:off x="4359990" y="4674967"/>
              <a:ext cx="2719813" cy="73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直接箭头连接符 57"/>
            <p:cNvCxnSpPr>
              <a:stCxn id="102" idx="2"/>
            </p:cNvCxnSpPr>
            <p:nvPr/>
          </p:nvCxnSpPr>
          <p:spPr bwMode="auto">
            <a:xfrm>
              <a:off x="5789176" y="2370053"/>
              <a:ext cx="1311722" cy="4558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直接箭头连接符 58"/>
            <p:cNvCxnSpPr>
              <a:stCxn id="102" idx="2"/>
            </p:cNvCxnSpPr>
            <p:nvPr/>
          </p:nvCxnSpPr>
          <p:spPr bwMode="auto">
            <a:xfrm flipH="1">
              <a:off x="4400046" y="2370053"/>
              <a:ext cx="1389130" cy="4702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文本框 59"/>
            <p:cNvSpPr txBox="1"/>
            <p:nvPr/>
          </p:nvSpPr>
          <p:spPr>
            <a:xfrm>
              <a:off x="5564915" y="4623831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</a:t>
              </a:r>
              <a:endParaRPr lang="zh-CN" altLang="en-US" dirty="0"/>
            </a:p>
          </p:txBody>
        </p:sp>
        <p:cxnSp>
          <p:nvCxnSpPr>
            <p:cNvPr id="61" name="直接箭头连接符 60"/>
            <p:cNvCxnSpPr/>
            <p:nvPr/>
          </p:nvCxnSpPr>
          <p:spPr bwMode="auto">
            <a:xfrm flipH="1">
              <a:off x="3955083" y="4667390"/>
              <a:ext cx="412954" cy="3595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文本框 61"/>
            <p:cNvSpPr txBox="1"/>
            <p:nvPr/>
          </p:nvSpPr>
          <p:spPr>
            <a:xfrm>
              <a:off x="3771404" y="4912151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T1</a:t>
              </a:r>
              <a:endParaRPr lang="zh-CN" altLang="en-US" dirty="0"/>
            </a:p>
          </p:txBody>
        </p:sp>
        <p:cxnSp>
          <p:nvCxnSpPr>
            <p:cNvPr id="63" name="直接箭头连接符 62"/>
            <p:cNvCxnSpPr/>
            <p:nvPr/>
          </p:nvCxnSpPr>
          <p:spPr bwMode="auto">
            <a:xfrm flipH="1">
              <a:off x="6663603" y="4648380"/>
              <a:ext cx="412954" cy="3595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文本框 63"/>
            <p:cNvSpPr txBox="1"/>
            <p:nvPr/>
          </p:nvSpPr>
          <p:spPr>
            <a:xfrm>
              <a:off x="6496896" y="4936107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T2</a:t>
              </a:r>
              <a:endParaRPr lang="zh-CN" altLang="en-US" dirty="0"/>
            </a:p>
          </p:txBody>
        </p:sp>
      </p:grpSp>
      <p:sp>
        <p:nvSpPr>
          <p:cNvPr id="104" name="矩形 103"/>
          <p:cNvSpPr/>
          <p:nvPr/>
        </p:nvSpPr>
        <p:spPr bwMode="auto">
          <a:xfrm>
            <a:off x="10029664" y="5019186"/>
            <a:ext cx="1404499" cy="41169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ea"/>
                <a:ea typeface="+mn-ea"/>
                <a:cs typeface="Segoe UI" panose="020B0502040204020203" pitchFamily="34" charset="0"/>
              </a:rPr>
              <a:t>V=S/T2-T1</a:t>
            </a:r>
            <a:endParaRPr lang="en-US" altLang="zh-CN" dirty="0">
              <a:solidFill>
                <a:schemeClr val="bg1"/>
              </a:solidFill>
              <a:latin typeface="+mn-ea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26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Quá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tốc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độ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Radar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386"/>
          <a:stretch/>
        </p:blipFill>
        <p:spPr>
          <a:xfrm>
            <a:off x="78824" y="1907627"/>
            <a:ext cx="6214120" cy="441991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55" y="1885581"/>
            <a:ext cx="5885091" cy="440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24751" y="1964457"/>
            <a:ext cx="313372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Lắp</a:t>
            </a:r>
            <a:r>
              <a:rPr lang="en-US" sz="1200" dirty="0" smtClean="0"/>
              <a:t> </a:t>
            </a:r>
            <a:r>
              <a:rPr lang="en-US" sz="1200" dirty="0" err="1" smtClean="0"/>
              <a:t>đặt</a:t>
            </a:r>
            <a:r>
              <a:rPr lang="en-US" sz="1200" dirty="0" smtClean="0"/>
              <a:t> Radar </a:t>
            </a:r>
            <a:r>
              <a:rPr lang="en-US" sz="1200" dirty="0" err="1" smtClean="0"/>
              <a:t>và</a:t>
            </a:r>
            <a:r>
              <a:rPr lang="en-US" sz="1200" dirty="0" smtClean="0"/>
              <a:t> </a:t>
            </a:r>
            <a:r>
              <a:rPr lang="en-US" sz="1200" dirty="0" err="1" smtClean="0"/>
              <a:t>điểu</a:t>
            </a:r>
            <a:r>
              <a:rPr lang="en-US" sz="1200" dirty="0" smtClean="0"/>
              <a:t> </a:t>
            </a:r>
            <a:r>
              <a:rPr lang="en-US" sz="1200" dirty="0" err="1" smtClean="0"/>
              <a:t>chỉnh</a:t>
            </a:r>
            <a:r>
              <a:rPr lang="en-US" sz="1200" dirty="0" smtClean="0"/>
              <a:t> </a:t>
            </a:r>
            <a:r>
              <a:rPr lang="en-US" sz="1200" dirty="0" err="1" smtClean="0"/>
              <a:t>cho</a:t>
            </a:r>
            <a:r>
              <a:rPr lang="en-US" sz="1200" dirty="0" smtClean="0"/>
              <a:t> </a:t>
            </a:r>
            <a:r>
              <a:rPr lang="en-US" sz="1200" dirty="0" err="1" smtClean="0"/>
              <a:t>phù</a:t>
            </a:r>
            <a:r>
              <a:rPr lang="en-US" sz="1200" dirty="0" smtClean="0"/>
              <a:t> </a:t>
            </a:r>
            <a:r>
              <a:rPr lang="en-US" sz="1200" dirty="0" err="1" smtClean="0"/>
              <a:t>hợp</a:t>
            </a:r>
            <a:endParaRPr lang="en-US" sz="12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48425" y="2598256"/>
            <a:ext cx="5198525" cy="2923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 smtClean="0"/>
              <a:t>Thiết</a:t>
            </a:r>
            <a:r>
              <a:rPr lang="en-US" sz="1300" dirty="0" smtClean="0"/>
              <a:t> </a:t>
            </a:r>
            <a:r>
              <a:rPr lang="en-US" sz="1300" dirty="0" err="1" smtClean="0"/>
              <a:t>lập</a:t>
            </a:r>
            <a:r>
              <a:rPr lang="en-US" sz="1300" dirty="0" smtClean="0"/>
              <a:t> </a:t>
            </a:r>
            <a:r>
              <a:rPr lang="en-US" sz="1300" dirty="0" err="1" smtClean="0"/>
              <a:t>khu</a:t>
            </a:r>
            <a:r>
              <a:rPr lang="en-US" sz="1300" dirty="0" smtClean="0"/>
              <a:t> </a:t>
            </a:r>
            <a:r>
              <a:rPr lang="en-US" sz="1300" dirty="0" err="1" smtClean="0"/>
              <a:t>vực</a:t>
            </a:r>
            <a:r>
              <a:rPr lang="en-US" sz="1300" dirty="0" smtClean="0"/>
              <a:t> </a:t>
            </a:r>
            <a:r>
              <a:rPr lang="en-US" sz="1300" dirty="0" err="1" smtClean="0"/>
              <a:t>kích</a:t>
            </a:r>
            <a:r>
              <a:rPr lang="en-US" sz="1300" dirty="0" smtClean="0"/>
              <a:t> </a:t>
            </a:r>
            <a:r>
              <a:rPr lang="en-US" sz="1300" dirty="0" err="1" smtClean="0"/>
              <a:t>hoạt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camera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cấu</a:t>
            </a:r>
            <a:r>
              <a:rPr lang="en-US" sz="1300" dirty="0" smtClean="0"/>
              <a:t> </a:t>
            </a:r>
            <a:r>
              <a:rPr lang="en-US" sz="1300" dirty="0" err="1" smtClean="0"/>
              <a:t>hình</a:t>
            </a:r>
            <a:r>
              <a:rPr lang="en-US" sz="1300" dirty="0" smtClean="0"/>
              <a:t> </a:t>
            </a:r>
            <a:r>
              <a:rPr lang="en-US" sz="1300" dirty="0" err="1" smtClean="0"/>
              <a:t>giới</a:t>
            </a:r>
            <a:r>
              <a:rPr lang="en-US" sz="1300" dirty="0" smtClean="0"/>
              <a:t> </a:t>
            </a:r>
            <a:r>
              <a:rPr lang="en-US" sz="1300" dirty="0" err="1" smtClean="0"/>
              <a:t>hạn</a:t>
            </a:r>
            <a:r>
              <a:rPr lang="en-US" sz="1300" dirty="0" smtClean="0"/>
              <a:t> </a:t>
            </a:r>
            <a:r>
              <a:rPr lang="en-US" sz="1300" dirty="0" err="1" smtClean="0"/>
              <a:t>tốc</a:t>
            </a:r>
            <a:r>
              <a:rPr lang="en-US" sz="1300" dirty="0" smtClean="0"/>
              <a:t> </a:t>
            </a:r>
            <a:r>
              <a:rPr lang="en-US" sz="1300" dirty="0" err="1" smtClean="0"/>
              <a:t>độ</a:t>
            </a:r>
            <a:endParaRPr lang="en-US" sz="13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615363" y="3526557"/>
            <a:ext cx="100488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Quá</a:t>
            </a:r>
            <a:r>
              <a:rPr lang="en-US" sz="1200" dirty="0" smtClean="0"/>
              <a:t> </a:t>
            </a:r>
            <a:r>
              <a:rPr lang="en-US" sz="1200" dirty="0" err="1" smtClean="0"/>
              <a:t>tốc</a:t>
            </a:r>
            <a:r>
              <a:rPr lang="en-US" sz="1200" dirty="0" smtClean="0"/>
              <a:t> </a:t>
            </a:r>
            <a:r>
              <a:rPr lang="en-US" sz="1200" dirty="0" err="1" smtClean="0"/>
              <a:t>độ</a:t>
            </a:r>
            <a:endParaRPr lang="en-US" sz="12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626124" y="4938507"/>
            <a:ext cx="1839799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Lưu</a:t>
            </a:r>
            <a:r>
              <a:rPr lang="en-US" sz="1100" dirty="0" smtClean="0"/>
              <a:t> </a:t>
            </a:r>
            <a:r>
              <a:rPr lang="en-US" sz="1100" dirty="0" err="1" smtClean="0"/>
              <a:t>trữ</a:t>
            </a:r>
            <a:r>
              <a:rPr lang="en-US" sz="1100" dirty="0" smtClean="0"/>
              <a:t> </a:t>
            </a:r>
            <a:r>
              <a:rPr lang="en-US" sz="1100" dirty="0" err="1" smtClean="0"/>
              <a:t>hình</a:t>
            </a:r>
            <a:r>
              <a:rPr lang="en-US" sz="1100" dirty="0" smtClean="0"/>
              <a:t> </a:t>
            </a:r>
            <a:r>
              <a:rPr lang="en-US" sz="1100" dirty="0" err="1" smtClean="0"/>
              <a:t>ảnh</a:t>
            </a:r>
            <a:r>
              <a:rPr lang="en-US" sz="1100" dirty="0" smtClean="0"/>
              <a:t> </a:t>
            </a:r>
            <a:r>
              <a:rPr lang="en-US" sz="1100" dirty="0" err="1" smtClean="0"/>
              <a:t>tại</a:t>
            </a:r>
            <a:r>
              <a:rPr lang="en-US" sz="1100" dirty="0" smtClean="0"/>
              <a:t> </a:t>
            </a:r>
            <a:r>
              <a:rPr lang="en-US" sz="1100" dirty="0" err="1" smtClean="0"/>
              <a:t>tiền</a:t>
            </a:r>
            <a:r>
              <a:rPr lang="en-US" sz="1100" dirty="0" smtClean="0"/>
              <a:t> </a:t>
            </a:r>
            <a:r>
              <a:rPr lang="en-US" sz="1100" dirty="0" err="1" smtClean="0"/>
              <a:t>trạm</a:t>
            </a:r>
            <a:r>
              <a:rPr lang="en-US" sz="1100" dirty="0" smtClean="0"/>
              <a:t>. </a:t>
            </a:r>
            <a:r>
              <a:rPr lang="en-US" sz="1100" dirty="0" err="1" smtClean="0"/>
              <a:t>Truyền</a:t>
            </a:r>
            <a:r>
              <a:rPr lang="en-US" sz="1100" dirty="0" smtClean="0"/>
              <a:t> </a:t>
            </a:r>
            <a:r>
              <a:rPr lang="en-US" sz="1100" dirty="0" err="1" smtClean="0"/>
              <a:t>dữ</a:t>
            </a:r>
            <a:r>
              <a:rPr lang="en-US" sz="1100" dirty="0" smtClean="0"/>
              <a:t> </a:t>
            </a:r>
            <a:r>
              <a:rPr lang="en-US" sz="1100" dirty="0" err="1" smtClean="0"/>
              <a:t>liệu</a:t>
            </a:r>
            <a:r>
              <a:rPr lang="en-US" sz="1100" dirty="0" smtClean="0"/>
              <a:t> </a:t>
            </a:r>
            <a:r>
              <a:rPr lang="en-US" sz="1100" dirty="0" err="1" smtClean="0"/>
              <a:t>về</a:t>
            </a:r>
            <a:r>
              <a:rPr lang="en-US" sz="1100" dirty="0" smtClean="0"/>
              <a:t> </a:t>
            </a:r>
            <a:r>
              <a:rPr lang="en-US" sz="1100" dirty="0" err="1" smtClean="0"/>
              <a:t>trung</a:t>
            </a:r>
            <a:r>
              <a:rPr lang="en-US" sz="1100" dirty="0" smtClean="0"/>
              <a:t> </a:t>
            </a:r>
            <a:r>
              <a:rPr lang="en-US" sz="1100" dirty="0" err="1" smtClean="0"/>
              <a:t>tâm</a:t>
            </a:r>
            <a:endParaRPr lang="en-US" sz="11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6629400" y="5776707"/>
            <a:ext cx="1839799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Tìm</a:t>
            </a:r>
            <a:r>
              <a:rPr lang="en-US" sz="1100" dirty="0" smtClean="0"/>
              <a:t> </a:t>
            </a:r>
            <a:r>
              <a:rPr lang="en-US" sz="1100" dirty="0" err="1" smtClean="0"/>
              <a:t>kiếm</a:t>
            </a:r>
            <a:r>
              <a:rPr lang="en-US" sz="1100" dirty="0" smtClean="0"/>
              <a:t> </a:t>
            </a:r>
            <a:r>
              <a:rPr lang="en-US" sz="1100" dirty="0" err="1" smtClean="0"/>
              <a:t>thông</a:t>
            </a:r>
            <a:r>
              <a:rPr lang="en-US" sz="1100" dirty="0" smtClean="0"/>
              <a:t> tin </a:t>
            </a:r>
            <a:r>
              <a:rPr lang="en-US" sz="1100" dirty="0" err="1" smtClean="0"/>
              <a:t>xe</a:t>
            </a:r>
            <a:r>
              <a:rPr lang="en-US" sz="1100" dirty="0" smtClean="0"/>
              <a:t> </a:t>
            </a:r>
            <a:r>
              <a:rPr lang="en-US" sz="1100" dirty="0" err="1" smtClean="0"/>
              <a:t>dựa</a:t>
            </a:r>
            <a:r>
              <a:rPr lang="en-US" sz="1100" dirty="0" smtClean="0"/>
              <a:t> </a:t>
            </a:r>
            <a:r>
              <a:rPr lang="en-US" sz="1100" dirty="0" err="1" smtClean="0"/>
              <a:t>vào</a:t>
            </a:r>
            <a:r>
              <a:rPr lang="en-US" sz="1100" dirty="0" smtClean="0"/>
              <a:t> </a:t>
            </a:r>
            <a:r>
              <a:rPr lang="en-US" sz="1100" dirty="0" err="1" smtClean="0"/>
              <a:t>biển</a:t>
            </a:r>
            <a:r>
              <a:rPr lang="en-US" sz="1100" dirty="0" smtClean="0"/>
              <a:t> </a:t>
            </a:r>
            <a:r>
              <a:rPr lang="en-US" sz="1100" dirty="0" err="1" smtClean="0"/>
              <a:t>số</a:t>
            </a:r>
            <a:endParaRPr lang="en-US" sz="11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304299" y="4246721"/>
            <a:ext cx="24899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Camera </a:t>
            </a:r>
            <a:r>
              <a:rPr lang="en-US" sz="1200" dirty="0" err="1" smtClean="0"/>
              <a:t>chụp</a:t>
            </a:r>
            <a:r>
              <a:rPr lang="en-US" sz="1200" dirty="0" smtClean="0"/>
              <a:t> </a:t>
            </a:r>
            <a:r>
              <a:rPr lang="en-US" sz="1200" dirty="0" err="1" smtClean="0"/>
              <a:t>và</a:t>
            </a:r>
            <a:r>
              <a:rPr lang="en-US" sz="1200" dirty="0" smtClean="0"/>
              <a:t> </a:t>
            </a:r>
            <a:r>
              <a:rPr lang="en-US" sz="1200" dirty="0" err="1" smtClean="0"/>
              <a:t>nhận</a:t>
            </a:r>
            <a:r>
              <a:rPr lang="en-US" sz="1200" dirty="0" smtClean="0"/>
              <a:t> </a:t>
            </a:r>
            <a:r>
              <a:rPr lang="en-US" sz="1200" dirty="0" err="1" smtClean="0"/>
              <a:t>diện</a:t>
            </a:r>
            <a:r>
              <a:rPr lang="en-US" sz="1200" dirty="0" smtClean="0"/>
              <a:t> </a:t>
            </a:r>
            <a:r>
              <a:rPr lang="en-US" sz="1200" dirty="0" err="1" smtClean="0"/>
              <a:t>biển</a:t>
            </a:r>
            <a:r>
              <a:rPr lang="en-US" sz="1200" dirty="0" smtClean="0"/>
              <a:t> </a:t>
            </a:r>
            <a:r>
              <a:rPr lang="en-US" sz="1200" dirty="0" err="1" smtClean="0"/>
              <a:t>số</a:t>
            </a:r>
            <a:r>
              <a:rPr lang="en-US" sz="1200" dirty="0" smtClean="0"/>
              <a:t> </a:t>
            </a:r>
            <a:r>
              <a:rPr lang="en-US" sz="1200" dirty="0" err="1" smtClean="0"/>
              <a:t>nhờ</a:t>
            </a:r>
            <a:r>
              <a:rPr lang="en-US" sz="1200" dirty="0" smtClean="0"/>
              <a:t> </a:t>
            </a:r>
            <a:r>
              <a:rPr lang="en-US" sz="1200" dirty="0" err="1" smtClean="0"/>
              <a:t>vào</a:t>
            </a:r>
            <a:r>
              <a:rPr lang="en-US" sz="1200" dirty="0" smtClean="0"/>
              <a:t> </a:t>
            </a:r>
            <a:r>
              <a:rPr lang="en-US" sz="1200" dirty="0" err="1" smtClean="0"/>
              <a:t>hệ</a:t>
            </a:r>
            <a:r>
              <a:rPr lang="en-US" sz="1200" dirty="0" smtClean="0"/>
              <a:t> </a:t>
            </a:r>
            <a:r>
              <a:rPr lang="en-US" sz="1200" dirty="0" err="1" smtClean="0"/>
              <a:t>thông</a:t>
            </a:r>
            <a:r>
              <a:rPr lang="en-US" sz="1200" dirty="0" smtClean="0"/>
              <a:t> ANPR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34500" y="4284821"/>
            <a:ext cx="270086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Camera </a:t>
            </a:r>
            <a:r>
              <a:rPr lang="en-US" sz="1200" dirty="0" err="1" smtClean="0"/>
              <a:t>chụp</a:t>
            </a:r>
            <a:r>
              <a:rPr lang="en-US" sz="1200" dirty="0" smtClean="0"/>
              <a:t> </a:t>
            </a:r>
            <a:r>
              <a:rPr lang="en-US" sz="1200" dirty="0" err="1" smtClean="0"/>
              <a:t>hình</a:t>
            </a:r>
            <a:r>
              <a:rPr lang="en-US" sz="1200" dirty="0" smtClean="0"/>
              <a:t> 2 </a:t>
            </a:r>
            <a:r>
              <a:rPr lang="en-US" sz="1200" dirty="0" err="1" smtClean="0"/>
              <a:t>và</a:t>
            </a:r>
            <a:r>
              <a:rPr lang="en-US" sz="1200" dirty="0" smtClean="0"/>
              <a:t> 3, </a:t>
            </a:r>
            <a:r>
              <a:rPr lang="en-US" sz="1200" dirty="0" err="1" smtClean="0"/>
              <a:t>ghi</a:t>
            </a:r>
            <a:r>
              <a:rPr lang="en-US" sz="1200" dirty="0" smtClean="0"/>
              <a:t> </a:t>
            </a:r>
            <a:r>
              <a:rPr lang="en-US" sz="1200" dirty="0" err="1" smtClean="0"/>
              <a:t>lại</a:t>
            </a:r>
            <a:r>
              <a:rPr lang="en-US" sz="1200" dirty="0" smtClean="0"/>
              <a:t> </a:t>
            </a:r>
            <a:r>
              <a:rPr lang="en-US" sz="1200" dirty="0" err="1" smtClean="0"/>
              <a:t>hình</a:t>
            </a:r>
            <a:r>
              <a:rPr lang="en-US" sz="1200" dirty="0" smtClean="0"/>
              <a:t> </a:t>
            </a:r>
            <a:r>
              <a:rPr lang="en-US" sz="1200" dirty="0" err="1" smtClean="0"/>
              <a:t>ảnh</a:t>
            </a:r>
            <a:r>
              <a:rPr lang="en-US" sz="1200" dirty="0" smtClean="0"/>
              <a:t> </a:t>
            </a:r>
            <a:r>
              <a:rPr lang="en-US" sz="1200" dirty="0" err="1" smtClean="0"/>
              <a:t>quá</a:t>
            </a:r>
            <a:r>
              <a:rPr lang="en-US" sz="1200" dirty="0" smtClean="0"/>
              <a:t> </a:t>
            </a:r>
            <a:r>
              <a:rPr lang="en-US" sz="1200" dirty="0" err="1" smtClean="0"/>
              <a:t>tốc</a:t>
            </a:r>
            <a:r>
              <a:rPr lang="en-US" sz="1200" dirty="0" smtClean="0"/>
              <a:t> </a:t>
            </a:r>
            <a:r>
              <a:rPr lang="en-US" sz="1200" dirty="0" err="1" smtClean="0"/>
              <a:t>độ</a:t>
            </a:r>
            <a:endParaRPr lang="en-US" sz="12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9390592" y="5006253"/>
            <a:ext cx="2616200" cy="66941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50" dirty="0" err="1" smtClean="0"/>
              <a:t>Lưu</a:t>
            </a:r>
            <a:r>
              <a:rPr lang="en-US" sz="1250" dirty="0" smtClean="0"/>
              <a:t> </a:t>
            </a:r>
            <a:r>
              <a:rPr lang="en-US" sz="1250" dirty="0" err="1" smtClean="0"/>
              <a:t>trữ</a:t>
            </a:r>
            <a:r>
              <a:rPr lang="en-US" sz="1250" dirty="0" smtClean="0"/>
              <a:t> </a:t>
            </a:r>
            <a:r>
              <a:rPr lang="en-US" sz="1250" dirty="0" err="1" smtClean="0"/>
              <a:t>hình</a:t>
            </a:r>
            <a:r>
              <a:rPr lang="en-US" sz="1250" dirty="0" smtClean="0"/>
              <a:t> </a:t>
            </a:r>
            <a:r>
              <a:rPr lang="en-US" sz="1250" dirty="0" err="1" smtClean="0"/>
              <a:t>ảnh</a:t>
            </a:r>
            <a:r>
              <a:rPr lang="en-US" sz="1250" dirty="0" smtClean="0"/>
              <a:t> </a:t>
            </a:r>
            <a:r>
              <a:rPr lang="en-US" sz="1250" dirty="0" err="1" smtClean="0"/>
              <a:t>tại</a:t>
            </a:r>
            <a:r>
              <a:rPr lang="en-US" sz="1250" dirty="0" smtClean="0"/>
              <a:t> </a:t>
            </a:r>
            <a:r>
              <a:rPr lang="en-US" sz="1250" dirty="0" err="1" smtClean="0"/>
              <a:t>tiền</a:t>
            </a:r>
            <a:r>
              <a:rPr lang="en-US" sz="1250" dirty="0" smtClean="0"/>
              <a:t> </a:t>
            </a:r>
            <a:r>
              <a:rPr lang="en-US" sz="1250" dirty="0" err="1" smtClean="0"/>
              <a:t>trạm</a:t>
            </a:r>
            <a:r>
              <a:rPr lang="en-US" sz="1250" dirty="0" smtClean="0"/>
              <a:t>, </a:t>
            </a:r>
            <a:r>
              <a:rPr lang="en-US" sz="1250" dirty="0" err="1" smtClean="0"/>
              <a:t>kết</a:t>
            </a:r>
            <a:r>
              <a:rPr lang="en-US" sz="1250" dirty="0" smtClean="0"/>
              <a:t> </a:t>
            </a:r>
            <a:r>
              <a:rPr lang="en-US" sz="1250" dirty="0" err="1" smtClean="0"/>
              <a:t>hợp</a:t>
            </a:r>
            <a:r>
              <a:rPr lang="en-US" sz="1250" dirty="0" smtClean="0"/>
              <a:t> </a:t>
            </a:r>
            <a:r>
              <a:rPr lang="en-US" sz="1250" dirty="0" err="1" smtClean="0"/>
              <a:t>các</a:t>
            </a:r>
            <a:r>
              <a:rPr lang="en-US" sz="1250" dirty="0" smtClean="0"/>
              <a:t> </a:t>
            </a:r>
            <a:r>
              <a:rPr lang="en-US" sz="1250" dirty="0" err="1" smtClean="0"/>
              <a:t>hình</a:t>
            </a:r>
            <a:r>
              <a:rPr lang="en-US" sz="1250" dirty="0" smtClean="0"/>
              <a:t> </a:t>
            </a:r>
            <a:r>
              <a:rPr lang="en-US" sz="1250" dirty="0" err="1" smtClean="0"/>
              <a:t>ảnh</a:t>
            </a:r>
            <a:r>
              <a:rPr lang="en-US" sz="1250" dirty="0" smtClean="0"/>
              <a:t> </a:t>
            </a:r>
            <a:r>
              <a:rPr lang="en-US" sz="1250" dirty="0" err="1" smtClean="0"/>
              <a:t>bằng</a:t>
            </a:r>
            <a:r>
              <a:rPr lang="en-US" sz="1250" dirty="0" smtClean="0"/>
              <a:t> </a:t>
            </a:r>
            <a:r>
              <a:rPr lang="en-US" sz="1250" dirty="0" err="1" smtClean="0"/>
              <a:t>chứng</a:t>
            </a:r>
            <a:r>
              <a:rPr lang="en-US" sz="1250" dirty="0" smtClean="0"/>
              <a:t> vi </a:t>
            </a:r>
            <a:r>
              <a:rPr lang="en-US" sz="1250" dirty="0" err="1" smtClean="0"/>
              <a:t>phạm</a:t>
            </a:r>
            <a:r>
              <a:rPr lang="en-US" sz="1250" dirty="0" smtClean="0"/>
              <a:t>. </a:t>
            </a:r>
            <a:r>
              <a:rPr lang="en-US" sz="1250" dirty="0" err="1" smtClean="0"/>
              <a:t>Dữ</a:t>
            </a:r>
            <a:r>
              <a:rPr lang="en-US" sz="1250" dirty="0" smtClean="0"/>
              <a:t> </a:t>
            </a:r>
            <a:r>
              <a:rPr lang="en-US" sz="1250" dirty="0" err="1" smtClean="0"/>
              <a:t>liệu</a:t>
            </a:r>
            <a:r>
              <a:rPr lang="en-US" sz="1250" dirty="0" smtClean="0"/>
              <a:t> </a:t>
            </a:r>
            <a:r>
              <a:rPr lang="en-US" sz="1250" dirty="0" err="1" smtClean="0"/>
              <a:t>truyền</a:t>
            </a:r>
            <a:r>
              <a:rPr lang="en-US" sz="1250" dirty="0" smtClean="0"/>
              <a:t> </a:t>
            </a:r>
            <a:r>
              <a:rPr lang="en-US" sz="1250" dirty="0" err="1" smtClean="0"/>
              <a:t>về</a:t>
            </a:r>
            <a:r>
              <a:rPr lang="en-US" sz="1250" dirty="0" smtClean="0"/>
              <a:t> </a:t>
            </a:r>
            <a:r>
              <a:rPr lang="en-US" sz="1250" dirty="0" err="1" smtClean="0"/>
              <a:t>trung</a:t>
            </a:r>
            <a:r>
              <a:rPr lang="en-US" sz="1250" dirty="0" smtClean="0"/>
              <a:t> </a:t>
            </a:r>
            <a:r>
              <a:rPr lang="en-US" sz="1250" dirty="0" err="1" smtClean="0"/>
              <a:t>tâm</a:t>
            </a:r>
            <a:endParaRPr lang="en-US" sz="125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9542998" y="5862548"/>
            <a:ext cx="2366434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Tìm</a:t>
            </a:r>
            <a:r>
              <a:rPr lang="en-US" sz="1100" dirty="0" smtClean="0"/>
              <a:t> </a:t>
            </a:r>
            <a:r>
              <a:rPr lang="en-US" sz="1100" dirty="0" err="1" smtClean="0"/>
              <a:t>kiếm</a:t>
            </a:r>
            <a:r>
              <a:rPr lang="en-US" sz="1100" dirty="0" smtClean="0"/>
              <a:t> </a:t>
            </a:r>
            <a:r>
              <a:rPr lang="en-US" sz="1100" dirty="0" err="1" smtClean="0"/>
              <a:t>thông</a:t>
            </a:r>
            <a:r>
              <a:rPr lang="en-US" sz="1100" dirty="0" smtClean="0"/>
              <a:t> tin </a:t>
            </a:r>
            <a:r>
              <a:rPr lang="en-US" sz="1100" dirty="0" err="1" smtClean="0"/>
              <a:t>biển</a:t>
            </a:r>
            <a:r>
              <a:rPr lang="en-US" sz="1100" dirty="0" smtClean="0"/>
              <a:t> </a:t>
            </a:r>
            <a:r>
              <a:rPr lang="en-US" sz="1100" dirty="0" err="1" smtClean="0"/>
              <a:t>số</a:t>
            </a:r>
            <a:r>
              <a:rPr lang="en-US" sz="1100" dirty="0" smtClean="0"/>
              <a:t> </a:t>
            </a:r>
            <a:r>
              <a:rPr lang="en-US" sz="1100" dirty="0" err="1" smtClean="0"/>
              <a:t>xe</a:t>
            </a:r>
            <a:r>
              <a:rPr lang="en-US" sz="1100" dirty="0" smtClean="0"/>
              <a:t>, </a:t>
            </a:r>
            <a:r>
              <a:rPr lang="en-US" sz="1100" dirty="0" err="1" smtClean="0"/>
              <a:t>tốc</a:t>
            </a:r>
            <a:r>
              <a:rPr lang="en-US" sz="1100" dirty="0" smtClean="0"/>
              <a:t> </a:t>
            </a:r>
            <a:r>
              <a:rPr lang="en-US" sz="1100" dirty="0" err="1" smtClean="0"/>
              <a:t>độ</a:t>
            </a:r>
            <a:r>
              <a:rPr lang="en-US" sz="1100" dirty="0"/>
              <a:t> </a:t>
            </a:r>
            <a:r>
              <a:rPr lang="en-US" sz="1100" dirty="0" err="1" smtClean="0"/>
              <a:t>xe</a:t>
            </a:r>
            <a:r>
              <a:rPr lang="en-US" sz="1100" dirty="0" smtClean="0"/>
              <a:t>, </a:t>
            </a:r>
            <a:r>
              <a:rPr lang="en-US" sz="1100" dirty="0" err="1" smtClean="0"/>
              <a:t>phát</a:t>
            </a:r>
            <a:r>
              <a:rPr lang="en-US" sz="1100" dirty="0" smtClean="0"/>
              <a:t> </a:t>
            </a:r>
            <a:r>
              <a:rPr lang="en-US" sz="1100" dirty="0" err="1" smtClean="0"/>
              <a:t>hiện</a:t>
            </a:r>
            <a:r>
              <a:rPr lang="en-US" sz="1100" dirty="0" smtClean="0"/>
              <a:t> vi </a:t>
            </a:r>
            <a:r>
              <a:rPr lang="en-US" sz="1100" dirty="0" err="1" smtClean="0"/>
              <a:t>phạm</a:t>
            </a:r>
            <a:endParaRPr lang="en-US" sz="1100" dirty="0" smtClean="0"/>
          </a:p>
        </p:txBody>
      </p:sp>
      <p:sp>
        <p:nvSpPr>
          <p:cNvPr id="14" name="Rectangle 13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57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Phân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loại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xe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7" y="1466193"/>
            <a:ext cx="6117308" cy="354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4" y="1893883"/>
            <a:ext cx="5604614" cy="25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82" y="2789577"/>
            <a:ext cx="5661818" cy="322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59" y="3112985"/>
            <a:ext cx="50863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71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Nội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dung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矩形 19"/>
          <p:cNvSpPr/>
          <p:nvPr/>
        </p:nvSpPr>
        <p:spPr>
          <a:xfrm>
            <a:off x="4496865" y="122286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Nhu</a:t>
            </a:r>
            <a:r>
              <a:rPr lang="en-US" altLang="zh-CN" sz="2800" b="1" dirty="0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cầu</a:t>
            </a:r>
            <a:endParaRPr lang="zh-CN" altLang="en-US" sz="2800" b="1" dirty="0">
              <a:effectLst/>
              <a:latin typeface="Calibri" pitchFamily="34" charset="0"/>
              <a:ea typeface="Kozuka Gothic Pro L" panose="020B0200000000000000" pitchFamily="34" charset="-128"/>
              <a:cs typeface="Calibri" pitchFamily="34" charset="0"/>
            </a:endParaRPr>
          </a:p>
        </p:txBody>
      </p:sp>
      <p:grpSp>
        <p:nvGrpSpPr>
          <p:cNvPr id="37" name="组合 25"/>
          <p:cNvGrpSpPr/>
          <p:nvPr/>
        </p:nvGrpSpPr>
        <p:grpSpPr>
          <a:xfrm>
            <a:off x="2925001" y="943322"/>
            <a:ext cx="1040590" cy="1015663"/>
            <a:chOff x="7024756" y="787736"/>
            <a:chExt cx="1040590" cy="1015663"/>
          </a:xfrm>
        </p:grpSpPr>
        <p:sp>
          <p:nvSpPr>
            <p:cNvPr id="38" name="文本框 26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5" name="直接连接符 2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矩形 29"/>
          <p:cNvSpPr/>
          <p:nvPr/>
        </p:nvSpPr>
        <p:spPr>
          <a:xfrm>
            <a:off x="4496863" y="1992111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Quy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trình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57" name="组合 31"/>
          <p:cNvGrpSpPr/>
          <p:nvPr/>
        </p:nvGrpSpPr>
        <p:grpSpPr>
          <a:xfrm>
            <a:off x="2937127" y="1727102"/>
            <a:ext cx="1040590" cy="1015663"/>
            <a:chOff x="7024756" y="787736"/>
            <a:chExt cx="1040590" cy="1015663"/>
          </a:xfrm>
        </p:grpSpPr>
        <p:sp>
          <p:nvSpPr>
            <p:cNvPr id="58" name="文本框 32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9" name="直接连接符 3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18"/>
          <p:cNvSpPr/>
          <p:nvPr/>
        </p:nvSpPr>
        <p:spPr>
          <a:xfrm>
            <a:off x="4496863" y="3518130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Chức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1" name="组合 24"/>
          <p:cNvGrpSpPr/>
          <p:nvPr/>
        </p:nvGrpSpPr>
        <p:grpSpPr>
          <a:xfrm>
            <a:off x="2925001" y="3278803"/>
            <a:ext cx="1040590" cy="1015663"/>
            <a:chOff x="7024756" y="787736"/>
            <a:chExt cx="1040590" cy="1015663"/>
          </a:xfrm>
        </p:grpSpPr>
        <p:sp>
          <p:nvSpPr>
            <p:cNvPr id="62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3" name="直接连接符 30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42"/>
          <p:cNvSpPr/>
          <p:nvPr/>
        </p:nvSpPr>
        <p:spPr>
          <a:xfrm>
            <a:off x="4523135" y="5184066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gói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hàng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5" name="组合 43"/>
          <p:cNvGrpSpPr/>
          <p:nvPr/>
        </p:nvGrpSpPr>
        <p:grpSpPr>
          <a:xfrm>
            <a:off x="2951273" y="4944739"/>
            <a:ext cx="1040590" cy="1015663"/>
            <a:chOff x="7024756" y="787736"/>
            <a:chExt cx="1040590" cy="1015663"/>
          </a:xfrm>
        </p:grpSpPr>
        <p:sp>
          <p:nvSpPr>
            <p:cNvPr id="66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06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7" name="直接连接符 45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矩形 46"/>
          <p:cNvSpPr/>
          <p:nvPr/>
        </p:nvSpPr>
        <p:spPr>
          <a:xfrm>
            <a:off x="4517875" y="434320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Lắp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kết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nối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9" name="组合 47"/>
          <p:cNvGrpSpPr/>
          <p:nvPr/>
        </p:nvGrpSpPr>
        <p:grpSpPr>
          <a:xfrm>
            <a:off x="2961779" y="4103881"/>
            <a:ext cx="1040590" cy="1015663"/>
            <a:chOff x="7024756" y="787736"/>
            <a:chExt cx="1040590" cy="1015663"/>
          </a:xfrm>
        </p:grpSpPr>
        <p:sp>
          <p:nvSpPr>
            <p:cNvPr id="70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1" name="直接连接符 49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矩形 50"/>
          <p:cNvSpPr/>
          <p:nvPr/>
        </p:nvSpPr>
        <p:spPr>
          <a:xfrm>
            <a:off x="4507369" y="2756102"/>
            <a:ext cx="461752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Tính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nổi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bật</a:t>
            </a:r>
            <a:endParaRPr lang="zh-CN" altLang="en-US" sz="2800" b="1" dirty="0">
              <a:solidFill>
                <a:srgbClr val="FF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3" name="组合 51"/>
          <p:cNvGrpSpPr/>
          <p:nvPr/>
        </p:nvGrpSpPr>
        <p:grpSpPr>
          <a:xfrm>
            <a:off x="2935507" y="2516775"/>
            <a:ext cx="1040590" cy="1015663"/>
            <a:chOff x="7024756" y="787736"/>
            <a:chExt cx="1040590" cy="1015663"/>
          </a:xfrm>
        </p:grpSpPr>
        <p:sp>
          <p:nvSpPr>
            <p:cNvPr id="74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5" name="直接连接符 5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矩形 34"/>
          <p:cNvSpPr/>
          <p:nvPr/>
        </p:nvSpPr>
        <p:spPr>
          <a:xfrm>
            <a:off x="4533641" y="599863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dự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án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mẫu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7" name="组合 35"/>
          <p:cNvGrpSpPr/>
          <p:nvPr/>
        </p:nvGrpSpPr>
        <p:grpSpPr>
          <a:xfrm>
            <a:off x="2961779" y="5759311"/>
            <a:ext cx="1040590" cy="1015663"/>
            <a:chOff x="7024756" y="787736"/>
            <a:chExt cx="1040590" cy="1015663"/>
          </a:xfrm>
        </p:grpSpPr>
        <p:sp>
          <p:nvSpPr>
            <p:cNvPr id="78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07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9" name="直接连接符 3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91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Nội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dung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496865" y="1222860"/>
            <a:ext cx="461752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Nhu</a:t>
            </a:r>
            <a:r>
              <a:rPr lang="en-US" altLang="zh-CN" sz="2800" b="1" dirty="0" smtClean="0">
                <a:solidFill>
                  <a:srgbClr val="FF0000"/>
                </a:solidFill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cầu</a:t>
            </a:r>
            <a:endParaRPr lang="zh-CN" altLang="en-US" sz="2800" b="1" dirty="0">
              <a:solidFill>
                <a:srgbClr val="FF0000"/>
              </a:solidFill>
              <a:effectLst/>
              <a:latin typeface="Calibri" pitchFamily="34" charset="0"/>
              <a:ea typeface="Kozuka Gothic Pro L" panose="020B0200000000000000" pitchFamily="34" charset="-128"/>
              <a:cs typeface="Calibri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925001" y="943322"/>
            <a:ext cx="1040590" cy="1015663"/>
            <a:chOff x="7024756" y="787736"/>
            <a:chExt cx="1040590" cy="1015663"/>
          </a:xfrm>
        </p:grpSpPr>
        <p:sp>
          <p:nvSpPr>
            <p:cNvPr id="27" name="文本框 26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4496863" y="1992111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Quy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trình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937127" y="1727102"/>
            <a:ext cx="1040590" cy="1015663"/>
            <a:chOff x="7024756" y="787736"/>
            <a:chExt cx="1040590" cy="1015663"/>
          </a:xfrm>
        </p:grpSpPr>
        <p:sp>
          <p:nvSpPr>
            <p:cNvPr id="33" name="文本框 32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/>
          <p:cNvSpPr/>
          <p:nvPr/>
        </p:nvSpPr>
        <p:spPr>
          <a:xfrm>
            <a:off x="4496863" y="3518130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Chức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925001" y="3278803"/>
            <a:ext cx="1040590" cy="1015663"/>
            <a:chOff x="7024756" y="787736"/>
            <a:chExt cx="1040590" cy="1015663"/>
          </a:xfrm>
        </p:grpSpPr>
        <p:sp>
          <p:nvSpPr>
            <p:cNvPr id="29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矩形 42"/>
          <p:cNvSpPr/>
          <p:nvPr/>
        </p:nvSpPr>
        <p:spPr>
          <a:xfrm>
            <a:off x="4523135" y="5184066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gói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hàng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951273" y="4944739"/>
            <a:ext cx="1040590" cy="1015663"/>
            <a:chOff x="7024756" y="787736"/>
            <a:chExt cx="1040590" cy="1015663"/>
          </a:xfrm>
        </p:grpSpPr>
        <p:sp>
          <p:nvSpPr>
            <p:cNvPr id="45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06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矩形 46"/>
          <p:cNvSpPr/>
          <p:nvPr/>
        </p:nvSpPr>
        <p:spPr>
          <a:xfrm>
            <a:off x="4517875" y="434320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Lắp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kết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nối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961779" y="4103881"/>
            <a:ext cx="1040590" cy="1015663"/>
            <a:chOff x="7024756" y="787736"/>
            <a:chExt cx="1040590" cy="1015663"/>
          </a:xfrm>
        </p:grpSpPr>
        <p:sp>
          <p:nvSpPr>
            <p:cNvPr id="49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50"/>
          <p:cNvSpPr/>
          <p:nvPr/>
        </p:nvSpPr>
        <p:spPr>
          <a:xfrm>
            <a:off x="4507369" y="2756102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Tính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nổi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bật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935507" y="2516775"/>
            <a:ext cx="1040590" cy="1015663"/>
            <a:chOff x="7024756" y="787736"/>
            <a:chExt cx="1040590" cy="1015663"/>
          </a:xfrm>
        </p:grpSpPr>
        <p:sp>
          <p:nvSpPr>
            <p:cNvPr id="53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/>
          <p:cNvSpPr/>
          <p:nvPr/>
        </p:nvSpPr>
        <p:spPr>
          <a:xfrm>
            <a:off x="4533641" y="599863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dự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án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mẫu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961779" y="5759311"/>
            <a:ext cx="1040590" cy="1015663"/>
            <a:chOff x="7024756" y="787736"/>
            <a:chExt cx="1040590" cy="1015663"/>
          </a:xfrm>
        </p:grpSpPr>
        <p:sp>
          <p:nvSpPr>
            <p:cNvPr id="37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07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03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Picture 56" descr="拖影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2604" y="1797323"/>
            <a:ext cx="4391736" cy="308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274" y="1797323"/>
            <a:ext cx="4396168" cy="308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25"/>
          <p:cNvSpPr txBox="1"/>
          <p:nvPr/>
        </p:nvSpPr>
        <p:spPr>
          <a:xfrm>
            <a:off x="2198387" y="4948615"/>
            <a:ext cx="3264363" cy="4512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Cảm</a:t>
            </a:r>
            <a:r>
              <a:rPr lang="en-US" altLang="zh-CN" sz="21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biến</a:t>
            </a:r>
            <a:r>
              <a:rPr lang="en-US" altLang="zh-CN" sz="21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CCD</a:t>
            </a:r>
            <a:endParaRPr lang="en-US" altLang="zh-CN" sz="21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99536" y="4948615"/>
            <a:ext cx="3264363" cy="4512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Cảm</a:t>
            </a:r>
            <a:r>
              <a:rPr lang="en-US" altLang="zh-CN" sz="21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biến</a:t>
            </a:r>
            <a:r>
              <a:rPr lang="en-US" altLang="zh-CN" sz="21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CMOS</a:t>
            </a:r>
            <a:endParaRPr lang="en-US" altLang="zh-CN" sz="21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Cảm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biến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CCD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矩形 23"/>
          <p:cNvSpPr/>
          <p:nvPr/>
        </p:nvSpPr>
        <p:spPr>
          <a:xfrm>
            <a:off x="1030274" y="5587180"/>
            <a:ext cx="4105847" cy="9325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bóng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mờ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biến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dạng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ảnh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Tốc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độ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chụp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cao</a:t>
            </a:r>
            <a:r>
              <a:rPr lang="en-US" sz="1400" b="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Khả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năng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chụp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tốc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độ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cao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, </a:t>
            </a: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lên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lang="en-US" altLang="zh-CN" sz="1400" i="1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đến</a:t>
            </a:r>
            <a:r>
              <a:rPr lang="en-US" altLang="zh-CN" sz="1400" i="1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180km/h</a:t>
            </a:r>
            <a:endParaRPr lang="zh-CN" altLang="en-US" sz="1400" i="1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sp>
        <p:nvSpPr>
          <p:cNvPr id="12" name="矩形 24"/>
          <p:cNvSpPr/>
          <p:nvPr/>
        </p:nvSpPr>
        <p:spPr>
          <a:xfrm>
            <a:off x="6812604" y="5587180"/>
            <a:ext cx="3003342" cy="6231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Bóng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mờ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biến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dạng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ảnh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Độ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nhiễu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cao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hơn</a:t>
            </a:r>
            <a:r>
              <a:rPr lang="en-US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637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Hỗ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trợ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nhiều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cổng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kết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nối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15979"/>
            <a:ext cx="1078071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9849" y="1900853"/>
            <a:ext cx="5057775" cy="15696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cổng</a:t>
            </a:r>
            <a:r>
              <a:rPr lang="en-US" sz="1600" b="1" dirty="0" smtClean="0">
                <a:solidFill>
                  <a:srgbClr val="FF0000"/>
                </a:solidFill>
              </a:rPr>
              <a:t> mini USB</a:t>
            </a:r>
          </a:p>
          <a:p>
            <a:pPr marL="285750" indent="-285750">
              <a:buFontTx/>
              <a:buChar char="-"/>
            </a:pPr>
            <a:r>
              <a:rPr lang="en-US" sz="1600" i="1" dirty="0" err="1" smtClean="0"/>
              <a:t>Hỗ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trợ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kết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nối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với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thiết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bị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sao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lưu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bằng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cổng</a:t>
            </a:r>
            <a:r>
              <a:rPr lang="en-US" sz="1600" i="1" dirty="0" smtClean="0"/>
              <a:t> mini USB</a:t>
            </a:r>
          </a:p>
          <a:p>
            <a:pPr marL="285750" indent="-285750">
              <a:buFontTx/>
              <a:buChar char="-"/>
            </a:pPr>
            <a:r>
              <a:rPr lang="en-US" sz="1600" i="1" dirty="0" err="1" smtClean="0"/>
              <a:t>Hỗ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trợ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kết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nối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thiết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bị</a:t>
            </a:r>
            <a:r>
              <a:rPr lang="en-US" sz="1600" i="1" dirty="0" smtClean="0"/>
              <a:t> 3G, 4G </a:t>
            </a:r>
            <a:r>
              <a:rPr lang="en-US" sz="1600" i="1" dirty="0" err="1" smtClean="0"/>
              <a:t>mở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rộng</a:t>
            </a:r>
            <a:endParaRPr lang="en-US" sz="1600" i="1" dirty="0" smtClean="0"/>
          </a:p>
          <a:p>
            <a:pPr marL="285750" indent="-285750">
              <a:buFontTx/>
              <a:buChar char="-"/>
            </a:pPr>
            <a:r>
              <a:rPr lang="en-US" sz="1600" i="1" dirty="0" err="1" smtClean="0"/>
              <a:t>Hỗ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trợ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kết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mở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rộng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kết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nối</a:t>
            </a:r>
            <a:r>
              <a:rPr lang="en-US" sz="1600" i="1" dirty="0" smtClean="0"/>
              <a:t> RFID </a:t>
            </a:r>
            <a:r>
              <a:rPr lang="en-US" sz="1600" i="1" dirty="0" err="1" smtClean="0"/>
              <a:t>nhận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diện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biển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số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điện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419849" y="3559651"/>
            <a:ext cx="5057775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Hỗ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trợ</a:t>
            </a:r>
            <a:r>
              <a:rPr lang="en-US" sz="1600" b="1" dirty="0" smtClean="0">
                <a:solidFill>
                  <a:srgbClr val="FF0000"/>
                </a:solidFill>
              </a:rPr>
              <a:t> 7 </a:t>
            </a:r>
            <a:r>
              <a:rPr lang="en-US" sz="1600" b="1" dirty="0" err="1" smtClean="0">
                <a:solidFill>
                  <a:srgbClr val="FF0000"/>
                </a:solidFill>
              </a:rPr>
              <a:t>cổng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kết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nối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đèn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trợ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sáng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i="1" dirty="0" err="1" smtClean="0"/>
              <a:t>Hỗ</a:t>
            </a:r>
            <a:r>
              <a:rPr lang="en-US" sz="1600" i="1" dirty="0"/>
              <a:t> </a:t>
            </a:r>
            <a:r>
              <a:rPr lang="en-US" sz="1600" i="1" dirty="0" err="1" smtClean="0"/>
              <a:t>trợ</a:t>
            </a:r>
            <a:r>
              <a:rPr lang="en-US" sz="1600" i="1" dirty="0" smtClean="0"/>
              <a:t> chia </a:t>
            </a:r>
            <a:r>
              <a:rPr lang="en-US" sz="1600" i="1" dirty="0" err="1" smtClean="0"/>
              <a:t>sẽ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kết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nối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với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đèn</a:t>
            </a:r>
            <a:r>
              <a:rPr lang="en-US" sz="1600" i="1" dirty="0" smtClean="0"/>
              <a:t> flash xenon </a:t>
            </a:r>
            <a:r>
              <a:rPr lang="en-US" sz="1600" i="1" dirty="0" err="1" smtClean="0"/>
              <a:t>và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đèn</a:t>
            </a:r>
            <a:r>
              <a:rPr lang="en-US" sz="1600" i="1" dirty="0" smtClean="0"/>
              <a:t> LED</a:t>
            </a:r>
          </a:p>
          <a:p>
            <a:pPr marL="285750" indent="-285750">
              <a:buFontTx/>
              <a:buChar char="-"/>
            </a:pPr>
            <a:r>
              <a:rPr lang="en-US" sz="1600" i="1" dirty="0" err="1" smtClean="0"/>
              <a:t>Hỗ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trợ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cấu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hình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linh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động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thông</a:t>
            </a:r>
            <a:r>
              <a:rPr lang="en-US" sz="1600" i="1" dirty="0" smtClean="0"/>
              <a:t> qua </a:t>
            </a:r>
            <a:r>
              <a:rPr lang="en-US" sz="1600" i="1" dirty="0" err="1" smtClean="0"/>
              <a:t>giao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diện</a:t>
            </a:r>
            <a:r>
              <a:rPr lang="en-US" sz="1600" i="1" dirty="0" smtClean="0"/>
              <a:t> Web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419849" y="4764515"/>
            <a:ext cx="5057775" cy="13234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Các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kết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nối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khác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i="1" dirty="0" smtClean="0"/>
              <a:t>8 </a:t>
            </a:r>
            <a:r>
              <a:rPr lang="en-US" sz="1600" i="1" dirty="0" err="1" smtClean="0"/>
              <a:t>cổng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vào</a:t>
            </a:r>
            <a:r>
              <a:rPr lang="en-US" sz="1600" i="1" dirty="0" smtClean="0"/>
              <a:t> I/O</a:t>
            </a:r>
          </a:p>
          <a:p>
            <a:pPr marL="285750" indent="-285750">
              <a:buFontTx/>
              <a:buChar char="-"/>
            </a:pPr>
            <a:r>
              <a:rPr lang="en-US" sz="1600" i="1" dirty="0" smtClean="0"/>
              <a:t>2 </a:t>
            </a:r>
            <a:r>
              <a:rPr lang="en-US" sz="1600" i="1" dirty="0" err="1" smtClean="0"/>
              <a:t>cổng</a:t>
            </a:r>
            <a:r>
              <a:rPr lang="en-US" sz="1600" i="1" dirty="0" smtClean="0"/>
              <a:t> 485</a:t>
            </a:r>
          </a:p>
          <a:p>
            <a:pPr marL="285750" indent="-285750">
              <a:buFontTx/>
              <a:buChar char="-"/>
            </a:pPr>
            <a:r>
              <a:rPr lang="en-US" sz="1600" i="1" dirty="0" smtClean="0"/>
              <a:t>2 </a:t>
            </a:r>
            <a:r>
              <a:rPr lang="en-US" sz="1600" i="1" dirty="0" err="1" smtClean="0"/>
              <a:t>cổng</a:t>
            </a:r>
            <a:r>
              <a:rPr lang="en-US" sz="1600" i="1" dirty="0" smtClean="0"/>
              <a:t> 232</a:t>
            </a:r>
          </a:p>
          <a:p>
            <a:pPr marL="285750" indent="-285750">
              <a:buFontTx/>
              <a:buChar char="-"/>
            </a:pPr>
            <a:r>
              <a:rPr lang="en-US" sz="1600" i="1" dirty="0" smtClean="0"/>
              <a:t>2 </a:t>
            </a:r>
            <a:r>
              <a:rPr lang="en-US" sz="1600" i="1" dirty="0" err="1" smtClean="0"/>
              <a:t>cộng</a:t>
            </a:r>
            <a:r>
              <a:rPr lang="en-US" sz="1600" i="1" dirty="0" smtClean="0"/>
              <a:t> LAN </a:t>
            </a:r>
            <a:r>
              <a:rPr lang="en-US" sz="1600" i="1" dirty="0" err="1" smtClean="0"/>
              <a:t>tốc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độ</a:t>
            </a:r>
            <a:r>
              <a:rPr lang="en-US" sz="1600" i="1" dirty="0" smtClean="0"/>
              <a:t> 1000Mbps</a:t>
            </a:r>
            <a:endParaRPr lang="en-US" sz="1600" i="1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739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Hai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màn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trập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4" y="1601793"/>
            <a:ext cx="6787128" cy="353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98" y="1601792"/>
            <a:ext cx="4758139" cy="336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46245" y="5430087"/>
            <a:ext cx="9681525" cy="1263401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marL="380933" indent="-38093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900" i="1" dirty="0" err="1" smtClean="0">
                <a:cs typeface="Segoe UI" panose="020B0502040204020203" pitchFamily="34" charset="0"/>
              </a:rPr>
              <a:t>Hai</a:t>
            </a:r>
            <a:r>
              <a:rPr lang="en-US" sz="1900" i="1" dirty="0" smtClean="0">
                <a:cs typeface="Segoe UI" panose="020B0502040204020203" pitchFamily="34" charset="0"/>
              </a:rPr>
              <a:t> </a:t>
            </a:r>
            <a:r>
              <a:rPr lang="en-US" sz="1900" i="1" dirty="0" err="1" smtClean="0">
                <a:cs typeface="Segoe UI" panose="020B0502040204020203" pitchFamily="34" charset="0"/>
              </a:rPr>
              <a:t>màn</a:t>
            </a:r>
            <a:r>
              <a:rPr lang="en-US" sz="1900" i="1" dirty="0" smtClean="0">
                <a:cs typeface="Segoe UI" panose="020B0502040204020203" pitchFamily="34" charset="0"/>
              </a:rPr>
              <a:t> </a:t>
            </a:r>
            <a:r>
              <a:rPr lang="en-US" sz="1900" i="1" dirty="0" err="1" smtClean="0">
                <a:cs typeface="Segoe UI" panose="020B0502040204020203" pitchFamily="34" charset="0"/>
              </a:rPr>
              <a:t>trập</a:t>
            </a:r>
            <a:r>
              <a:rPr lang="en-US" sz="1900" i="1" dirty="0" smtClean="0">
                <a:cs typeface="Segoe UI" panose="020B0502040204020203" pitchFamily="34" charset="0"/>
              </a:rPr>
              <a:t>: 1 </a:t>
            </a:r>
            <a:r>
              <a:rPr lang="en-US" sz="1900" i="1" dirty="0" err="1" smtClean="0">
                <a:cs typeface="Segoe UI" panose="020B0502040204020203" pitchFamily="34" charset="0"/>
              </a:rPr>
              <a:t>cho</a:t>
            </a:r>
            <a:r>
              <a:rPr lang="en-US" sz="1900" i="1" dirty="0" smtClean="0">
                <a:cs typeface="Segoe UI" panose="020B0502040204020203" pitchFamily="34" charset="0"/>
              </a:rPr>
              <a:t> quay Video , 1 </a:t>
            </a:r>
            <a:r>
              <a:rPr lang="en-US" sz="1900" i="1" dirty="0" err="1" smtClean="0">
                <a:cs typeface="Segoe UI" panose="020B0502040204020203" pitchFamily="34" charset="0"/>
              </a:rPr>
              <a:t>cho</a:t>
            </a:r>
            <a:r>
              <a:rPr lang="en-US" sz="1900" i="1" dirty="0" smtClean="0">
                <a:cs typeface="Segoe UI" panose="020B0502040204020203" pitchFamily="34" charset="0"/>
              </a:rPr>
              <a:t> </a:t>
            </a:r>
            <a:r>
              <a:rPr lang="en-US" sz="1900" i="1" dirty="0" err="1" smtClean="0">
                <a:cs typeface="Segoe UI" panose="020B0502040204020203" pitchFamily="34" charset="0"/>
              </a:rPr>
              <a:t>chụp</a:t>
            </a:r>
            <a:r>
              <a:rPr lang="en-US" sz="1900" i="1" dirty="0" smtClean="0">
                <a:cs typeface="Segoe UI" panose="020B0502040204020203" pitchFamily="34" charset="0"/>
              </a:rPr>
              <a:t> </a:t>
            </a:r>
            <a:r>
              <a:rPr lang="en-US" sz="1900" i="1" dirty="0" err="1" smtClean="0">
                <a:cs typeface="Segoe UI" panose="020B0502040204020203" pitchFamily="34" charset="0"/>
              </a:rPr>
              <a:t>hình</a:t>
            </a:r>
            <a:r>
              <a:rPr lang="en-US" sz="1900" i="1" dirty="0" smtClean="0">
                <a:cs typeface="Segoe UI" panose="020B0502040204020203" pitchFamily="34" charset="0"/>
              </a:rPr>
              <a:t>.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 </a:t>
            </a:r>
          </a:p>
          <a:p>
            <a:pPr marL="380933" indent="-38093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Được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sử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dụng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đặc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biệt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nhằm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đảm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bảo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mang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lại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hình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ảnh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và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video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với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chất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lượng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tốt</a:t>
            </a:r>
            <a:r>
              <a:rPr lang="en-US" sz="1900" b="1" i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nhất</a:t>
            </a:r>
            <a:endParaRPr lang="en-US" sz="1900" i="1" dirty="0" smtClean="0"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1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73046" y="1734295"/>
            <a:ext cx="4762535" cy="45943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t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Một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camera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bao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quát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nhiều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làn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1" lang="en-US" altLang="zh-CN" sz="2000" b="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6Mp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bao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quát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làn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Rộng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10.5m), </a:t>
            </a:r>
            <a:r>
              <a:rPr kumimoji="1" lang="en-US" altLang="zh-CN" sz="2000" b="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3Mp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bao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quát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làn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Rộng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7m)</a:t>
            </a:r>
          </a:p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endParaRPr kumimoji="1" lang="en-US" altLang="zh-CN" sz="2400" b="0" i="1" dirty="0">
              <a:solidFill>
                <a:schemeClr val="tx1"/>
              </a:solidFill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Hiển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thị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tin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trực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tiếp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kiểu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lớp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phủ</a:t>
            </a:r>
            <a:r>
              <a:rPr kumimoji="1" lang="en-US" altLang="zh-CN" sz="20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tin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tốc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độ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thời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điểm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thời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gian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chụp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biển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hướng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chuyển</a:t>
            </a:r>
            <a:r>
              <a:rPr kumimoji="1" lang="en-US" altLang="zh-CN" sz="20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  <a:r>
              <a:rPr kumimoji="1" lang="en-US" altLang="zh-CN" sz="20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v.v</a:t>
            </a:r>
            <a:endParaRPr lang="zh-CN" altLang="en-US" sz="2000" b="0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tx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</a:pPr>
            <a:endParaRPr lang="en-US" altLang="zh-CN" sz="2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2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2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2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Giám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hiệu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quả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下箭头 6"/>
          <p:cNvSpPr/>
          <p:nvPr/>
        </p:nvSpPr>
        <p:spPr bwMode="auto">
          <a:xfrm rot="10800000">
            <a:off x="5959374" y="1830885"/>
            <a:ext cx="420414" cy="48490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81" y="2431124"/>
            <a:ext cx="6604876" cy="37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09" y="1574504"/>
            <a:ext cx="7032399" cy="23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089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73046" y="1734295"/>
            <a:ext cx="4762535" cy="45943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t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diện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biển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Dựa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trên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thống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DSP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mạnh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mẽ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camera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diện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biển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trực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tiếp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cần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thêm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máy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chủ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1" lang="en-US" altLang="zh-CN" sz="1900" b="0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endParaRPr kumimoji="1" lang="en-US" altLang="zh-CN" sz="1900" b="0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Tham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khảo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được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tin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biển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kumimoji="1" lang="en-US" altLang="zh-CN" sz="19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ngay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tại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website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cục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bộ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camera.</a:t>
            </a:r>
            <a:endParaRPr kumimoji="1" lang="en-US" altLang="zh-CN" sz="1900" b="0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endParaRPr kumimoji="1" lang="en-US" altLang="zh-CN" sz="1900" b="0" i="1" dirty="0">
              <a:solidFill>
                <a:schemeClr val="tx1"/>
              </a:solidFill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  <a:p>
            <a:pPr marL="380933" indent="-380933">
              <a:lnSpc>
                <a:spcPct val="150000"/>
              </a:lnSpc>
              <a:buFont typeface="Arial" pitchFamily="34" charset="0"/>
              <a:buChar char="•"/>
            </a:pP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Tích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với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với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chức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kumimoji="1" lang="en-US" altLang="zh-CN" sz="1900" b="0" i="1" dirty="0" err="1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năng</a:t>
            </a:r>
            <a:r>
              <a:rPr kumimoji="1" lang="en-US" altLang="zh-CN" sz="1900" b="0" i="1" dirty="0" smtClean="0">
                <a:solidFill>
                  <a:schemeClr val="tx1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</a:t>
            </a:r>
            <a:r>
              <a:rPr kumimoji="1" lang="en-US" altLang="zh-CN" sz="1900" i="1" dirty="0" smtClean="0">
                <a:solidFill>
                  <a:srgbClr val="FF0000"/>
                </a:solidFill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OCR</a:t>
            </a:r>
            <a:endParaRPr lang="en-US" altLang="zh-CN" sz="1600" dirty="0">
              <a:solidFill>
                <a:srgbClr val="FF000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300" b="0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60" indent="-22856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trực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tiếp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17" y="1990054"/>
            <a:ext cx="7140308" cy="363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826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932099"/>
              </p:ext>
            </p:extLst>
          </p:nvPr>
        </p:nvGraphicFramePr>
        <p:xfrm>
          <a:off x="246309" y="1701341"/>
          <a:ext cx="11802352" cy="496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76"/>
                <a:gridCol w="5901176"/>
              </a:tblGrid>
              <a:tr h="699911"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Nhận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diện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trực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tiếp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Nhận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diện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tại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trung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tâm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  <a:tr h="85317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/>
                        <a:t>Tốt</a:t>
                      </a:r>
                      <a:r>
                        <a:rPr lang="en-US" altLang="zh-CN" sz="2400" dirty="0" smtClean="0"/>
                        <a:t> </a:t>
                      </a:r>
                      <a:r>
                        <a:rPr lang="en-US" altLang="zh-CN" sz="2400" dirty="0" err="1" smtClean="0"/>
                        <a:t>và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nhanh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chóng</a:t>
                      </a:r>
                      <a:endParaRPr lang="en-US" altLang="zh-CN" sz="19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/>
                        <a:t>Tốc</a:t>
                      </a:r>
                      <a:r>
                        <a:rPr lang="en-US" altLang="zh-CN" sz="2400" dirty="0" smtClean="0"/>
                        <a:t> </a:t>
                      </a:r>
                      <a:r>
                        <a:rPr lang="en-US" altLang="zh-CN" sz="2400" dirty="0" err="1" smtClean="0"/>
                        <a:t>độ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xử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lý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chậm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hơn</a:t>
                      </a:r>
                      <a:endParaRPr lang="en-US" altLang="zh-CN" sz="19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  <a:tr h="3408474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77" y="3283113"/>
            <a:ext cx="3100693" cy="153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Lợi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thế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của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thống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diện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trực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tiếp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6" y="4837159"/>
            <a:ext cx="2866434" cy="182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2" y="3448165"/>
            <a:ext cx="3179403" cy="12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17" y="4690065"/>
            <a:ext cx="3076383" cy="196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80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574579"/>
              </p:ext>
            </p:extLst>
          </p:nvPr>
        </p:nvGraphicFramePr>
        <p:xfrm>
          <a:off x="246309" y="1701341"/>
          <a:ext cx="11802352" cy="496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76"/>
                <a:gridCol w="5901176"/>
              </a:tblGrid>
              <a:tr h="699911"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Nhận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diện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trực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tiếp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Nhận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diện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tại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trung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tâm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  <a:tr h="85317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Tiết</a:t>
                      </a:r>
                      <a:r>
                        <a:rPr lang="en-US" altLang="zh-CN" sz="2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4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kiệm</a:t>
                      </a:r>
                      <a:r>
                        <a:rPr lang="en-US" altLang="zh-CN" sz="2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4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băng</a:t>
                      </a:r>
                      <a:r>
                        <a:rPr lang="en-US" altLang="zh-CN" sz="2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4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thông</a:t>
                      </a:r>
                      <a:endParaRPr lang="en-US" altLang="zh-CN" sz="19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/>
                        <a:t>Cần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băng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thông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rộng</a:t>
                      </a:r>
                      <a:endParaRPr lang="en-US" altLang="zh-CN" sz="19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  <a:tr h="3408474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3282952"/>
            <a:ext cx="4864100" cy="331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7" y="3308025"/>
            <a:ext cx="4316316" cy="330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>
                <a:latin typeface="Calibri" pitchFamily="34" charset="0"/>
                <a:cs typeface="Calibri" pitchFamily="34" charset="0"/>
              </a:rPr>
              <a:t>Lợi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thế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thống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diện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trực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tiếp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4451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" y="-200044"/>
            <a:ext cx="246243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99" tIns="60949" rIns="121899" bIns="609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149460"/>
              </p:ext>
            </p:extLst>
          </p:nvPr>
        </p:nvGraphicFramePr>
        <p:xfrm>
          <a:off x="1775520" y="1797322"/>
          <a:ext cx="9313034" cy="4319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517"/>
                <a:gridCol w="4656517"/>
              </a:tblGrid>
              <a:tr h="812379"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Nhận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diện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trực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tiếp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Nhận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diện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tại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trung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tâm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  <a:tr h="988394"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Tiết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kiệm</a:t>
                      </a:r>
                      <a:r>
                        <a:rPr lang="en-US" altLang="zh-CN" sz="2400" baseline="0" dirty="0" smtClean="0"/>
                        <a:t> chi </a:t>
                      </a:r>
                      <a:r>
                        <a:rPr lang="en-US" altLang="zh-CN" sz="2400" baseline="0" dirty="0" err="1" smtClean="0"/>
                        <a:t>phí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Chi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phí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cao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  <a:tr h="2518374"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Bởi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vì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cần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ít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thiết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bị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và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tiết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kiệm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băng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thông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  <a:tc>
                  <a:txBody>
                    <a:bodyPr/>
                    <a:lstStyle/>
                    <a:p>
                      <a:r>
                        <a:rPr lang="en-US" altLang="zh-CN" sz="2400" baseline="0" dirty="0" err="1" smtClean="0"/>
                        <a:t>Cần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máy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chủ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nhận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diện</a:t>
                      </a:r>
                      <a:endParaRPr lang="en-US" altLang="zh-CN" sz="2400" baseline="0" dirty="0" smtClean="0"/>
                    </a:p>
                    <a:p>
                      <a:r>
                        <a:rPr lang="en-US" altLang="zh-CN" sz="2400" baseline="0" dirty="0" err="1" smtClean="0"/>
                        <a:t>Cần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biển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số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để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đăng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ký</a:t>
                      </a:r>
                      <a:endParaRPr lang="en-US" altLang="zh-CN" sz="2400" baseline="0" dirty="0" smtClean="0"/>
                    </a:p>
                    <a:p>
                      <a:r>
                        <a:rPr lang="en-US" altLang="zh-CN" sz="2400" baseline="0" dirty="0" err="1" smtClean="0"/>
                        <a:t>Cần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băng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thông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lớn</a:t>
                      </a:r>
                      <a:endParaRPr lang="en-US" altLang="zh-CN" sz="2400" baseline="0" dirty="0" smtClean="0"/>
                    </a:p>
                    <a:p>
                      <a:r>
                        <a:rPr lang="en-US" altLang="zh-CN" sz="2400" baseline="0" dirty="0" err="1" smtClean="0"/>
                        <a:t>Cần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tích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hợp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nhiều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thiết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baseline="0" dirty="0" err="1" smtClean="0"/>
                        <a:t>bị</a:t>
                      </a:r>
                      <a:endParaRPr lang="zh-CN" altLang="en-US" sz="2400" dirty="0"/>
                    </a:p>
                  </a:txBody>
                  <a:tcPr marL="121920" marR="121920" marT="60941" marB="60941"/>
                </a:tc>
              </a:tr>
            </a:tbl>
          </a:graphicData>
        </a:graphic>
      </p:graphicFrame>
      <p:sp>
        <p:nvSpPr>
          <p:cNvPr id="9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>
                <a:latin typeface="Calibri" pitchFamily="34" charset="0"/>
                <a:cs typeface="Calibri" pitchFamily="34" charset="0"/>
              </a:rPr>
              <a:t>Lợi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thế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thống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diện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trực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tiếp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991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标题 1"/>
          <p:cNvSpPr txBox="1">
            <a:spLocks/>
          </p:cNvSpPr>
          <p:nvPr/>
        </p:nvSpPr>
        <p:spPr bwMode="auto">
          <a:xfrm>
            <a:off x="735311" y="49069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Nội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dung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矩形 19"/>
          <p:cNvSpPr/>
          <p:nvPr/>
        </p:nvSpPr>
        <p:spPr>
          <a:xfrm>
            <a:off x="4496865" y="122286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Nhu</a:t>
            </a:r>
            <a:r>
              <a:rPr lang="en-US" altLang="zh-CN" sz="2800" b="1" dirty="0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cầu</a:t>
            </a:r>
            <a:endParaRPr lang="zh-CN" altLang="en-US" sz="2800" b="1" dirty="0">
              <a:effectLst/>
              <a:latin typeface="Calibri" pitchFamily="34" charset="0"/>
              <a:ea typeface="Kozuka Gothic Pro L" panose="020B0200000000000000" pitchFamily="34" charset="-128"/>
              <a:cs typeface="Calibri" pitchFamily="34" charset="0"/>
            </a:endParaRPr>
          </a:p>
        </p:txBody>
      </p:sp>
      <p:grpSp>
        <p:nvGrpSpPr>
          <p:cNvPr id="41" name="组合 25"/>
          <p:cNvGrpSpPr/>
          <p:nvPr/>
        </p:nvGrpSpPr>
        <p:grpSpPr>
          <a:xfrm>
            <a:off x="2925001" y="943322"/>
            <a:ext cx="1040590" cy="1015663"/>
            <a:chOff x="7024756" y="787736"/>
            <a:chExt cx="1040590" cy="1015663"/>
          </a:xfrm>
        </p:grpSpPr>
        <p:sp>
          <p:nvSpPr>
            <p:cNvPr id="42" name="文本框 26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5" name="直接连接符 2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矩形 29"/>
          <p:cNvSpPr/>
          <p:nvPr/>
        </p:nvSpPr>
        <p:spPr>
          <a:xfrm>
            <a:off x="4496863" y="1992111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Quy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trình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57" name="组合 31"/>
          <p:cNvGrpSpPr/>
          <p:nvPr/>
        </p:nvGrpSpPr>
        <p:grpSpPr>
          <a:xfrm>
            <a:off x="2937127" y="1727102"/>
            <a:ext cx="1040590" cy="1015663"/>
            <a:chOff x="7024756" y="787736"/>
            <a:chExt cx="1040590" cy="1015663"/>
          </a:xfrm>
        </p:grpSpPr>
        <p:sp>
          <p:nvSpPr>
            <p:cNvPr id="58" name="文本框 32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9" name="直接连接符 3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18"/>
          <p:cNvSpPr/>
          <p:nvPr/>
        </p:nvSpPr>
        <p:spPr>
          <a:xfrm>
            <a:off x="4496863" y="3518130"/>
            <a:ext cx="461752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Chức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rgbClr val="FF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1" name="组合 24"/>
          <p:cNvGrpSpPr/>
          <p:nvPr/>
        </p:nvGrpSpPr>
        <p:grpSpPr>
          <a:xfrm>
            <a:off x="2925001" y="3278803"/>
            <a:ext cx="1040590" cy="1015663"/>
            <a:chOff x="7024756" y="787736"/>
            <a:chExt cx="1040590" cy="1015663"/>
          </a:xfrm>
        </p:grpSpPr>
        <p:sp>
          <p:nvSpPr>
            <p:cNvPr id="62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3" name="直接连接符 30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42"/>
          <p:cNvSpPr/>
          <p:nvPr/>
        </p:nvSpPr>
        <p:spPr>
          <a:xfrm>
            <a:off x="4523135" y="5184066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gói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hàng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5" name="组合 43"/>
          <p:cNvGrpSpPr/>
          <p:nvPr/>
        </p:nvGrpSpPr>
        <p:grpSpPr>
          <a:xfrm>
            <a:off x="2951273" y="4944739"/>
            <a:ext cx="1040590" cy="1015663"/>
            <a:chOff x="7024756" y="787736"/>
            <a:chExt cx="1040590" cy="1015663"/>
          </a:xfrm>
        </p:grpSpPr>
        <p:sp>
          <p:nvSpPr>
            <p:cNvPr id="66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06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7" name="直接连接符 45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矩形 46"/>
          <p:cNvSpPr/>
          <p:nvPr/>
        </p:nvSpPr>
        <p:spPr>
          <a:xfrm>
            <a:off x="4517875" y="434320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Lắp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kết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nối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9" name="组合 47"/>
          <p:cNvGrpSpPr/>
          <p:nvPr/>
        </p:nvGrpSpPr>
        <p:grpSpPr>
          <a:xfrm>
            <a:off x="2961779" y="4103881"/>
            <a:ext cx="1040590" cy="1015663"/>
            <a:chOff x="7024756" y="787736"/>
            <a:chExt cx="1040590" cy="1015663"/>
          </a:xfrm>
        </p:grpSpPr>
        <p:sp>
          <p:nvSpPr>
            <p:cNvPr id="70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1" name="直接连接符 49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矩形 50"/>
          <p:cNvSpPr/>
          <p:nvPr/>
        </p:nvSpPr>
        <p:spPr>
          <a:xfrm>
            <a:off x="4507369" y="2756102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Tính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nổi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bật</a:t>
            </a:r>
            <a:endParaRPr lang="zh-CN" altLang="en-US" sz="2800" b="1" dirty="0"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3" name="组合 51"/>
          <p:cNvGrpSpPr/>
          <p:nvPr/>
        </p:nvGrpSpPr>
        <p:grpSpPr>
          <a:xfrm>
            <a:off x="2935507" y="2516775"/>
            <a:ext cx="1040590" cy="1015663"/>
            <a:chOff x="7024756" y="787736"/>
            <a:chExt cx="1040590" cy="1015663"/>
          </a:xfrm>
        </p:grpSpPr>
        <p:sp>
          <p:nvSpPr>
            <p:cNvPr id="74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5" name="直接连接符 5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矩形 34"/>
          <p:cNvSpPr/>
          <p:nvPr/>
        </p:nvSpPr>
        <p:spPr>
          <a:xfrm>
            <a:off x="4533641" y="599863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dự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án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mẫu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7" name="组合 35"/>
          <p:cNvGrpSpPr/>
          <p:nvPr/>
        </p:nvGrpSpPr>
        <p:grpSpPr>
          <a:xfrm>
            <a:off x="2961779" y="5759311"/>
            <a:ext cx="1040590" cy="1015663"/>
            <a:chOff x="7024756" y="787736"/>
            <a:chExt cx="1040590" cy="1015663"/>
          </a:xfrm>
        </p:grpSpPr>
        <p:sp>
          <p:nvSpPr>
            <p:cNvPr id="78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07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9" name="直接连接符 3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66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800942" y="2083991"/>
            <a:ext cx="3657632" cy="15361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7800942" y="3716173"/>
            <a:ext cx="3657632" cy="12481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7800942" y="5075040"/>
            <a:ext cx="3657632" cy="14234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文本框 23"/>
          <p:cNvSpPr txBox="1"/>
          <p:nvPr/>
        </p:nvSpPr>
        <p:spPr>
          <a:xfrm>
            <a:off x="7821869" y="2083992"/>
            <a:ext cx="3636705" cy="1508105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Giám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sát</a:t>
            </a:r>
            <a:r>
              <a:rPr lang="en-US" altLang="zh-CN" dirty="0" smtClean="0"/>
              <a:t> Video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Hỗ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trợ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xem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lại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Hệ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thông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báo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động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Bản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đồ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đện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tử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Màn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hình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chình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chiếu</a:t>
            </a:r>
            <a:endParaRPr lang="zh-CN" altLang="en-US" dirty="0"/>
          </a:p>
        </p:txBody>
      </p:sp>
      <p:sp>
        <p:nvSpPr>
          <p:cNvPr id="40" name="文本框 24"/>
          <p:cNvSpPr txBox="1"/>
          <p:nvPr/>
        </p:nvSpPr>
        <p:spPr>
          <a:xfrm>
            <a:off x="7852267" y="3731690"/>
            <a:ext cx="3796807" cy="1231084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Giám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sát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nhận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diện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biển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số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xe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Truy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vấn</a:t>
            </a:r>
            <a:r>
              <a:rPr lang="en-US" altLang="zh-CN" dirty="0" smtClean="0"/>
              <a:t> vi </a:t>
            </a:r>
            <a:r>
              <a:rPr lang="en-US" altLang="zh-CN" dirty="0" err="1" smtClean="0"/>
              <a:t>phạm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Máy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chủ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báo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động</a:t>
            </a:r>
            <a:r>
              <a:rPr lang="en-US" altLang="zh-CN" dirty="0" smtClean="0"/>
              <a:t> 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Các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tính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năng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thông</a:t>
            </a:r>
            <a:r>
              <a:rPr lang="en-US" altLang="zh-CN" dirty="0" smtClean="0"/>
              <a:t> minh IVS</a:t>
            </a:r>
            <a:endParaRPr lang="en-US" altLang="zh-CN" dirty="0"/>
          </a:p>
        </p:txBody>
      </p:sp>
      <p:sp>
        <p:nvSpPr>
          <p:cNvPr id="41" name="文本框 25"/>
          <p:cNvSpPr txBox="1"/>
          <p:nvPr/>
        </p:nvSpPr>
        <p:spPr>
          <a:xfrm>
            <a:off x="7872011" y="5267387"/>
            <a:ext cx="3378899" cy="1231084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Cấu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hình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nội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bộ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Ghi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lại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lịch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sử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hệ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thông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Báo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động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khi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xuất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hiện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xe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bị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cấm</a:t>
            </a:r>
            <a:endParaRPr lang="zh-CN" altLang="en-US" dirty="0"/>
          </a:p>
        </p:txBody>
      </p:sp>
      <p:pic>
        <p:nvPicPr>
          <p:cNvPr id="4098" name="Picture 2" descr="F:\项目处理\20160909越南智能交通\DSS-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3" y="1602999"/>
            <a:ext cx="6986132" cy="49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Máy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chủ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quản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lý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DSS-T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43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Documents and Settings\Administrator\桌面\traffic_accident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910" y="1874350"/>
            <a:ext cx="2510094" cy="1830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Các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vấn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đề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nổi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bật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về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an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toàn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đường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bộ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29" y="1861778"/>
            <a:ext cx="2491322" cy="183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4" y="1886923"/>
            <a:ext cx="2491322" cy="1805361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32448" y="3898707"/>
            <a:ext cx="3068938" cy="1235946"/>
            <a:chOff x="446220" y="4918940"/>
            <a:chExt cx="3068938" cy="1235946"/>
          </a:xfrm>
        </p:grpSpPr>
        <p:sp>
          <p:nvSpPr>
            <p:cNvPr id="31" name="矩形 30"/>
            <p:cNvSpPr/>
            <p:nvPr/>
          </p:nvSpPr>
          <p:spPr>
            <a:xfrm>
              <a:off x="974648" y="4918940"/>
              <a:ext cx="20120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252525"/>
                  </a:solidFill>
                  <a:effectLst/>
                  <a:latin typeface="Calibri" pitchFamily="34" charset="0"/>
                  <a:ea typeface="Microsoft Yi Baiti" panose="03000500000000000000" pitchFamily="66" charset="0"/>
                  <a:cs typeface="Calibri" pitchFamily="34" charset="0"/>
                </a:rPr>
                <a:t>1000000000</a:t>
              </a:r>
              <a:endParaRPr lang="zh-CN" altLang="en-US" sz="2800" b="1" dirty="0">
                <a:solidFill>
                  <a:srgbClr val="252525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46220" y="5394041"/>
              <a:ext cx="3068938" cy="760845"/>
            </a:xfrm>
            <a:prstGeom prst="roundRect">
              <a:avLst>
                <a:gd name="adj" fmla="val 6852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Hơn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một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tỉ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xe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lưu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thông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treenn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thế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en-US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+mn-ea"/>
                  <a:cs typeface="Calibri" pitchFamily="34" charset="0"/>
                </a:rPr>
                <a:t>giới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139521" y="3898707"/>
            <a:ext cx="3068938" cy="1568416"/>
            <a:chOff x="446220" y="4918940"/>
            <a:chExt cx="3068938" cy="1568416"/>
          </a:xfrm>
        </p:grpSpPr>
        <p:sp>
          <p:nvSpPr>
            <p:cNvPr id="38" name="矩形 37"/>
            <p:cNvSpPr/>
            <p:nvPr/>
          </p:nvSpPr>
          <p:spPr>
            <a:xfrm>
              <a:off x="609164" y="4918940"/>
              <a:ext cx="2743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252525"/>
                  </a:solidFill>
                  <a:effectLst/>
                  <a:latin typeface="Calibri" pitchFamily="34" charset="0"/>
                  <a:ea typeface="Microsoft Yi Baiti" panose="03000500000000000000" pitchFamily="66" charset="0"/>
                  <a:cs typeface="Calibri" pitchFamily="34" charset="0"/>
                </a:rPr>
                <a:t>$1000000000000</a:t>
              </a:r>
              <a:endParaRPr lang="zh-CN" altLang="en-US" sz="2800" b="1" dirty="0">
                <a:solidFill>
                  <a:srgbClr val="252525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46220" y="5394041"/>
              <a:ext cx="3068938" cy="1093315"/>
            </a:xfrm>
            <a:prstGeom prst="roundRect">
              <a:avLst>
                <a:gd name="adj" fmla="val 6852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lnSpc>
                  <a:spcPct val="1300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Thiệt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hại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do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các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tai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nạn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giao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thông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trên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toàn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thế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giới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ước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tính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hơn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1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nghìn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tỉ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USD</a:t>
              </a:r>
              <a:endParaRPr lang="zh-CN" alt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653488" y="3884320"/>
            <a:ext cx="3068938" cy="1235946"/>
            <a:chOff x="446220" y="4918940"/>
            <a:chExt cx="3068938" cy="1235946"/>
          </a:xfrm>
        </p:grpSpPr>
        <p:sp>
          <p:nvSpPr>
            <p:cNvPr id="42" name="矩形 41"/>
            <p:cNvSpPr/>
            <p:nvPr/>
          </p:nvSpPr>
          <p:spPr>
            <a:xfrm>
              <a:off x="1066019" y="4918940"/>
              <a:ext cx="18293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252525"/>
                  </a:solidFill>
                  <a:effectLst/>
                  <a:latin typeface="Calibri" pitchFamily="34" charset="0"/>
                  <a:ea typeface="Microsoft Yi Baiti" panose="03000500000000000000" pitchFamily="66" charset="0"/>
                  <a:cs typeface="Calibri" pitchFamily="34" charset="0"/>
                </a:rPr>
                <a:t>120000000</a:t>
              </a:r>
              <a:endParaRPr lang="zh-CN" altLang="en-US" sz="2800" b="1" dirty="0">
                <a:solidFill>
                  <a:srgbClr val="252525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46220" y="5394041"/>
              <a:ext cx="3068938" cy="760845"/>
            </a:xfrm>
            <a:prstGeom prst="roundRect">
              <a:avLst>
                <a:gd name="adj" fmla="val 6852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lnSpc>
                  <a:spcPct val="1300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  <a:cs typeface="Aharoni" panose="02010803020104030203" pitchFamily="2" charset="-79"/>
                </a:defRPr>
              </a:lvl1pPr>
            </a:lstStyle>
            <a:p>
              <a:pPr algn="l"/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Cuộc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sống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1.2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triệu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người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bị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ảnh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hưởng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bởi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các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tai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nạn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giao</a:t>
              </a:r>
              <a:r>
                <a:rPr lang="en-US" altLang="zh-CN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CN" dirty="0" err="1" smtClean="0">
                  <a:latin typeface="Calibri" pitchFamily="34" charset="0"/>
                  <a:cs typeface="Calibri" pitchFamily="34" charset="0"/>
                </a:rPr>
                <a:t>thông</a:t>
              </a:r>
              <a:endParaRPr lang="zh-CN" alt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" name="矩形 3"/>
          <p:cNvSpPr/>
          <p:nvPr/>
        </p:nvSpPr>
        <p:spPr bwMode="auto">
          <a:xfrm>
            <a:off x="1132448" y="5816177"/>
            <a:ext cx="5969392" cy="63305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zh-CN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Nguồn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: Website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altLang="zh-CN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của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forums </a:t>
            </a:r>
            <a:r>
              <a:rPr kumimoji="0" lang="en-US" altLang="zh-CN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giao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altLang="zh-CN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thông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altLang="zh-CN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thế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altLang="zh-CN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giới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                    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website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ngân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hàng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thế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giới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.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56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010525" y="1978802"/>
            <a:ext cx="3667256" cy="4425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23"/>
          <p:cNvSpPr txBox="1"/>
          <p:nvPr/>
        </p:nvSpPr>
        <p:spPr>
          <a:xfrm>
            <a:off x="8010525" y="1982366"/>
            <a:ext cx="3667256" cy="4278072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Tìm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kiếm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theo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thời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gian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Tìm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kiếm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theo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địa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điểm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Tìm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kiếm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theo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biển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số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Điều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chỉnh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biển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số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thủ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công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Phát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lại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các</a:t>
            </a:r>
            <a:r>
              <a:rPr lang="en-US" altLang="zh-CN" dirty="0" smtClean="0"/>
              <a:t> video </a:t>
            </a:r>
            <a:r>
              <a:rPr lang="en-US" altLang="zh-CN" dirty="0" err="1" smtClean="0"/>
              <a:t>liên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quan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Quét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hình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ảnh</a:t>
            </a:r>
            <a:r>
              <a:rPr lang="en-US" altLang="zh-CN" dirty="0" smtClean="0"/>
              <a:t> chi </a:t>
            </a:r>
            <a:r>
              <a:rPr lang="en-US" altLang="zh-CN" dirty="0" err="1" smtClean="0"/>
              <a:t>tiết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Tải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về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hình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ảnh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chụp</a:t>
            </a: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en-US" altLang="zh-CN" dirty="0"/>
          </a:p>
          <a:p>
            <a:pPr marL="380933" indent="-380933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dirty="0" err="1" smtClean="0"/>
              <a:t>Xuất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ra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dữ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liệu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biển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số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xe</a:t>
            </a:r>
            <a:endParaRPr lang="en-US" altLang="zh-CN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7" y="1644365"/>
            <a:ext cx="7027456" cy="476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Tìm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kiếm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biển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số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151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Đo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tốc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độ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khoảng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cách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/>
          <a:srcRect b="13105"/>
          <a:stretch/>
        </p:blipFill>
        <p:spPr bwMode="auto">
          <a:xfrm>
            <a:off x="349688" y="1838959"/>
            <a:ext cx="11621216" cy="40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993110" y="5334000"/>
            <a:ext cx="597779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Xe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chạm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điểm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số</a:t>
            </a:r>
            <a:r>
              <a:rPr lang="en-US" sz="2000" dirty="0" smtClean="0">
                <a:solidFill>
                  <a:schemeClr val="bg1"/>
                </a:solidFill>
              </a:rPr>
              <a:t> 2 -&gt; </a:t>
            </a:r>
            <a:r>
              <a:rPr lang="en-US" sz="2000" dirty="0" err="1" smtClean="0">
                <a:solidFill>
                  <a:schemeClr val="bg1"/>
                </a:solidFill>
              </a:rPr>
              <a:t>chụp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ghi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lại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hình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ảnh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688" y="4752975"/>
            <a:ext cx="597779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Xe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chạm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điểm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số</a:t>
            </a:r>
            <a:r>
              <a:rPr lang="en-US" sz="2000" dirty="0" smtClean="0">
                <a:solidFill>
                  <a:schemeClr val="bg1"/>
                </a:solidFill>
              </a:rPr>
              <a:t> 1 -&gt; </a:t>
            </a:r>
            <a:r>
              <a:rPr lang="en-US" sz="2000" dirty="0" err="1" smtClean="0">
                <a:solidFill>
                  <a:schemeClr val="bg1"/>
                </a:solidFill>
              </a:rPr>
              <a:t>chụp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ghi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lại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hình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ảnh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60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881429" y="1509380"/>
            <a:ext cx="8603323" cy="5083870"/>
            <a:chOff x="542091" y="438150"/>
            <a:chExt cx="7555317" cy="4949412"/>
          </a:xfrm>
        </p:grpSpPr>
        <p:sp>
          <p:nvSpPr>
            <p:cNvPr id="6" name="object 8"/>
            <p:cNvSpPr/>
            <p:nvPr/>
          </p:nvSpPr>
          <p:spPr>
            <a:xfrm>
              <a:off x="542091" y="438150"/>
              <a:ext cx="7555317" cy="49494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9"/>
            <p:cNvSpPr/>
            <p:nvPr/>
          </p:nvSpPr>
          <p:spPr>
            <a:xfrm>
              <a:off x="842214" y="1825305"/>
              <a:ext cx="2256790" cy="22771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92" y="2000234"/>
              <a:ext cx="2223012" cy="1646451"/>
            </a:xfrm>
            <a:prstGeom prst="rect">
              <a:avLst/>
            </a:prstGeom>
          </p:spPr>
        </p:pic>
        <p:pic>
          <p:nvPicPr>
            <p:cNvPr id="10" name="图片 9" descr="20121020104752.jpg"/>
            <p:cNvPicPr>
              <a:picLocks noChangeAspect="1"/>
            </p:cNvPicPr>
            <p:nvPr/>
          </p:nvPicPr>
          <p:blipFill rotWithShape="1">
            <a:blip r:embed="rId5" cstate="print"/>
            <a:srcRect l="50204" t="24295" r="201" b="2536"/>
            <a:stretch/>
          </p:blipFill>
          <p:spPr>
            <a:xfrm>
              <a:off x="3203827" y="1521341"/>
              <a:ext cx="1115922" cy="1035097"/>
            </a:xfrm>
            <a:prstGeom prst="rect">
              <a:avLst/>
            </a:prstGeom>
          </p:spPr>
        </p:pic>
      </p:grpSp>
      <p:sp>
        <p:nvSpPr>
          <p:cNvPr id="15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Bản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đồ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tử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36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Danh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sách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đen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14" y="1210458"/>
            <a:ext cx="5222936" cy="406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2939390"/>
            <a:ext cx="5421611" cy="36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58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35360" y="1460868"/>
            <a:ext cx="11617291" cy="2640000"/>
            <a:chOff x="767271" y="1192000"/>
            <a:chExt cx="11064141" cy="1980000"/>
          </a:xfrm>
        </p:grpSpPr>
        <p:pic>
          <p:nvPicPr>
            <p:cNvPr id="40" name="Picture 2" descr="E:\oversea\竞品资料\DSS\运维\运维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71" y="1192000"/>
              <a:ext cx="2948685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 descr="E:\oversea\竞品资料\DSS\运维\捕获-通道诊断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089" y="1192000"/>
              <a:ext cx="3563999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E:\oversea\竞品资料\DSS\运维\捕获-通道诊断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414" y="1192000"/>
              <a:ext cx="3563998" cy="1980000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矩形 46"/>
          <p:cNvSpPr/>
          <p:nvPr/>
        </p:nvSpPr>
        <p:spPr>
          <a:xfrm>
            <a:off x="377964" y="4327905"/>
            <a:ext cx="2929419" cy="2169803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algn="ctr"/>
            <a:r>
              <a:rPr lang="en-US" altLang="zh-CN" sz="1900" b="1" dirty="0" err="1" smtClean="0">
                <a:solidFill>
                  <a:srgbClr val="C00000"/>
                </a:solidFill>
              </a:rPr>
              <a:t>Tình</a:t>
            </a:r>
            <a:r>
              <a:rPr lang="en-US" altLang="zh-CN" sz="19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900" b="1" dirty="0" err="1" smtClean="0">
                <a:solidFill>
                  <a:srgbClr val="C00000"/>
                </a:solidFill>
              </a:rPr>
              <a:t>trạng</a:t>
            </a:r>
            <a:r>
              <a:rPr lang="en-US" altLang="zh-CN" sz="19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900" b="1" dirty="0" err="1" smtClean="0">
                <a:solidFill>
                  <a:srgbClr val="C00000"/>
                </a:solidFill>
              </a:rPr>
              <a:t>máy</a:t>
            </a:r>
            <a:r>
              <a:rPr lang="en-US" altLang="zh-CN" sz="19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900" b="1" dirty="0" err="1" smtClean="0">
                <a:solidFill>
                  <a:srgbClr val="C00000"/>
                </a:solidFill>
              </a:rPr>
              <a:t>chủ</a:t>
            </a:r>
            <a:endParaRPr lang="en-US" altLang="zh-CN" sz="1900" b="1" dirty="0">
              <a:solidFill>
                <a:srgbClr val="C00000"/>
              </a:solidFill>
            </a:endParaRPr>
          </a:p>
          <a:p>
            <a:r>
              <a:rPr lang="zh-CN" altLang="en-US" sz="1900" b="1" dirty="0">
                <a:solidFill>
                  <a:srgbClr val="C00000"/>
                </a:solidFill>
              </a:rPr>
              <a:t> </a:t>
            </a:r>
            <a:endParaRPr lang="zh-CN" altLang="en-US" sz="1900" dirty="0">
              <a:solidFill>
                <a:srgbClr val="C00000"/>
              </a:solidFill>
            </a:endParaRPr>
          </a:p>
          <a:p>
            <a:pPr marL="380933" indent="-380933">
              <a:buFont typeface="Arial" pitchFamily="34" charset="0"/>
              <a:buChar char="•"/>
            </a:pPr>
            <a:r>
              <a:rPr lang="en-US" altLang="zh-CN" sz="1900" dirty="0" err="1" smtClean="0"/>
              <a:t>Thể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hiện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máy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chủ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trực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tuyến</a:t>
            </a:r>
            <a:r>
              <a:rPr lang="en-US" altLang="zh-CN" sz="1900" dirty="0" smtClean="0"/>
              <a:t> </a:t>
            </a:r>
            <a:endParaRPr lang="en-US" altLang="zh-CN" sz="1900" dirty="0"/>
          </a:p>
          <a:p>
            <a:pPr marL="380933" indent="-380933">
              <a:buFont typeface="Arial" pitchFamily="34" charset="0"/>
              <a:buChar char="•"/>
            </a:pPr>
            <a:endParaRPr lang="zh-CN" altLang="en-US" sz="1900" dirty="0"/>
          </a:p>
          <a:p>
            <a:pPr marL="380933" indent="-380933">
              <a:buFont typeface="Arial" pitchFamily="34" charset="0"/>
              <a:buChar char="•"/>
            </a:pPr>
            <a:r>
              <a:rPr lang="en-US" altLang="zh-CN" sz="1900" dirty="0" err="1" smtClean="0"/>
              <a:t>Báo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động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cho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riêng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từng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máy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chủ</a:t>
            </a:r>
            <a:endParaRPr lang="zh-CN" altLang="en-US" sz="1900" dirty="0"/>
          </a:p>
        </p:txBody>
      </p:sp>
      <p:sp>
        <p:nvSpPr>
          <p:cNvPr id="48" name="矩形 47"/>
          <p:cNvSpPr/>
          <p:nvPr/>
        </p:nvSpPr>
        <p:spPr>
          <a:xfrm>
            <a:off x="4109313" y="4297408"/>
            <a:ext cx="3529164" cy="2169803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algn="ctr"/>
            <a:r>
              <a:rPr lang="en-US" altLang="zh-CN" sz="1900" b="1" dirty="0" err="1" smtClean="0">
                <a:solidFill>
                  <a:srgbClr val="C00000"/>
                </a:solidFill>
              </a:rPr>
              <a:t>Thông</a:t>
            </a:r>
            <a:r>
              <a:rPr lang="en-US" altLang="zh-CN" sz="1900" b="1" dirty="0" smtClean="0">
                <a:solidFill>
                  <a:srgbClr val="C00000"/>
                </a:solidFill>
              </a:rPr>
              <a:t> tin </a:t>
            </a:r>
            <a:r>
              <a:rPr lang="en-US" altLang="zh-CN" sz="1900" b="1" dirty="0" err="1" smtClean="0">
                <a:solidFill>
                  <a:srgbClr val="C00000"/>
                </a:solidFill>
              </a:rPr>
              <a:t>thiết</a:t>
            </a:r>
            <a:r>
              <a:rPr lang="en-US" altLang="zh-CN" sz="19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900" b="1" dirty="0" err="1" smtClean="0">
                <a:solidFill>
                  <a:srgbClr val="C00000"/>
                </a:solidFill>
              </a:rPr>
              <a:t>bị</a:t>
            </a:r>
            <a:endParaRPr lang="en-US" altLang="zh-CN" sz="1900" b="1" dirty="0">
              <a:solidFill>
                <a:srgbClr val="C00000"/>
              </a:solidFill>
            </a:endParaRPr>
          </a:p>
          <a:p>
            <a:endParaRPr lang="zh-CN" altLang="en-US" sz="1900" dirty="0">
              <a:solidFill>
                <a:srgbClr val="C00000"/>
              </a:solidFill>
            </a:endParaRPr>
          </a:p>
          <a:p>
            <a:pPr marL="380933" indent="-380933">
              <a:buFont typeface="Arial" pitchFamily="34" charset="0"/>
              <a:buChar char="•"/>
            </a:pPr>
            <a:r>
              <a:rPr lang="en-US" altLang="zh-CN" sz="1900" dirty="0" err="1" smtClean="0"/>
              <a:t>Thể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hiện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thiết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bị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trực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tuyến</a:t>
            </a:r>
            <a:r>
              <a:rPr lang="en-US" altLang="zh-CN" sz="1900" dirty="0" smtClean="0"/>
              <a:t>, </a:t>
            </a:r>
            <a:r>
              <a:rPr lang="en-US" altLang="zh-CN" sz="1900" dirty="0" err="1" smtClean="0"/>
              <a:t>ngoại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tuyến</a:t>
            </a:r>
            <a:endParaRPr lang="en-US" altLang="zh-CN" sz="1900" dirty="0"/>
          </a:p>
          <a:p>
            <a:endParaRPr lang="zh-CN" altLang="en-US" sz="1900" dirty="0"/>
          </a:p>
          <a:p>
            <a:pPr marL="380933" indent="-380933">
              <a:buFont typeface="Arial" pitchFamily="34" charset="0"/>
              <a:buChar char="•"/>
            </a:pPr>
            <a:r>
              <a:rPr lang="en-US" altLang="zh-CN" sz="1900" dirty="0" err="1" smtClean="0"/>
              <a:t>Báo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động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của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riêng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từng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thiết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bị</a:t>
            </a:r>
            <a:endParaRPr lang="en-US" altLang="zh-CN" sz="1900" dirty="0"/>
          </a:p>
        </p:txBody>
      </p:sp>
      <p:sp>
        <p:nvSpPr>
          <p:cNvPr id="49" name="矩形 48"/>
          <p:cNvSpPr/>
          <p:nvPr/>
        </p:nvSpPr>
        <p:spPr>
          <a:xfrm>
            <a:off x="8329838" y="4268474"/>
            <a:ext cx="3689709" cy="2169803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algn="ctr"/>
            <a:r>
              <a:rPr lang="en-US" altLang="zh-CN" sz="1900" b="1" dirty="0" err="1" smtClean="0">
                <a:solidFill>
                  <a:srgbClr val="C00000"/>
                </a:solidFill>
              </a:rPr>
              <a:t>Chuẩn</a:t>
            </a:r>
            <a:r>
              <a:rPr lang="en-US" altLang="zh-CN" sz="19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900" b="1" dirty="0" err="1" smtClean="0">
                <a:solidFill>
                  <a:srgbClr val="C00000"/>
                </a:solidFill>
              </a:rPr>
              <a:t>đoán</a:t>
            </a:r>
            <a:r>
              <a:rPr lang="en-US" altLang="zh-CN" sz="1900" b="1" dirty="0" smtClean="0">
                <a:solidFill>
                  <a:srgbClr val="C00000"/>
                </a:solidFill>
              </a:rPr>
              <a:t> Video</a:t>
            </a:r>
            <a:endParaRPr lang="en-US" altLang="zh-CN" sz="1900" b="1" dirty="0">
              <a:solidFill>
                <a:srgbClr val="C00000"/>
              </a:solidFill>
            </a:endParaRPr>
          </a:p>
          <a:p>
            <a:endParaRPr lang="en-US" altLang="zh-CN" sz="1900" dirty="0"/>
          </a:p>
          <a:p>
            <a:pPr marL="380933" indent="-380933">
              <a:buFont typeface="Arial" pitchFamily="34" charset="0"/>
              <a:buChar char="•"/>
            </a:pPr>
            <a:r>
              <a:rPr lang="en-US" altLang="zh-CN" sz="1900" dirty="0" err="1" smtClean="0"/>
              <a:t>Mất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tín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hiệu</a:t>
            </a:r>
            <a:endParaRPr lang="en-US" altLang="zh-CN" sz="1900" dirty="0"/>
          </a:p>
          <a:p>
            <a:pPr marL="380933" indent="-380933">
              <a:buFont typeface="Arial" pitchFamily="34" charset="0"/>
              <a:buChar char="•"/>
            </a:pPr>
            <a:endParaRPr lang="en-US" altLang="zh-CN" sz="1900" dirty="0"/>
          </a:p>
          <a:p>
            <a:pPr marL="380933" indent="-380933">
              <a:buFont typeface="Arial" pitchFamily="34" charset="0"/>
              <a:buChar char="•"/>
            </a:pPr>
            <a:r>
              <a:rPr lang="en-US" altLang="zh-CN" sz="1900" dirty="0" err="1" smtClean="0"/>
              <a:t>Dư</a:t>
            </a:r>
            <a:r>
              <a:rPr lang="en-US" altLang="zh-CN" sz="1900" dirty="0" smtClean="0"/>
              <a:t>/</a:t>
            </a:r>
            <a:r>
              <a:rPr lang="en-US" altLang="zh-CN" sz="1900" dirty="0" err="1" smtClean="0"/>
              <a:t>Thiếu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ánh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sáng</a:t>
            </a:r>
            <a:endParaRPr lang="zh-CN" altLang="en-US" sz="1900" dirty="0"/>
          </a:p>
          <a:p>
            <a:pPr marL="380933" indent="-380933">
              <a:buFont typeface="Arial" pitchFamily="34" charset="0"/>
              <a:buChar char="•"/>
            </a:pPr>
            <a:endParaRPr lang="en-US" altLang="zh-CN" sz="1900" dirty="0"/>
          </a:p>
          <a:p>
            <a:pPr marL="380933" indent="-380933">
              <a:buFont typeface="Arial" pitchFamily="34" charset="0"/>
              <a:buChar char="•"/>
            </a:pPr>
            <a:r>
              <a:rPr lang="en-US" altLang="zh-CN" sz="1900" dirty="0" err="1" smtClean="0"/>
              <a:t>Lem</a:t>
            </a:r>
            <a:r>
              <a:rPr lang="en-US" altLang="zh-CN" sz="1900" dirty="0" smtClean="0"/>
              <a:t>, </a:t>
            </a:r>
            <a:r>
              <a:rPr lang="en-US" altLang="zh-CN" sz="1900" dirty="0" err="1" smtClean="0"/>
              <a:t>lệch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màu</a:t>
            </a:r>
            <a:endParaRPr lang="en-US" altLang="zh-CN" sz="1900" dirty="0"/>
          </a:p>
        </p:txBody>
      </p:sp>
      <p:sp>
        <p:nvSpPr>
          <p:cNvPr id="50" name="圆角矩形 49"/>
          <p:cNvSpPr/>
          <p:nvPr/>
        </p:nvSpPr>
        <p:spPr>
          <a:xfrm>
            <a:off x="321421" y="4287403"/>
            <a:ext cx="3096697" cy="2404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endParaRPr lang="zh-CN" altLang="en-US" sz="1900" dirty="0"/>
          </a:p>
        </p:txBody>
      </p:sp>
      <p:sp>
        <p:nvSpPr>
          <p:cNvPr id="51" name="圆角矩形 50"/>
          <p:cNvSpPr/>
          <p:nvPr/>
        </p:nvSpPr>
        <p:spPr>
          <a:xfrm>
            <a:off x="3973365" y="4314820"/>
            <a:ext cx="3742032" cy="23775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endParaRPr lang="zh-CN" altLang="en-US" sz="1900" dirty="0"/>
          </a:p>
        </p:txBody>
      </p:sp>
      <p:sp>
        <p:nvSpPr>
          <p:cNvPr id="52" name="圆角矩形 51"/>
          <p:cNvSpPr/>
          <p:nvPr/>
        </p:nvSpPr>
        <p:spPr>
          <a:xfrm>
            <a:off x="8142592" y="4292829"/>
            <a:ext cx="3810059" cy="239952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endParaRPr lang="zh-CN" altLang="en-US" sz="1900" dirty="0"/>
          </a:p>
        </p:txBody>
      </p:sp>
      <p:sp>
        <p:nvSpPr>
          <p:cNvPr id="16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Quản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lý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thiết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bị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36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19"/>
          <p:cNvSpPr/>
          <p:nvPr/>
        </p:nvSpPr>
        <p:spPr>
          <a:xfrm>
            <a:off x="4496865" y="122286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Nhu</a:t>
            </a:r>
            <a:r>
              <a:rPr lang="en-US" altLang="zh-CN" sz="2800" b="1" dirty="0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effectLst/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cầu</a:t>
            </a:r>
            <a:endParaRPr lang="zh-CN" altLang="en-US" sz="2800" b="1" dirty="0">
              <a:effectLst/>
              <a:latin typeface="Calibri" pitchFamily="34" charset="0"/>
              <a:ea typeface="Kozuka Gothic Pro L" panose="020B0200000000000000" pitchFamily="34" charset="-128"/>
              <a:cs typeface="Calibri" pitchFamily="34" charset="0"/>
            </a:endParaRPr>
          </a:p>
        </p:txBody>
      </p:sp>
      <p:grpSp>
        <p:nvGrpSpPr>
          <p:cNvPr id="40" name="组合 25"/>
          <p:cNvGrpSpPr/>
          <p:nvPr/>
        </p:nvGrpSpPr>
        <p:grpSpPr>
          <a:xfrm>
            <a:off x="2925001" y="943322"/>
            <a:ext cx="1040590" cy="1015663"/>
            <a:chOff x="7024756" y="787736"/>
            <a:chExt cx="1040590" cy="1015663"/>
          </a:xfrm>
        </p:grpSpPr>
        <p:sp>
          <p:nvSpPr>
            <p:cNvPr id="41" name="文本框 26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2" name="直接连接符 2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矩形 29"/>
          <p:cNvSpPr/>
          <p:nvPr/>
        </p:nvSpPr>
        <p:spPr>
          <a:xfrm>
            <a:off x="4496863" y="1992111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Quy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trình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56" name="组合 31"/>
          <p:cNvGrpSpPr/>
          <p:nvPr/>
        </p:nvGrpSpPr>
        <p:grpSpPr>
          <a:xfrm>
            <a:off x="2937127" y="1727102"/>
            <a:ext cx="1040590" cy="1015663"/>
            <a:chOff x="7024756" y="787736"/>
            <a:chExt cx="1040590" cy="1015663"/>
          </a:xfrm>
        </p:grpSpPr>
        <p:sp>
          <p:nvSpPr>
            <p:cNvPr id="57" name="文本框 32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8" name="直接连接符 3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矩形 18"/>
          <p:cNvSpPr/>
          <p:nvPr/>
        </p:nvSpPr>
        <p:spPr>
          <a:xfrm>
            <a:off x="4496863" y="351813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Chức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0" name="组合 24"/>
          <p:cNvGrpSpPr/>
          <p:nvPr/>
        </p:nvGrpSpPr>
        <p:grpSpPr>
          <a:xfrm>
            <a:off x="2925001" y="3278803"/>
            <a:ext cx="1040590" cy="1015663"/>
            <a:chOff x="7024756" y="787736"/>
            <a:chExt cx="1040590" cy="1015663"/>
          </a:xfrm>
        </p:grpSpPr>
        <p:sp>
          <p:nvSpPr>
            <p:cNvPr id="61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2" name="直接连接符 30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矩形 42"/>
          <p:cNvSpPr/>
          <p:nvPr/>
        </p:nvSpPr>
        <p:spPr>
          <a:xfrm>
            <a:off x="4523135" y="5184066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gói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hàng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4" name="组合 43"/>
          <p:cNvGrpSpPr/>
          <p:nvPr/>
        </p:nvGrpSpPr>
        <p:grpSpPr>
          <a:xfrm>
            <a:off x="2951273" y="4944739"/>
            <a:ext cx="1040590" cy="1015663"/>
            <a:chOff x="7024756" y="787736"/>
            <a:chExt cx="1040590" cy="1015663"/>
          </a:xfrm>
        </p:grpSpPr>
        <p:sp>
          <p:nvSpPr>
            <p:cNvPr id="65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06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6" name="直接连接符 45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矩形 46"/>
          <p:cNvSpPr/>
          <p:nvPr/>
        </p:nvSpPr>
        <p:spPr>
          <a:xfrm>
            <a:off x="4517875" y="4343208"/>
            <a:ext cx="461752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Lắp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kết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nối</a:t>
            </a:r>
            <a:endParaRPr lang="zh-CN" altLang="en-US" sz="2800" b="1" dirty="0">
              <a:solidFill>
                <a:srgbClr val="FF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8" name="组合 47"/>
          <p:cNvGrpSpPr/>
          <p:nvPr/>
        </p:nvGrpSpPr>
        <p:grpSpPr>
          <a:xfrm>
            <a:off x="2961779" y="4103881"/>
            <a:ext cx="1040590" cy="1015663"/>
            <a:chOff x="7024756" y="787736"/>
            <a:chExt cx="1040590" cy="1015663"/>
          </a:xfrm>
        </p:grpSpPr>
        <p:sp>
          <p:nvSpPr>
            <p:cNvPr id="69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0" name="直接连接符 49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矩形 50"/>
          <p:cNvSpPr/>
          <p:nvPr/>
        </p:nvSpPr>
        <p:spPr>
          <a:xfrm>
            <a:off x="4507369" y="2756102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Tính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nổi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bật</a:t>
            </a:r>
            <a:endParaRPr lang="zh-CN" altLang="en-US" sz="2800" b="1" dirty="0"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2" name="组合 51"/>
          <p:cNvGrpSpPr/>
          <p:nvPr/>
        </p:nvGrpSpPr>
        <p:grpSpPr>
          <a:xfrm>
            <a:off x="2935507" y="2516775"/>
            <a:ext cx="1040590" cy="1015663"/>
            <a:chOff x="7024756" y="787736"/>
            <a:chExt cx="1040590" cy="1015663"/>
          </a:xfrm>
        </p:grpSpPr>
        <p:sp>
          <p:nvSpPr>
            <p:cNvPr id="73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4" name="直接连接符 5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矩形 34"/>
          <p:cNvSpPr/>
          <p:nvPr/>
        </p:nvSpPr>
        <p:spPr>
          <a:xfrm>
            <a:off x="4533641" y="599863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dự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án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mẫu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6" name="组合 35"/>
          <p:cNvGrpSpPr/>
          <p:nvPr/>
        </p:nvGrpSpPr>
        <p:grpSpPr>
          <a:xfrm>
            <a:off x="2961779" y="5759311"/>
            <a:ext cx="1040590" cy="1015663"/>
            <a:chOff x="7024756" y="787736"/>
            <a:chExt cx="1040590" cy="1015663"/>
          </a:xfrm>
        </p:grpSpPr>
        <p:sp>
          <p:nvSpPr>
            <p:cNvPr id="77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07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8" name="直接连接符 3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标题 1"/>
          <p:cNvSpPr txBox="1">
            <a:spLocks/>
          </p:cNvSpPr>
          <p:nvPr/>
        </p:nvSpPr>
        <p:spPr bwMode="auto">
          <a:xfrm>
            <a:off x="735311" y="49069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Nội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dung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8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266762" y="6493188"/>
            <a:ext cx="346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thống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camera 3Mpx</a:t>
            </a:r>
            <a:endParaRPr lang="zh-CN" altLang="en-US" dirty="0"/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Lắp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đặt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diện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biển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số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272951"/>
              </p:ext>
            </p:extLst>
          </p:nvPr>
        </p:nvGraphicFramePr>
        <p:xfrm>
          <a:off x="1298039" y="1372056"/>
          <a:ext cx="10053145" cy="4890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" name="Visio" r:id="rId4" imgW="7181507" imgH="4403426" progId="Visio.Drawing.11">
                  <p:embed/>
                </p:oleObj>
              </mc:Choice>
              <mc:Fallback>
                <p:oleObj name="Visio" r:id="rId4" imgW="7181507" imgH="440342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039" y="1372056"/>
                        <a:ext cx="10053145" cy="48905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直接连接符 4"/>
          <p:cNvCxnSpPr/>
          <p:nvPr/>
        </p:nvCxnSpPr>
        <p:spPr bwMode="auto">
          <a:xfrm flipV="1">
            <a:off x="1625600" y="6154057"/>
            <a:ext cx="8011886" cy="145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5283200" y="6172701"/>
            <a:ext cx="185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Chiều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 7m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5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93952" y="6397784"/>
            <a:ext cx="3468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thống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camera 6Mpx</a:t>
            </a:r>
            <a:endParaRPr lang="zh-CN" altLang="en-US" dirty="0"/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>
                <a:latin typeface="Calibri" pitchFamily="34" charset="0"/>
                <a:cs typeface="Calibri" pitchFamily="34" charset="0"/>
              </a:rPr>
              <a:t>Lắp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đặt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diện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biển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số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823710"/>
              </p:ext>
            </p:extLst>
          </p:nvPr>
        </p:nvGraphicFramePr>
        <p:xfrm>
          <a:off x="1387365" y="1470910"/>
          <a:ext cx="9664262" cy="482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Visio" r:id="rId4" imgW="7289483" imgH="4763518" progId="Visio.Drawing.11">
                  <p:embed/>
                </p:oleObj>
              </mc:Choice>
              <mc:Fallback>
                <p:oleObj name="Visio" r:id="rId4" imgW="7289483" imgH="476351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365" y="1470910"/>
                        <a:ext cx="9664262" cy="48277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直接连接符 5"/>
          <p:cNvCxnSpPr/>
          <p:nvPr/>
        </p:nvCxnSpPr>
        <p:spPr bwMode="auto">
          <a:xfrm flipV="1">
            <a:off x="1625600" y="6154057"/>
            <a:ext cx="8011886" cy="145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833265" y="6172701"/>
            <a:ext cx="233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Chiều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 10.5m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40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Kết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nối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diện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biển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số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20" y="1309622"/>
            <a:ext cx="9085555" cy="554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648497" y="1111101"/>
            <a:ext cx="25435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 err="1" smtClean="0"/>
              <a:t>Đèn</a:t>
            </a:r>
            <a:r>
              <a:rPr lang="en-US" b="1" dirty="0" smtClean="0"/>
              <a:t>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camera </a:t>
            </a:r>
            <a:r>
              <a:rPr lang="en-US" dirty="0" err="1" smtClean="0"/>
              <a:t>bởi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tín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AC220V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48496" y="2857442"/>
            <a:ext cx="2543503" cy="128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 smtClean="0"/>
              <a:t>Radar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camera</a:t>
            </a:r>
            <a:r>
              <a:rPr lang="en-US" dirty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tín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DC12V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48495" y="4638944"/>
            <a:ext cx="2543503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 smtClean="0"/>
              <a:t>Camera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trữ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cáp</a:t>
            </a:r>
            <a:r>
              <a:rPr lang="en-US" dirty="0" smtClean="0"/>
              <a:t> </a:t>
            </a:r>
            <a:r>
              <a:rPr lang="en-US" dirty="0" err="1" smtClean="0"/>
              <a:t>mạng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AC220V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03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09587" y="6493188"/>
            <a:ext cx="3342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Hệ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thống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lắp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đặt</a:t>
            </a:r>
            <a:r>
              <a:rPr lang="en-US" altLang="zh-CN" dirty="0" smtClean="0"/>
              <a:t> camera 3Mpx</a:t>
            </a:r>
            <a:endParaRPr lang="zh-CN" altLang="en-US" dirty="0"/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Sơ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đồ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Cảnh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tử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486801"/>
              </p:ext>
            </p:extLst>
          </p:nvPr>
        </p:nvGraphicFramePr>
        <p:xfrm>
          <a:off x="1681237" y="821263"/>
          <a:ext cx="9427780" cy="5856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8" name="Visio" r:id="rId4" imgW="7337263" imgH="6131541" progId="Visio.Drawing.11">
                  <p:embed/>
                </p:oleObj>
              </mc:Choice>
              <mc:Fallback>
                <p:oleObj name="Visio" r:id="rId4" imgW="7337263" imgH="613154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1237" y="821263"/>
                        <a:ext cx="9427780" cy="58565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连接符 6"/>
          <p:cNvCxnSpPr/>
          <p:nvPr/>
        </p:nvCxnSpPr>
        <p:spPr bwMode="auto">
          <a:xfrm flipV="1">
            <a:off x="2931886" y="2307821"/>
            <a:ext cx="6937828" cy="186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515428" y="2326465"/>
            <a:ext cx="185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 meters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11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tsShapeName" descr="EUR03B6251125B8@@92@3ED383ECBCD80;06A;;0=;=F11041632!!!BIHO@]f110416321@0C99@@110B325D7E703101电担览粹)釜士烹亨(!W0/6过衙/qqu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!1" hidden="1"/>
          <p:cNvSpPr>
            <a:spLocks noChangeArrowheads="1"/>
          </p:cNvSpPr>
          <p:nvPr/>
        </p:nvSpPr>
        <p:spPr bwMode="auto">
          <a:xfrm>
            <a:off x="0" y="2"/>
            <a:ext cx="2117" cy="158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3 w 21600"/>
              <a:gd name="T13" fmla="*/ 2272 h 21600"/>
              <a:gd name="T14" fmla="*/ 16554 w 21600"/>
              <a:gd name="T15" fmla="*/ 13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0" tIns="45700" rIns="91400" bIns="45700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824460" y="714369"/>
            <a:ext cx="11489460" cy="74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Kỳ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vọng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về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giao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minh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3" y="2046166"/>
            <a:ext cx="5003800" cy="33417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6306243" y="2046166"/>
            <a:ext cx="4953635" cy="5064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1</a:t>
            </a:r>
            <a:r>
              <a:rPr lang="zh-CN" altLang="en-US" dirty="0" smtClean="0">
                <a:latin typeface="Calibri" pitchFamily="34" charset="0"/>
                <a:ea typeface="+mn-ea"/>
                <a:cs typeface="Calibri" pitchFamily="34" charset="0"/>
              </a:rPr>
              <a:t>、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Giảm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thiểu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thiệt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hại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nghiêm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trọng</a:t>
            </a:r>
            <a:endParaRPr lang="zh-CN" alt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6306241" y="2689083"/>
            <a:ext cx="4953637" cy="5064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lang="zh-CN" altLang="en-US" dirty="0" smtClean="0">
                <a:latin typeface="Calibri" pitchFamily="34" charset="0"/>
                <a:ea typeface="+mn-ea"/>
                <a:cs typeface="Calibri" pitchFamily="34" charset="0"/>
              </a:rPr>
              <a:t>、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Protect vulnerable road users</a:t>
            </a:r>
            <a:b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</a:br>
            <a:endParaRPr lang="zh-CN" alt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6306241" y="3332000"/>
            <a:ext cx="4953638" cy="50643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3</a:t>
            </a:r>
            <a:r>
              <a:rPr lang="zh-CN" altLang="en-US" dirty="0" smtClean="0">
                <a:latin typeface="Calibri" pitchFamily="34" charset="0"/>
                <a:ea typeface="+mn-ea"/>
                <a:cs typeface="Calibri" pitchFamily="34" charset="0"/>
              </a:rPr>
              <a:t>、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Nâng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cao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hiệu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quả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giao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thông</a:t>
            </a:r>
            <a:endParaRPr lang="zh-CN" alt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6306240" y="3974916"/>
            <a:ext cx="4953639" cy="100348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4</a:t>
            </a:r>
            <a:r>
              <a:rPr lang="zh-CN" altLang="en-US" dirty="0" smtClean="0">
                <a:latin typeface="Calibri" pitchFamily="34" charset="0"/>
                <a:ea typeface="+mn-ea"/>
                <a:cs typeface="Calibri" pitchFamily="34" charset="0"/>
              </a:rPr>
              <a:t>、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Mang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lại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sự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hài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lòng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cho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người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dân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khi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tham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gia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giao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thông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.</a:t>
            </a:r>
            <a:endParaRPr lang="zh-CN" alt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5270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8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Sơ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đồ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kết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nối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thống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cảnh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điện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tử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28234" y="2602681"/>
            <a:ext cx="3095295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 err="1" smtClean="0"/>
              <a:t>Cảm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r>
              <a:rPr lang="en-US" b="1" dirty="0" smtClean="0"/>
              <a:t> </a:t>
            </a:r>
            <a:r>
              <a:rPr lang="en-US" b="1" dirty="0" err="1" smtClean="0"/>
              <a:t>tín</a:t>
            </a:r>
            <a:r>
              <a:rPr lang="en-US" b="1" dirty="0" smtClean="0"/>
              <a:t> </a:t>
            </a:r>
            <a:r>
              <a:rPr lang="en-US" b="1" dirty="0" err="1" smtClean="0"/>
              <a:t>hiệu</a:t>
            </a:r>
            <a:r>
              <a:rPr lang="en-US" b="1" dirty="0" smtClean="0"/>
              <a:t>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camera </a:t>
            </a:r>
            <a:r>
              <a:rPr lang="en-US" dirty="0" err="1" smtClean="0"/>
              <a:t>bởi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tín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,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DC12V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844944"/>
              </p:ext>
            </p:extLst>
          </p:nvPr>
        </p:nvGraphicFramePr>
        <p:xfrm>
          <a:off x="315310" y="1400309"/>
          <a:ext cx="8497614" cy="532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0" name="Visio" r:id="rId4" imgW="7984851" imgH="5280441" progId="Visio.Drawing.11">
                  <p:embed/>
                </p:oleObj>
              </mc:Choice>
              <mc:Fallback>
                <p:oleObj name="Visio" r:id="rId4" imgW="7984851" imgH="528044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10" y="1400309"/>
                        <a:ext cx="8497614" cy="53215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72247" y="1263853"/>
            <a:ext cx="25435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 err="1" smtClean="0"/>
              <a:t>Đèn</a:t>
            </a:r>
            <a:r>
              <a:rPr lang="en-US" b="1" dirty="0" smtClean="0"/>
              <a:t>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camera </a:t>
            </a:r>
            <a:r>
              <a:rPr lang="en-US" dirty="0" err="1" smtClean="0"/>
              <a:t>bởi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tín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AC220V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72247" y="4829444"/>
            <a:ext cx="2543503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 smtClean="0"/>
              <a:t>Camera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trữ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cáp</a:t>
            </a:r>
            <a:r>
              <a:rPr lang="en-US" dirty="0" smtClean="0"/>
              <a:t> </a:t>
            </a:r>
            <a:r>
              <a:rPr lang="en-US" dirty="0" err="1" smtClean="0"/>
              <a:t>mạng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AC220V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5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892A0E-9D69-443E-B9D5-C8893885180B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77793"/>
              </p:ext>
            </p:extLst>
          </p:nvPr>
        </p:nvGraphicFramePr>
        <p:xfrm>
          <a:off x="568507" y="1602470"/>
          <a:ext cx="10849207" cy="4309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9416"/>
                <a:gridCol w="2726703"/>
                <a:gridCol w="4397291"/>
                <a:gridCol w="1785797"/>
              </a:tblGrid>
              <a:tr h="6372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Loại</a:t>
                      </a:r>
                      <a:r>
                        <a:rPr lang="en-US" altLang="zh-CN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20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cáp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Chuẩn</a:t>
                      </a:r>
                      <a:r>
                        <a:rPr lang="en-US" altLang="zh-CN" sz="2000" b="1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2000" b="1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cáp</a:t>
                      </a:r>
                      <a:endParaRPr lang="en-US" altLang="zh-CN" sz="20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Mục</a:t>
                      </a:r>
                      <a:r>
                        <a:rPr lang="en-US" altLang="zh-CN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20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đích</a:t>
                      </a:r>
                      <a:r>
                        <a:rPr lang="en-US" altLang="zh-CN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20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sử</a:t>
                      </a:r>
                      <a:r>
                        <a:rPr lang="en-US" altLang="zh-CN" sz="20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20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dụng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Số</a:t>
                      </a:r>
                      <a:r>
                        <a:rPr lang="en-US" altLang="zh-CN" sz="2000" b="1" u="none" strike="noStrike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2000" b="1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lượng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</a:tr>
              <a:tr h="8032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Cáp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nguồn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camera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RVV3*1.5²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Nối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từ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tủ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đến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camera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</a:tr>
              <a:tr h="11980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Cáp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điện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đèn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trợ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sáng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RVV3*1.5²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Từ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tủ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đến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thiết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bị</a:t>
                      </a:r>
                      <a:endParaRPr lang="en-US" altLang="zh-CN" sz="1800" b="0" i="0" kern="1200" dirty="0" smtClean="0">
                        <a:solidFill>
                          <a:schemeClr val="dk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(1 </a:t>
                      </a:r>
                      <a:r>
                        <a:rPr lang="en-US" altLang="zh-CN" sz="1800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dây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nguồn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nối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với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2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đèn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trợ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sáng</a:t>
                      </a:r>
                      <a:r>
                        <a:rPr lang="en-US" altLang="zh-CN" sz="1800" u="none" strike="noStrike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)</a:t>
                      </a:r>
                      <a:endParaRPr lang="zh-CN" alt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</a:tr>
              <a:tr h="99307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Cáp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tín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hiệu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đèn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trợ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sáng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RVSP2*0.5²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Nối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từ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camera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đến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đèn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thứ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1,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đèn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thứ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1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nối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với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đèn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thứ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2</a:t>
                      </a:r>
                      <a:endParaRPr lang="zh-CN" alt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</a:tr>
              <a:tr h="6779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Cáp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mạng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Cat -5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Từ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tủ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nối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đến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thiết</a:t>
                      </a:r>
                      <a:r>
                        <a:rPr lang="en-US" altLang="zh-CN" sz="1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1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bị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12700" marR="12700" marT="9525" marB="0" anchor="ctr"/>
                </a:tc>
              </a:tr>
            </a:tbl>
          </a:graphicData>
        </a:graphic>
      </p:graphicFrame>
      <p:sp>
        <p:nvSpPr>
          <p:cNvPr id="6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Các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loại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cáp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cho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thống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43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19"/>
          <p:cNvSpPr/>
          <p:nvPr/>
        </p:nvSpPr>
        <p:spPr>
          <a:xfrm>
            <a:off x="4496865" y="122286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Nhu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cầu</a:t>
            </a:r>
            <a:endParaRPr lang="zh-CN" altLang="en-US" sz="2800" b="1" dirty="0">
              <a:solidFill>
                <a:srgbClr val="000000"/>
              </a:solidFill>
              <a:latin typeface="Calibri" pitchFamily="34" charset="0"/>
              <a:ea typeface="Kozuka Gothic Pro L" panose="020B0200000000000000" pitchFamily="34" charset="-128"/>
              <a:cs typeface="Calibri" pitchFamily="34" charset="0"/>
            </a:endParaRPr>
          </a:p>
        </p:txBody>
      </p:sp>
      <p:grpSp>
        <p:nvGrpSpPr>
          <p:cNvPr id="40" name="组合 25"/>
          <p:cNvGrpSpPr/>
          <p:nvPr/>
        </p:nvGrpSpPr>
        <p:grpSpPr>
          <a:xfrm>
            <a:off x="2925001" y="943322"/>
            <a:ext cx="1040590" cy="1015663"/>
            <a:chOff x="7024756" y="787736"/>
            <a:chExt cx="1040590" cy="1015663"/>
          </a:xfrm>
        </p:grpSpPr>
        <p:sp>
          <p:nvSpPr>
            <p:cNvPr id="41" name="文本框 26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2" name="直接连接符 2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矩形 29"/>
          <p:cNvSpPr/>
          <p:nvPr/>
        </p:nvSpPr>
        <p:spPr>
          <a:xfrm>
            <a:off x="4496863" y="1992111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Quy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trình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56" name="组合 31"/>
          <p:cNvGrpSpPr/>
          <p:nvPr/>
        </p:nvGrpSpPr>
        <p:grpSpPr>
          <a:xfrm>
            <a:off x="2937127" y="1727102"/>
            <a:ext cx="1040590" cy="1015663"/>
            <a:chOff x="7024756" y="787736"/>
            <a:chExt cx="1040590" cy="1015663"/>
          </a:xfrm>
        </p:grpSpPr>
        <p:sp>
          <p:nvSpPr>
            <p:cNvPr id="57" name="文本框 32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8" name="直接连接符 3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矩形 18"/>
          <p:cNvSpPr/>
          <p:nvPr/>
        </p:nvSpPr>
        <p:spPr>
          <a:xfrm>
            <a:off x="4496863" y="351813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Chức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rgbClr val="00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0" name="组合 24"/>
          <p:cNvGrpSpPr/>
          <p:nvPr/>
        </p:nvGrpSpPr>
        <p:grpSpPr>
          <a:xfrm>
            <a:off x="2925001" y="3278803"/>
            <a:ext cx="1040590" cy="1015663"/>
            <a:chOff x="7024756" y="787736"/>
            <a:chExt cx="1040590" cy="1015663"/>
          </a:xfrm>
        </p:grpSpPr>
        <p:sp>
          <p:nvSpPr>
            <p:cNvPr id="61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2" name="直接连接符 30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矩形 42"/>
          <p:cNvSpPr/>
          <p:nvPr/>
        </p:nvSpPr>
        <p:spPr>
          <a:xfrm>
            <a:off x="4523135" y="5184066"/>
            <a:ext cx="461752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gói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hàng</a:t>
            </a:r>
            <a:endParaRPr lang="zh-CN" altLang="en-US" sz="2800" b="1" dirty="0">
              <a:solidFill>
                <a:srgbClr val="FF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4" name="组合 43"/>
          <p:cNvGrpSpPr/>
          <p:nvPr/>
        </p:nvGrpSpPr>
        <p:grpSpPr>
          <a:xfrm>
            <a:off x="2951273" y="4944739"/>
            <a:ext cx="1040590" cy="1015663"/>
            <a:chOff x="7024756" y="787736"/>
            <a:chExt cx="1040590" cy="1015663"/>
          </a:xfrm>
        </p:grpSpPr>
        <p:sp>
          <p:nvSpPr>
            <p:cNvPr id="65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06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6" name="直接连接符 45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矩形 46"/>
          <p:cNvSpPr/>
          <p:nvPr/>
        </p:nvSpPr>
        <p:spPr>
          <a:xfrm>
            <a:off x="4517875" y="4343208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Lắp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và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kết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nối</a:t>
            </a:r>
            <a:endParaRPr lang="zh-CN" altLang="en-US" sz="2800" b="1" dirty="0"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8" name="组合 47"/>
          <p:cNvGrpSpPr/>
          <p:nvPr/>
        </p:nvGrpSpPr>
        <p:grpSpPr>
          <a:xfrm>
            <a:off x="2961779" y="4103881"/>
            <a:ext cx="1040590" cy="1015663"/>
            <a:chOff x="7024756" y="787736"/>
            <a:chExt cx="1040590" cy="1015663"/>
          </a:xfrm>
        </p:grpSpPr>
        <p:sp>
          <p:nvSpPr>
            <p:cNvPr id="69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0" name="直接连接符 49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矩形 50"/>
          <p:cNvSpPr/>
          <p:nvPr/>
        </p:nvSpPr>
        <p:spPr>
          <a:xfrm>
            <a:off x="4507369" y="2756102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Tính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nổi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bật</a:t>
            </a:r>
            <a:endParaRPr lang="zh-CN" altLang="en-US" sz="2800" b="1" dirty="0">
              <a:solidFill>
                <a:srgbClr val="00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2" name="组合 51"/>
          <p:cNvGrpSpPr/>
          <p:nvPr/>
        </p:nvGrpSpPr>
        <p:grpSpPr>
          <a:xfrm>
            <a:off x="2935507" y="2516775"/>
            <a:ext cx="1040590" cy="1015663"/>
            <a:chOff x="7024756" y="787736"/>
            <a:chExt cx="1040590" cy="1015663"/>
          </a:xfrm>
        </p:grpSpPr>
        <p:sp>
          <p:nvSpPr>
            <p:cNvPr id="73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4" name="直接连接符 5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矩形 34"/>
          <p:cNvSpPr/>
          <p:nvPr/>
        </p:nvSpPr>
        <p:spPr>
          <a:xfrm>
            <a:off x="4533641" y="599863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dự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án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mẫu</a:t>
            </a:r>
            <a:endParaRPr lang="zh-CN" alt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6" name="组合 35"/>
          <p:cNvGrpSpPr/>
          <p:nvPr/>
        </p:nvGrpSpPr>
        <p:grpSpPr>
          <a:xfrm>
            <a:off x="2961779" y="5759311"/>
            <a:ext cx="1040590" cy="1015663"/>
            <a:chOff x="7024756" y="787736"/>
            <a:chExt cx="1040590" cy="1015663"/>
          </a:xfrm>
        </p:grpSpPr>
        <p:sp>
          <p:nvSpPr>
            <p:cNvPr id="77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07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8" name="直接连接符 3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标题 1"/>
          <p:cNvSpPr txBox="1">
            <a:spLocks/>
          </p:cNvSpPr>
          <p:nvPr/>
        </p:nvSpPr>
        <p:spPr bwMode="auto">
          <a:xfrm>
            <a:off x="735311" y="49069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Nội</a:t>
            </a:r>
            <a:r>
              <a:rPr lang="en-US" altLang="zh-CN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dung</a:t>
            </a:r>
            <a:endParaRPr lang="zh-CN" alt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86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/>
              <a:t>Basic Package</a:t>
            </a:r>
            <a:endParaRPr lang="zh-CN" alt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52" y="1348773"/>
            <a:ext cx="9753600" cy="527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59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45429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Gói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cơ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bản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995125"/>
              </p:ext>
            </p:extLst>
          </p:nvPr>
        </p:nvGraphicFramePr>
        <p:xfrm>
          <a:off x="622117" y="1790578"/>
          <a:ext cx="10741988" cy="3315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497"/>
                <a:gridCol w="2685497"/>
                <a:gridCol w="2685497"/>
                <a:gridCol w="2685497"/>
              </a:tblGrid>
              <a:tr h="38054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Sử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dụng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nghiệm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văn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phòng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861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Cấu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năng</a:t>
                      </a:r>
                      <a:endParaRPr lang="en-US" dirty="0"/>
                    </a:p>
                  </a:txBody>
                  <a:tcPr/>
                </a:tc>
              </a:tr>
              <a:tr h="12159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DHI-ITC302-RU1A-IRHL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CCD sensor, 3 MP , cover 2 lanes , Built in IR lamp , fan, housing, heater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Nhận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xe</a:t>
                      </a:r>
                      <a:endParaRPr lang="en-US" dirty="0"/>
                    </a:p>
                  </a:txBody>
                  <a:tcPr anchor="ctr"/>
                </a:tc>
              </a:tr>
              <a:tr h="12159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DH-PLF2150-M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Lens: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25mm. </a:t>
                      </a:r>
                    </a:p>
                    <a:p>
                      <a:pPr algn="l"/>
                      <a:r>
                        <a:rPr lang="en-US" dirty="0" smtClean="0"/>
                        <a:t>Inter</a:t>
                      </a:r>
                      <a:r>
                        <a:rPr lang="en-US" baseline="0" dirty="0" smtClean="0"/>
                        <a:t>face: C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Optional according to the scene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9" name="Picture 7" descr="说明: C:\Documents and Settings\Administrator\桌面\经济型一体化抓拍单元4副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3989" r="1163" b="30051"/>
          <a:stretch>
            <a:fillRect/>
          </a:stretch>
        </p:blipFill>
        <p:spPr bwMode="auto">
          <a:xfrm>
            <a:off x="3428730" y="2911097"/>
            <a:ext cx="2244500" cy="8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27700" y="3878157"/>
            <a:ext cx="646561" cy="108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1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45429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Gói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cơ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bản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839789"/>
              </p:ext>
            </p:extLst>
          </p:nvPr>
        </p:nvGraphicFramePr>
        <p:xfrm>
          <a:off x="378373" y="1348678"/>
          <a:ext cx="11508828" cy="5194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2304"/>
                <a:gridCol w="2685497"/>
                <a:gridCol w="2914406"/>
                <a:gridCol w="2916621"/>
              </a:tblGrid>
              <a:tr h="3265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Thử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nghiệm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thực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tế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trên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đường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38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Cấu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năng</a:t>
                      </a:r>
                      <a:endParaRPr lang="en-US" dirty="0"/>
                    </a:p>
                  </a:txBody>
                  <a:tcPr/>
                </a:tc>
              </a:tr>
              <a:tr h="13141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DHI-ITC302-RU1A-IRHL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CCD sensor, 3 MP , cover 2 lanes , Built in IR lamp , fan, housing, heater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Nhận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Chuyển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làn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định</a:t>
                      </a:r>
                      <a:endParaRPr lang="en-US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Xe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chạy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chiều</a:t>
                      </a:r>
                      <a:endParaRPr lang="en-US" dirty="0" smtClean="0"/>
                    </a:p>
                    <a:p>
                      <a:pPr marL="0" indent="0" algn="l">
                        <a:buNone/>
                      </a:pPr>
                      <a:endParaRPr lang="en-US" dirty="0" smtClean="0"/>
                    </a:p>
                  </a:txBody>
                  <a:tcPr anchor="ctr"/>
                </a:tc>
              </a:tr>
              <a:tr h="13405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DH-PLF2150-M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Lens: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25mm. </a:t>
                      </a:r>
                    </a:p>
                    <a:p>
                      <a:pPr algn="l"/>
                      <a:r>
                        <a:rPr lang="en-US" dirty="0" smtClean="0"/>
                        <a:t>Inter</a:t>
                      </a:r>
                      <a:r>
                        <a:rPr lang="en-US" baseline="0" dirty="0" smtClean="0"/>
                        <a:t>face: C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Optional according to the scene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561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DHI-ITALE-080BA-IR7-P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24cree IR LED strobe lamp, 730nm.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Support cascading of 4 devices.</a:t>
                      </a:r>
                      <a:r>
                        <a:rPr lang="en-US" baseline="0" dirty="0" smtClean="0"/>
                        <a:t> One lamp cover one lane</a:t>
                      </a:r>
                      <a:endParaRPr lang="en-US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9" name="Picture 7" descr="说明: C:\Documents and Settings\Administrator\桌面\经济型一体化抓拍单元4副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3989" r="1163" b="30051"/>
          <a:stretch>
            <a:fillRect/>
          </a:stretch>
        </p:blipFill>
        <p:spPr bwMode="auto">
          <a:xfrm>
            <a:off x="3748611" y="2580007"/>
            <a:ext cx="2244500" cy="8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34" y="5064839"/>
            <a:ext cx="1311729" cy="12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27701" y="3688971"/>
            <a:ext cx="646561" cy="108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93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Gói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tiêu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chuẩn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27" y="1342293"/>
            <a:ext cx="9693987" cy="531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57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438534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Gói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tiêu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chuẩn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03006"/>
              </p:ext>
            </p:extLst>
          </p:nvPr>
        </p:nvGraphicFramePr>
        <p:xfrm>
          <a:off x="189186" y="1353427"/>
          <a:ext cx="11666483" cy="5306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545"/>
                <a:gridCol w="1813035"/>
                <a:gridCol w="4824248"/>
                <a:gridCol w="2443655"/>
              </a:tblGrid>
              <a:tr h="511346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Nhận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biển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số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với</a:t>
                      </a:r>
                      <a:r>
                        <a:rPr lang="en-US" sz="2800" baseline="0" dirty="0" smtClean="0"/>
                        <a:t> RADAR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95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Cấu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năng</a:t>
                      </a:r>
                      <a:endParaRPr lang="en-US" dirty="0"/>
                    </a:p>
                  </a:txBody>
                  <a:tcPr/>
                </a:tc>
              </a:tr>
              <a:tr h="7265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DHI-ITC602-RU1A-IRHL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CCD sensor, 6 MP , cover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3 lanes , Built in IR lamp , fan, housing, heater</a:t>
                      </a:r>
                      <a:endParaRPr 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Nhận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ngày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đêm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Chuyển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làn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định</a:t>
                      </a:r>
                      <a:endParaRPr lang="en-US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Xe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chạy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chiều</a:t>
                      </a:r>
                      <a:endParaRPr lang="en-US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Đo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tốc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độ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Phát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quá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tốc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độ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Lưu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và</a:t>
                      </a:r>
                      <a:r>
                        <a:rPr lang="en-US" baseline="0" dirty="0" smtClean="0"/>
                        <a:t> video </a:t>
                      </a:r>
                      <a:r>
                        <a:rPr lang="en-US" baseline="0" dirty="0" err="1" smtClean="0"/>
                        <a:t>cục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bộ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Kết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hợp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các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r>
                        <a:rPr lang="en-US" baseline="0" dirty="0" smtClean="0"/>
                        <a:t> vi </a:t>
                      </a:r>
                      <a:r>
                        <a:rPr lang="en-US" baseline="0" dirty="0" err="1" smtClean="0"/>
                        <a:t>phạm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 anchor="ctr"/>
                </a:tc>
              </a:tr>
              <a:tr h="9120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DH-PLF2150-M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Lens: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25mm. </a:t>
                      </a:r>
                    </a:p>
                    <a:p>
                      <a:pPr algn="l"/>
                      <a:r>
                        <a:rPr lang="en-US" dirty="0" smtClean="0"/>
                        <a:t>Inter</a:t>
                      </a:r>
                      <a:r>
                        <a:rPr lang="en-US" baseline="0" dirty="0" smtClean="0"/>
                        <a:t>face: C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Optional according to the scene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83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DHI-ITALE-080BA-IR7-P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24cree IR LED strobe lamp, 730nm.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Support cascading of 4 devices.</a:t>
                      </a:r>
                      <a:r>
                        <a:rPr lang="en-US" baseline="0" dirty="0" smtClean="0"/>
                        <a:t> 1 lamp cover 1 lane</a:t>
                      </a:r>
                      <a:endParaRPr lang="en-US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1730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DHI-ITARD-024SA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Narrow wave radar,</a:t>
                      </a:r>
                    </a:p>
                    <a:p>
                      <a:pPr algn="l"/>
                      <a:r>
                        <a:rPr lang="en-US" dirty="0" smtClean="0"/>
                        <a:t>Speed range:10km/h-250km/h </a:t>
                      </a:r>
                    </a:p>
                    <a:p>
                      <a:pPr algn="l"/>
                      <a:r>
                        <a:rPr lang="en-US" dirty="0" smtClean="0"/>
                        <a:t>Monitor lane:1</a:t>
                      </a:r>
                    </a:p>
                    <a:p>
                      <a:pPr algn="l"/>
                      <a:r>
                        <a:rPr lang="en-US" dirty="0" smtClean="0"/>
                        <a:t>Frequency:4.125GHz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dirty="0" smtClean="0"/>
                    </a:p>
                  </a:txBody>
                  <a:tcPr anchor="ctr"/>
                </a:tc>
              </a:tr>
              <a:tr h="8292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DHI-ITSE0804-GN5B-D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Front end storage</a:t>
                      </a:r>
                    </a:p>
                    <a:p>
                      <a:pPr algn="l"/>
                      <a:r>
                        <a:rPr lang="en-US" dirty="0" smtClean="0"/>
                        <a:t>Store</a:t>
                      </a:r>
                      <a:r>
                        <a:rPr lang="en-US" baseline="0" dirty="0" smtClean="0"/>
                        <a:t> Video and Picture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4*3.5</a:t>
                      </a:r>
                      <a:r>
                        <a:rPr lang="en-US" baseline="0" dirty="0" smtClean="0"/>
                        <a:t> inch HDD with one 1T HDD by default</a:t>
                      </a:r>
                      <a:endParaRPr lang="en-US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9" name="Picture 7" descr="说明: C:\Documents and Settings\Administrator\桌面\经济型一体化抓拍单元4副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3989" r="1163" b="30051"/>
          <a:stretch>
            <a:fillRect/>
          </a:stretch>
        </p:blipFill>
        <p:spPr bwMode="auto">
          <a:xfrm>
            <a:off x="2904750" y="2330923"/>
            <a:ext cx="1690720" cy="62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52" y="3936320"/>
            <a:ext cx="624394" cy="5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52" y="4800487"/>
            <a:ext cx="959222" cy="74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8962"/>
          <a:stretch/>
        </p:blipFill>
        <p:spPr bwMode="auto">
          <a:xfrm>
            <a:off x="3028588" y="5959374"/>
            <a:ext cx="1320518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65567" y="2884929"/>
            <a:ext cx="646562" cy="108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20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438534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Gói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tiêu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chuẩn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555769"/>
              </p:ext>
            </p:extLst>
          </p:nvPr>
        </p:nvGraphicFramePr>
        <p:xfrm>
          <a:off x="189186" y="1358290"/>
          <a:ext cx="11666483" cy="526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076"/>
                <a:gridCol w="1718441"/>
                <a:gridCol w="4729656"/>
                <a:gridCol w="2601310"/>
              </a:tblGrid>
              <a:tr h="5087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Vi </a:t>
                      </a:r>
                      <a:r>
                        <a:rPr lang="en-US" sz="2800" dirty="0" err="1" smtClean="0"/>
                        <a:t>phạm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đèn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giao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thông</a:t>
                      </a:r>
                      <a:r>
                        <a:rPr lang="en-US" sz="2800" baseline="0" dirty="0" smtClean="0"/>
                        <a:t> (</a:t>
                      </a:r>
                      <a:r>
                        <a:rPr lang="en-US" sz="2800" baseline="0" dirty="0" err="1" smtClean="0"/>
                        <a:t>Đèn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đỏ</a:t>
                      </a:r>
                      <a:r>
                        <a:rPr lang="en-US" sz="2800" baseline="0" dirty="0" smtClean="0"/>
                        <a:t>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908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Cấu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năng</a:t>
                      </a:r>
                      <a:endParaRPr lang="en-US" dirty="0"/>
                    </a:p>
                  </a:txBody>
                  <a:tcPr/>
                </a:tc>
              </a:tr>
              <a:tr h="6858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DHI-ITC602-RU1A-HL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CCD sensor, 6 MP , cover 3 lanes , Built in white light lamp , fan, housing, heater</a:t>
                      </a:r>
                      <a:endParaRPr 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Nhận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ngày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đêm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Chuyển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làn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định</a:t>
                      </a:r>
                      <a:endParaRPr lang="en-US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Xe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chạy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chiều</a:t>
                      </a:r>
                      <a:endParaRPr lang="en-US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Phát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</a:t>
                      </a:r>
                      <a:r>
                        <a:rPr lang="en-US" dirty="0" err="1" smtClean="0"/>
                        <a:t>ượt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đèn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đỏ</a:t>
                      </a:r>
                      <a:endParaRPr lang="en-US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Lưu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và</a:t>
                      </a:r>
                      <a:r>
                        <a:rPr lang="en-US" baseline="0" dirty="0" smtClean="0"/>
                        <a:t> video </a:t>
                      </a:r>
                      <a:r>
                        <a:rPr lang="en-US" baseline="0" dirty="0" err="1" smtClean="0"/>
                        <a:t>cục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bộ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Kết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hợp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các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r>
                        <a:rPr lang="en-US" baseline="0" dirty="0" smtClean="0"/>
                        <a:t> vi </a:t>
                      </a:r>
                      <a:r>
                        <a:rPr lang="en-US" baseline="0" dirty="0" err="1" smtClean="0"/>
                        <a:t>phạm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 anchor="ctr"/>
                </a:tc>
              </a:tr>
              <a:tr h="8977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DH-PLF2150-M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Lens: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25mm. </a:t>
                      </a:r>
                    </a:p>
                    <a:p>
                      <a:pPr algn="l"/>
                      <a:r>
                        <a:rPr lang="en-US" dirty="0" smtClean="0"/>
                        <a:t>Inter</a:t>
                      </a:r>
                      <a:r>
                        <a:rPr lang="en-US" baseline="0" dirty="0" smtClean="0"/>
                        <a:t>face: C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Optional according to the scene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77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DHI-ITALE-060AA-P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16cree white light LED strobe lamps.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Support cascading of 4 devices. </a:t>
                      </a:r>
                      <a:r>
                        <a:rPr lang="en-US" baseline="0" dirty="0" smtClean="0"/>
                        <a:t>One lamp cover one lane</a:t>
                      </a:r>
                      <a:endParaRPr lang="en-US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890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ITASD-016RA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Traffic light</a:t>
                      </a:r>
                      <a:r>
                        <a:rPr lang="en-US" baseline="0" dirty="0" smtClean="0"/>
                        <a:t> detector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16 red light/ green light detection, 4 RS485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dirty="0" smtClean="0"/>
                    </a:p>
                  </a:txBody>
                  <a:tcPr anchor="ctr"/>
                </a:tc>
              </a:tr>
              <a:tr h="11777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DHI-ITSE0804-GN5B-D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Front end storage</a:t>
                      </a:r>
                    </a:p>
                    <a:p>
                      <a:pPr algn="l"/>
                      <a:r>
                        <a:rPr lang="en-US" dirty="0" smtClean="0"/>
                        <a:t>Store</a:t>
                      </a:r>
                      <a:r>
                        <a:rPr lang="en-US" baseline="0" dirty="0" smtClean="0"/>
                        <a:t> Video and Picture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4*3.5</a:t>
                      </a:r>
                      <a:r>
                        <a:rPr lang="en-US" baseline="0" dirty="0" smtClean="0"/>
                        <a:t> inch HDD with one 1T HDD by default</a:t>
                      </a:r>
                      <a:endParaRPr lang="en-US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9" name="Picture 7" descr="说明: C:\Documents and Settings\Administrator\桌面\经济型一体化抓拍单元4副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3989" r="1163" b="30051"/>
          <a:stretch>
            <a:fillRect/>
          </a:stretch>
        </p:blipFill>
        <p:spPr bwMode="auto">
          <a:xfrm>
            <a:off x="2797999" y="2333299"/>
            <a:ext cx="1690720" cy="62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8962"/>
          <a:stretch/>
        </p:blipFill>
        <p:spPr bwMode="auto">
          <a:xfrm>
            <a:off x="3038349" y="5691337"/>
            <a:ext cx="1320518" cy="6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21" y="3948454"/>
            <a:ext cx="848675" cy="74651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 b="15979"/>
          <a:stretch/>
        </p:blipFill>
        <p:spPr bwMode="auto">
          <a:xfrm>
            <a:off x="2896320" y="4841626"/>
            <a:ext cx="1494079" cy="54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89059" y="2925012"/>
            <a:ext cx="646562" cy="108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05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2229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>
                <a:latin typeface="Calibri" pitchFamily="34" charset="0"/>
                <a:cs typeface="Calibri" pitchFamily="34" charset="0"/>
              </a:rPr>
              <a:t>Gói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chuyên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nghiệp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404681"/>
            <a:ext cx="9801225" cy="534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32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 txBox="1">
            <a:spLocks/>
          </p:cNvSpPr>
          <p:nvPr/>
        </p:nvSpPr>
        <p:spPr bwMode="auto">
          <a:xfrm>
            <a:off x="797856" y="5556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Giải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pháp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giao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minh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619687" y="5018310"/>
            <a:ext cx="27382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Dễ</a:t>
            </a:r>
            <a:r>
              <a:rPr lang="en-US" altLang="zh-CN" sz="2800" b="1" dirty="0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dàng</a:t>
            </a:r>
            <a:r>
              <a:rPr lang="en-US" altLang="zh-CN" sz="2800" b="1" dirty="0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tích</a:t>
            </a:r>
            <a:r>
              <a:rPr lang="en-US" altLang="zh-CN" sz="2800" b="1" dirty="0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hợp</a:t>
            </a:r>
            <a:endParaRPr lang="en-US" altLang="zh-CN" sz="2800" b="1" dirty="0" smtClean="0">
              <a:solidFill>
                <a:srgbClr val="252525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nâng</a:t>
            </a:r>
            <a:r>
              <a:rPr lang="en-US" altLang="zh-CN" sz="2800" b="1" dirty="0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cấp</a:t>
            </a:r>
            <a:endParaRPr lang="zh-CN" altLang="en-US" sz="2800" b="1" dirty="0">
              <a:solidFill>
                <a:srgbClr val="252525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3636627" y="4229297"/>
            <a:ext cx="704364" cy="632943"/>
          </a:xfrm>
          <a:custGeom>
            <a:avLst/>
            <a:gdLst>
              <a:gd name="T0" fmla="*/ 48 w 286"/>
              <a:gd name="T1" fmla="*/ 0 h 257"/>
              <a:gd name="T2" fmla="*/ 96 w 286"/>
              <a:gd name="T3" fmla="*/ 80 h 257"/>
              <a:gd name="T4" fmla="*/ 64 w 286"/>
              <a:gd name="T5" fmla="*/ 80 h 257"/>
              <a:gd name="T6" fmla="*/ 64 w 286"/>
              <a:gd name="T7" fmla="*/ 177 h 257"/>
              <a:gd name="T8" fmla="*/ 64 w 286"/>
              <a:gd name="T9" fmla="*/ 185 h 257"/>
              <a:gd name="T10" fmla="*/ 68 w 286"/>
              <a:gd name="T11" fmla="*/ 193 h 257"/>
              <a:gd name="T12" fmla="*/ 72 w 286"/>
              <a:gd name="T13" fmla="*/ 199 h 257"/>
              <a:gd name="T14" fmla="*/ 78 w 286"/>
              <a:gd name="T15" fmla="*/ 205 h 257"/>
              <a:gd name="T16" fmla="*/ 86 w 286"/>
              <a:gd name="T17" fmla="*/ 207 h 257"/>
              <a:gd name="T18" fmla="*/ 96 w 286"/>
              <a:gd name="T19" fmla="*/ 209 h 257"/>
              <a:gd name="T20" fmla="*/ 104 w 286"/>
              <a:gd name="T21" fmla="*/ 207 h 257"/>
              <a:gd name="T22" fmla="*/ 112 w 286"/>
              <a:gd name="T23" fmla="*/ 205 h 257"/>
              <a:gd name="T24" fmla="*/ 118 w 286"/>
              <a:gd name="T25" fmla="*/ 199 h 257"/>
              <a:gd name="T26" fmla="*/ 122 w 286"/>
              <a:gd name="T27" fmla="*/ 193 h 257"/>
              <a:gd name="T28" fmla="*/ 126 w 286"/>
              <a:gd name="T29" fmla="*/ 185 h 257"/>
              <a:gd name="T30" fmla="*/ 128 w 286"/>
              <a:gd name="T31" fmla="*/ 177 h 257"/>
              <a:gd name="T32" fmla="*/ 128 w 286"/>
              <a:gd name="T33" fmla="*/ 80 h 257"/>
              <a:gd name="T34" fmla="*/ 132 w 286"/>
              <a:gd name="T35" fmla="*/ 54 h 257"/>
              <a:gd name="T36" fmla="*/ 146 w 286"/>
              <a:gd name="T37" fmla="*/ 34 h 257"/>
              <a:gd name="T38" fmla="*/ 166 w 286"/>
              <a:gd name="T39" fmla="*/ 20 h 257"/>
              <a:gd name="T40" fmla="*/ 190 w 286"/>
              <a:gd name="T41" fmla="*/ 16 h 257"/>
              <a:gd name="T42" fmla="*/ 216 w 286"/>
              <a:gd name="T43" fmla="*/ 20 h 257"/>
              <a:gd name="T44" fmla="*/ 236 w 286"/>
              <a:gd name="T45" fmla="*/ 34 h 257"/>
              <a:gd name="T46" fmla="*/ 250 w 286"/>
              <a:gd name="T47" fmla="*/ 54 h 257"/>
              <a:gd name="T48" fmla="*/ 254 w 286"/>
              <a:gd name="T49" fmla="*/ 80 h 257"/>
              <a:gd name="T50" fmla="*/ 254 w 286"/>
              <a:gd name="T51" fmla="*/ 177 h 257"/>
              <a:gd name="T52" fmla="*/ 286 w 286"/>
              <a:gd name="T53" fmla="*/ 177 h 257"/>
              <a:gd name="T54" fmla="*/ 238 w 286"/>
              <a:gd name="T55" fmla="*/ 257 h 257"/>
              <a:gd name="T56" fmla="*/ 190 w 286"/>
              <a:gd name="T57" fmla="*/ 177 h 257"/>
              <a:gd name="T58" fmla="*/ 222 w 286"/>
              <a:gd name="T59" fmla="*/ 177 h 257"/>
              <a:gd name="T60" fmla="*/ 222 w 286"/>
              <a:gd name="T61" fmla="*/ 80 h 257"/>
              <a:gd name="T62" fmla="*/ 222 w 286"/>
              <a:gd name="T63" fmla="*/ 72 h 257"/>
              <a:gd name="T64" fmla="*/ 218 w 286"/>
              <a:gd name="T65" fmla="*/ 64 h 257"/>
              <a:gd name="T66" fmla="*/ 214 w 286"/>
              <a:gd name="T67" fmla="*/ 58 h 257"/>
              <a:gd name="T68" fmla="*/ 208 w 286"/>
              <a:gd name="T69" fmla="*/ 52 h 257"/>
              <a:gd name="T70" fmla="*/ 200 w 286"/>
              <a:gd name="T71" fmla="*/ 50 h 257"/>
              <a:gd name="T72" fmla="*/ 190 w 286"/>
              <a:gd name="T73" fmla="*/ 48 h 257"/>
              <a:gd name="T74" fmla="*/ 182 w 286"/>
              <a:gd name="T75" fmla="*/ 50 h 257"/>
              <a:gd name="T76" fmla="*/ 174 w 286"/>
              <a:gd name="T77" fmla="*/ 52 h 257"/>
              <a:gd name="T78" fmla="*/ 168 w 286"/>
              <a:gd name="T79" fmla="*/ 58 h 257"/>
              <a:gd name="T80" fmla="*/ 164 w 286"/>
              <a:gd name="T81" fmla="*/ 64 h 257"/>
              <a:gd name="T82" fmla="*/ 160 w 286"/>
              <a:gd name="T83" fmla="*/ 72 h 257"/>
              <a:gd name="T84" fmla="*/ 158 w 286"/>
              <a:gd name="T85" fmla="*/ 80 h 257"/>
              <a:gd name="T86" fmla="*/ 158 w 286"/>
              <a:gd name="T87" fmla="*/ 177 h 257"/>
              <a:gd name="T88" fmla="*/ 154 w 286"/>
              <a:gd name="T89" fmla="*/ 201 h 257"/>
              <a:gd name="T90" fmla="*/ 140 w 286"/>
              <a:gd name="T91" fmla="*/ 221 h 257"/>
              <a:gd name="T92" fmla="*/ 120 w 286"/>
              <a:gd name="T93" fmla="*/ 235 h 257"/>
              <a:gd name="T94" fmla="*/ 96 w 286"/>
              <a:gd name="T95" fmla="*/ 241 h 257"/>
              <a:gd name="T96" fmla="*/ 70 w 286"/>
              <a:gd name="T97" fmla="*/ 235 h 257"/>
              <a:gd name="T98" fmla="*/ 50 w 286"/>
              <a:gd name="T99" fmla="*/ 221 h 257"/>
              <a:gd name="T100" fmla="*/ 36 w 286"/>
              <a:gd name="T101" fmla="*/ 201 h 257"/>
              <a:gd name="T102" fmla="*/ 32 w 286"/>
              <a:gd name="T103" fmla="*/ 177 h 257"/>
              <a:gd name="T104" fmla="*/ 32 w 286"/>
              <a:gd name="T105" fmla="*/ 80 h 257"/>
              <a:gd name="T106" fmla="*/ 0 w 286"/>
              <a:gd name="T107" fmla="*/ 80 h 257"/>
              <a:gd name="T108" fmla="*/ 48 w 286"/>
              <a:gd name="T10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6" h="257">
                <a:moveTo>
                  <a:pt x="48" y="0"/>
                </a:moveTo>
                <a:lnTo>
                  <a:pt x="96" y="80"/>
                </a:lnTo>
                <a:lnTo>
                  <a:pt x="64" y="80"/>
                </a:lnTo>
                <a:lnTo>
                  <a:pt x="64" y="177"/>
                </a:lnTo>
                <a:lnTo>
                  <a:pt x="64" y="185"/>
                </a:lnTo>
                <a:lnTo>
                  <a:pt x="68" y="193"/>
                </a:lnTo>
                <a:lnTo>
                  <a:pt x="72" y="199"/>
                </a:lnTo>
                <a:lnTo>
                  <a:pt x="78" y="205"/>
                </a:lnTo>
                <a:lnTo>
                  <a:pt x="86" y="207"/>
                </a:lnTo>
                <a:lnTo>
                  <a:pt x="96" y="209"/>
                </a:lnTo>
                <a:lnTo>
                  <a:pt x="104" y="207"/>
                </a:lnTo>
                <a:lnTo>
                  <a:pt x="112" y="205"/>
                </a:lnTo>
                <a:lnTo>
                  <a:pt x="118" y="199"/>
                </a:lnTo>
                <a:lnTo>
                  <a:pt x="122" y="193"/>
                </a:lnTo>
                <a:lnTo>
                  <a:pt x="126" y="185"/>
                </a:lnTo>
                <a:lnTo>
                  <a:pt x="128" y="177"/>
                </a:lnTo>
                <a:lnTo>
                  <a:pt x="128" y="80"/>
                </a:lnTo>
                <a:lnTo>
                  <a:pt x="132" y="54"/>
                </a:lnTo>
                <a:lnTo>
                  <a:pt x="146" y="34"/>
                </a:lnTo>
                <a:lnTo>
                  <a:pt x="166" y="20"/>
                </a:lnTo>
                <a:lnTo>
                  <a:pt x="190" y="16"/>
                </a:lnTo>
                <a:lnTo>
                  <a:pt x="216" y="20"/>
                </a:lnTo>
                <a:lnTo>
                  <a:pt x="236" y="34"/>
                </a:lnTo>
                <a:lnTo>
                  <a:pt x="250" y="54"/>
                </a:lnTo>
                <a:lnTo>
                  <a:pt x="254" y="80"/>
                </a:lnTo>
                <a:lnTo>
                  <a:pt x="254" y="177"/>
                </a:lnTo>
                <a:lnTo>
                  <a:pt x="286" y="177"/>
                </a:lnTo>
                <a:lnTo>
                  <a:pt x="238" y="257"/>
                </a:lnTo>
                <a:lnTo>
                  <a:pt x="190" y="177"/>
                </a:lnTo>
                <a:lnTo>
                  <a:pt x="222" y="177"/>
                </a:lnTo>
                <a:lnTo>
                  <a:pt x="222" y="80"/>
                </a:lnTo>
                <a:lnTo>
                  <a:pt x="222" y="72"/>
                </a:lnTo>
                <a:lnTo>
                  <a:pt x="218" y="64"/>
                </a:lnTo>
                <a:lnTo>
                  <a:pt x="214" y="58"/>
                </a:lnTo>
                <a:lnTo>
                  <a:pt x="208" y="52"/>
                </a:lnTo>
                <a:lnTo>
                  <a:pt x="200" y="50"/>
                </a:lnTo>
                <a:lnTo>
                  <a:pt x="190" y="48"/>
                </a:lnTo>
                <a:lnTo>
                  <a:pt x="182" y="50"/>
                </a:lnTo>
                <a:lnTo>
                  <a:pt x="174" y="52"/>
                </a:lnTo>
                <a:lnTo>
                  <a:pt x="168" y="58"/>
                </a:lnTo>
                <a:lnTo>
                  <a:pt x="164" y="64"/>
                </a:lnTo>
                <a:lnTo>
                  <a:pt x="160" y="72"/>
                </a:lnTo>
                <a:lnTo>
                  <a:pt x="158" y="80"/>
                </a:lnTo>
                <a:lnTo>
                  <a:pt x="158" y="177"/>
                </a:lnTo>
                <a:lnTo>
                  <a:pt x="154" y="201"/>
                </a:lnTo>
                <a:lnTo>
                  <a:pt x="140" y="221"/>
                </a:lnTo>
                <a:lnTo>
                  <a:pt x="120" y="235"/>
                </a:lnTo>
                <a:lnTo>
                  <a:pt x="96" y="241"/>
                </a:lnTo>
                <a:lnTo>
                  <a:pt x="70" y="235"/>
                </a:lnTo>
                <a:lnTo>
                  <a:pt x="50" y="221"/>
                </a:lnTo>
                <a:lnTo>
                  <a:pt x="36" y="201"/>
                </a:lnTo>
                <a:lnTo>
                  <a:pt x="32" y="177"/>
                </a:lnTo>
                <a:lnTo>
                  <a:pt x="32" y="80"/>
                </a:lnTo>
                <a:lnTo>
                  <a:pt x="0" y="80"/>
                </a:lnTo>
                <a:lnTo>
                  <a:pt x="4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553416" y="4991709"/>
            <a:ext cx="21018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Dễ</a:t>
            </a:r>
            <a:r>
              <a:rPr lang="en-US" altLang="zh-CN" sz="2800" b="1" dirty="0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khai</a:t>
            </a:r>
            <a:endParaRPr lang="en-US" altLang="zh-CN" sz="2800" b="1" dirty="0" smtClean="0">
              <a:solidFill>
                <a:srgbClr val="252525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Dễ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bảo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trì</a:t>
            </a:r>
            <a:endParaRPr lang="zh-CN" altLang="en-US" sz="2800" b="1" dirty="0">
              <a:solidFill>
                <a:srgbClr val="252525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6" name="Freeform 35"/>
          <p:cNvSpPr>
            <a:spLocks noEditPoints="1"/>
          </p:cNvSpPr>
          <p:nvPr/>
        </p:nvSpPr>
        <p:spPr bwMode="auto">
          <a:xfrm>
            <a:off x="8267816" y="4180339"/>
            <a:ext cx="679877" cy="681901"/>
          </a:xfrm>
          <a:custGeom>
            <a:avLst/>
            <a:gdLst>
              <a:gd name="T0" fmla="*/ 168 w 336"/>
              <a:gd name="T1" fmla="*/ 112 h 337"/>
              <a:gd name="T2" fmla="*/ 146 w 336"/>
              <a:gd name="T3" fmla="*/ 116 h 337"/>
              <a:gd name="T4" fmla="*/ 128 w 336"/>
              <a:gd name="T5" fmla="*/ 128 h 337"/>
              <a:gd name="T6" fmla="*/ 116 w 336"/>
              <a:gd name="T7" fmla="*/ 146 h 337"/>
              <a:gd name="T8" fmla="*/ 112 w 336"/>
              <a:gd name="T9" fmla="*/ 168 h 337"/>
              <a:gd name="T10" fmla="*/ 116 w 336"/>
              <a:gd name="T11" fmla="*/ 190 h 337"/>
              <a:gd name="T12" fmla="*/ 128 w 336"/>
              <a:gd name="T13" fmla="*/ 208 h 337"/>
              <a:gd name="T14" fmla="*/ 146 w 336"/>
              <a:gd name="T15" fmla="*/ 220 h 337"/>
              <a:gd name="T16" fmla="*/ 168 w 336"/>
              <a:gd name="T17" fmla="*/ 224 h 337"/>
              <a:gd name="T18" fmla="*/ 190 w 336"/>
              <a:gd name="T19" fmla="*/ 220 h 337"/>
              <a:gd name="T20" fmla="*/ 208 w 336"/>
              <a:gd name="T21" fmla="*/ 208 h 337"/>
              <a:gd name="T22" fmla="*/ 220 w 336"/>
              <a:gd name="T23" fmla="*/ 190 h 337"/>
              <a:gd name="T24" fmla="*/ 224 w 336"/>
              <a:gd name="T25" fmla="*/ 168 h 337"/>
              <a:gd name="T26" fmla="*/ 220 w 336"/>
              <a:gd name="T27" fmla="*/ 146 h 337"/>
              <a:gd name="T28" fmla="*/ 208 w 336"/>
              <a:gd name="T29" fmla="*/ 128 h 337"/>
              <a:gd name="T30" fmla="*/ 190 w 336"/>
              <a:gd name="T31" fmla="*/ 116 h 337"/>
              <a:gd name="T32" fmla="*/ 168 w 336"/>
              <a:gd name="T33" fmla="*/ 112 h 337"/>
              <a:gd name="T34" fmla="*/ 144 w 336"/>
              <a:gd name="T35" fmla="*/ 0 h 337"/>
              <a:gd name="T36" fmla="*/ 192 w 336"/>
              <a:gd name="T37" fmla="*/ 0 h 337"/>
              <a:gd name="T38" fmla="*/ 208 w 336"/>
              <a:gd name="T39" fmla="*/ 56 h 337"/>
              <a:gd name="T40" fmla="*/ 220 w 336"/>
              <a:gd name="T41" fmla="*/ 60 h 337"/>
              <a:gd name="T42" fmla="*/ 270 w 336"/>
              <a:gd name="T43" fmla="*/ 32 h 337"/>
              <a:gd name="T44" fmla="*/ 304 w 336"/>
              <a:gd name="T45" fmla="*/ 66 h 337"/>
              <a:gd name="T46" fmla="*/ 276 w 336"/>
              <a:gd name="T47" fmla="*/ 116 h 337"/>
              <a:gd name="T48" fmla="*/ 282 w 336"/>
              <a:gd name="T49" fmla="*/ 128 h 337"/>
              <a:gd name="T50" fmla="*/ 336 w 336"/>
              <a:gd name="T51" fmla="*/ 144 h 337"/>
              <a:gd name="T52" fmla="*/ 336 w 336"/>
              <a:gd name="T53" fmla="*/ 192 h 337"/>
              <a:gd name="T54" fmla="*/ 282 w 336"/>
              <a:gd name="T55" fmla="*/ 208 h 337"/>
              <a:gd name="T56" fmla="*/ 276 w 336"/>
              <a:gd name="T57" fmla="*/ 220 h 337"/>
              <a:gd name="T58" fmla="*/ 304 w 336"/>
              <a:gd name="T59" fmla="*/ 270 h 337"/>
              <a:gd name="T60" fmla="*/ 270 w 336"/>
              <a:gd name="T61" fmla="*/ 305 h 337"/>
              <a:gd name="T62" fmla="*/ 220 w 336"/>
              <a:gd name="T63" fmla="*/ 276 h 337"/>
              <a:gd name="T64" fmla="*/ 208 w 336"/>
              <a:gd name="T65" fmla="*/ 282 h 337"/>
              <a:gd name="T66" fmla="*/ 192 w 336"/>
              <a:gd name="T67" fmla="*/ 337 h 337"/>
              <a:gd name="T68" fmla="*/ 144 w 336"/>
              <a:gd name="T69" fmla="*/ 337 h 337"/>
              <a:gd name="T70" fmla="*/ 128 w 336"/>
              <a:gd name="T71" fmla="*/ 282 h 337"/>
              <a:gd name="T72" fmla="*/ 116 w 336"/>
              <a:gd name="T73" fmla="*/ 276 h 337"/>
              <a:gd name="T74" fmla="*/ 66 w 336"/>
              <a:gd name="T75" fmla="*/ 305 h 337"/>
              <a:gd name="T76" fmla="*/ 32 w 336"/>
              <a:gd name="T77" fmla="*/ 270 h 337"/>
              <a:gd name="T78" fmla="*/ 60 w 336"/>
              <a:gd name="T79" fmla="*/ 220 h 337"/>
              <a:gd name="T80" fmla="*/ 54 w 336"/>
              <a:gd name="T81" fmla="*/ 208 h 337"/>
              <a:gd name="T82" fmla="*/ 0 w 336"/>
              <a:gd name="T83" fmla="*/ 192 h 337"/>
              <a:gd name="T84" fmla="*/ 0 w 336"/>
              <a:gd name="T85" fmla="*/ 144 h 337"/>
              <a:gd name="T86" fmla="*/ 54 w 336"/>
              <a:gd name="T87" fmla="*/ 128 h 337"/>
              <a:gd name="T88" fmla="*/ 60 w 336"/>
              <a:gd name="T89" fmla="*/ 116 h 337"/>
              <a:gd name="T90" fmla="*/ 32 w 336"/>
              <a:gd name="T91" fmla="*/ 66 h 337"/>
              <a:gd name="T92" fmla="*/ 66 w 336"/>
              <a:gd name="T93" fmla="*/ 32 h 337"/>
              <a:gd name="T94" fmla="*/ 116 w 336"/>
              <a:gd name="T95" fmla="*/ 60 h 337"/>
              <a:gd name="T96" fmla="*/ 128 w 336"/>
              <a:gd name="T97" fmla="*/ 56 h 337"/>
              <a:gd name="T98" fmla="*/ 144 w 336"/>
              <a:gd name="T9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6" h="337">
                <a:moveTo>
                  <a:pt x="168" y="112"/>
                </a:moveTo>
                <a:lnTo>
                  <a:pt x="146" y="116"/>
                </a:lnTo>
                <a:lnTo>
                  <a:pt x="128" y="128"/>
                </a:lnTo>
                <a:lnTo>
                  <a:pt x="116" y="146"/>
                </a:lnTo>
                <a:lnTo>
                  <a:pt x="112" y="168"/>
                </a:lnTo>
                <a:lnTo>
                  <a:pt x="116" y="190"/>
                </a:lnTo>
                <a:lnTo>
                  <a:pt x="128" y="208"/>
                </a:lnTo>
                <a:lnTo>
                  <a:pt x="146" y="220"/>
                </a:lnTo>
                <a:lnTo>
                  <a:pt x="168" y="224"/>
                </a:lnTo>
                <a:lnTo>
                  <a:pt x="190" y="220"/>
                </a:lnTo>
                <a:lnTo>
                  <a:pt x="208" y="208"/>
                </a:lnTo>
                <a:lnTo>
                  <a:pt x="220" y="190"/>
                </a:lnTo>
                <a:lnTo>
                  <a:pt x="224" y="168"/>
                </a:lnTo>
                <a:lnTo>
                  <a:pt x="220" y="146"/>
                </a:lnTo>
                <a:lnTo>
                  <a:pt x="208" y="128"/>
                </a:lnTo>
                <a:lnTo>
                  <a:pt x="190" y="116"/>
                </a:lnTo>
                <a:lnTo>
                  <a:pt x="168" y="112"/>
                </a:lnTo>
                <a:close/>
                <a:moveTo>
                  <a:pt x="144" y="0"/>
                </a:moveTo>
                <a:lnTo>
                  <a:pt x="192" y="0"/>
                </a:lnTo>
                <a:lnTo>
                  <a:pt x="208" y="56"/>
                </a:lnTo>
                <a:lnTo>
                  <a:pt x="220" y="60"/>
                </a:lnTo>
                <a:lnTo>
                  <a:pt x="270" y="32"/>
                </a:lnTo>
                <a:lnTo>
                  <a:pt x="304" y="66"/>
                </a:lnTo>
                <a:lnTo>
                  <a:pt x="276" y="116"/>
                </a:lnTo>
                <a:lnTo>
                  <a:pt x="282" y="128"/>
                </a:lnTo>
                <a:lnTo>
                  <a:pt x="336" y="144"/>
                </a:lnTo>
                <a:lnTo>
                  <a:pt x="336" y="192"/>
                </a:lnTo>
                <a:lnTo>
                  <a:pt x="282" y="208"/>
                </a:lnTo>
                <a:lnTo>
                  <a:pt x="276" y="220"/>
                </a:lnTo>
                <a:lnTo>
                  <a:pt x="304" y="270"/>
                </a:lnTo>
                <a:lnTo>
                  <a:pt x="270" y="305"/>
                </a:lnTo>
                <a:lnTo>
                  <a:pt x="220" y="276"/>
                </a:lnTo>
                <a:lnTo>
                  <a:pt x="208" y="282"/>
                </a:lnTo>
                <a:lnTo>
                  <a:pt x="192" y="337"/>
                </a:lnTo>
                <a:lnTo>
                  <a:pt x="144" y="337"/>
                </a:lnTo>
                <a:lnTo>
                  <a:pt x="128" y="282"/>
                </a:lnTo>
                <a:lnTo>
                  <a:pt x="116" y="276"/>
                </a:lnTo>
                <a:lnTo>
                  <a:pt x="66" y="305"/>
                </a:lnTo>
                <a:lnTo>
                  <a:pt x="32" y="270"/>
                </a:lnTo>
                <a:lnTo>
                  <a:pt x="60" y="220"/>
                </a:lnTo>
                <a:lnTo>
                  <a:pt x="54" y="208"/>
                </a:lnTo>
                <a:lnTo>
                  <a:pt x="0" y="192"/>
                </a:lnTo>
                <a:lnTo>
                  <a:pt x="0" y="144"/>
                </a:lnTo>
                <a:lnTo>
                  <a:pt x="54" y="128"/>
                </a:lnTo>
                <a:lnTo>
                  <a:pt x="60" y="116"/>
                </a:lnTo>
                <a:lnTo>
                  <a:pt x="32" y="66"/>
                </a:lnTo>
                <a:lnTo>
                  <a:pt x="66" y="32"/>
                </a:lnTo>
                <a:lnTo>
                  <a:pt x="116" y="60"/>
                </a:lnTo>
                <a:lnTo>
                  <a:pt x="128" y="56"/>
                </a:lnTo>
                <a:lnTo>
                  <a:pt x="144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403097" y="2372170"/>
            <a:ext cx="31714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Độ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tin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cậy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cao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</a:p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Tầm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hoạt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động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rộng</a:t>
            </a:r>
            <a:endParaRPr lang="zh-CN" altLang="en-US" sz="2800" b="1" dirty="0">
              <a:solidFill>
                <a:srgbClr val="252525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0" name="Freeform 26"/>
          <p:cNvSpPr>
            <a:spLocks noEditPoints="1"/>
          </p:cNvSpPr>
          <p:nvPr/>
        </p:nvSpPr>
        <p:spPr bwMode="auto">
          <a:xfrm>
            <a:off x="3636627" y="1567776"/>
            <a:ext cx="648324" cy="648324"/>
          </a:xfrm>
          <a:custGeom>
            <a:avLst/>
            <a:gdLst>
              <a:gd name="T0" fmla="*/ 257 w 353"/>
              <a:gd name="T1" fmla="*/ 96 h 353"/>
              <a:gd name="T2" fmla="*/ 273 w 353"/>
              <a:gd name="T3" fmla="*/ 112 h 353"/>
              <a:gd name="T4" fmla="*/ 136 w 353"/>
              <a:gd name="T5" fmla="*/ 249 h 353"/>
              <a:gd name="T6" fmla="*/ 72 w 353"/>
              <a:gd name="T7" fmla="*/ 184 h 353"/>
              <a:gd name="T8" fmla="*/ 88 w 353"/>
              <a:gd name="T9" fmla="*/ 168 h 353"/>
              <a:gd name="T10" fmla="*/ 136 w 353"/>
              <a:gd name="T11" fmla="*/ 217 h 353"/>
              <a:gd name="T12" fmla="*/ 257 w 353"/>
              <a:gd name="T13" fmla="*/ 96 h 353"/>
              <a:gd name="T14" fmla="*/ 176 w 353"/>
              <a:gd name="T15" fmla="*/ 16 h 353"/>
              <a:gd name="T16" fmla="*/ 134 w 353"/>
              <a:gd name="T17" fmla="*/ 22 h 353"/>
              <a:gd name="T18" fmla="*/ 96 w 353"/>
              <a:gd name="T19" fmla="*/ 38 h 353"/>
              <a:gd name="T20" fmla="*/ 64 w 353"/>
              <a:gd name="T21" fmla="*/ 62 h 353"/>
              <a:gd name="T22" fmla="*/ 38 w 353"/>
              <a:gd name="T23" fmla="*/ 96 h 353"/>
              <a:gd name="T24" fmla="*/ 22 w 353"/>
              <a:gd name="T25" fmla="*/ 134 h 353"/>
              <a:gd name="T26" fmla="*/ 16 w 353"/>
              <a:gd name="T27" fmla="*/ 176 h 353"/>
              <a:gd name="T28" fmla="*/ 22 w 353"/>
              <a:gd name="T29" fmla="*/ 219 h 353"/>
              <a:gd name="T30" fmla="*/ 38 w 353"/>
              <a:gd name="T31" fmla="*/ 257 h 353"/>
              <a:gd name="T32" fmla="*/ 64 w 353"/>
              <a:gd name="T33" fmla="*/ 289 h 353"/>
              <a:gd name="T34" fmla="*/ 96 w 353"/>
              <a:gd name="T35" fmla="*/ 315 h 353"/>
              <a:gd name="T36" fmla="*/ 134 w 353"/>
              <a:gd name="T37" fmla="*/ 331 h 353"/>
              <a:gd name="T38" fmla="*/ 176 w 353"/>
              <a:gd name="T39" fmla="*/ 337 h 353"/>
              <a:gd name="T40" fmla="*/ 218 w 353"/>
              <a:gd name="T41" fmla="*/ 331 h 353"/>
              <a:gd name="T42" fmla="*/ 259 w 353"/>
              <a:gd name="T43" fmla="*/ 315 h 353"/>
              <a:gd name="T44" fmla="*/ 291 w 353"/>
              <a:gd name="T45" fmla="*/ 289 h 353"/>
              <a:gd name="T46" fmla="*/ 315 w 353"/>
              <a:gd name="T47" fmla="*/ 257 h 353"/>
              <a:gd name="T48" fmla="*/ 331 w 353"/>
              <a:gd name="T49" fmla="*/ 219 h 353"/>
              <a:gd name="T50" fmla="*/ 337 w 353"/>
              <a:gd name="T51" fmla="*/ 176 h 353"/>
              <a:gd name="T52" fmla="*/ 331 w 353"/>
              <a:gd name="T53" fmla="*/ 134 h 353"/>
              <a:gd name="T54" fmla="*/ 315 w 353"/>
              <a:gd name="T55" fmla="*/ 96 h 353"/>
              <a:gd name="T56" fmla="*/ 291 w 353"/>
              <a:gd name="T57" fmla="*/ 62 h 353"/>
              <a:gd name="T58" fmla="*/ 259 w 353"/>
              <a:gd name="T59" fmla="*/ 38 h 353"/>
              <a:gd name="T60" fmla="*/ 218 w 353"/>
              <a:gd name="T61" fmla="*/ 22 h 353"/>
              <a:gd name="T62" fmla="*/ 176 w 353"/>
              <a:gd name="T63" fmla="*/ 16 h 353"/>
              <a:gd name="T64" fmla="*/ 176 w 353"/>
              <a:gd name="T65" fmla="*/ 0 h 353"/>
              <a:gd name="T66" fmla="*/ 216 w 353"/>
              <a:gd name="T67" fmla="*/ 4 h 353"/>
              <a:gd name="T68" fmla="*/ 255 w 353"/>
              <a:gd name="T69" fmla="*/ 18 h 353"/>
              <a:gd name="T70" fmla="*/ 287 w 353"/>
              <a:gd name="T71" fmla="*/ 38 h 353"/>
              <a:gd name="T72" fmla="*/ 315 w 353"/>
              <a:gd name="T73" fmla="*/ 66 h 353"/>
              <a:gd name="T74" fmla="*/ 335 w 353"/>
              <a:gd name="T75" fmla="*/ 98 h 353"/>
              <a:gd name="T76" fmla="*/ 349 w 353"/>
              <a:gd name="T77" fmla="*/ 136 h 353"/>
              <a:gd name="T78" fmla="*/ 353 w 353"/>
              <a:gd name="T79" fmla="*/ 176 h 353"/>
              <a:gd name="T80" fmla="*/ 349 w 353"/>
              <a:gd name="T81" fmla="*/ 217 h 353"/>
              <a:gd name="T82" fmla="*/ 335 w 353"/>
              <a:gd name="T83" fmla="*/ 255 h 353"/>
              <a:gd name="T84" fmla="*/ 315 w 353"/>
              <a:gd name="T85" fmla="*/ 287 h 353"/>
              <a:gd name="T86" fmla="*/ 287 w 353"/>
              <a:gd name="T87" fmla="*/ 313 h 353"/>
              <a:gd name="T88" fmla="*/ 255 w 353"/>
              <a:gd name="T89" fmla="*/ 335 h 353"/>
              <a:gd name="T90" fmla="*/ 216 w 353"/>
              <a:gd name="T91" fmla="*/ 347 h 353"/>
              <a:gd name="T92" fmla="*/ 176 w 353"/>
              <a:gd name="T93" fmla="*/ 353 h 353"/>
              <a:gd name="T94" fmla="*/ 136 w 353"/>
              <a:gd name="T95" fmla="*/ 347 h 353"/>
              <a:gd name="T96" fmla="*/ 100 w 353"/>
              <a:gd name="T97" fmla="*/ 335 h 353"/>
              <a:gd name="T98" fmla="*/ 66 w 353"/>
              <a:gd name="T99" fmla="*/ 313 h 353"/>
              <a:gd name="T100" fmla="*/ 40 w 353"/>
              <a:gd name="T101" fmla="*/ 287 h 353"/>
              <a:gd name="T102" fmla="*/ 18 w 353"/>
              <a:gd name="T103" fmla="*/ 255 h 353"/>
              <a:gd name="T104" fmla="*/ 6 w 353"/>
              <a:gd name="T105" fmla="*/ 217 h 353"/>
              <a:gd name="T106" fmla="*/ 0 w 353"/>
              <a:gd name="T107" fmla="*/ 176 h 353"/>
              <a:gd name="T108" fmla="*/ 6 w 353"/>
              <a:gd name="T109" fmla="*/ 136 h 353"/>
              <a:gd name="T110" fmla="*/ 18 w 353"/>
              <a:gd name="T111" fmla="*/ 98 h 353"/>
              <a:gd name="T112" fmla="*/ 40 w 353"/>
              <a:gd name="T113" fmla="*/ 66 h 353"/>
              <a:gd name="T114" fmla="*/ 66 w 353"/>
              <a:gd name="T115" fmla="*/ 38 h 353"/>
              <a:gd name="T116" fmla="*/ 100 w 353"/>
              <a:gd name="T117" fmla="*/ 18 h 353"/>
              <a:gd name="T118" fmla="*/ 136 w 353"/>
              <a:gd name="T119" fmla="*/ 4 h 353"/>
              <a:gd name="T120" fmla="*/ 176 w 353"/>
              <a:gd name="T121" fmla="*/ 0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3" h="353">
                <a:moveTo>
                  <a:pt x="257" y="96"/>
                </a:moveTo>
                <a:lnTo>
                  <a:pt x="273" y="112"/>
                </a:lnTo>
                <a:lnTo>
                  <a:pt x="136" y="249"/>
                </a:lnTo>
                <a:lnTo>
                  <a:pt x="72" y="184"/>
                </a:lnTo>
                <a:lnTo>
                  <a:pt x="88" y="168"/>
                </a:lnTo>
                <a:lnTo>
                  <a:pt x="136" y="217"/>
                </a:lnTo>
                <a:lnTo>
                  <a:pt x="257" y="96"/>
                </a:lnTo>
                <a:close/>
                <a:moveTo>
                  <a:pt x="176" y="16"/>
                </a:moveTo>
                <a:lnTo>
                  <a:pt x="134" y="22"/>
                </a:lnTo>
                <a:lnTo>
                  <a:pt x="96" y="38"/>
                </a:lnTo>
                <a:lnTo>
                  <a:pt x="64" y="62"/>
                </a:lnTo>
                <a:lnTo>
                  <a:pt x="38" y="96"/>
                </a:lnTo>
                <a:lnTo>
                  <a:pt x="22" y="134"/>
                </a:lnTo>
                <a:lnTo>
                  <a:pt x="16" y="176"/>
                </a:lnTo>
                <a:lnTo>
                  <a:pt x="22" y="219"/>
                </a:lnTo>
                <a:lnTo>
                  <a:pt x="38" y="257"/>
                </a:lnTo>
                <a:lnTo>
                  <a:pt x="64" y="289"/>
                </a:lnTo>
                <a:lnTo>
                  <a:pt x="96" y="315"/>
                </a:lnTo>
                <a:lnTo>
                  <a:pt x="134" y="331"/>
                </a:lnTo>
                <a:lnTo>
                  <a:pt x="176" y="337"/>
                </a:lnTo>
                <a:lnTo>
                  <a:pt x="218" y="331"/>
                </a:lnTo>
                <a:lnTo>
                  <a:pt x="259" y="315"/>
                </a:lnTo>
                <a:lnTo>
                  <a:pt x="291" y="289"/>
                </a:lnTo>
                <a:lnTo>
                  <a:pt x="315" y="257"/>
                </a:lnTo>
                <a:lnTo>
                  <a:pt x="331" y="219"/>
                </a:lnTo>
                <a:lnTo>
                  <a:pt x="337" y="176"/>
                </a:lnTo>
                <a:lnTo>
                  <a:pt x="331" y="134"/>
                </a:lnTo>
                <a:lnTo>
                  <a:pt x="315" y="96"/>
                </a:lnTo>
                <a:lnTo>
                  <a:pt x="291" y="62"/>
                </a:lnTo>
                <a:lnTo>
                  <a:pt x="259" y="38"/>
                </a:lnTo>
                <a:lnTo>
                  <a:pt x="218" y="22"/>
                </a:lnTo>
                <a:lnTo>
                  <a:pt x="176" y="16"/>
                </a:lnTo>
                <a:close/>
                <a:moveTo>
                  <a:pt x="176" y="0"/>
                </a:moveTo>
                <a:lnTo>
                  <a:pt x="216" y="4"/>
                </a:lnTo>
                <a:lnTo>
                  <a:pt x="255" y="18"/>
                </a:lnTo>
                <a:lnTo>
                  <a:pt x="287" y="38"/>
                </a:lnTo>
                <a:lnTo>
                  <a:pt x="315" y="66"/>
                </a:lnTo>
                <a:lnTo>
                  <a:pt x="335" y="98"/>
                </a:lnTo>
                <a:lnTo>
                  <a:pt x="349" y="136"/>
                </a:lnTo>
                <a:lnTo>
                  <a:pt x="353" y="176"/>
                </a:lnTo>
                <a:lnTo>
                  <a:pt x="349" y="217"/>
                </a:lnTo>
                <a:lnTo>
                  <a:pt x="335" y="255"/>
                </a:lnTo>
                <a:lnTo>
                  <a:pt x="315" y="287"/>
                </a:lnTo>
                <a:lnTo>
                  <a:pt x="287" y="313"/>
                </a:lnTo>
                <a:lnTo>
                  <a:pt x="255" y="335"/>
                </a:lnTo>
                <a:lnTo>
                  <a:pt x="216" y="347"/>
                </a:lnTo>
                <a:lnTo>
                  <a:pt x="176" y="353"/>
                </a:lnTo>
                <a:lnTo>
                  <a:pt x="136" y="347"/>
                </a:lnTo>
                <a:lnTo>
                  <a:pt x="100" y="335"/>
                </a:lnTo>
                <a:lnTo>
                  <a:pt x="66" y="313"/>
                </a:lnTo>
                <a:lnTo>
                  <a:pt x="40" y="287"/>
                </a:lnTo>
                <a:lnTo>
                  <a:pt x="18" y="255"/>
                </a:lnTo>
                <a:lnTo>
                  <a:pt x="6" y="217"/>
                </a:lnTo>
                <a:lnTo>
                  <a:pt x="0" y="176"/>
                </a:lnTo>
                <a:lnTo>
                  <a:pt x="6" y="136"/>
                </a:lnTo>
                <a:lnTo>
                  <a:pt x="18" y="98"/>
                </a:lnTo>
                <a:lnTo>
                  <a:pt x="40" y="66"/>
                </a:lnTo>
                <a:lnTo>
                  <a:pt x="66" y="38"/>
                </a:lnTo>
                <a:lnTo>
                  <a:pt x="100" y="18"/>
                </a:lnTo>
                <a:lnTo>
                  <a:pt x="136" y="4"/>
                </a:lnTo>
                <a:lnTo>
                  <a:pt x="176" y="0"/>
                </a:lnTo>
                <a:close/>
              </a:path>
            </a:pathLst>
          </a:custGeom>
          <a:solidFill>
            <a:srgbClr val="3A3A3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545659" y="2372169"/>
            <a:ext cx="21173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Đầu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tư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ít</a:t>
            </a:r>
            <a:endParaRPr lang="en-US" altLang="zh-CN" sz="2800" b="1" dirty="0" smtClean="0">
              <a:solidFill>
                <a:srgbClr val="252525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algn="ctr"/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Hiệu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quả</a:t>
            </a:r>
            <a:r>
              <a:rPr lang="en-US" altLang="zh-CN" sz="2800" b="1" dirty="0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252525"/>
                </a:solidFill>
                <a:latin typeface="Calibri" pitchFamily="34" charset="0"/>
                <a:ea typeface="+mn-ea"/>
                <a:cs typeface="Calibri" pitchFamily="34" charset="0"/>
              </a:rPr>
              <a:t>cao</a:t>
            </a:r>
            <a:endParaRPr lang="en-US" altLang="zh-CN" sz="2800" b="1" dirty="0">
              <a:solidFill>
                <a:srgbClr val="252525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4" name="Freeform 48"/>
          <p:cNvSpPr>
            <a:spLocks noEditPoints="1"/>
          </p:cNvSpPr>
          <p:nvPr/>
        </p:nvSpPr>
        <p:spPr bwMode="auto">
          <a:xfrm>
            <a:off x="8267816" y="1567776"/>
            <a:ext cx="673050" cy="673050"/>
          </a:xfrm>
          <a:custGeom>
            <a:avLst/>
            <a:gdLst>
              <a:gd name="T0" fmla="*/ 203 w 385"/>
              <a:gd name="T1" fmla="*/ 166 h 385"/>
              <a:gd name="T2" fmla="*/ 211 w 385"/>
              <a:gd name="T3" fmla="*/ 170 h 385"/>
              <a:gd name="T4" fmla="*/ 213 w 385"/>
              <a:gd name="T5" fmla="*/ 172 h 385"/>
              <a:gd name="T6" fmla="*/ 219 w 385"/>
              <a:gd name="T7" fmla="*/ 184 h 385"/>
              <a:gd name="T8" fmla="*/ 219 w 385"/>
              <a:gd name="T9" fmla="*/ 200 h 385"/>
              <a:gd name="T10" fmla="*/ 209 w 385"/>
              <a:gd name="T11" fmla="*/ 214 h 385"/>
              <a:gd name="T12" fmla="*/ 193 w 385"/>
              <a:gd name="T13" fmla="*/ 220 h 385"/>
              <a:gd name="T14" fmla="*/ 178 w 385"/>
              <a:gd name="T15" fmla="*/ 216 h 385"/>
              <a:gd name="T16" fmla="*/ 172 w 385"/>
              <a:gd name="T17" fmla="*/ 212 h 385"/>
              <a:gd name="T18" fmla="*/ 168 w 385"/>
              <a:gd name="T19" fmla="*/ 206 h 385"/>
              <a:gd name="T20" fmla="*/ 104 w 385"/>
              <a:gd name="T21" fmla="*/ 104 h 385"/>
              <a:gd name="T22" fmla="*/ 201 w 385"/>
              <a:gd name="T23" fmla="*/ 0 h 385"/>
              <a:gd name="T24" fmla="*/ 243 w 385"/>
              <a:gd name="T25" fmla="*/ 6 h 385"/>
              <a:gd name="T26" fmla="*/ 315 w 385"/>
              <a:gd name="T27" fmla="*/ 46 h 385"/>
              <a:gd name="T28" fmla="*/ 365 w 385"/>
              <a:gd name="T29" fmla="*/ 110 h 385"/>
              <a:gd name="T30" fmla="*/ 385 w 385"/>
              <a:gd name="T31" fmla="*/ 192 h 385"/>
              <a:gd name="T32" fmla="*/ 365 w 385"/>
              <a:gd name="T33" fmla="*/ 276 h 385"/>
              <a:gd name="T34" fmla="*/ 313 w 385"/>
              <a:gd name="T35" fmla="*/ 343 h 385"/>
              <a:gd name="T36" fmla="*/ 237 w 385"/>
              <a:gd name="T37" fmla="*/ 379 h 385"/>
              <a:gd name="T38" fmla="*/ 148 w 385"/>
              <a:gd name="T39" fmla="*/ 379 h 385"/>
              <a:gd name="T40" fmla="*/ 72 w 385"/>
              <a:gd name="T41" fmla="*/ 343 h 385"/>
              <a:gd name="T42" fmla="*/ 20 w 385"/>
              <a:gd name="T43" fmla="*/ 276 h 385"/>
              <a:gd name="T44" fmla="*/ 0 w 385"/>
              <a:gd name="T45" fmla="*/ 192 h 385"/>
              <a:gd name="T46" fmla="*/ 16 w 385"/>
              <a:gd name="T47" fmla="*/ 116 h 385"/>
              <a:gd name="T48" fmla="*/ 58 w 385"/>
              <a:gd name="T49" fmla="*/ 54 h 385"/>
              <a:gd name="T50" fmla="*/ 46 w 385"/>
              <a:gd name="T51" fmla="*/ 94 h 385"/>
              <a:gd name="T52" fmla="*/ 20 w 385"/>
              <a:gd name="T53" fmla="*/ 156 h 385"/>
              <a:gd name="T54" fmla="*/ 20 w 385"/>
              <a:gd name="T55" fmla="*/ 232 h 385"/>
              <a:gd name="T56" fmla="*/ 54 w 385"/>
              <a:gd name="T57" fmla="*/ 302 h 385"/>
              <a:gd name="T58" fmla="*/ 114 w 385"/>
              <a:gd name="T59" fmla="*/ 351 h 385"/>
              <a:gd name="T60" fmla="*/ 193 w 385"/>
              <a:gd name="T61" fmla="*/ 369 h 385"/>
              <a:gd name="T62" fmla="*/ 269 w 385"/>
              <a:gd name="T63" fmla="*/ 351 h 385"/>
              <a:gd name="T64" fmla="*/ 329 w 385"/>
              <a:gd name="T65" fmla="*/ 302 h 385"/>
              <a:gd name="T66" fmla="*/ 363 w 385"/>
              <a:gd name="T67" fmla="*/ 232 h 385"/>
              <a:gd name="T68" fmla="*/ 363 w 385"/>
              <a:gd name="T69" fmla="*/ 146 h 385"/>
              <a:gd name="T70" fmla="*/ 319 w 385"/>
              <a:gd name="T71" fmla="*/ 70 h 385"/>
              <a:gd name="T72" fmla="*/ 245 w 385"/>
              <a:gd name="T73" fmla="*/ 24 h 385"/>
              <a:gd name="T74" fmla="*/ 201 w 385"/>
              <a:gd name="T75" fmla="*/ 88 h 385"/>
              <a:gd name="T76" fmla="*/ 185 w 385"/>
              <a:gd name="T77" fmla="*/ 0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85" h="385">
                <a:moveTo>
                  <a:pt x="104" y="104"/>
                </a:moveTo>
                <a:lnTo>
                  <a:pt x="203" y="166"/>
                </a:lnTo>
                <a:lnTo>
                  <a:pt x="207" y="168"/>
                </a:lnTo>
                <a:lnTo>
                  <a:pt x="211" y="170"/>
                </a:lnTo>
                <a:lnTo>
                  <a:pt x="213" y="172"/>
                </a:lnTo>
                <a:lnTo>
                  <a:pt x="213" y="172"/>
                </a:lnTo>
                <a:lnTo>
                  <a:pt x="217" y="178"/>
                </a:lnTo>
                <a:lnTo>
                  <a:pt x="219" y="184"/>
                </a:lnTo>
                <a:lnTo>
                  <a:pt x="221" y="192"/>
                </a:lnTo>
                <a:lnTo>
                  <a:pt x="219" y="200"/>
                </a:lnTo>
                <a:lnTo>
                  <a:pt x="215" y="208"/>
                </a:lnTo>
                <a:lnTo>
                  <a:pt x="209" y="214"/>
                </a:lnTo>
                <a:lnTo>
                  <a:pt x="201" y="218"/>
                </a:lnTo>
                <a:lnTo>
                  <a:pt x="193" y="220"/>
                </a:lnTo>
                <a:lnTo>
                  <a:pt x="185" y="220"/>
                </a:lnTo>
                <a:lnTo>
                  <a:pt x="178" y="216"/>
                </a:lnTo>
                <a:lnTo>
                  <a:pt x="172" y="212"/>
                </a:lnTo>
                <a:lnTo>
                  <a:pt x="172" y="212"/>
                </a:lnTo>
                <a:lnTo>
                  <a:pt x="170" y="210"/>
                </a:lnTo>
                <a:lnTo>
                  <a:pt x="168" y="206"/>
                </a:lnTo>
                <a:lnTo>
                  <a:pt x="166" y="202"/>
                </a:lnTo>
                <a:lnTo>
                  <a:pt x="104" y="104"/>
                </a:lnTo>
                <a:close/>
                <a:moveTo>
                  <a:pt x="185" y="0"/>
                </a:moveTo>
                <a:lnTo>
                  <a:pt x="201" y="0"/>
                </a:lnTo>
                <a:lnTo>
                  <a:pt x="201" y="0"/>
                </a:lnTo>
                <a:lnTo>
                  <a:pt x="243" y="6"/>
                </a:lnTo>
                <a:lnTo>
                  <a:pt x="281" y="22"/>
                </a:lnTo>
                <a:lnTo>
                  <a:pt x="315" y="46"/>
                </a:lnTo>
                <a:lnTo>
                  <a:pt x="345" y="74"/>
                </a:lnTo>
                <a:lnTo>
                  <a:pt x="365" y="110"/>
                </a:lnTo>
                <a:lnTo>
                  <a:pt x="379" y="150"/>
                </a:lnTo>
                <a:lnTo>
                  <a:pt x="385" y="192"/>
                </a:lnTo>
                <a:lnTo>
                  <a:pt x="379" y="236"/>
                </a:lnTo>
                <a:lnTo>
                  <a:pt x="365" y="276"/>
                </a:lnTo>
                <a:lnTo>
                  <a:pt x="343" y="313"/>
                </a:lnTo>
                <a:lnTo>
                  <a:pt x="313" y="343"/>
                </a:lnTo>
                <a:lnTo>
                  <a:pt x="277" y="365"/>
                </a:lnTo>
                <a:lnTo>
                  <a:pt x="237" y="379"/>
                </a:lnTo>
                <a:lnTo>
                  <a:pt x="193" y="385"/>
                </a:lnTo>
                <a:lnTo>
                  <a:pt x="148" y="379"/>
                </a:lnTo>
                <a:lnTo>
                  <a:pt x="108" y="365"/>
                </a:lnTo>
                <a:lnTo>
                  <a:pt x="72" y="343"/>
                </a:lnTo>
                <a:lnTo>
                  <a:pt x="42" y="313"/>
                </a:lnTo>
                <a:lnTo>
                  <a:pt x="20" y="276"/>
                </a:lnTo>
                <a:lnTo>
                  <a:pt x="4" y="236"/>
                </a:lnTo>
                <a:lnTo>
                  <a:pt x="0" y="192"/>
                </a:lnTo>
                <a:lnTo>
                  <a:pt x="4" y="152"/>
                </a:lnTo>
                <a:lnTo>
                  <a:pt x="16" y="116"/>
                </a:lnTo>
                <a:lnTo>
                  <a:pt x="34" y="84"/>
                </a:lnTo>
                <a:lnTo>
                  <a:pt x="58" y="54"/>
                </a:lnTo>
                <a:lnTo>
                  <a:pt x="66" y="68"/>
                </a:lnTo>
                <a:lnTo>
                  <a:pt x="46" y="94"/>
                </a:lnTo>
                <a:lnTo>
                  <a:pt x="30" y="124"/>
                </a:lnTo>
                <a:lnTo>
                  <a:pt x="20" y="156"/>
                </a:lnTo>
                <a:lnTo>
                  <a:pt x="16" y="192"/>
                </a:lnTo>
                <a:lnTo>
                  <a:pt x="20" y="232"/>
                </a:lnTo>
                <a:lnTo>
                  <a:pt x="34" y="270"/>
                </a:lnTo>
                <a:lnTo>
                  <a:pt x="54" y="302"/>
                </a:lnTo>
                <a:lnTo>
                  <a:pt x="82" y="331"/>
                </a:lnTo>
                <a:lnTo>
                  <a:pt x="114" y="351"/>
                </a:lnTo>
                <a:lnTo>
                  <a:pt x="152" y="365"/>
                </a:lnTo>
                <a:lnTo>
                  <a:pt x="193" y="369"/>
                </a:lnTo>
                <a:lnTo>
                  <a:pt x="233" y="365"/>
                </a:lnTo>
                <a:lnTo>
                  <a:pt x="269" y="351"/>
                </a:lnTo>
                <a:lnTo>
                  <a:pt x="303" y="331"/>
                </a:lnTo>
                <a:lnTo>
                  <a:pt x="329" y="302"/>
                </a:lnTo>
                <a:lnTo>
                  <a:pt x="351" y="270"/>
                </a:lnTo>
                <a:lnTo>
                  <a:pt x="363" y="232"/>
                </a:lnTo>
                <a:lnTo>
                  <a:pt x="369" y="192"/>
                </a:lnTo>
                <a:lnTo>
                  <a:pt x="363" y="146"/>
                </a:lnTo>
                <a:lnTo>
                  <a:pt x="345" y="106"/>
                </a:lnTo>
                <a:lnTo>
                  <a:pt x="319" y="70"/>
                </a:lnTo>
                <a:lnTo>
                  <a:pt x="285" y="42"/>
                </a:lnTo>
                <a:lnTo>
                  <a:pt x="245" y="24"/>
                </a:lnTo>
                <a:lnTo>
                  <a:pt x="201" y="16"/>
                </a:lnTo>
                <a:lnTo>
                  <a:pt x="201" y="88"/>
                </a:lnTo>
                <a:lnTo>
                  <a:pt x="185" y="88"/>
                </a:lnTo>
                <a:lnTo>
                  <a:pt x="185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71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438534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Gói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chuyên</a:t>
            </a:r>
            <a:r>
              <a:rPr lang="en-US" altLang="zh-CN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b="1" dirty="0" err="1" smtClean="0">
                <a:latin typeface="Calibri" pitchFamily="34" charset="0"/>
                <a:cs typeface="Calibri" pitchFamily="34" charset="0"/>
              </a:rPr>
              <a:t>nghiệp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645883"/>
              </p:ext>
            </p:extLst>
          </p:nvPr>
        </p:nvGraphicFramePr>
        <p:xfrm>
          <a:off x="189186" y="1297641"/>
          <a:ext cx="11808373" cy="5402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669"/>
                <a:gridCol w="2499865"/>
                <a:gridCol w="3775466"/>
                <a:gridCol w="2664373"/>
              </a:tblGrid>
              <a:tr h="49974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Gói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cơ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bản</a:t>
                      </a:r>
                      <a:r>
                        <a:rPr lang="en-US" sz="2800" baseline="0" dirty="0" smtClean="0"/>
                        <a:t> + </a:t>
                      </a:r>
                      <a:r>
                        <a:rPr lang="en-US" sz="2800" baseline="0" dirty="0" err="1" smtClean="0"/>
                        <a:t>Phần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mềm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quản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lý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75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ảnh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Cấu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năng</a:t>
                      </a:r>
                      <a:endParaRPr lang="en-US" dirty="0"/>
                    </a:p>
                  </a:txBody>
                  <a:tcPr/>
                </a:tc>
              </a:tr>
              <a:tr h="6089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DSS-T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Professional</a:t>
                      </a:r>
                      <a:r>
                        <a:rPr lang="en-US" baseline="0" dirty="0" smtClean="0"/>
                        <a:t> Traffic Management server, can manage multiple device</a:t>
                      </a:r>
                      <a:endParaRPr 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Tất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năng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của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gói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tiêu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chuẩn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Màn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hình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đồng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nhất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Bật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động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nếu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có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Cấp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quyền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quản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lý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dirty="0" err="1" smtClean="0"/>
                        <a:t>Quản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lý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thiết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bị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smtClean="0"/>
                        <a:t>Sao </a:t>
                      </a:r>
                      <a:r>
                        <a:rPr lang="en-US" baseline="0" dirty="0" err="1" smtClean="0"/>
                        <a:t>lưu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dữ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liệu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tại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trung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tâm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Nhiều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lựa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chọn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tìm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kiếm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Nhiều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lựa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chọn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tìm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kiếm</a:t>
                      </a:r>
                      <a:r>
                        <a:rPr lang="en-US" baseline="0" dirty="0" smtClean="0"/>
                        <a:t> vi </a:t>
                      </a:r>
                      <a:r>
                        <a:rPr lang="en-US" baseline="0" dirty="0" err="1" smtClean="0"/>
                        <a:t>phạm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Bản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đồ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tử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baseline="0" dirty="0" err="1" smtClean="0"/>
                        <a:t>Báo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động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danh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sách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đen</a:t>
                      </a:r>
                      <a:r>
                        <a:rPr lang="en-US" baseline="0" dirty="0" smtClean="0"/>
                        <a:t> </a:t>
                      </a:r>
                    </a:p>
                  </a:txBody>
                  <a:tcPr anchor="ctr"/>
                </a:tc>
              </a:tr>
              <a:tr h="88189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EVS5048S-R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48-HDD Enterprise Video Storage</a:t>
                      </a:r>
                    </a:p>
                    <a:p>
                      <a:r>
                        <a:rPr lang="en-US" dirty="0" smtClean="0"/>
                        <a:t>Max 512 IP Camera Inputs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Max 1024Mbps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056676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DHL460UCM-ES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46’’ Full-HD Video Wall Display Unit (Narrow Bezel 3.5mm);</a:t>
                      </a:r>
                    </a:p>
                    <a:p>
                      <a:r>
                        <a:rPr lang="en-US" dirty="0" smtClean="0"/>
                        <a:t>Industrial level DID LCD panel, 7×24 continuous works 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dirty="0" smtClean="0"/>
                    </a:p>
                  </a:txBody>
                  <a:tcPr anchor="ctr"/>
                </a:tc>
              </a:tr>
              <a:tr h="8611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M70-4U-E</a:t>
                      </a:r>
                      <a:endParaRPr lang="en-US" sz="18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Multi-service Video Management Platform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dirty="0" smtClean="0"/>
                    </a:p>
                  </a:txBody>
                  <a:tcPr anchor="ctr"/>
                </a:tc>
              </a:tr>
              <a:tr h="60262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VDC0605H-M70 </a:t>
                      </a:r>
                      <a:endParaRPr lang="en-US" sz="18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M70 Decoding cards,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6ch@</a:t>
                      </a:r>
                      <a:r>
                        <a:rPr lang="en-US" dirty="0" smtClean="0"/>
                        <a:t>HDMI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output</a:t>
                      </a:r>
                      <a:r>
                        <a:rPr lang="zh-CN" altLang="en-US" dirty="0" smtClean="0"/>
                        <a:t>，</a:t>
                      </a:r>
                      <a:r>
                        <a:rPr lang="en-US" altLang="zh-CN" dirty="0" smtClean="0"/>
                        <a:t>8</a:t>
                      </a:r>
                      <a:r>
                        <a:rPr lang="en-US" dirty="0" smtClean="0"/>
                        <a:t>ch@4K, 32ch@1080P</a:t>
                      </a:r>
                      <a:r>
                        <a:rPr lang="zh-CN" altLang="en-US" dirty="0" smtClean="0"/>
                        <a:t>，</a:t>
                      </a:r>
                      <a:r>
                        <a:rPr lang="en-US" dirty="0" smtClean="0"/>
                        <a:t>H.265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900" y="2189542"/>
            <a:ext cx="1730923" cy="624204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92" y="2903933"/>
            <a:ext cx="884867" cy="77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3" y="3873631"/>
            <a:ext cx="1270059" cy="78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19" y="4978280"/>
            <a:ext cx="1258418" cy="66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34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19"/>
          <p:cNvSpPr/>
          <p:nvPr/>
        </p:nvSpPr>
        <p:spPr>
          <a:xfrm>
            <a:off x="4496865" y="122286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Nhu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Kozuka Gothic Pro L" panose="020B0200000000000000" pitchFamily="34" charset="-128"/>
                <a:cs typeface="Calibri" pitchFamily="34" charset="0"/>
              </a:rPr>
              <a:t>cầu</a:t>
            </a:r>
            <a:endParaRPr lang="zh-CN" altLang="en-US" sz="2800" b="1" dirty="0">
              <a:solidFill>
                <a:srgbClr val="000000"/>
              </a:solidFill>
              <a:latin typeface="Calibri" pitchFamily="34" charset="0"/>
              <a:ea typeface="Kozuka Gothic Pro L" panose="020B0200000000000000" pitchFamily="34" charset="-128"/>
              <a:cs typeface="Calibri" pitchFamily="34" charset="0"/>
            </a:endParaRPr>
          </a:p>
        </p:txBody>
      </p:sp>
      <p:grpSp>
        <p:nvGrpSpPr>
          <p:cNvPr id="40" name="组合 25"/>
          <p:cNvGrpSpPr/>
          <p:nvPr/>
        </p:nvGrpSpPr>
        <p:grpSpPr>
          <a:xfrm>
            <a:off x="2925001" y="943322"/>
            <a:ext cx="1040590" cy="1015663"/>
            <a:chOff x="7024756" y="787736"/>
            <a:chExt cx="1040590" cy="1015663"/>
          </a:xfrm>
        </p:grpSpPr>
        <p:sp>
          <p:nvSpPr>
            <p:cNvPr id="41" name="文本框 26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2" name="直接连接符 2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矩形 29"/>
          <p:cNvSpPr/>
          <p:nvPr/>
        </p:nvSpPr>
        <p:spPr>
          <a:xfrm>
            <a:off x="4496863" y="1992111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Quy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trình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56" name="组合 31"/>
          <p:cNvGrpSpPr/>
          <p:nvPr/>
        </p:nvGrpSpPr>
        <p:grpSpPr>
          <a:xfrm>
            <a:off x="2937127" y="1727102"/>
            <a:ext cx="1040590" cy="1015663"/>
            <a:chOff x="7024756" y="787736"/>
            <a:chExt cx="1040590" cy="1015663"/>
          </a:xfrm>
        </p:grpSpPr>
        <p:sp>
          <p:nvSpPr>
            <p:cNvPr id="57" name="文本框 32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8" name="直接连接符 3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矩形 18"/>
          <p:cNvSpPr/>
          <p:nvPr/>
        </p:nvSpPr>
        <p:spPr>
          <a:xfrm>
            <a:off x="4496863" y="3518130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Chức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rgbClr val="00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0" name="组合 24"/>
          <p:cNvGrpSpPr/>
          <p:nvPr/>
        </p:nvGrpSpPr>
        <p:grpSpPr>
          <a:xfrm>
            <a:off x="2925001" y="3278803"/>
            <a:ext cx="1040590" cy="1015663"/>
            <a:chOff x="7024756" y="787736"/>
            <a:chExt cx="1040590" cy="1015663"/>
          </a:xfrm>
        </p:grpSpPr>
        <p:sp>
          <p:nvSpPr>
            <p:cNvPr id="61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2" name="直接连接符 30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矩形 42"/>
          <p:cNvSpPr/>
          <p:nvPr/>
        </p:nvSpPr>
        <p:spPr>
          <a:xfrm>
            <a:off x="4523135" y="5184066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gói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hàng</a:t>
            </a:r>
            <a:endParaRPr lang="zh-CN" altLang="en-US" sz="2800" b="1" dirty="0"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4" name="组合 43"/>
          <p:cNvGrpSpPr/>
          <p:nvPr/>
        </p:nvGrpSpPr>
        <p:grpSpPr>
          <a:xfrm>
            <a:off x="2951273" y="4944739"/>
            <a:ext cx="1040590" cy="1015663"/>
            <a:chOff x="7024756" y="787736"/>
            <a:chExt cx="1040590" cy="1015663"/>
          </a:xfrm>
        </p:grpSpPr>
        <p:sp>
          <p:nvSpPr>
            <p:cNvPr id="65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06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6" name="直接连接符 45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矩形 46"/>
          <p:cNvSpPr/>
          <p:nvPr/>
        </p:nvSpPr>
        <p:spPr>
          <a:xfrm>
            <a:off x="4517875" y="4343208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Lắp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kết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nối</a:t>
            </a:r>
            <a:endParaRPr lang="zh-CN" altLang="en-US" sz="2800" b="1" dirty="0">
              <a:solidFill>
                <a:srgbClr val="00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68" name="组合 47"/>
          <p:cNvGrpSpPr/>
          <p:nvPr/>
        </p:nvGrpSpPr>
        <p:grpSpPr>
          <a:xfrm>
            <a:off x="2961779" y="4103881"/>
            <a:ext cx="1040590" cy="1015663"/>
            <a:chOff x="7024756" y="787736"/>
            <a:chExt cx="1040590" cy="1015663"/>
          </a:xfrm>
        </p:grpSpPr>
        <p:sp>
          <p:nvSpPr>
            <p:cNvPr id="69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0" name="直接连接符 49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矩形 50"/>
          <p:cNvSpPr/>
          <p:nvPr/>
        </p:nvSpPr>
        <p:spPr>
          <a:xfrm>
            <a:off x="4507369" y="2756102"/>
            <a:ext cx="461752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Tính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nổi</a:t>
            </a: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bật</a:t>
            </a:r>
            <a:endParaRPr lang="zh-CN" altLang="en-US" sz="2800" b="1" dirty="0">
              <a:solidFill>
                <a:srgbClr val="00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2" name="组合 51"/>
          <p:cNvGrpSpPr/>
          <p:nvPr/>
        </p:nvGrpSpPr>
        <p:grpSpPr>
          <a:xfrm>
            <a:off x="2935507" y="2516775"/>
            <a:ext cx="1040590" cy="1015663"/>
            <a:chOff x="7024756" y="787736"/>
            <a:chExt cx="1040590" cy="1015663"/>
          </a:xfrm>
        </p:grpSpPr>
        <p:sp>
          <p:nvSpPr>
            <p:cNvPr id="73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4" name="直接连接符 5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矩形 34"/>
          <p:cNvSpPr/>
          <p:nvPr/>
        </p:nvSpPr>
        <p:spPr>
          <a:xfrm>
            <a:off x="4533641" y="5998638"/>
            <a:ext cx="461752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dự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án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mẫu</a:t>
            </a:r>
            <a:endParaRPr lang="zh-CN" altLang="en-US" sz="2800" b="1" dirty="0">
              <a:solidFill>
                <a:srgbClr val="FF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76" name="组合 35"/>
          <p:cNvGrpSpPr/>
          <p:nvPr/>
        </p:nvGrpSpPr>
        <p:grpSpPr>
          <a:xfrm>
            <a:off x="2961779" y="5759311"/>
            <a:ext cx="1040590" cy="1015663"/>
            <a:chOff x="7024756" y="787736"/>
            <a:chExt cx="1040590" cy="1015663"/>
          </a:xfrm>
        </p:grpSpPr>
        <p:sp>
          <p:nvSpPr>
            <p:cNvPr id="77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rgbClr val="475F77"/>
                  </a:solidFill>
                  <a:latin typeface="Calibri" pitchFamily="34" charset="0"/>
                  <a:cs typeface="Calibri" pitchFamily="34" charset="0"/>
                </a:rPr>
                <a:t>07</a:t>
              </a:r>
              <a:endParaRPr lang="zh-CN" altLang="en-US" sz="6000" dirty="0">
                <a:solidFill>
                  <a:srgbClr val="475F7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8" name="直接连接符 3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标题 1"/>
          <p:cNvSpPr txBox="1">
            <a:spLocks/>
          </p:cNvSpPr>
          <p:nvPr/>
        </p:nvSpPr>
        <p:spPr bwMode="auto">
          <a:xfrm>
            <a:off x="735311" y="49069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Nội</a:t>
            </a:r>
            <a:r>
              <a:rPr lang="en-US" altLang="zh-CN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dung</a:t>
            </a:r>
            <a:endParaRPr lang="zh-CN" alt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05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Dự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án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mẫu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83"/>
          <p:cNvSpPr txBox="1"/>
          <p:nvPr/>
        </p:nvSpPr>
        <p:spPr>
          <a:xfrm>
            <a:off x="4412" y="6500828"/>
            <a:ext cx="12187588" cy="119970"/>
          </a:xfrm>
          <a:prstGeom prst="rect">
            <a:avLst/>
          </a:prstGeom>
          <a:solidFill>
            <a:srgbClr val="0072C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3210" tIns="46606" rIns="1025330" bIns="46606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7738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5473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211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90947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685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6421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84158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1895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95243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9" name="TextBox 2"/>
          <p:cNvSpPr txBox="1"/>
          <p:nvPr/>
        </p:nvSpPr>
        <p:spPr>
          <a:xfrm>
            <a:off x="7118076" y="2151866"/>
            <a:ext cx="4361436" cy="19882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TW"/>
            </a:defPPr>
            <a:lvl1pPr defTabSz="1219170">
              <a:lnSpc>
                <a:spcPct val="120000"/>
              </a:lnSpc>
              <a:defRPr sz="2100" b="1">
                <a:solidFill>
                  <a:srgbClr val="C00000"/>
                </a:solidFill>
                <a:cs typeface="Segoe UI" panose="020B0502040204020203" pitchFamily="34" charset="0"/>
              </a:defRPr>
            </a:lvl1pPr>
          </a:lstStyle>
          <a:p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Nhu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cầu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dự</a:t>
            </a:r>
            <a:r>
              <a:rPr lang="en-US" altLang="zh-CN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+mn-ea"/>
                <a:cs typeface="Calibri" pitchFamily="34" charset="0"/>
              </a:rPr>
              <a:t>án</a:t>
            </a:r>
            <a:endParaRPr lang="en-US" altLang="zh-CN" dirty="0">
              <a:latin typeface="Calibri" pitchFamily="34" charset="0"/>
              <a:ea typeface="+mn-ea"/>
              <a:cs typeface="Calibri" pitchFamily="34" charset="0"/>
            </a:endParaRPr>
          </a:p>
          <a:p>
            <a:r>
              <a:rPr lang="vi-VN" altLang="zh-CN" sz="1600" b="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Thành phố Topola ở giữa Serbia</a:t>
            </a:r>
          </a:p>
          <a:p>
            <a:r>
              <a:rPr lang="vi-VN" altLang="zh-CN" sz="1600" b="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0,65 triệu người, ≥200.000 xe</a:t>
            </a:r>
          </a:p>
          <a:p>
            <a:r>
              <a:rPr lang="vi-VN" altLang="zh-CN" sz="1600" b="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Giai đoạn đầu, 2 địa điểm</a:t>
            </a:r>
          </a:p>
          <a:p>
            <a:r>
              <a:rPr lang="vi-VN" altLang="zh-CN" sz="1600" b="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Giai đoạn thứ hai, 10 địa điểm</a:t>
            </a:r>
          </a:p>
          <a:p>
            <a:r>
              <a:rPr lang="vi-VN" altLang="zh-CN" sz="1600" b="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Giai đoạn thứ ba, 20 địa điểm</a:t>
            </a:r>
            <a:endParaRPr lang="en-US" altLang="zh-CN" sz="1600" b="0" dirty="0">
              <a:solidFill>
                <a:srgbClr val="000000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3" y="2151866"/>
            <a:ext cx="6352232" cy="419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38611" y="1431333"/>
            <a:ext cx="10272213" cy="646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7624" lvl="1" defTabSz="1195243"/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Hệ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thống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giao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thông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thông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minh ở Serbia</a:t>
            </a:r>
            <a:endParaRPr lang="en-US" altLang="zh-CN" sz="3599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>
                <a:latin typeface="Calibri" pitchFamily="34" charset="0"/>
                <a:cs typeface="Calibri" pitchFamily="34" charset="0"/>
              </a:rPr>
              <a:t>Dự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án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>
                <a:latin typeface="Calibri" pitchFamily="34" charset="0"/>
                <a:cs typeface="Calibri" pitchFamily="34" charset="0"/>
              </a:rPr>
              <a:t>mẫu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83"/>
          <p:cNvSpPr txBox="1"/>
          <p:nvPr/>
        </p:nvSpPr>
        <p:spPr>
          <a:xfrm>
            <a:off x="4412" y="6500828"/>
            <a:ext cx="12187588" cy="119970"/>
          </a:xfrm>
          <a:prstGeom prst="rect">
            <a:avLst/>
          </a:prstGeom>
          <a:solidFill>
            <a:srgbClr val="0072C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3210" tIns="46606" rIns="1025330" bIns="46606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7738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5473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211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90947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685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6421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84158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1895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95243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11" y="1443799"/>
            <a:ext cx="12006613" cy="657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7624" lvl="1" defTabSz="1195243"/>
            <a:r>
              <a:rPr lang="en-US" altLang="zh-CN" sz="3599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Hệ</a:t>
            </a:r>
            <a:r>
              <a:rPr lang="en-US" altLang="zh-CN" sz="35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3599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altLang="zh-CN" sz="35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3599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giao</a:t>
            </a:r>
            <a:r>
              <a:rPr lang="en-US" altLang="zh-CN" sz="35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3599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sz="35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3599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altLang="zh-CN" sz="35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minh ở 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Mongolia</a:t>
            </a:r>
            <a:endParaRPr lang="en-US" altLang="zh-CN" sz="3599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8" name="Picture 2" descr="C:\Users\29597\Desktop\蒙古项目\sukhbaatar-square.jpg"/>
          <p:cNvPicPr>
            <a:picLocks noChangeAspect="1" noChangeArrowheads="1"/>
          </p:cNvPicPr>
          <p:nvPr/>
        </p:nvPicPr>
        <p:blipFill rotWithShape="1">
          <a:blip r:embed="rId3"/>
          <a:srcRect b="36065"/>
          <a:stretch/>
        </p:blipFill>
        <p:spPr bwMode="auto">
          <a:xfrm>
            <a:off x="492288" y="2205329"/>
            <a:ext cx="5880208" cy="3692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2"/>
          <p:cNvSpPr txBox="1"/>
          <p:nvPr/>
        </p:nvSpPr>
        <p:spPr>
          <a:xfrm>
            <a:off x="6564658" y="2205329"/>
            <a:ext cx="5995491" cy="107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defRPr/>
            </a:pPr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Nhu</a:t>
            </a:r>
            <a:r>
              <a:rPr lang="en-US" altLang="zh-CN" sz="2100" b="1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cầu</a:t>
            </a:r>
            <a:r>
              <a:rPr lang="en-US" altLang="zh-CN" sz="2100" b="1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dự</a:t>
            </a:r>
            <a:r>
              <a:rPr lang="en-US" altLang="zh-CN" sz="2100" b="1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C00000"/>
                </a:solidFill>
                <a:latin typeface="Calibri" pitchFamily="34" charset="0"/>
                <a:ea typeface="+mn-ea"/>
                <a:cs typeface="Calibri" pitchFamily="34" charset="0"/>
              </a:rPr>
              <a:t>án</a:t>
            </a:r>
            <a:endParaRPr lang="en-US" altLang="zh-CN" sz="2100" b="1" dirty="0">
              <a:solidFill>
                <a:srgbClr val="C00000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defTabSz="1219170">
              <a:lnSpc>
                <a:spcPct val="120000"/>
              </a:lnSpc>
              <a:defRPr/>
            </a:pPr>
            <a:r>
              <a:rPr lang="vi-VN" altLang="zh-CN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Thủ đô của Mông Cổ, trung tâm chính trị</a:t>
            </a:r>
          </a:p>
          <a:p>
            <a:pPr defTabSz="1219170">
              <a:lnSpc>
                <a:spcPct val="120000"/>
              </a:lnSpc>
              <a:defRPr/>
            </a:pPr>
            <a:r>
              <a:rPr lang="vi-VN" altLang="zh-CN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 triệu người, ≥400.000 xe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0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/>
              <a:t>Case</a:t>
            </a:r>
          </a:p>
        </p:txBody>
      </p:sp>
      <p:sp>
        <p:nvSpPr>
          <p:cNvPr id="19" name="TextBox 83"/>
          <p:cNvSpPr txBox="1"/>
          <p:nvPr/>
        </p:nvSpPr>
        <p:spPr>
          <a:xfrm>
            <a:off x="4412" y="6500828"/>
            <a:ext cx="12187588" cy="119970"/>
          </a:xfrm>
          <a:prstGeom prst="rect">
            <a:avLst/>
          </a:prstGeom>
          <a:solidFill>
            <a:srgbClr val="0072C6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vert="horz" wrap="square" lIns="93210" tIns="46606" rIns="1025330" bIns="46606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7738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5473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211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90947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685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6421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84158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1895" algn="l" defTabSz="119547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95243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7640" y="1336867"/>
            <a:ext cx="10462260" cy="646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7624" lvl="1" defTabSz="1195243"/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Hệ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thống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giao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thông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thông</a:t>
            </a:r>
            <a:r>
              <a:rPr lang="en-US" altLang="zh-CN" sz="35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minh ở Ba </a:t>
            </a:r>
            <a:r>
              <a:rPr lang="en-US" altLang="zh-CN" sz="3599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Lan</a:t>
            </a:r>
            <a:endParaRPr lang="en-US" altLang="zh-CN" sz="3599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5859530" y="2112661"/>
            <a:ext cx="4983980" cy="26714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lnSpc>
                <a:spcPct val="120000"/>
              </a:lnSpc>
            </a:pPr>
            <a:r>
              <a:rPr lang="en-US" altLang="zh-CN" sz="2100" b="1" dirty="0" err="1" smtClean="0">
                <a:solidFill>
                  <a:srgbClr val="C00000"/>
                </a:solidFill>
                <a:cs typeface="Segoe UI" panose="020B0502040204020203" pitchFamily="34" charset="0"/>
              </a:rPr>
              <a:t>Nhu</a:t>
            </a:r>
            <a:r>
              <a:rPr lang="en-US" altLang="zh-CN" sz="2100" b="1" dirty="0" smtClean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C00000"/>
                </a:solidFill>
                <a:cs typeface="Segoe UI" panose="020B0502040204020203" pitchFamily="34" charset="0"/>
              </a:rPr>
              <a:t>cầu</a:t>
            </a:r>
            <a:endParaRPr lang="en-US" altLang="zh-CN" sz="2100" b="1" dirty="0">
              <a:solidFill>
                <a:srgbClr val="C00000"/>
              </a:solidFill>
              <a:cs typeface="Segoe UI" panose="020B0502040204020203" pitchFamily="34" charset="0"/>
            </a:endParaRPr>
          </a:p>
          <a:p>
            <a:pPr defTabSz="1219170">
              <a:lnSpc>
                <a:spcPct val="120000"/>
              </a:lnSpc>
            </a:pPr>
            <a:r>
              <a:rPr lang="vi-VN" altLang="zh-CN" sz="1600" dirty="0">
                <a:solidFill>
                  <a:srgbClr val="000000"/>
                </a:solidFill>
                <a:cs typeface="Segoe UI" panose="020B0502040204020203" pitchFamily="34" charset="0"/>
              </a:rPr>
              <a:t>Tristar là một dự án quản lý giao thông được thực hiện cho ba thành phố: Gdansk. Gdynia và Sopot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endParaRPr lang="en-US" altLang="zh-CN" sz="1600" dirty="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defTabSz="1219170">
              <a:lnSpc>
                <a:spcPct val="120000"/>
              </a:lnSpc>
            </a:pPr>
            <a:r>
              <a:rPr lang="en-US" altLang="zh-CN" sz="2100" b="1" dirty="0" err="1">
                <a:solidFill>
                  <a:srgbClr val="C00000"/>
                </a:solidFill>
                <a:cs typeface="Segoe UI" panose="020B0502040204020203" pitchFamily="34" charset="0"/>
              </a:rPr>
              <a:t>Quy</a:t>
            </a:r>
            <a:r>
              <a:rPr lang="en-US" altLang="zh-CN" sz="210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2100" b="1" dirty="0" err="1">
                <a:solidFill>
                  <a:srgbClr val="C00000"/>
                </a:solidFill>
                <a:cs typeface="Segoe UI" panose="020B0502040204020203" pitchFamily="34" charset="0"/>
              </a:rPr>
              <a:t>mô</a:t>
            </a:r>
            <a:r>
              <a:rPr lang="en-US" altLang="zh-CN" sz="210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2100" b="1" dirty="0" err="1">
                <a:solidFill>
                  <a:srgbClr val="C00000"/>
                </a:solidFill>
                <a:cs typeface="Segoe UI" panose="020B0502040204020203" pitchFamily="34" charset="0"/>
              </a:rPr>
              <a:t>dự</a:t>
            </a:r>
            <a:r>
              <a:rPr lang="en-US" altLang="zh-CN" sz="210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C00000"/>
                </a:solidFill>
                <a:cs typeface="Segoe UI" panose="020B0502040204020203" pitchFamily="34" charset="0"/>
              </a:rPr>
              <a:t>án</a:t>
            </a:r>
            <a:endParaRPr lang="en-US" altLang="zh-CN" sz="2100" b="1" dirty="0" smtClean="0">
              <a:solidFill>
                <a:srgbClr val="C00000"/>
              </a:solidFill>
              <a:cs typeface="Segoe UI" panose="020B0502040204020203" pitchFamily="34" charset="0"/>
            </a:endParaRPr>
          </a:p>
          <a:p>
            <a:pPr defTabSz="1219170">
              <a:lnSpc>
                <a:spcPct val="120000"/>
              </a:lnSpc>
            </a:pPr>
            <a:r>
              <a:rPr lang="vi-VN" altLang="zh-CN" sz="1600" dirty="0">
                <a:solidFill>
                  <a:srgbClr val="000000"/>
                </a:solidFill>
                <a:cs typeface="Segoe UI" panose="020B0502040204020203" pitchFamily="34" charset="0"/>
              </a:rPr>
              <a:t>2 trung tâm quản lý tổng hợp</a:t>
            </a:r>
          </a:p>
          <a:p>
            <a:pPr defTabSz="1219170">
              <a:lnSpc>
                <a:spcPct val="120000"/>
              </a:lnSpc>
            </a:pPr>
            <a:r>
              <a:rPr lang="vi-VN" altLang="zh-CN" sz="1600" dirty="0">
                <a:solidFill>
                  <a:srgbClr val="000000"/>
                </a:solidFill>
                <a:cs typeface="Segoe UI" panose="020B0502040204020203" pitchFamily="34" charset="0"/>
              </a:rPr>
              <a:t>350 </a:t>
            </a:r>
            <a:r>
              <a:rPr lang="vi-VN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hệ </a:t>
            </a:r>
            <a:r>
              <a:rPr lang="vi-VN" altLang="zh-CN" sz="1600" dirty="0">
                <a:solidFill>
                  <a:srgbClr val="000000"/>
                </a:solidFill>
                <a:cs typeface="Segoe UI" panose="020B0502040204020203" pitchFamily="34" charset="0"/>
              </a:rPr>
              <a:t>thống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xử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lý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vi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phạm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đèn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đỏ</a:t>
            </a:r>
            <a:endParaRPr lang="vi-VN" altLang="zh-CN" sz="1600" dirty="0" smtClean="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defTabSz="1219170">
              <a:lnSpc>
                <a:spcPct val="120000"/>
              </a:lnSpc>
            </a:pPr>
            <a:r>
              <a:rPr lang="vi-VN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230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hệ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thống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giám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sát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tốc</a:t>
            </a:r>
            <a:r>
              <a:rPr lang="en-US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độ</a:t>
            </a:r>
            <a:r>
              <a:rPr lang="en-US" altLang="zh-CN" sz="1600" smtClean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endParaRPr lang="vi-VN" altLang="zh-CN" sz="1600" dirty="0" smtClean="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defTabSz="1219170">
              <a:lnSpc>
                <a:spcPct val="120000"/>
              </a:lnSpc>
            </a:pPr>
            <a:r>
              <a:rPr lang="vi-VN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610 </a:t>
            </a:r>
            <a:r>
              <a:rPr lang="vi-VN" altLang="zh-CN" sz="1600" dirty="0">
                <a:solidFill>
                  <a:srgbClr val="000000"/>
                </a:solidFill>
                <a:cs typeface="Segoe UI" panose="020B0502040204020203" pitchFamily="34" charset="0"/>
              </a:rPr>
              <a:t>camera CCTV</a:t>
            </a:r>
            <a:r>
              <a:rPr lang="vi-VN" altLang="zh-CN" sz="1600" dirty="0" smtClean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endParaRPr lang="en-US" altLang="zh-CN" sz="1600" dirty="0" smtClean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89" y="2112661"/>
            <a:ext cx="3701733" cy="21152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51" y="4191692"/>
            <a:ext cx="3697971" cy="21907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746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849611" y="29994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algn="ctr"/>
            <a:r>
              <a:rPr lang="en-US" altLang="zh-CN" sz="4800" dirty="0" err="1" smtClean="0">
                <a:latin typeface="Calibri" pitchFamily="34" charset="0"/>
                <a:cs typeface="Calibri" pitchFamily="34" charset="0"/>
              </a:rPr>
              <a:t>Xin</a:t>
            </a:r>
            <a:r>
              <a:rPr lang="en-US" altLang="zh-CN" sz="4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4800" dirty="0" err="1" smtClean="0">
                <a:latin typeface="Calibri" pitchFamily="34" charset="0"/>
                <a:cs typeface="Calibri" pitchFamily="34" charset="0"/>
              </a:rPr>
              <a:t>cám</a:t>
            </a:r>
            <a:r>
              <a:rPr lang="en-US" altLang="zh-CN" sz="4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4800" dirty="0" err="1" smtClean="0">
                <a:latin typeface="Calibri" pitchFamily="34" charset="0"/>
                <a:cs typeface="Calibri" pitchFamily="34" charset="0"/>
              </a:rPr>
              <a:t>ơn</a:t>
            </a:r>
            <a:endParaRPr lang="en-US" altLang="zh-CN" sz="4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56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>
            <a:spLocks/>
          </p:cNvSpPr>
          <p:nvPr/>
        </p:nvSpPr>
        <p:spPr bwMode="auto">
          <a:xfrm>
            <a:off x="735311" y="522970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latin typeface="Calibri" pitchFamily="34" charset="0"/>
                <a:cs typeface="Calibri" pitchFamily="34" charset="0"/>
              </a:rPr>
              <a:t>Contents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496862" y="2022214"/>
            <a:ext cx="461752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Quy</a:t>
            </a:r>
            <a:r>
              <a:rPr lang="en-US" altLang="zh-CN" sz="2800" b="1" dirty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trình</a:t>
            </a:r>
            <a:r>
              <a:rPr lang="en-US" altLang="zh-CN" sz="2800" b="1" dirty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rgbClr val="FF0000"/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925001" y="1022152"/>
            <a:ext cx="1040590" cy="1015663"/>
            <a:chOff x="7024756" y="787736"/>
            <a:chExt cx="1040590" cy="1015663"/>
          </a:xfrm>
        </p:grpSpPr>
        <p:sp>
          <p:nvSpPr>
            <p:cNvPr id="27" name="文本框 26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4496863" y="1249277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Nhu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cầu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937127" y="1758634"/>
            <a:ext cx="1040590" cy="1015663"/>
            <a:chOff x="7024756" y="787736"/>
            <a:chExt cx="1040590" cy="1015663"/>
          </a:xfrm>
        </p:grpSpPr>
        <p:sp>
          <p:nvSpPr>
            <p:cNvPr id="33" name="文本框 32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2940767" y="3357633"/>
            <a:ext cx="1040590" cy="1015663"/>
            <a:chOff x="7024756" y="787736"/>
            <a:chExt cx="1040590" cy="1015663"/>
          </a:xfrm>
        </p:grpSpPr>
        <p:sp>
          <p:nvSpPr>
            <p:cNvPr id="29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2967039" y="5039335"/>
            <a:ext cx="1040590" cy="1015663"/>
            <a:chOff x="7024756" y="787736"/>
            <a:chExt cx="1040590" cy="1015663"/>
          </a:xfrm>
        </p:grpSpPr>
        <p:sp>
          <p:nvSpPr>
            <p:cNvPr id="45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06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2977545" y="4198477"/>
            <a:ext cx="1040590" cy="1015663"/>
            <a:chOff x="7024756" y="787736"/>
            <a:chExt cx="1040590" cy="1015663"/>
          </a:xfrm>
        </p:grpSpPr>
        <p:sp>
          <p:nvSpPr>
            <p:cNvPr id="49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2951273" y="2532541"/>
            <a:ext cx="1040590" cy="1015663"/>
            <a:chOff x="7024756" y="787736"/>
            <a:chExt cx="1040590" cy="1015663"/>
          </a:xfrm>
        </p:grpSpPr>
        <p:sp>
          <p:nvSpPr>
            <p:cNvPr id="53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2977545" y="5885439"/>
            <a:ext cx="1040590" cy="1015663"/>
            <a:chOff x="7024756" y="787736"/>
            <a:chExt cx="1040590" cy="1015663"/>
          </a:xfrm>
        </p:grpSpPr>
        <p:sp>
          <p:nvSpPr>
            <p:cNvPr id="37" name="文本框 38"/>
            <p:cNvSpPr txBox="1"/>
            <p:nvPr/>
          </p:nvSpPr>
          <p:spPr>
            <a:xfrm>
              <a:off x="7024756" y="787736"/>
              <a:ext cx="1040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9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ea typeface="LiHei Pro" panose="02010601030101010101" pitchFamily="2" charset="-122"/>
                  <a:cs typeface="Aharoni" panose="02010803020104030203" pitchFamily="2" charset="-79"/>
                </a:defRPr>
              </a:lvl1pPr>
            </a:lstStyle>
            <a:p>
              <a:r>
                <a:rPr lang="en-US" altLang="zh-CN" sz="6000" dirty="0" smtClean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07</a:t>
              </a:r>
              <a:endParaRPr lang="zh-CN" altLang="en-US" sz="6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 flipH="1">
              <a:off x="7481261" y="1312926"/>
              <a:ext cx="452746" cy="4341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矩形 18"/>
          <p:cNvSpPr/>
          <p:nvPr/>
        </p:nvSpPr>
        <p:spPr>
          <a:xfrm>
            <a:off x="4496863" y="3518130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Chức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hệ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thống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sp>
        <p:nvSpPr>
          <p:cNvPr id="108" name="矩形 42"/>
          <p:cNvSpPr/>
          <p:nvPr/>
        </p:nvSpPr>
        <p:spPr>
          <a:xfrm>
            <a:off x="4523135" y="5184066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gói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hàng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sp>
        <p:nvSpPr>
          <p:cNvPr id="109" name="矩形 46"/>
          <p:cNvSpPr/>
          <p:nvPr/>
        </p:nvSpPr>
        <p:spPr>
          <a:xfrm>
            <a:off x="4517875" y="434320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Lắp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đặt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và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kết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nối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sp>
        <p:nvSpPr>
          <p:cNvPr id="110" name="矩形 50"/>
          <p:cNvSpPr/>
          <p:nvPr/>
        </p:nvSpPr>
        <p:spPr>
          <a:xfrm>
            <a:off x="4507369" y="2756102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Tính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năng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nổi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bật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sp>
        <p:nvSpPr>
          <p:cNvPr id="111" name="矩形 34"/>
          <p:cNvSpPr/>
          <p:nvPr/>
        </p:nvSpPr>
        <p:spPr>
          <a:xfrm>
            <a:off x="4533641" y="5998638"/>
            <a:ext cx="461752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Các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dự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án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Microsoft Yi Baiti" panose="03000500000000000000" pitchFamily="66" charset="0"/>
                <a:cs typeface="Calibri" pitchFamily="34" charset="0"/>
              </a:rPr>
              <a:t>mẫu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Microsoft Yi Baiti" panose="03000500000000000000" pitchFamily="66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4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6801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diện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biển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số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xe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(ANPR)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80962" y="5021448"/>
            <a:ext cx="5753684" cy="322308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zh-CN" alt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1" y="1519766"/>
            <a:ext cx="5628290" cy="422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67" y="1238966"/>
            <a:ext cx="4452658" cy="297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103" y="3900559"/>
            <a:ext cx="3333423" cy="252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7553" y="5918778"/>
            <a:ext cx="653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Camera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tự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động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chụp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ảnh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và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nhận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diện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biển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số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xe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với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vận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tốc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lên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đến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180km/h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18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6801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ANPR 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hình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ảnh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0" y="1886883"/>
            <a:ext cx="5651500" cy="439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13" y="1886883"/>
            <a:ext cx="5705243" cy="399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65533" y="3031067"/>
            <a:ext cx="22182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Tiếp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cận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tiện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4299" y="2192872"/>
            <a:ext cx="236643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Thiết</a:t>
            </a:r>
            <a:r>
              <a:rPr lang="en-US" sz="1600" dirty="0" smtClean="0"/>
              <a:t> </a:t>
            </a:r>
            <a:r>
              <a:rPr lang="en-US" sz="1600" dirty="0" err="1" smtClean="0"/>
              <a:t>lập</a:t>
            </a:r>
            <a:r>
              <a:rPr lang="en-US" sz="1600" dirty="0" smtClean="0"/>
              <a:t> </a:t>
            </a:r>
            <a:r>
              <a:rPr lang="en-US" sz="1600" dirty="0" err="1" smtClean="0"/>
              <a:t>vùng</a:t>
            </a:r>
            <a:r>
              <a:rPr lang="en-US" sz="1600" dirty="0" smtClean="0"/>
              <a:t> </a:t>
            </a:r>
            <a:r>
              <a:rPr lang="en-US" sz="1600" dirty="0" err="1" smtClean="0"/>
              <a:t>kích</a:t>
            </a:r>
            <a:r>
              <a:rPr lang="en-US" sz="1600" dirty="0" smtClean="0"/>
              <a:t> </a:t>
            </a:r>
            <a:r>
              <a:rPr lang="en-US" sz="1600" dirty="0" err="1" smtClean="0"/>
              <a:t>hoạt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camera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455832" y="3657603"/>
            <a:ext cx="236643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Xe</a:t>
            </a:r>
            <a:r>
              <a:rPr lang="en-US" sz="1600" dirty="0" smtClean="0"/>
              <a:t> di </a:t>
            </a:r>
            <a:r>
              <a:rPr lang="en-US" sz="1600" dirty="0" err="1" smtClean="0"/>
              <a:t>chuyển</a:t>
            </a:r>
            <a:r>
              <a:rPr lang="en-US" sz="1600" dirty="0" smtClean="0"/>
              <a:t> </a:t>
            </a:r>
            <a:r>
              <a:rPr lang="en-US" sz="1600" dirty="0" err="1" smtClean="0"/>
              <a:t>vào</a:t>
            </a:r>
            <a:r>
              <a:rPr lang="en-US" sz="1600" dirty="0" smtClean="0"/>
              <a:t> </a:t>
            </a:r>
            <a:r>
              <a:rPr lang="en-US" sz="1600" dirty="0" err="1" smtClean="0"/>
              <a:t>vùng</a:t>
            </a:r>
            <a:r>
              <a:rPr lang="en-US" sz="1600" dirty="0" smtClean="0"/>
              <a:t> </a:t>
            </a:r>
            <a:r>
              <a:rPr lang="en-US" sz="1600" dirty="0" err="1" smtClean="0"/>
              <a:t>kích</a:t>
            </a:r>
            <a:r>
              <a:rPr lang="en-US" sz="1600" dirty="0" smtClean="0"/>
              <a:t> </a:t>
            </a:r>
            <a:r>
              <a:rPr lang="en-US" sz="1600" dirty="0" err="1" smtClean="0"/>
              <a:t>hoạt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455832" y="5037669"/>
            <a:ext cx="236643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Camera </a:t>
            </a:r>
            <a:r>
              <a:rPr lang="en-US" sz="1600" dirty="0" err="1" smtClean="0"/>
              <a:t>chụp</a:t>
            </a:r>
            <a:r>
              <a:rPr lang="en-US" sz="1600" dirty="0" smtClean="0"/>
              <a:t> </a:t>
            </a:r>
            <a:r>
              <a:rPr lang="en-US" sz="1600" dirty="0" err="1" smtClean="0"/>
              <a:t>ảnh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diện</a:t>
            </a:r>
            <a:r>
              <a:rPr lang="en-US" sz="1600" dirty="0" smtClean="0"/>
              <a:t> </a:t>
            </a:r>
            <a:r>
              <a:rPr lang="en-US" sz="1600" dirty="0" err="1" smtClean="0"/>
              <a:t>biển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xe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512299" y="4999223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508071" y="4838354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Lưu</a:t>
            </a:r>
            <a:r>
              <a:rPr lang="en-US" sz="1600" dirty="0" smtClean="0"/>
              <a:t> </a:t>
            </a:r>
            <a:r>
              <a:rPr lang="en-US" sz="1600" dirty="0" err="1" smtClean="0"/>
              <a:t>trữ</a:t>
            </a:r>
            <a:r>
              <a:rPr lang="en-US" sz="1600" dirty="0" smtClean="0"/>
              <a:t> </a:t>
            </a:r>
            <a:r>
              <a:rPr lang="en-US" sz="1600" dirty="0" err="1" smtClean="0"/>
              <a:t>hình</a:t>
            </a:r>
            <a:r>
              <a:rPr lang="en-US" sz="1600" dirty="0" smtClean="0"/>
              <a:t> </a:t>
            </a:r>
            <a:r>
              <a:rPr lang="en-US" sz="1600" dirty="0" err="1" smtClean="0"/>
              <a:t>ảnh</a:t>
            </a:r>
            <a:r>
              <a:rPr lang="en-US" sz="1600" dirty="0" smtClean="0"/>
              <a:t> </a:t>
            </a:r>
            <a:r>
              <a:rPr lang="en-US" sz="1600" dirty="0" err="1" smtClean="0"/>
              <a:t>tại</a:t>
            </a:r>
            <a:r>
              <a:rPr lang="en-US" sz="1600" dirty="0" smtClean="0"/>
              <a:t> </a:t>
            </a:r>
            <a:r>
              <a:rPr lang="en-US" sz="1600" dirty="0" err="1" smtClean="0"/>
              <a:t>tiền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trạm</a:t>
            </a:r>
            <a:r>
              <a:rPr lang="en-US" sz="1600" dirty="0" smtClean="0"/>
              <a:t>. </a:t>
            </a:r>
            <a:r>
              <a:rPr lang="en-US" sz="1600" dirty="0" err="1" smtClean="0"/>
              <a:t>Truyền</a:t>
            </a:r>
            <a:r>
              <a:rPr lang="en-US" sz="1600" dirty="0" smtClean="0"/>
              <a:t> </a:t>
            </a:r>
            <a:r>
              <a:rPr lang="en-US" sz="1600" dirty="0" err="1" smtClean="0"/>
              <a:t>dữ</a:t>
            </a:r>
            <a:r>
              <a:rPr lang="en-US" sz="1600" dirty="0" smtClean="0"/>
              <a:t> </a:t>
            </a:r>
            <a:r>
              <a:rPr lang="en-US" sz="1600" dirty="0" err="1" smtClean="0"/>
              <a:t>liệu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r>
              <a:rPr lang="en-US" sz="1600" dirty="0" smtClean="0"/>
              <a:t> </a:t>
            </a:r>
            <a:r>
              <a:rPr lang="en-US" sz="1600" dirty="0" err="1" smtClean="0"/>
              <a:t>tâm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9516541" y="3483689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Tại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r>
              <a:rPr lang="en-US" sz="1600" dirty="0" smtClean="0"/>
              <a:t> </a:t>
            </a:r>
            <a:r>
              <a:rPr lang="en-US" sz="1600" dirty="0" err="1" smtClean="0"/>
              <a:t>tâm</a:t>
            </a:r>
            <a:r>
              <a:rPr lang="en-US" sz="1600" dirty="0" smtClean="0"/>
              <a:t>, </a:t>
            </a:r>
            <a:r>
              <a:rPr lang="en-US" sz="1600" dirty="0" err="1" smtClean="0"/>
              <a:t>thực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tìm</a:t>
            </a:r>
            <a:r>
              <a:rPr lang="en-US" sz="1600" dirty="0" smtClean="0"/>
              <a:t> </a:t>
            </a:r>
            <a:r>
              <a:rPr lang="en-US" sz="1600" dirty="0" err="1" smtClean="0"/>
              <a:t>kiếm</a:t>
            </a:r>
            <a:r>
              <a:rPr lang="en-US" sz="1600" dirty="0" smtClean="0"/>
              <a:t> </a:t>
            </a:r>
            <a:r>
              <a:rPr lang="en-US" sz="1600" dirty="0" err="1" smtClean="0"/>
              <a:t>thông</a:t>
            </a:r>
            <a:r>
              <a:rPr lang="en-US" sz="1600" dirty="0" smtClean="0"/>
              <a:t> tin </a:t>
            </a:r>
            <a:r>
              <a:rPr lang="en-US" sz="1600" dirty="0" err="1" smtClean="0"/>
              <a:t>thông</a:t>
            </a:r>
            <a:r>
              <a:rPr lang="en-US" sz="1600" dirty="0" smtClean="0"/>
              <a:t> qua </a:t>
            </a:r>
            <a:r>
              <a:rPr lang="en-US" sz="1600" dirty="0" err="1" smtClean="0"/>
              <a:t>biển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xe</a:t>
            </a:r>
            <a:endParaRPr lang="en-US" sz="1600" dirty="0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5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 bwMode="auto">
          <a:xfrm>
            <a:off x="838200" y="568013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defTabSz="91433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  <a:lvl2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2pPr>
            <a:lvl3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3pPr>
            <a:lvl4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4pPr>
            <a:lvl5pPr eaLnBrk="1" hangingPunct="1">
              <a:lnSpc>
                <a:spcPct val="90000"/>
              </a:lnSpc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latin typeface="Segoe UI Light" panose="020B0502040204020203" pitchFamily="34" charset="0"/>
                <a:ea typeface="微软雅黑 Light" panose="020B0502040204020203" pitchFamily="34" charset="-122"/>
              </a:defRPr>
            </a:lvl9pPr>
          </a:lstStyle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ANPR </a:t>
            </a:r>
            <a:r>
              <a:rPr lang="en-US" altLang="zh-CN" dirty="0">
                <a:latin typeface="Calibri" pitchFamily="34" charset="0"/>
                <a:cs typeface="Calibri" pitchFamily="34" charset="0"/>
              </a:rPr>
              <a:t>|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Phát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hiện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 Radar</a:t>
            </a:r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80962" y="5021448"/>
            <a:ext cx="5753684" cy="322308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76505" y="4255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941" tIns="45971" rIns="91941" bIns="45971" anchor="ctr">
            <a:spAutoFit/>
          </a:bodyPr>
          <a:lstStyle/>
          <a:p>
            <a:pPr>
              <a:tabLst>
                <a:tab pos="1235459" algn="l"/>
              </a:tabLst>
            </a:pPr>
            <a:endParaRPr lang="zh-CN" altLang="zh-CN" sz="1800" b="0" dirty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8604" y="1939407"/>
            <a:ext cx="5711675" cy="4438072"/>
            <a:chOff x="686384" y="1043426"/>
            <a:chExt cx="4238625" cy="322897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84" y="1043426"/>
              <a:ext cx="4238625" cy="322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1861053" y="3254424"/>
              <a:ext cx="1558819" cy="86194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388603" y="1481959"/>
            <a:ext cx="8636863" cy="4553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Trong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trường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hợp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radar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thất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bại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phát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hiện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bằng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ảnh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sẽ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đảm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nhiệm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vai</a:t>
            </a:r>
            <a:r>
              <a:rPr lang="en-US" altLang="zh-CN" sz="1600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600" i="1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trò</a:t>
            </a:r>
            <a:endParaRPr lang="en-US" altLang="zh-CN" sz="1600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492" y="2383809"/>
            <a:ext cx="5705243" cy="399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909812" y="3527993"/>
            <a:ext cx="22182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Tiếp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cận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tiện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8578" y="2571260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Lắp</a:t>
            </a:r>
            <a:r>
              <a:rPr lang="en-US" sz="1600" dirty="0" smtClean="0"/>
              <a:t> </a:t>
            </a:r>
            <a:r>
              <a:rPr lang="en-US" sz="1600" dirty="0" err="1" smtClean="0"/>
              <a:t>đặt</a:t>
            </a:r>
            <a:r>
              <a:rPr lang="en-US" sz="1600" dirty="0" smtClean="0"/>
              <a:t> </a:t>
            </a:r>
            <a:r>
              <a:rPr lang="en-US" sz="1600" dirty="0" err="1" smtClean="0"/>
              <a:t>điều</a:t>
            </a:r>
            <a:r>
              <a:rPr lang="en-US" sz="1600" dirty="0" smtClean="0"/>
              <a:t> </a:t>
            </a:r>
            <a:r>
              <a:rPr lang="en-US" sz="1600" dirty="0" err="1" smtClean="0"/>
              <a:t>chỉnh</a:t>
            </a:r>
            <a:r>
              <a:rPr lang="en-US" sz="1600" dirty="0" smtClean="0"/>
              <a:t> radar. </a:t>
            </a:r>
            <a:r>
              <a:rPr lang="en-US" sz="1600" dirty="0" err="1" smtClean="0"/>
              <a:t>Thiết</a:t>
            </a:r>
            <a:r>
              <a:rPr lang="en-US" sz="1600" dirty="0" smtClean="0"/>
              <a:t> </a:t>
            </a:r>
            <a:r>
              <a:rPr lang="en-US" sz="1600" dirty="0" err="1" smtClean="0"/>
              <a:t>lập</a:t>
            </a:r>
            <a:r>
              <a:rPr lang="en-US" sz="1600" dirty="0" smtClean="0"/>
              <a:t> </a:t>
            </a:r>
            <a:r>
              <a:rPr lang="en-US" sz="1600" dirty="0" err="1" smtClean="0"/>
              <a:t>vùng</a:t>
            </a:r>
            <a:r>
              <a:rPr lang="en-US" sz="1600" dirty="0" smtClean="0"/>
              <a:t> </a:t>
            </a:r>
            <a:r>
              <a:rPr lang="en-US" sz="1600" dirty="0" err="1" smtClean="0"/>
              <a:t>kích</a:t>
            </a:r>
            <a:r>
              <a:rPr lang="en-US" sz="1600" dirty="0" smtClean="0"/>
              <a:t> </a:t>
            </a:r>
            <a:r>
              <a:rPr lang="en-US" sz="1600" dirty="0" err="1" smtClean="0"/>
              <a:t>hoạt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camera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500111" y="4154529"/>
            <a:ext cx="236643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Radar </a:t>
            </a:r>
            <a:r>
              <a:rPr lang="en-US" sz="1600" dirty="0" err="1" smtClean="0">
                <a:solidFill>
                  <a:srgbClr val="FF0000"/>
                </a:solidFill>
              </a:rPr>
              <a:t>phát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hiện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xe</a:t>
            </a:r>
            <a:r>
              <a:rPr lang="en-US" sz="1600" dirty="0" smtClean="0">
                <a:solidFill>
                  <a:srgbClr val="FF0000"/>
                </a:solidFill>
              </a:rPr>
              <a:t>, 1 radar </a:t>
            </a:r>
            <a:r>
              <a:rPr lang="en-US" sz="1600" dirty="0" err="1" smtClean="0">
                <a:solidFill>
                  <a:srgbClr val="FF0000"/>
                </a:solidFill>
              </a:rPr>
              <a:t>giám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sát</a:t>
            </a:r>
            <a:r>
              <a:rPr lang="en-US" sz="1600" dirty="0" smtClean="0">
                <a:solidFill>
                  <a:srgbClr val="FF0000"/>
                </a:solidFill>
              </a:rPr>
              <a:t> 1 </a:t>
            </a:r>
            <a:r>
              <a:rPr lang="en-US" sz="1600" dirty="0" err="1" smtClean="0">
                <a:solidFill>
                  <a:srgbClr val="FF0000"/>
                </a:solidFill>
              </a:rPr>
              <a:t>làn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xe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111" y="5432991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Camera </a:t>
            </a:r>
            <a:r>
              <a:rPr lang="en-US" sz="1600" dirty="0" err="1" smtClean="0"/>
              <a:t>chụp</a:t>
            </a:r>
            <a:r>
              <a:rPr lang="en-US" sz="1600" dirty="0" smtClean="0"/>
              <a:t> </a:t>
            </a:r>
            <a:r>
              <a:rPr lang="en-US" sz="1600" dirty="0" err="1" smtClean="0"/>
              <a:t>ảnh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diện</a:t>
            </a:r>
            <a:r>
              <a:rPr lang="en-US" sz="1600" dirty="0" smtClean="0"/>
              <a:t> </a:t>
            </a:r>
            <a:r>
              <a:rPr lang="en-US" sz="1600" dirty="0" err="1" smtClean="0"/>
              <a:t>biển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xe</a:t>
            </a:r>
            <a:r>
              <a:rPr lang="en-US" sz="1600" dirty="0" smtClean="0"/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kèm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thông</a:t>
            </a:r>
            <a:r>
              <a:rPr lang="en-US" sz="1600" dirty="0" smtClean="0">
                <a:solidFill>
                  <a:srgbClr val="FF0000"/>
                </a:solidFill>
              </a:rPr>
              <a:t> tin </a:t>
            </a:r>
            <a:r>
              <a:rPr lang="en-US" sz="1600" dirty="0" err="1" smtClean="0">
                <a:solidFill>
                  <a:srgbClr val="FF0000"/>
                </a:solidFill>
              </a:rPr>
              <a:t>tốc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độ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56578" y="5496149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9552350" y="5335280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Lưu</a:t>
            </a:r>
            <a:r>
              <a:rPr lang="en-US" sz="1600" dirty="0" smtClean="0"/>
              <a:t> </a:t>
            </a:r>
            <a:r>
              <a:rPr lang="en-US" sz="1600" dirty="0" err="1" smtClean="0"/>
              <a:t>trữ</a:t>
            </a:r>
            <a:r>
              <a:rPr lang="en-US" sz="1600" dirty="0" smtClean="0"/>
              <a:t> </a:t>
            </a:r>
            <a:r>
              <a:rPr lang="en-US" sz="1600" dirty="0" err="1" smtClean="0"/>
              <a:t>hình</a:t>
            </a:r>
            <a:r>
              <a:rPr lang="en-US" sz="1600" dirty="0" smtClean="0"/>
              <a:t> </a:t>
            </a:r>
            <a:r>
              <a:rPr lang="en-US" sz="1600" dirty="0" err="1" smtClean="0"/>
              <a:t>ảnh</a:t>
            </a:r>
            <a:r>
              <a:rPr lang="en-US" sz="1600" dirty="0" smtClean="0"/>
              <a:t> </a:t>
            </a:r>
            <a:r>
              <a:rPr lang="en-US" sz="1600" dirty="0" err="1" smtClean="0"/>
              <a:t>tại</a:t>
            </a:r>
            <a:r>
              <a:rPr lang="en-US" sz="1600" dirty="0" smtClean="0"/>
              <a:t> </a:t>
            </a:r>
            <a:r>
              <a:rPr lang="en-US" sz="1600" dirty="0" err="1" smtClean="0"/>
              <a:t>tiền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trạm</a:t>
            </a:r>
            <a:r>
              <a:rPr lang="en-US" sz="1600" dirty="0" smtClean="0"/>
              <a:t>. </a:t>
            </a:r>
            <a:r>
              <a:rPr lang="en-US" sz="1600" dirty="0" err="1" smtClean="0"/>
              <a:t>Truyền</a:t>
            </a:r>
            <a:r>
              <a:rPr lang="en-US" sz="1600" dirty="0" smtClean="0"/>
              <a:t> </a:t>
            </a:r>
            <a:r>
              <a:rPr lang="en-US" sz="1600" dirty="0" err="1" smtClean="0"/>
              <a:t>dữ</a:t>
            </a:r>
            <a:r>
              <a:rPr lang="en-US" sz="1600" dirty="0" smtClean="0"/>
              <a:t> </a:t>
            </a:r>
            <a:r>
              <a:rPr lang="en-US" sz="1600" dirty="0" err="1" smtClean="0"/>
              <a:t>liệu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r>
              <a:rPr lang="en-US" sz="1600" dirty="0" smtClean="0"/>
              <a:t> </a:t>
            </a:r>
            <a:r>
              <a:rPr lang="en-US" sz="1600" dirty="0" err="1" smtClean="0"/>
              <a:t>tâm</a:t>
            </a:r>
            <a:endParaRPr lang="en-US" sz="16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560820" y="3980615"/>
            <a:ext cx="236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Tìm</a:t>
            </a:r>
            <a:r>
              <a:rPr lang="en-US" sz="1600" dirty="0" smtClean="0"/>
              <a:t> </a:t>
            </a:r>
            <a:r>
              <a:rPr lang="en-US" sz="1600" dirty="0" err="1" smtClean="0"/>
              <a:t>kiếm</a:t>
            </a:r>
            <a:r>
              <a:rPr lang="en-US" sz="1600" dirty="0" smtClean="0"/>
              <a:t> </a:t>
            </a:r>
            <a:r>
              <a:rPr lang="en-US" sz="1600" dirty="0" err="1" smtClean="0"/>
              <a:t>thông</a:t>
            </a:r>
            <a:r>
              <a:rPr lang="en-US" sz="1600" dirty="0" smtClean="0"/>
              <a:t> tin </a:t>
            </a:r>
            <a:r>
              <a:rPr lang="en-US" sz="1600" dirty="0" err="1" smtClean="0"/>
              <a:t>biển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xe</a:t>
            </a:r>
            <a:r>
              <a:rPr lang="en-US" sz="1600" dirty="0" smtClean="0"/>
              <a:t>, </a:t>
            </a:r>
            <a:r>
              <a:rPr lang="en-US" sz="1600" dirty="0" err="1" smtClean="0"/>
              <a:t>tốc</a:t>
            </a:r>
            <a:r>
              <a:rPr lang="en-US" sz="1600" dirty="0" smtClean="0"/>
              <a:t> </a:t>
            </a:r>
            <a:r>
              <a:rPr lang="en-US" sz="1600" dirty="0" err="1" smtClean="0"/>
              <a:t>độ</a:t>
            </a:r>
            <a:r>
              <a:rPr lang="en-US" sz="1600" dirty="0"/>
              <a:t> </a:t>
            </a:r>
            <a:r>
              <a:rPr lang="en-US" sz="1600" dirty="0" err="1" smtClean="0"/>
              <a:t>xe</a:t>
            </a:r>
            <a:r>
              <a:rPr lang="en-US" sz="1600" dirty="0" smtClean="0"/>
              <a:t>, </a:t>
            </a:r>
            <a:r>
              <a:rPr lang="en-US" sz="1600" dirty="0" err="1" smtClean="0"/>
              <a:t>phát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vi </a:t>
            </a:r>
            <a:r>
              <a:rPr lang="en-US" sz="1600" dirty="0" err="1" smtClean="0"/>
              <a:t>phạm</a:t>
            </a:r>
            <a:endParaRPr lang="en-US" sz="1600" dirty="0" smtClean="0"/>
          </a:p>
        </p:txBody>
      </p:sp>
      <p:sp>
        <p:nvSpPr>
          <p:cNvPr id="23" name="Rectangle 22"/>
          <p:cNvSpPr/>
          <p:nvPr/>
        </p:nvSpPr>
        <p:spPr bwMode="auto">
          <a:xfrm>
            <a:off x="10096500" y="0"/>
            <a:ext cx="173355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5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Segoe UI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主题2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FFFFFF"/>
      </a:accent3>
      <a:accent4>
        <a:srgbClr val="000000"/>
      </a:accent4>
      <a:accent5>
        <a:srgbClr val="B1B6BD"/>
      </a:accent5>
      <a:accent6>
        <a:srgbClr val="C34343"/>
      </a:accent6>
      <a:hlink>
        <a:srgbClr val="D74B4B"/>
      </a:hlink>
      <a:folHlink>
        <a:srgbClr val="869FB7"/>
      </a:folHlink>
    </a:clrScheme>
    <a:fontScheme name="1_Office 主题">
      <a:majorFont>
        <a:latin typeface="Segoe UI Light"/>
        <a:ea typeface="微软雅黑 Light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75F77"/>
        </a:accent1>
        <a:accent2>
          <a:srgbClr val="D74B4B"/>
        </a:accent2>
        <a:accent3>
          <a:srgbClr val="FFFFFF"/>
        </a:accent3>
        <a:accent4>
          <a:srgbClr val="000000"/>
        </a:accent4>
        <a:accent5>
          <a:srgbClr val="B1B6BD"/>
        </a:accent5>
        <a:accent6>
          <a:srgbClr val="C34343"/>
        </a:accent6>
        <a:hlink>
          <a:srgbClr val="D74B4B"/>
        </a:hlink>
        <a:folHlink>
          <a:srgbClr val="869FB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FFFFFF"/>
      </a:accent3>
      <a:accent4>
        <a:srgbClr val="000000"/>
      </a:accent4>
      <a:accent5>
        <a:srgbClr val="B1B6BD"/>
      </a:accent5>
      <a:accent6>
        <a:srgbClr val="C34343"/>
      </a:accent6>
      <a:hlink>
        <a:srgbClr val="D74B4B"/>
      </a:hlink>
      <a:folHlink>
        <a:srgbClr val="869FB7"/>
      </a:folHlink>
    </a:clrScheme>
    <a:fontScheme name="3_Office 主题">
      <a:majorFont>
        <a:latin typeface="Segoe UI Light"/>
        <a:ea typeface="微软雅黑 Light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75F77"/>
        </a:accent1>
        <a:accent2>
          <a:srgbClr val="D74B4B"/>
        </a:accent2>
        <a:accent3>
          <a:srgbClr val="FFFFFF"/>
        </a:accent3>
        <a:accent4>
          <a:srgbClr val="000000"/>
        </a:accent4>
        <a:accent5>
          <a:srgbClr val="B1B6BD"/>
        </a:accent5>
        <a:accent6>
          <a:srgbClr val="C34343"/>
        </a:accent6>
        <a:hlink>
          <a:srgbClr val="D74B4B"/>
        </a:hlink>
        <a:folHlink>
          <a:srgbClr val="869FB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Segoe UI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FFFFFF"/>
      </a:accent3>
      <a:accent4>
        <a:srgbClr val="000000"/>
      </a:accent4>
      <a:accent5>
        <a:srgbClr val="B1B6BD"/>
      </a:accent5>
      <a:accent6>
        <a:srgbClr val="C34343"/>
      </a:accent6>
      <a:hlink>
        <a:srgbClr val="D74B4B"/>
      </a:hlink>
      <a:folHlink>
        <a:srgbClr val="869FB7"/>
      </a:folHlink>
    </a:clrScheme>
    <a:fontScheme name="4_Office 主题">
      <a:majorFont>
        <a:latin typeface="Segoe UI Light"/>
        <a:ea typeface="微软雅黑 Light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75F77"/>
        </a:accent1>
        <a:accent2>
          <a:srgbClr val="D74B4B"/>
        </a:accent2>
        <a:accent3>
          <a:srgbClr val="FFFFFF"/>
        </a:accent3>
        <a:accent4>
          <a:srgbClr val="000000"/>
        </a:accent4>
        <a:accent5>
          <a:srgbClr val="B1B6BD"/>
        </a:accent5>
        <a:accent6>
          <a:srgbClr val="C34343"/>
        </a:accent6>
        <a:hlink>
          <a:srgbClr val="D74B4B"/>
        </a:hlink>
        <a:folHlink>
          <a:srgbClr val="869FB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FFFFFF"/>
      </a:accent3>
      <a:accent4>
        <a:srgbClr val="000000"/>
      </a:accent4>
      <a:accent5>
        <a:srgbClr val="B1B6BD"/>
      </a:accent5>
      <a:accent6>
        <a:srgbClr val="C34343"/>
      </a:accent6>
      <a:hlink>
        <a:srgbClr val="D74B4B"/>
      </a:hlink>
      <a:folHlink>
        <a:srgbClr val="869FB7"/>
      </a:folHlink>
    </a:clrScheme>
    <a:fontScheme name="1_Office 主题">
      <a:majorFont>
        <a:latin typeface="Segoe UI Light"/>
        <a:ea typeface="微软雅黑 Light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TW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 UI" panose="020B0502040204020203" pitchFamily="34" charset="0"/>
            <a:ea typeface="微软雅黑" panose="020B0503020204020204" pitchFamily="34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75F77"/>
        </a:accent1>
        <a:accent2>
          <a:srgbClr val="D74B4B"/>
        </a:accent2>
        <a:accent3>
          <a:srgbClr val="FFFFFF"/>
        </a:accent3>
        <a:accent4>
          <a:srgbClr val="000000"/>
        </a:accent4>
        <a:accent5>
          <a:srgbClr val="B1B6BD"/>
        </a:accent5>
        <a:accent6>
          <a:srgbClr val="C34343"/>
        </a:accent6>
        <a:hlink>
          <a:srgbClr val="D74B4B"/>
        </a:hlink>
        <a:folHlink>
          <a:srgbClr val="869FB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4_Office 主题 1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FFFFFF"/>
    </a:accent3>
    <a:accent4>
      <a:srgbClr val="000000"/>
    </a:accent4>
    <a:accent5>
      <a:srgbClr val="B1B6BD"/>
    </a:accent5>
    <a:accent6>
      <a:srgbClr val="C34343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28515</TotalTime>
  <Pages>0</Pages>
  <Words>2846</Words>
  <Characters>0</Characters>
  <Application>Microsoft Office PowerPoint</Application>
  <DocSecurity>0</DocSecurity>
  <PresentationFormat>Custom</PresentationFormat>
  <Lines>0</Lines>
  <Paragraphs>556</Paragraphs>
  <Slides>55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自定义设计方案</vt:lpstr>
      <vt:lpstr>1_自定义设计方案</vt:lpstr>
      <vt:lpstr>主题2</vt:lpstr>
      <vt:lpstr>3_Office 主题</vt:lpstr>
      <vt:lpstr>2_自定义设计方案</vt:lpstr>
      <vt:lpstr>4_Office 主题</vt:lpstr>
      <vt:lpstr>3_自定义设计方案</vt:lpstr>
      <vt:lpstr>1_Office 主题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14272</dc:creator>
  <cp:lastModifiedBy>sonlam</cp:lastModifiedBy>
  <cp:revision>1059</cp:revision>
  <dcterms:created xsi:type="dcterms:W3CDTF">2014-05-23T07:15:45Z</dcterms:created>
  <dcterms:modified xsi:type="dcterms:W3CDTF">2017-07-10T11:14:36Z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2052-9.1.0.5108</vt:lpwstr>
  </property>
</Properties>
</file>